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81" r:id="rId5"/>
    <p:sldId id="259" r:id="rId6"/>
    <p:sldId id="264" r:id="rId7"/>
    <p:sldId id="276" r:id="rId8"/>
    <p:sldId id="265" r:id="rId9"/>
    <p:sldId id="266" r:id="rId10"/>
    <p:sldId id="267" r:id="rId11"/>
    <p:sldId id="268" r:id="rId12"/>
    <p:sldId id="269" r:id="rId13"/>
    <p:sldId id="279" r:id="rId14"/>
    <p:sldId id="271" r:id="rId15"/>
    <p:sldId id="273" r:id="rId16"/>
    <p:sldId id="274" r:id="rId17"/>
    <p:sldId id="278" r:id="rId18"/>
    <p:sldId id="275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56A99-47C5-4154-807E-5E32FE5DC8E7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62457-91DD-4874-94CC-D7EC70D8CB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62457-91DD-4874-94CC-D7EC70D8CBE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75F7-928D-4355-9984-B209C7FCD26D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B452-3FEA-47D2-84EB-090C04CE6962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27B9-BFAE-45FD-8FF0-CDB677E4070F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23F6-BA77-4728-B9BC-191D160E22D3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D87B-E46B-4F9C-B8DA-7C41D74B0D6E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DFD5-75B6-493A-81F1-91DF19033607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D2D2-4558-43C3-AA8B-EDDEFD36903B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D831C-9117-4CAA-A95E-EBF920DA80BE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BA5-1D51-4FF0-8F17-A10E444EE8A9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A53D-9D75-4952-9268-DDC4532A686B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9781-0502-4AC1-ABF8-8422E81BE9B6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1676FC-6E00-49FA-AA61-1DAFBACAC99E}" type="datetime1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10D8E5-A40D-473D-9AC3-EE2E2583827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STANAG 6001 Speaking Test</a:t>
            </a:r>
            <a:br>
              <a:rPr lang="en-US" dirty="0" smtClean="0"/>
            </a:br>
            <a:r>
              <a:rPr lang="en-US" sz="4000" dirty="0" smtClean="0"/>
              <a:t>Observations;</a:t>
            </a:r>
            <a:br>
              <a:rPr lang="en-US" sz="4000" dirty="0" smtClean="0"/>
            </a:br>
            <a:r>
              <a:rPr lang="en-US" sz="4000" dirty="0" smtClean="0"/>
              <a:t> Lessons learned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573016"/>
            <a:ext cx="8064896" cy="23042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Tamar Shavlakadze</a:t>
            </a:r>
          </a:p>
          <a:p>
            <a:r>
              <a:rPr lang="en-US" sz="2800" dirty="0" smtClean="0"/>
              <a:t>BILC Professional Seminar</a:t>
            </a:r>
          </a:p>
          <a:p>
            <a:r>
              <a:rPr lang="en-US" sz="2800" dirty="0" smtClean="0"/>
              <a:t>Tbilisi, Georgia</a:t>
            </a:r>
          </a:p>
          <a:p>
            <a:r>
              <a:rPr lang="en-US" sz="2800" dirty="0" smtClean="0"/>
              <a:t>1-5 October 2017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404662"/>
          <a:ext cx="8496944" cy="5653326"/>
        </p:xfrm>
        <a:graphic>
          <a:graphicData uri="http://schemas.openxmlformats.org/drawingml/2006/table">
            <a:tbl>
              <a:tblPr/>
              <a:tblGrid>
                <a:gridCol w="1278301"/>
                <a:gridCol w="1746035"/>
                <a:gridCol w="5472608"/>
              </a:tblGrid>
              <a:tr h="242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NO PROFICIENCY</a:t>
                      </a: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Level  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SURVIVAL</a:t>
                      </a: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Short conversation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Ask and answer simple questions (present tense)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Handle a simple transaction (RP)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Short Narration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in present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Short description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6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Level  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FUNCTIONAL</a:t>
                      </a: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Narration (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Present, Past, future)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Description (person, place, object)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Report/state facts on a current event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Instructions /directions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Compare/contrast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Information Gathering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Task (in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past tense)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Deal with a familiar situation with a complication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RP)</a:t>
                      </a:r>
                      <a:endParaRPr lang="en-U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Level  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PROFESSIONAL</a:t>
                      </a: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Supported opinions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Hypothesize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Discussing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 abstract topic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State and defend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policy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85" marR="470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79563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11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Global tasks and Communicative Functions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11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404664"/>
          <a:ext cx="8424936" cy="6336705"/>
        </p:xfrm>
        <a:graphic>
          <a:graphicData uri="http://schemas.openxmlformats.org/drawingml/2006/table">
            <a:tbl>
              <a:tblPr/>
              <a:tblGrid>
                <a:gridCol w="1212742"/>
                <a:gridCol w="6376929"/>
                <a:gridCol w="835265"/>
              </a:tblGrid>
              <a:tr h="333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Levels &amp; Tasks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 Accuracy</a:t>
                      </a:r>
                      <a:r>
                        <a:rPr lang="en-US" sz="1400" b="1" baseline="0" dirty="0" smtClean="0">
                          <a:latin typeface="Times New Roman"/>
                          <a:ea typeface="Times New Roman"/>
                        </a:rPr>
                        <a:t> Statements</a:t>
                      </a:r>
                      <a:r>
                        <a:rPr lang="en-US" sz="105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Text produced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NO PROFICIENCY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No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functional ability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None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or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occasional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isolated words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Random words  &amp; phrases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0+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MEMORIZED PROFICIENCY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Three  level checks at level 1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ask questions or make statements only with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memorized material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and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set expressions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Most utterances are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 telegraphic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Linking words and markers are omitted, confused, or distorted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Communication is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severely limited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Faulty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pronunciation, stress and intonation 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Memorized words and short phrases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SURVIVAL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Short conversation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Ask and answer simple questions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Handle a simple transaction (RP</a:t>
                      </a:r>
                      <a:r>
                        <a:rPr lang="en-US" sz="1050" dirty="0" smtClean="0"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</a:rPr>
                        <a:t>Short Narration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</a:rPr>
                        <a:t>Short Description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create sentences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begin, maintain, and close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short conversations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satisfy simple, predictable, personal and accommodation needs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meet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minimum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courtesy, introduction, and identification requirements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Communicate about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routine tasks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in the workplace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Seldom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speaks with natural fluency, and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cannot produce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continuous discourse, except with rehearsed material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speak at the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sentence  level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and may produce strings of two or more simple sentences joined by common linking words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Frequent errors in pronunciation, vocabulary, and grammar often distort meaning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May only use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one tense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or tend to avoid certain structures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Speech is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often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characterized by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hesitations, erratic word order, groping for words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9146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Ineffectiv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e reformation and self-corrections 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Discrete sentences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7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1+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SURVIVAL+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Three  probes at Level 2 (RP)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easily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take part in short conversations by asking and answering simple questions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Shows a very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limited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and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inconsistent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ability to handle longer conversations on concrete topics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Discourse consists of strings of related sentences but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not full paragraphs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satisfy a few social demands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and provide more than skeletal information when supplying biographical background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readily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ask for assistance; request information and clarification; and express satisfaction, dissatisfaction, and confirmation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May hesitate and even have to change the subject because of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lack of language resources 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Simple structures and basic grammatical relations are only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somewhat controlled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Time references may be used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incorrectly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Vocabulary may be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 imprecise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except for the highest frequency utterances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Frequent errors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in pronunciation, vocabulary, or grammar may impede communication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Delivery may be labored 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Strings of related sentences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" algn="l"/>
                <a:tab pos="1111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Holistic Assessment Scale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" algn="l"/>
                <a:tab pos="1111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5536" y="188640"/>
          <a:ext cx="8424934" cy="6466306"/>
        </p:xfrm>
        <a:graphic>
          <a:graphicData uri="http://schemas.openxmlformats.org/drawingml/2006/table">
            <a:tbl>
              <a:tblPr/>
              <a:tblGrid>
                <a:gridCol w="1212741"/>
                <a:gridCol w="6376928"/>
                <a:gridCol w="835265"/>
              </a:tblGrid>
              <a:tr h="2518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FUNCTIONAL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Past narration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Description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Report on a current event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</a:rPr>
                        <a:t>Instructions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/directions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Deal with a familiar situation with a complication RP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IGT in Past tense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narrate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current, past and future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activities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describe people, places, and things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create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full paragraphs, minimally cohesive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confidently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handle most normal, casual conversations on concrete topics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often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elaborate in common daily communicative situations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give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complicated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and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detailed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directions and make non-routine changes in travel and other arrangements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159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Simple structures and basic grammatical relations are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typically controlled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, while more complex structures are used inaccurately or avoided 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Vocabulary use is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appropriate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for high-frequency utterances but unusual and imprecise at other times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12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Errors in pronunciation, vocabulary, and grammar may sometimes distort meaning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Generally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speaks in a way that is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appropriate to the situation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, although command of the spoken language is not always </a:t>
                      </a:r>
                      <a:r>
                        <a:rPr lang="en-US" sz="1050" dirty="0" smtClean="0">
                          <a:latin typeface="Times New Roman"/>
                          <a:ea typeface="Times New Roman"/>
                        </a:rPr>
                        <a:t>firm 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Full paragraphs, minimally cohesive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2+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FUNCTIONAL+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Three probes at level 3 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create a significant amount of discourse beyond the paragraph level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use the language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effectively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to narrate, describe, state facts, compare and contrast, give detailed instructions and directions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use the language with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less ease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and effectiveness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to support opinion, clarify points, and answer objections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Shows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some linguistic limitations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when dealing with unfamiliar subjects and situations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generally elicit information and informed opinion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often discuss abstract concepts but 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rarely use abstract linguistic formulations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successfully 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Errors in vocabulary and more complex structures and cohesive features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sometimes interfere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with efforts to elaborate on an argument or point of view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Pronunciation errors may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occasionally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impede communication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  <a:tab pos="201295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Speech is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usually appropriate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to the situation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Discourse beyond the paragraph level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PROFESSIONAL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Supported opinions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Hypothesizing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Discuss an abstract topic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State and defend Policy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Clarify points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Produces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extended discourse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and conveys meaning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correctly and effectively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Use of structural devices is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flexible and elaborate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Speaks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readily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 and in a way that is appropriate to the situation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Without searching for words or phrases, can use the language clearly and relatively naturally to elaborate on concepts freely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convey abstract concepts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Can </a:t>
                      </a:r>
                      <a:r>
                        <a:rPr lang="en-US" sz="1050" b="1" dirty="0">
                          <a:latin typeface="Times New Roman"/>
                          <a:ea typeface="Times New Roman"/>
                        </a:rPr>
                        <a:t>easily </a:t>
                      </a: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repair the conversation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Pronunciation may be foreign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11760" algn="l"/>
                        </a:tabLs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Errors may occur in low frequency or highly complex structures characteristic of a formal style of speech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Times New Roman"/>
                          <a:ea typeface="Times New Roman"/>
                        </a:rPr>
                        <a:t>Extended discourse</a:t>
                      </a:r>
                    </a:p>
                  </a:txBody>
                  <a:tcPr marL="41841" marR="41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Fluency &amp; Accuracy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Opposite ends of a continuum in which at extremes speech is seen as </a:t>
            </a:r>
            <a:r>
              <a:rPr lang="en-US" b="1" i="1" u="sng" dirty="0" smtClean="0">
                <a:solidFill>
                  <a:schemeClr val="tx1"/>
                </a:solidFill>
              </a:rPr>
              <a:t>accurate and </a:t>
            </a:r>
            <a:r>
              <a:rPr lang="en-US" b="1" i="1" u="sng" dirty="0" err="1" smtClean="0">
                <a:solidFill>
                  <a:schemeClr val="tx1"/>
                </a:solidFill>
              </a:rPr>
              <a:t>disfluent</a:t>
            </a:r>
            <a:r>
              <a:rPr lang="en-US" b="1" i="1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b="1" i="1" u="sng" dirty="0" smtClean="0">
                <a:solidFill>
                  <a:schemeClr val="tx1"/>
                </a:solidFill>
              </a:rPr>
              <a:t>inaccurate and fluent</a:t>
            </a:r>
          </a:p>
          <a:p>
            <a:pPr algn="just"/>
            <a:r>
              <a:rPr lang="en-US" sz="3600" b="1" dirty="0" smtClean="0">
                <a:solidFill>
                  <a:schemeClr val="tx1"/>
                </a:solidFill>
              </a:rPr>
              <a:t>Two components of assessment 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Accuracy of structure and vocabulary 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Quality and speed of delivery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‘Error gravity’ – determines seriousness of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- John buy a newspaper every day.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- Every day a newspaper buy.</a:t>
            </a:r>
          </a:p>
          <a:p>
            <a:pPr algn="l"/>
            <a:endParaRPr lang="en-US" dirty="0" smtClean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/>
              <a:t>(James,1998)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fluency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147248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Fluency markers</a:t>
            </a:r>
          </a:p>
          <a:p>
            <a:r>
              <a:rPr lang="en-US" dirty="0" smtClean="0"/>
              <a:t>flow of smoothness</a:t>
            </a:r>
          </a:p>
          <a:p>
            <a:r>
              <a:rPr lang="en-US" dirty="0" smtClean="0"/>
              <a:t>rate of speech</a:t>
            </a:r>
          </a:p>
          <a:p>
            <a:r>
              <a:rPr lang="en-US" dirty="0" smtClean="0"/>
              <a:t> absence of excessive pausing</a:t>
            </a:r>
          </a:p>
          <a:p>
            <a:r>
              <a:rPr lang="en-US" dirty="0" smtClean="0"/>
              <a:t> absence of disturbing hesitation markers</a:t>
            </a:r>
          </a:p>
          <a:p>
            <a:r>
              <a:rPr lang="en-US" dirty="0" smtClean="0"/>
              <a:t> length of utterances</a:t>
            </a:r>
          </a:p>
          <a:p>
            <a:r>
              <a:rPr lang="en-US" dirty="0" smtClean="0"/>
              <a:t>connectedness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7499176" cy="5505475"/>
          </a:xfrm>
        </p:spPr>
        <p:txBody>
          <a:bodyPr/>
          <a:lstStyle/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Central part of fluency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Speaking rate</a:t>
            </a:r>
          </a:p>
          <a:p>
            <a:r>
              <a:rPr lang="en-US" dirty="0" smtClean="0"/>
              <a:t>Speech –pause relationships</a:t>
            </a:r>
          </a:p>
          <a:p>
            <a:r>
              <a:rPr lang="en-US" dirty="0" smtClean="0"/>
              <a:t>Frequency of dysfluency markers </a:t>
            </a:r>
          </a:p>
          <a:p>
            <a:pPr>
              <a:buNone/>
            </a:pPr>
            <a:r>
              <a:rPr lang="en-US" dirty="0" smtClean="0"/>
              <a:t>( hesitations, repetitions, self-corrections)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“Small words” and generic 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7583" y="548679"/>
          <a:ext cx="7848872" cy="5497017"/>
        </p:xfrm>
        <a:graphic>
          <a:graphicData uri="http://schemas.openxmlformats.org/drawingml/2006/table">
            <a:tbl>
              <a:tblPr/>
              <a:tblGrid>
                <a:gridCol w="1329878"/>
                <a:gridCol w="3672838"/>
                <a:gridCol w="2846156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Range of Vocabulary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Grammar Structures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Level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High frequency concrete Voc-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eyeglasses;   </a:t>
                      </a:r>
                      <a:r>
                        <a:rPr kumimoji="0" lang="en-US" sz="2000" i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mast; etc.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Simple structures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Level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Low frequency concrete voc - 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spectacles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High frequency abstract Voc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kumimoji="0" lang="en-US" sz="2000" i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obligation; reduction; permanent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dilemma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Complex grammatical structures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Level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frequency concrete voc – </a:t>
                      </a:r>
                      <a:r>
                        <a:rPr kumimoji="0"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monocle; mizzenmast 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camshaft </a:t>
                      </a:r>
                    </a:p>
                    <a:p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frequency abstract- </a:t>
                      </a:r>
                      <a:r>
                        <a:rPr kumimoji="0"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conundrum; scoff; abhor; rebuke.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Low frequency grammatical structures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Bibliography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Testing Second Language by Glenn Fulcher</a:t>
            </a:r>
          </a:p>
          <a:p>
            <a:pPr lvl="0"/>
            <a:r>
              <a:rPr lang="en-US" dirty="0" smtClean="0"/>
              <a:t>Assessing Speaking by Sari Luoma</a:t>
            </a:r>
          </a:p>
          <a:p>
            <a:pPr lvl="0"/>
            <a:r>
              <a:rPr lang="en-US" dirty="0" smtClean="0"/>
              <a:t>Common European Framework of Reference for Languages: Learning, teaching, assessment</a:t>
            </a:r>
          </a:p>
          <a:p>
            <a:pPr lvl="0"/>
            <a:r>
              <a:rPr lang="en-US" dirty="0" smtClean="0"/>
              <a:t>Standardization Agreement 6001 (5</a:t>
            </a:r>
            <a:r>
              <a:rPr lang="en-US" baseline="30000" dirty="0" smtClean="0"/>
              <a:t>th</a:t>
            </a:r>
            <a:r>
              <a:rPr lang="en-US" dirty="0" smtClean="0"/>
              <a:t> addition )</a:t>
            </a:r>
          </a:p>
          <a:p>
            <a:pPr lvl="0"/>
            <a:r>
              <a:rPr lang="en-US" dirty="0" smtClean="0"/>
              <a:t>LTS/ALTS material (Trisection of speaking and OPI checklist)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600400"/>
          </a:xfrm>
        </p:spPr>
        <p:txBody>
          <a:bodyPr/>
          <a:lstStyle/>
          <a:p>
            <a:r>
              <a:rPr lang="en-US" b="1" i="1" dirty="0" smtClean="0">
                <a:latin typeface="Californian FB" pitchFamily="18" charset="0"/>
              </a:rPr>
              <a:t>Thank you</a:t>
            </a:r>
            <a:br>
              <a:rPr lang="en-US" b="1" i="1" dirty="0" smtClean="0">
                <a:latin typeface="Californian FB" pitchFamily="18" charset="0"/>
              </a:rPr>
            </a:br>
            <a:endParaRPr lang="en-US" b="1" i="1" dirty="0">
              <a:latin typeface="Californian FB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Outline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 Speaking test format (the core of the test and tester stance)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Global </a:t>
            </a:r>
            <a:r>
              <a:rPr lang="en-US" b="1" dirty="0" smtClean="0"/>
              <a:t>tasks and communicative functions</a:t>
            </a:r>
            <a:r>
              <a:rPr lang="en-US" dirty="0" smtClean="0"/>
              <a:t> (macro and micro functions)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/>
              <a:t> Evaluation (Fluency &amp; Accuracy)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US" b="1" dirty="0" smtClean="0"/>
              <a:t>Who are the test takers?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09392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/>
              <a:t> Resolute Support Mission;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 Promotion to higher ranks;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 International positions abroad;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 Courses abroad;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 Graduates of English language courses of the Language Training School of NDA;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 Graduates of Bachelors Programme of National Defence Academy;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Applicants for the positions of teachers and translators.</a:t>
            </a:r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Test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Bi-level (levels 1-2; 2-3)</a:t>
            </a:r>
          </a:p>
          <a:p>
            <a:r>
              <a:rPr lang="en-US" dirty="0" smtClean="0"/>
              <a:t>Length: Bi-level 1-2             20-25 minutes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Bi-level 2-3 	      30-35 minutes</a:t>
            </a:r>
          </a:p>
          <a:p>
            <a:r>
              <a:rPr lang="en-US" dirty="0" smtClean="0"/>
              <a:t>Two examiners (interlocutor/rater)	</a:t>
            </a:r>
          </a:p>
          <a:p>
            <a:r>
              <a:rPr lang="en-US" dirty="0" smtClean="0"/>
              <a:t>Guided interview</a:t>
            </a:r>
          </a:p>
          <a:p>
            <a:r>
              <a:rPr lang="en-US" dirty="0" smtClean="0"/>
              <a:t>Three mandatory phases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2" y="764705"/>
          <a:ext cx="7776864" cy="4873857"/>
        </p:xfrm>
        <a:graphic>
          <a:graphicData uri="http://schemas.openxmlformats.org/drawingml/2006/table">
            <a:tbl>
              <a:tblPr/>
              <a:tblGrid>
                <a:gridCol w="1527926"/>
                <a:gridCol w="2856383"/>
                <a:gridCol w="3392555"/>
              </a:tblGrid>
              <a:tr h="312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Level Checks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Probes 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Three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Perspectives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The core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37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Psychological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Proves the examinee what she or he can do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Proves the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examinee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what he or she cannot do 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5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Linguistic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Checks for tasks and content which examinee performs with greatest accuracy</a:t>
                      </a: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Checks for tasks and content which examinee performs with least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accuracy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1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Evaluative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Finds the examinee’s speaking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Finds level at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which examinees 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can no longer speak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accurately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59832" y="80841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Core of the test and three Perspectives 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Tester stance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7715200" cy="428133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TTT (Teachers/testers) talking time must be at a minimum in both cases; </a:t>
            </a:r>
          </a:p>
          <a:p>
            <a:pPr lvl="0"/>
            <a:r>
              <a:rPr lang="en-US" dirty="0" smtClean="0"/>
              <a:t>Lessons as well as speaking tests should be contextualized; </a:t>
            </a:r>
          </a:p>
          <a:p>
            <a:pPr lvl="0"/>
            <a:r>
              <a:rPr lang="en-US" dirty="0" smtClean="0"/>
              <a:t>Instruction checking questions should be used; </a:t>
            </a:r>
          </a:p>
          <a:p>
            <a:pPr lvl="0"/>
            <a:r>
              <a:rPr lang="en-US" dirty="0" smtClean="0"/>
              <a:t>Teachers/testers should create friendly atmosphere;</a:t>
            </a:r>
          </a:p>
          <a:p>
            <a:pPr lvl="0"/>
            <a:r>
              <a:rPr lang="en-US" dirty="0" smtClean="0"/>
              <a:t>Teachers/testers should be in control of the lesson/exam;</a:t>
            </a:r>
          </a:p>
          <a:p>
            <a:pPr lvl="0"/>
            <a:r>
              <a:rPr lang="en-US" dirty="0" smtClean="0"/>
              <a:t>Pursue topics with follow-up questions.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       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            Tester Stance</a:t>
            </a:r>
            <a:br>
              <a:rPr lang="en-US" sz="5400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en-US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Testers Should NOT: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Correct examinees; 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Finish their sentence;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Use body language;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Feed vocabulary item;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Go informal or start chatting with candidates.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14401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Global Tasks and Communicative Functions</a:t>
            </a:r>
            <a:br>
              <a:rPr lang="en-US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2708921"/>
          <a:ext cx="8219256" cy="295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14800"/>
              </a:tblGrid>
              <a:tr h="5904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Factually oriented talk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Evaluative talk </a:t>
                      </a:r>
                      <a:endParaRPr lang="en-US" sz="2400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explanation</a:t>
                      </a:r>
                      <a:endParaRPr lang="en-US" sz="2400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narration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justification</a:t>
                      </a:r>
                      <a:endParaRPr lang="en-US" sz="2400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instruction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prediction</a:t>
                      </a:r>
                      <a:endParaRPr lang="en-US" sz="2400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comparison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decision          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576" y="5805264"/>
          <a:ext cx="1656184" cy="648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/>
              </a:tblGrid>
              <a:tr h="64807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Bygate (1987)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141277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Macro function – categories for the functional use of spoken and written discourse consisting of a sequence of sentences.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2200" b="1" dirty="0" smtClean="0"/>
              <a:t>CEF groups them into 6 main categories:</a:t>
            </a:r>
          </a:p>
          <a:p>
            <a:pPr lvl="0"/>
            <a:r>
              <a:rPr lang="en-US" b="1" dirty="0" smtClean="0"/>
              <a:t>giving and asking for factual information, </a:t>
            </a:r>
            <a:r>
              <a:rPr lang="en-US" dirty="0" smtClean="0"/>
              <a:t>e.g.</a:t>
            </a:r>
            <a:r>
              <a:rPr lang="en-US" b="1" dirty="0" smtClean="0"/>
              <a:t> </a:t>
            </a:r>
            <a:r>
              <a:rPr lang="en-US" dirty="0" smtClean="0"/>
              <a:t> identifying, reporting, correcting, asking, answering;</a:t>
            </a:r>
          </a:p>
          <a:p>
            <a:pPr lvl="0"/>
            <a:r>
              <a:rPr lang="en-US" b="1" dirty="0" smtClean="0"/>
              <a:t>expressing and asking about attitudes, e.g. </a:t>
            </a:r>
            <a:r>
              <a:rPr lang="en-US" dirty="0" smtClean="0"/>
              <a:t>agreement/disagreement, knowledge/ignorance, ability, intentions, preference, emotions, apologies, sympathy.</a:t>
            </a:r>
          </a:p>
          <a:p>
            <a:pPr lvl="0"/>
            <a:r>
              <a:rPr lang="en-US" b="1" dirty="0" smtClean="0"/>
              <a:t>suasion, e.g.</a:t>
            </a:r>
            <a:r>
              <a:rPr lang="en-US" dirty="0" smtClean="0"/>
              <a:t> suggestions, requesting, warnings, advice, asking help, invitations, offers;</a:t>
            </a:r>
          </a:p>
          <a:p>
            <a:pPr lvl="0"/>
            <a:r>
              <a:rPr lang="en-US" b="1" dirty="0" smtClean="0"/>
              <a:t>socializing</a:t>
            </a:r>
            <a:r>
              <a:rPr lang="en-US" dirty="0" smtClean="0"/>
              <a:t>, e.g. attracting attention, addressing, greetings, introduction;;</a:t>
            </a:r>
          </a:p>
          <a:p>
            <a:pPr lvl="0"/>
            <a:r>
              <a:rPr lang="en-US" b="1" dirty="0" smtClean="0"/>
              <a:t>structuring discourse</a:t>
            </a:r>
            <a:r>
              <a:rPr lang="en-US" dirty="0" smtClean="0"/>
              <a:t>, e.g. opening, turn taking, closing, changing the theme;</a:t>
            </a:r>
          </a:p>
          <a:p>
            <a:pPr lvl="0"/>
            <a:r>
              <a:rPr lang="en-US" b="1" dirty="0" smtClean="0"/>
              <a:t>communication repair</a:t>
            </a:r>
            <a:r>
              <a:rPr lang="en-US" dirty="0" smtClean="0"/>
              <a:t>, e.g. signaling non-understanding, appealing for assistance, paraphrasing.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D8E5-A40D-473D-9AC3-EE2E2583827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40466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0104" y="2606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0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Micro functions </a:t>
            </a:r>
            <a:r>
              <a:rPr lang="en-US" sz="2800" dirty="0" smtClean="0"/>
              <a:t>are related to </a:t>
            </a:r>
            <a:r>
              <a:rPr lang="en-US" sz="2800" b="1" dirty="0" smtClean="0"/>
              <a:t>individual actions</a:t>
            </a:r>
            <a:r>
              <a:rPr lang="en-US" sz="2800" dirty="0" smtClean="0"/>
              <a:t> completed within a turn in an interaction.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1032</TotalTime>
  <Words>1543</Words>
  <Application>Microsoft Office PowerPoint</Application>
  <PresentationFormat>On-screen Show (4:3)</PresentationFormat>
  <Paragraphs>276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STANAG 6001 Speaking Test Observations;  Lessons learned </vt:lpstr>
      <vt:lpstr>General Outline of the Presentation</vt:lpstr>
      <vt:lpstr>Who are the test takers?</vt:lpstr>
      <vt:lpstr>General Test Format</vt:lpstr>
      <vt:lpstr>Slide 5</vt:lpstr>
      <vt:lpstr>Tester stance</vt:lpstr>
      <vt:lpstr>                         Tester Stance </vt:lpstr>
      <vt:lpstr>  Global Tasks and Communicative Functions   </vt:lpstr>
      <vt:lpstr>    </vt:lpstr>
      <vt:lpstr>Slide 10</vt:lpstr>
      <vt:lpstr>Slide 11</vt:lpstr>
      <vt:lpstr>Slide 12</vt:lpstr>
      <vt:lpstr>Fluency &amp; Accuracy</vt:lpstr>
      <vt:lpstr> ‘Error gravity’ – determines seriousness of errors</vt:lpstr>
      <vt:lpstr>Definitions of fluency </vt:lpstr>
      <vt:lpstr>Slide 16</vt:lpstr>
      <vt:lpstr>Slide 17</vt:lpstr>
      <vt:lpstr>Bibliography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tshavlakadze</dc:creator>
  <cp:lastModifiedBy>user</cp:lastModifiedBy>
  <cp:revision>151</cp:revision>
  <dcterms:created xsi:type="dcterms:W3CDTF">2017-09-14T06:52:17Z</dcterms:created>
  <dcterms:modified xsi:type="dcterms:W3CDTF">2017-10-03T12:49:23Z</dcterms:modified>
</cp:coreProperties>
</file>