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9" r:id="rId11"/>
    <p:sldId id="263" r:id="rId12"/>
    <p:sldId id="278" r:id="rId13"/>
    <p:sldId id="281" r:id="rId14"/>
    <p:sldId id="279" r:id="rId15"/>
    <p:sldId id="280" r:id="rId16"/>
    <p:sldId id="262" r:id="rId17"/>
    <p:sldId id="271" r:id="rId18"/>
    <p:sldId id="272" r:id="rId19"/>
    <p:sldId id="290" r:id="rId20"/>
    <p:sldId id="269" r:id="rId21"/>
    <p:sldId id="291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F6633-26DC-4BB8-99BC-81E230D69DBD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B7B78E-E6CC-445D-85AA-3DB55D666877}">
      <dgm:prSet phldrT="[Text]"/>
      <dgm:spPr/>
      <dgm:t>
        <a:bodyPr/>
        <a:lstStyle/>
        <a:p>
          <a:r>
            <a:rPr lang="en-US" dirty="0" smtClean="0"/>
            <a:t>ALC Book Quiz Score – 100%(50 correct answers)</a:t>
          </a:r>
        </a:p>
        <a:p>
          <a:r>
            <a:rPr lang="en-US" b="1" dirty="0" smtClean="0"/>
            <a:t>Pass</a:t>
          </a:r>
          <a:endParaRPr lang="en-US" b="1" dirty="0"/>
        </a:p>
      </dgm:t>
    </dgm:pt>
    <dgm:pt modelId="{65C0FA5D-85C9-44A2-A613-F4493D66507E}" type="parTrans" cxnId="{05A6C1FD-C107-4DD1-A34E-D353D53E72DF}">
      <dgm:prSet/>
      <dgm:spPr/>
      <dgm:t>
        <a:bodyPr/>
        <a:lstStyle/>
        <a:p>
          <a:endParaRPr lang="en-US"/>
        </a:p>
      </dgm:t>
    </dgm:pt>
    <dgm:pt modelId="{874E1F69-9EDD-4D27-9B79-25560985CF43}" type="sibTrans" cxnId="{05A6C1FD-C107-4DD1-A34E-D353D53E72DF}">
      <dgm:prSet/>
      <dgm:spPr/>
      <dgm:t>
        <a:bodyPr/>
        <a:lstStyle/>
        <a:p>
          <a:endParaRPr lang="en-US"/>
        </a:p>
      </dgm:t>
    </dgm:pt>
    <dgm:pt modelId="{D88ECB77-36B5-48FD-A77F-1F51ED9BFF2A}">
      <dgm:prSet phldrT="[Text]"/>
      <dgm:spPr/>
      <dgm:t>
        <a:bodyPr/>
        <a:lstStyle/>
        <a:p>
          <a:r>
            <a:rPr lang="en-US" dirty="0" smtClean="0"/>
            <a:t>ALC Book Quiz Score -90%-98%(45-49 correct answers)</a:t>
          </a:r>
        </a:p>
        <a:p>
          <a:r>
            <a:rPr lang="en-US" b="1" dirty="0" smtClean="0"/>
            <a:t>Pass</a:t>
          </a:r>
          <a:endParaRPr lang="en-US" b="1" dirty="0"/>
        </a:p>
      </dgm:t>
    </dgm:pt>
    <dgm:pt modelId="{D920E7C9-764D-4139-B96E-07B4CF80497F}" type="parTrans" cxnId="{BA9A7D86-E601-4EBE-A086-1DBB51FE8F42}">
      <dgm:prSet/>
      <dgm:spPr/>
      <dgm:t>
        <a:bodyPr/>
        <a:lstStyle/>
        <a:p>
          <a:endParaRPr lang="en-US"/>
        </a:p>
      </dgm:t>
    </dgm:pt>
    <dgm:pt modelId="{DBB88026-3DEA-4B62-961A-A9BC51BC06D7}" type="sibTrans" cxnId="{BA9A7D86-E601-4EBE-A086-1DBB51FE8F42}">
      <dgm:prSet/>
      <dgm:spPr/>
      <dgm:t>
        <a:bodyPr/>
        <a:lstStyle/>
        <a:p>
          <a:endParaRPr lang="en-US"/>
        </a:p>
      </dgm:t>
    </dgm:pt>
    <dgm:pt modelId="{BD7C0C7C-6656-4366-A919-68728B32D9FB}">
      <dgm:prSet phldrT="[Text]"/>
      <dgm:spPr/>
      <dgm:t>
        <a:bodyPr/>
        <a:lstStyle/>
        <a:p>
          <a:r>
            <a:rPr lang="en-US" dirty="0" smtClean="0"/>
            <a:t>ALC Book Quiz Score – 80% - 90%(40-45 correct answers)</a:t>
          </a:r>
          <a:endParaRPr lang="en-US" b="1" dirty="0" smtClean="0"/>
        </a:p>
        <a:p>
          <a:r>
            <a:rPr lang="en-US" b="1" dirty="0" smtClean="0"/>
            <a:t>Pass</a:t>
          </a:r>
          <a:endParaRPr lang="en-US" b="1" dirty="0"/>
        </a:p>
      </dgm:t>
    </dgm:pt>
    <dgm:pt modelId="{B63F340F-056B-49E9-BE25-7975F71D7370}" type="parTrans" cxnId="{E7E0E2D6-6FC4-4BEE-BD5E-A8E92599E9E3}">
      <dgm:prSet/>
      <dgm:spPr/>
      <dgm:t>
        <a:bodyPr/>
        <a:lstStyle/>
        <a:p>
          <a:endParaRPr lang="en-US"/>
        </a:p>
      </dgm:t>
    </dgm:pt>
    <dgm:pt modelId="{049AC059-D5CB-430D-AE98-FF586ADD0A2A}" type="sibTrans" cxnId="{E7E0E2D6-6FC4-4BEE-BD5E-A8E92599E9E3}">
      <dgm:prSet/>
      <dgm:spPr/>
      <dgm:t>
        <a:bodyPr/>
        <a:lstStyle/>
        <a:p>
          <a:endParaRPr lang="en-US"/>
        </a:p>
      </dgm:t>
    </dgm:pt>
    <dgm:pt modelId="{FD24AB10-6BBB-49AB-A459-484851C31D19}">
      <dgm:prSet phldrT="[Text]"/>
      <dgm:spPr/>
      <dgm:t>
        <a:bodyPr/>
        <a:lstStyle/>
        <a:p>
          <a:r>
            <a:rPr lang="en-US" b="1" dirty="0" smtClean="0"/>
            <a:t>ALC Bo</a:t>
          </a:r>
          <a:r>
            <a:rPr lang="en-US" dirty="0" smtClean="0"/>
            <a:t>ok Quiz Score 78% (11 incorrect answers)</a:t>
          </a:r>
        </a:p>
        <a:p>
          <a:r>
            <a:rPr lang="en-US" b="1" dirty="0" smtClean="0"/>
            <a:t>Fail </a:t>
          </a:r>
        </a:p>
      </dgm:t>
    </dgm:pt>
    <dgm:pt modelId="{7C0495A5-18FD-4883-B3CA-F44B923F82AD}" type="parTrans" cxnId="{8479F27D-B080-4845-8363-B743B5CD15A5}">
      <dgm:prSet/>
      <dgm:spPr/>
      <dgm:t>
        <a:bodyPr/>
        <a:lstStyle/>
        <a:p>
          <a:endParaRPr lang="en-US"/>
        </a:p>
      </dgm:t>
    </dgm:pt>
    <dgm:pt modelId="{370A654E-B5EA-4126-B518-8653D4211613}" type="sibTrans" cxnId="{8479F27D-B080-4845-8363-B743B5CD15A5}">
      <dgm:prSet/>
      <dgm:spPr/>
      <dgm:t>
        <a:bodyPr/>
        <a:lstStyle/>
        <a:p>
          <a:endParaRPr lang="en-US"/>
        </a:p>
      </dgm:t>
    </dgm:pt>
    <dgm:pt modelId="{9D83E004-380C-48EA-A107-AA5EA02C26BE}">
      <dgm:prSet phldrT="[Text]"/>
      <dgm:spPr/>
      <dgm:t>
        <a:bodyPr/>
        <a:lstStyle/>
        <a:p>
          <a:r>
            <a:rPr lang="en-US" dirty="0" smtClean="0"/>
            <a:t>ALCPT Book – 18</a:t>
          </a:r>
        </a:p>
        <a:p>
          <a:r>
            <a:rPr lang="en-US" dirty="0" smtClean="0"/>
            <a:t>Score – 55</a:t>
          </a:r>
        </a:p>
        <a:p>
          <a:r>
            <a:rPr lang="en-US" dirty="0" smtClean="0"/>
            <a:t>(Testing Group)</a:t>
          </a:r>
          <a:endParaRPr lang="en-US" dirty="0"/>
        </a:p>
      </dgm:t>
    </dgm:pt>
    <dgm:pt modelId="{CDFB5AA7-D6B9-4CC7-B768-3CB377195F69}" type="parTrans" cxnId="{5F4C91FD-C18B-4D6B-9DCF-1A58E51D1AC5}">
      <dgm:prSet/>
      <dgm:spPr/>
      <dgm:t>
        <a:bodyPr/>
        <a:lstStyle/>
        <a:p>
          <a:endParaRPr lang="en-US"/>
        </a:p>
      </dgm:t>
    </dgm:pt>
    <dgm:pt modelId="{D3F10C0E-98EE-4168-9394-1A02992A4BF0}" type="sibTrans" cxnId="{5F4C91FD-C18B-4D6B-9DCF-1A58E51D1AC5}">
      <dgm:prSet/>
      <dgm:spPr/>
      <dgm:t>
        <a:bodyPr/>
        <a:lstStyle/>
        <a:p>
          <a:endParaRPr lang="en-US"/>
        </a:p>
      </dgm:t>
    </dgm:pt>
    <dgm:pt modelId="{5711B0E6-3988-4D44-A51D-1D3A8B783CBD}">
      <dgm:prSet phldrT="[Text]"/>
      <dgm:spPr/>
      <dgm:t>
        <a:bodyPr/>
        <a:lstStyle/>
        <a:p>
          <a:r>
            <a:rPr lang="en-US" dirty="0" smtClean="0"/>
            <a:t>ALCPT  Book – 24</a:t>
          </a:r>
        </a:p>
        <a:p>
          <a:r>
            <a:rPr lang="en-US" dirty="0" smtClean="0"/>
            <a:t>Score – 65</a:t>
          </a:r>
        </a:p>
        <a:p>
          <a:r>
            <a:rPr lang="en-US" dirty="0" smtClean="0"/>
            <a:t>(Testing Group)</a:t>
          </a:r>
        </a:p>
      </dgm:t>
    </dgm:pt>
    <dgm:pt modelId="{7DC3B50A-DFBE-4DE9-A65C-A5D911D728BB}" type="parTrans" cxnId="{A7607804-EAA2-4E31-8F53-6FB0868E968E}">
      <dgm:prSet/>
      <dgm:spPr/>
      <dgm:t>
        <a:bodyPr/>
        <a:lstStyle/>
        <a:p>
          <a:endParaRPr lang="en-US"/>
        </a:p>
      </dgm:t>
    </dgm:pt>
    <dgm:pt modelId="{535BA877-4A84-46A4-9569-DBB813D521FD}" type="sibTrans" cxnId="{A7607804-EAA2-4E31-8F53-6FB0868E968E}">
      <dgm:prSet/>
      <dgm:spPr/>
      <dgm:t>
        <a:bodyPr/>
        <a:lstStyle/>
        <a:p>
          <a:endParaRPr lang="en-US"/>
        </a:p>
      </dgm:t>
    </dgm:pt>
    <dgm:pt modelId="{09F8298F-4759-42BC-A94D-6F380255E0D4}">
      <dgm:prSet phldrT="[Text]"/>
      <dgm:spPr/>
      <dgm:t>
        <a:bodyPr/>
        <a:lstStyle/>
        <a:p>
          <a:r>
            <a:rPr lang="en-US" dirty="0" smtClean="0"/>
            <a:t>Final ALCPT Book – 30</a:t>
          </a:r>
        </a:p>
        <a:p>
          <a:r>
            <a:rPr lang="en-US" dirty="0" smtClean="0"/>
            <a:t>Score – 70</a:t>
          </a:r>
        </a:p>
        <a:p>
          <a:r>
            <a:rPr lang="en-US" dirty="0" smtClean="0"/>
            <a:t>(Testing Group)</a:t>
          </a:r>
          <a:endParaRPr lang="en-US" dirty="0"/>
        </a:p>
      </dgm:t>
    </dgm:pt>
    <dgm:pt modelId="{17B9A251-7304-4E84-BD8C-48C04EED6D4B}" type="parTrans" cxnId="{6C16B43D-41F7-4B45-BF66-7D3960122E36}">
      <dgm:prSet/>
      <dgm:spPr/>
      <dgm:t>
        <a:bodyPr/>
        <a:lstStyle/>
        <a:p>
          <a:endParaRPr lang="en-US"/>
        </a:p>
      </dgm:t>
    </dgm:pt>
    <dgm:pt modelId="{EF966C6C-D315-46DF-8357-E7BBA0DBE8F0}" type="sibTrans" cxnId="{6C16B43D-41F7-4B45-BF66-7D3960122E36}">
      <dgm:prSet/>
      <dgm:spPr/>
      <dgm:t>
        <a:bodyPr/>
        <a:lstStyle/>
        <a:p>
          <a:endParaRPr lang="en-US"/>
        </a:p>
      </dgm:t>
    </dgm:pt>
    <dgm:pt modelId="{E0501DC7-BCF4-42AD-8750-6D310872D3DC}">
      <dgm:prSet phldrT="[Text]"/>
      <dgm:spPr/>
      <dgm:t>
        <a:bodyPr/>
        <a:lstStyle/>
        <a:p>
          <a:r>
            <a:rPr lang="en-US" dirty="0" smtClean="0"/>
            <a:t>Evaluation in Speaking Skill</a:t>
          </a:r>
        </a:p>
        <a:p>
          <a:r>
            <a:rPr lang="en-US" dirty="0" smtClean="0"/>
            <a:t>(Testing Group)</a:t>
          </a:r>
          <a:endParaRPr lang="en-US" dirty="0"/>
        </a:p>
      </dgm:t>
    </dgm:pt>
    <dgm:pt modelId="{8DAB2152-C176-4773-9092-53BCAE3D9EB1}" type="parTrans" cxnId="{6566BC04-8EAB-4EBC-B51B-5D6BA74BC6C2}">
      <dgm:prSet/>
      <dgm:spPr/>
      <dgm:t>
        <a:bodyPr/>
        <a:lstStyle/>
        <a:p>
          <a:endParaRPr lang="en-US"/>
        </a:p>
      </dgm:t>
    </dgm:pt>
    <dgm:pt modelId="{84079489-C3E4-485E-9675-370241965BDD}" type="sibTrans" cxnId="{6566BC04-8EAB-4EBC-B51B-5D6BA74BC6C2}">
      <dgm:prSet/>
      <dgm:spPr/>
      <dgm:t>
        <a:bodyPr/>
        <a:lstStyle/>
        <a:p>
          <a:endParaRPr lang="en-US"/>
        </a:p>
      </dgm:t>
    </dgm:pt>
    <dgm:pt modelId="{030DEA38-9BAA-4E39-91DF-4DD43189E930}">
      <dgm:prSet phldrT="[Text]"/>
      <dgm:spPr/>
      <dgm:t>
        <a:bodyPr/>
        <a:lstStyle/>
        <a:p>
          <a:r>
            <a:rPr lang="en-US" dirty="0" smtClean="0"/>
            <a:t>Periodical Speaking and Listening Evaluation</a:t>
          </a:r>
        </a:p>
        <a:p>
          <a:r>
            <a:rPr lang="en-US" dirty="0" smtClean="0"/>
            <a:t>(USA Instructors)</a:t>
          </a:r>
          <a:endParaRPr lang="en-US" dirty="0"/>
        </a:p>
      </dgm:t>
    </dgm:pt>
    <dgm:pt modelId="{E29C988D-5C2C-4E03-B86C-FE1830DC4DC5}" type="parTrans" cxnId="{7EE82A9C-8105-4ECD-82A6-989CACF2BF36}">
      <dgm:prSet/>
      <dgm:spPr/>
      <dgm:t>
        <a:bodyPr/>
        <a:lstStyle/>
        <a:p>
          <a:endParaRPr lang="en-US"/>
        </a:p>
      </dgm:t>
    </dgm:pt>
    <dgm:pt modelId="{ECA1FA01-A6C9-4D4B-BFAF-FFA23E0AB55D}" type="sibTrans" cxnId="{7EE82A9C-8105-4ECD-82A6-989CACF2BF36}">
      <dgm:prSet/>
      <dgm:spPr/>
      <dgm:t>
        <a:bodyPr/>
        <a:lstStyle/>
        <a:p>
          <a:endParaRPr lang="en-US"/>
        </a:p>
      </dgm:t>
    </dgm:pt>
    <dgm:pt modelId="{3359E9A4-E2EF-497E-85CC-68B70460AECF}" type="pres">
      <dgm:prSet presAssocID="{2A2F6633-26DC-4BB8-99BC-81E230D69DBD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7EAB6B5A-529C-4BDC-AF1E-FE83A2B56804}" type="pres">
      <dgm:prSet presAssocID="{66B7B78E-E6CC-445D-85AA-3DB55D666877}" presName="compNode" presStyleCnt="0"/>
      <dgm:spPr/>
    </dgm:pt>
    <dgm:pt modelId="{4789058B-AB80-46AB-848C-F5F1D8528608}" type="pres">
      <dgm:prSet presAssocID="{66B7B78E-E6CC-445D-85AA-3DB55D666877}" presName="dummyConnPt" presStyleCnt="0"/>
      <dgm:spPr/>
    </dgm:pt>
    <dgm:pt modelId="{13389F79-ED8C-409A-8730-626B350236D7}" type="pres">
      <dgm:prSet presAssocID="{66B7B78E-E6CC-445D-85AA-3DB55D66687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C34F4D-9DB5-4595-B320-9200F2B7F132}" type="pres">
      <dgm:prSet presAssocID="{874E1F69-9EDD-4D27-9B79-25560985CF43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12AF9CE1-6FF1-4A36-A51A-6E0E8903E621}" type="pres">
      <dgm:prSet presAssocID="{D88ECB77-36B5-48FD-A77F-1F51ED9BFF2A}" presName="compNode" presStyleCnt="0"/>
      <dgm:spPr/>
    </dgm:pt>
    <dgm:pt modelId="{E9B5F9DD-1182-4513-99C9-6CEF5760E994}" type="pres">
      <dgm:prSet presAssocID="{D88ECB77-36B5-48FD-A77F-1F51ED9BFF2A}" presName="dummyConnPt" presStyleCnt="0"/>
      <dgm:spPr/>
    </dgm:pt>
    <dgm:pt modelId="{40DBBA1C-B617-43BD-8871-39AF0A8F54CB}" type="pres">
      <dgm:prSet presAssocID="{D88ECB77-36B5-48FD-A77F-1F51ED9BFF2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47774-412F-4193-A921-3F2BD622F2D6}" type="pres">
      <dgm:prSet presAssocID="{DBB88026-3DEA-4B62-961A-A9BC51BC06D7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FE3D67ED-162B-420B-8FC0-4392AC710EA5}" type="pres">
      <dgm:prSet presAssocID="{BD7C0C7C-6656-4366-A919-68728B32D9FB}" presName="compNode" presStyleCnt="0"/>
      <dgm:spPr/>
    </dgm:pt>
    <dgm:pt modelId="{5085F823-FFE8-4783-9E34-8C3E8E048F6F}" type="pres">
      <dgm:prSet presAssocID="{BD7C0C7C-6656-4366-A919-68728B32D9FB}" presName="dummyConnPt" presStyleCnt="0"/>
      <dgm:spPr/>
    </dgm:pt>
    <dgm:pt modelId="{36768E69-D2BA-4FEC-9D52-129623ED9811}" type="pres">
      <dgm:prSet presAssocID="{BD7C0C7C-6656-4366-A919-68728B32D9F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6A2C5-214D-471E-958F-E8A6F307F34C}" type="pres">
      <dgm:prSet presAssocID="{049AC059-D5CB-430D-AE98-FF586ADD0A2A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900E6DFF-6506-413E-B7AE-4A1774E41FE6}" type="pres">
      <dgm:prSet presAssocID="{FD24AB10-6BBB-49AB-A459-484851C31D19}" presName="compNode" presStyleCnt="0"/>
      <dgm:spPr/>
    </dgm:pt>
    <dgm:pt modelId="{4D51A830-AAEF-4AB5-8671-F58EFFED750F}" type="pres">
      <dgm:prSet presAssocID="{FD24AB10-6BBB-49AB-A459-484851C31D19}" presName="dummyConnPt" presStyleCnt="0"/>
      <dgm:spPr/>
    </dgm:pt>
    <dgm:pt modelId="{B104E55B-334A-4A6A-9BEE-1522D663AA47}" type="pres">
      <dgm:prSet presAssocID="{FD24AB10-6BBB-49AB-A459-484851C31D19}" presName="node" presStyleLbl="node1" presStyleIdx="3" presStyleCnt="9" custLinFactNeighborX="0" custLinFactNeighborY="5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ED3E6-A770-4F44-B8A1-2D17BE875A00}" type="pres">
      <dgm:prSet presAssocID="{370A654E-B5EA-4126-B518-8653D4211613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F885B823-71BD-4823-A187-C84F15086A2F}" type="pres">
      <dgm:prSet presAssocID="{9D83E004-380C-48EA-A107-AA5EA02C26BE}" presName="compNode" presStyleCnt="0"/>
      <dgm:spPr/>
    </dgm:pt>
    <dgm:pt modelId="{B3BB94B5-6ADF-417A-9C0D-CEE81C059B88}" type="pres">
      <dgm:prSet presAssocID="{9D83E004-380C-48EA-A107-AA5EA02C26BE}" presName="dummyConnPt" presStyleCnt="0"/>
      <dgm:spPr/>
    </dgm:pt>
    <dgm:pt modelId="{523EA1C0-6C31-45F6-B593-C83F43954BCC}" type="pres">
      <dgm:prSet presAssocID="{9D83E004-380C-48EA-A107-AA5EA02C26B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27777C-F09E-46E6-94AA-BCF312D83EC6}" type="pres">
      <dgm:prSet presAssocID="{D3F10C0E-98EE-4168-9394-1A02992A4BF0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66A35F35-57EE-4849-8BD4-E8A028EDCEFB}" type="pres">
      <dgm:prSet presAssocID="{5711B0E6-3988-4D44-A51D-1D3A8B783CBD}" presName="compNode" presStyleCnt="0"/>
      <dgm:spPr/>
    </dgm:pt>
    <dgm:pt modelId="{9980D231-086D-46A0-BF77-6DFE532619C2}" type="pres">
      <dgm:prSet presAssocID="{5711B0E6-3988-4D44-A51D-1D3A8B783CBD}" presName="dummyConnPt" presStyleCnt="0"/>
      <dgm:spPr/>
    </dgm:pt>
    <dgm:pt modelId="{268971A6-D042-46AD-A2E7-9F21C91E61BA}" type="pres">
      <dgm:prSet presAssocID="{5711B0E6-3988-4D44-A51D-1D3A8B783CBD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C797AA-46B5-47B6-8AEC-6698004FBC76}" type="pres">
      <dgm:prSet presAssocID="{535BA877-4A84-46A4-9569-DBB813D521FD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FA5B5F03-1CE9-4998-86B8-7A49C3ABD65E}" type="pres">
      <dgm:prSet presAssocID="{09F8298F-4759-42BC-A94D-6F380255E0D4}" presName="compNode" presStyleCnt="0"/>
      <dgm:spPr/>
    </dgm:pt>
    <dgm:pt modelId="{AC5D8B38-6AB2-4E92-A9BC-C6C33238F005}" type="pres">
      <dgm:prSet presAssocID="{09F8298F-4759-42BC-A94D-6F380255E0D4}" presName="dummyConnPt" presStyleCnt="0"/>
      <dgm:spPr/>
    </dgm:pt>
    <dgm:pt modelId="{F19D5AA9-52B6-480D-93C3-46534E268F35}" type="pres">
      <dgm:prSet presAssocID="{09F8298F-4759-42BC-A94D-6F380255E0D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7953B-A8DF-49F2-9A30-51D73307B760}" type="pres">
      <dgm:prSet presAssocID="{EF966C6C-D315-46DF-8357-E7BBA0DBE8F0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D24D72BE-D893-403C-BCAC-E84EF2F2873C}" type="pres">
      <dgm:prSet presAssocID="{E0501DC7-BCF4-42AD-8750-6D310872D3DC}" presName="compNode" presStyleCnt="0"/>
      <dgm:spPr/>
    </dgm:pt>
    <dgm:pt modelId="{7003E656-1455-4650-82AA-E1C002D7F9FF}" type="pres">
      <dgm:prSet presAssocID="{E0501DC7-BCF4-42AD-8750-6D310872D3DC}" presName="dummyConnPt" presStyleCnt="0"/>
      <dgm:spPr/>
    </dgm:pt>
    <dgm:pt modelId="{FF5382C2-EF39-4CF9-BC51-2D6B03E76E8F}" type="pres">
      <dgm:prSet presAssocID="{E0501DC7-BCF4-42AD-8750-6D310872D3DC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6819D8-2F68-4F45-9829-ABB4480E4841}" type="pres">
      <dgm:prSet presAssocID="{84079489-C3E4-485E-9675-370241965BDD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FFE9C913-FA02-45CD-9546-EACA2CD4CAD7}" type="pres">
      <dgm:prSet presAssocID="{030DEA38-9BAA-4E39-91DF-4DD43189E930}" presName="compNode" presStyleCnt="0"/>
      <dgm:spPr/>
    </dgm:pt>
    <dgm:pt modelId="{06B0C6AE-B5C9-4964-91DF-F546FC409DB2}" type="pres">
      <dgm:prSet presAssocID="{030DEA38-9BAA-4E39-91DF-4DD43189E930}" presName="dummyConnPt" presStyleCnt="0"/>
      <dgm:spPr/>
    </dgm:pt>
    <dgm:pt modelId="{C6DD2D4A-9987-4F2B-9EDF-F305DCE7876E}" type="pres">
      <dgm:prSet presAssocID="{030DEA38-9BAA-4E39-91DF-4DD43189E93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C22F5E-B966-4E4C-BBF4-6FFE18548878}" type="presOf" srcId="{D3F10C0E-98EE-4168-9394-1A02992A4BF0}" destId="{9827777C-F09E-46E6-94AA-BCF312D83EC6}" srcOrd="0" destOrd="0" presId="urn:microsoft.com/office/officeart/2005/8/layout/bProcess4"/>
    <dgm:cxn modelId="{6C16B43D-41F7-4B45-BF66-7D3960122E36}" srcId="{2A2F6633-26DC-4BB8-99BC-81E230D69DBD}" destId="{09F8298F-4759-42BC-A94D-6F380255E0D4}" srcOrd="6" destOrd="0" parTransId="{17B9A251-7304-4E84-BD8C-48C04EED6D4B}" sibTransId="{EF966C6C-D315-46DF-8357-E7BBA0DBE8F0}"/>
    <dgm:cxn modelId="{BA9A7D86-E601-4EBE-A086-1DBB51FE8F42}" srcId="{2A2F6633-26DC-4BB8-99BC-81E230D69DBD}" destId="{D88ECB77-36B5-48FD-A77F-1F51ED9BFF2A}" srcOrd="1" destOrd="0" parTransId="{D920E7C9-764D-4139-B96E-07B4CF80497F}" sibTransId="{DBB88026-3DEA-4B62-961A-A9BC51BC06D7}"/>
    <dgm:cxn modelId="{E7E0E2D6-6FC4-4BEE-BD5E-A8E92599E9E3}" srcId="{2A2F6633-26DC-4BB8-99BC-81E230D69DBD}" destId="{BD7C0C7C-6656-4366-A919-68728B32D9FB}" srcOrd="2" destOrd="0" parTransId="{B63F340F-056B-49E9-BE25-7975F71D7370}" sibTransId="{049AC059-D5CB-430D-AE98-FF586ADD0A2A}"/>
    <dgm:cxn modelId="{8956E304-801B-4642-947F-17410A984F4E}" type="presOf" srcId="{2A2F6633-26DC-4BB8-99BC-81E230D69DBD}" destId="{3359E9A4-E2EF-497E-85CC-68B70460AECF}" srcOrd="0" destOrd="0" presId="urn:microsoft.com/office/officeart/2005/8/layout/bProcess4"/>
    <dgm:cxn modelId="{7730B6BA-3720-44F7-8E18-783B0CF4DBD2}" type="presOf" srcId="{370A654E-B5EA-4126-B518-8653D4211613}" destId="{D51ED3E6-A770-4F44-B8A1-2D17BE875A00}" srcOrd="0" destOrd="0" presId="urn:microsoft.com/office/officeart/2005/8/layout/bProcess4"/>
    <dgm:cxn modelId="{5F4C91FD-C18B-4D6B-9DCF-1A58E51D1AC5}" srcId="{2A2F6633-26DC-4BB8-99BC-81E230D69DBD}" destId="{9D83E004-380C-48EA-A107-AA5EA02C26BE}" srcOrd="4" destOrd="0" parTransId="{CDFB5AA7-D6B9-4CC7-B768-3CB377195F69}" sibTransId="{D3F10C0E-98EE-4168-9394-1A02992A4BF0}"/>
    <dgm:cxn modelId="{A7607804-EAA2-4E31-8F53-6FB0868E968E}" srcId="{2A2F6633-26DC-4BB8-99BC-81E230D69DBD}" destId="{5711B0E6-3988-4D44-A51D-1D3A8B783CBD}" srcOrd="5" destOrd="0" parTransId="{7DC3B50A-DFBE-4DE9-A65C-A5D911D728BB}" sibTransId="{535BA877-4A84-46A4-9569-DBB813D521FD}"/>
    <dgm:cxn modelId="{C2557822-8E24-49B2-943A-7E0A4E6DD089}" type="presOf" srcId="{049AC059-D5CB-430D-AE98-FF586ADD0A2A}" destId="{4B86A2C5-214D-471E-958F-E8A6F307F34C}" srcOrd="0" destOrd="0" presId="urn:microsoft.com/office/officeart/2005/8/layout/bProcess4"/>
    <dgm:cxn modelId="{8479F27D-B080-4845-8363-B743B5CD15A5}" srcId="{2A2F6633-26DC-4BB8-99BC-81E230D69DBD}" destId="{FD24AB10-6BBB-49AB-A459-484851C31D19}" srcOrd="3" destOrd="0" parTransId="{7C0495A5-18FD-4883-B3CA-F44B923F82AD}" sibTransId="{370A654E-B5EA-4126-B518-8653D4211613}"/>
    <dgm:cxn modelId="{E8592BD4-B3CC-4EAE-B657-93653DA0918F}" type="presOf" srcId="{BD7C0C7C-6656-4366-A919-68728B32D9FB}" destId="{36768E69-D2BA-4FEC-9D52-129623ED9811}" srcOrd="0" destOrd="0" presId="urn:microsoft.com/office/officeart/2005/8/layout/bProcess4"/>
    <dgm:cxn modelId="{578FE643-348A-4F5D-8580-C95F4D39F4CA}" type="presOf" srcId="{D88ECB77-36B5-48FD-A77F-1F51ED9BFF2A}" destId="{40DBBA1C-B617-43BD-8871-39AF0A8F54CB}" srcOrd="0" destOrd="0" presId="urn:microsoft.com/office/officeart/2005/8/layout/bProcess4"/>
    <dgm:cxn modelId="{7EE82A9C-8105-4ECD-82A6-989CACF2BF36}" srcId="{2A2F6633-26DC-4BB8-99BC-81E230D69DBD}" destId="{030DEA38-9BAA-4E39-91DF-4DD43189E930}" srcOrd="8" destOrd="0" parTransId="{E29C988D-5C2C-4E03-B86C-FE1830DC4DC5}" sibTransId="{ECA1FA01-A6C9-4D4B-BFAF-FFA23E0AB55D}"/>
    <dgm:cxn modelId="{47311E9E-5A64-4F3A-94B3-D31BB886D312}" type="presOf" srcId="{84079489-C3E4-485E-9675-370241965BDD}" destId="{DF6819D8-2F68-4F45-9829-ABB4480E4841}" srcOrd="0" destOrd="0" presId="urn:microsoft.com/office/officeart/2005/8/layout/bProcess4"/>
    <dgm:cxn modelId="{B4AD890C-4AB5-497A-BD37-E538AF0A05B6}" type="presOf" srcId="{FD24AB10-6BBB-49AB-A459-484851C31D19}" destId="{B104E55B-334A-4A6A-9BEE-1522D663AA47}" srcOrd="0" destOrd="0" presId="urn:microsoft.com/office/officeart/2005/8/layout/bProcess4"/>
    <dgm:cxn modelId="{552D5E58-D5CB-4CA4-8B58-A20F9B786AEB}" type="presOf" srcId="{DBB88026-3DEA-4B62-961A-A9BC51BC06D7}" destId="{39C47774-412F-4193-A921-3F2BD622F2D6}" srcOrd="0" destOrd="0" presId="urn:microsoft.com/office/officeart/2005/8/layout/bProcess4"/>
    <dgm:cxn modelId="{6A9213E7-4DD7-4DDD-8A18-142AA4331441}" type="presOf" srcId="{9D83E004-380C-48EA-A107-AA5EA02C26BE}" destId="{523EA1C0-6C31-45F6-B593-C83F43954BCC}" srcOrd="0" destOrd="0" presId="urn:microsoft.com/office/officeart/2005/8/layout/bProcess4"/>
    <dgm:cxn modelId="{05A6C1FD-C107-4DD1-A34E-D353D53E72DF}" srcId="{2A2F6633-26DC-4BB8-99BC-81E230D69DBD}" destId="{66B7B78E-E6CC-445D-85AA-3DB55D666877}" srcOrd="0" destOrd="0" parTransId="{65C0FA5D-85C9-44A2-A613-F4493D66507E}" sibTransId="{874E1F69-9EDD-4D27-9B79-25560985CF43}"/>
    <dgm:cxn modelId="{EEF991C8-D095-4E69-9B58-C888C92B345E}" type="presOf" srcId="{66B7B78E-E6CC-445D-85AA-3DB55D666877}" destId="{13389F79-ED8C-409A-8730-626B350236D7}" srcOrd="0" destOrd="0" presId="urn:microsoft.com/office/officeart/2005/8/layout/bProcess4"/>
    <dgm:cxn modelId="{57D67EE3-E4BA-4154-BA24-D606D0BA2440}" type="presOf" srcId="{EF966C6C-D315-46DF-8357-E7BBA0DBE8F0}" destId="{35F7953B-A8DF-49F2-9A30-51D73307B760}" srcOrd="0" destOrd="0" presId="urn:microsoft.com/office/officeart/2005/8/layout/bProcess4"/>
    <dgm:cxn modelId="{CA16D605-26E7-4F37-B9D1-EC39DB95FD94}" type="presOf" srcId="{09F8298F-4759-42BC-A94D-6F380255E0D4}" destId="{F19D5AA9-52B6-480D-93C3-46534E268F35}" srcOrd="0" destOrd="0" presId="urn:microsoft.com/office/officeart/2005/8/layout/bProcess4"/>
    <dgm:cxn modelId="{6566BC04-8EAB-4EBC-B51B-5D6BA74BC6C2}" srcId="{2A2F6633-26DC-4BB8-99BC-81E230D69DBD}" destId="{E0501DC7-BCF4-42AD-8750-6D310872D3DC}" srcOrd="7" destOrd="0" parTransId="{8DAB2152-C176-4773-9092-53BCAE3D9EB1}" sibTransId="{84079489-C3E4-485E-9675-370241965BDD}"/>
    <dgm:cxn modelId="{1929FBFD-A55E-4D44-8EDD-8429D14523CF}" type="presOf" srcId="{535BA877-4A84-46A4-9569-DBB813D521FD}" destId="{0FC797AA-46B5-47B6-8AEC-6698004FBC76}" srcOrd="0" destOrd="0" presId="urn:microsoft.com/office/officeart/2005/8/layout/bProcess4"/>
    <dgm:cxn modelId="{2CC781A2-A450-482B-9D1D-4793F653AE5A}" type="presOf" srcId="{874E1F69-9EDD-4D27-9B79-25560985CF43}" destId="{23C34F4D-9DB5-4595-B320-9200F2B7F132}" srcOrd="0" destOrd="0" presId="urn:microsoft.com/office/officeart/2005/8/layout/bProcess4"/>
    <dgm:cxn modelId="{9C511173-1DBF-4FAE-A1D2-8CB60B5E30C3}" type="presOf" srcId="{E0501DC7-BCF4-42AD-8750-6D310872D3DC}" destId="{FF5382C2-EF39-4CF9-BC51-2D6B03E76E8F}" srcOrd="0" destOrd="0" presId="urn:microsoft.com/office/officeart/2005/8/layout/bProcess4"/>
    <dgm:cxn modelId="{B3F7A208-5B7D-448E-8205-58D0A2D8D399}" type="presOf" srcId="{030DEA38-9BAA-4E39-91DF-4DD43189E930}" destId="{C6DD2D4A-9987-4F2B-9EDF-F305DCE7876E}" srcOrd="0" destOrd="0" presId="urn:microsoft.com/office/officeart/2005/8/layout/bProcess4"/>
    <dgm:cxn modelId="{7AC5B5EB-719C-4309-ADDB-436608014F31}" type="presOf" srcId="{5711B0E6-3988-4D44-A51D-1D3A8B783CBD}" destId="{268971A6-D042-46AD-A2E7-9F21C91E61BA}" srcOrd="0" destOrd="0" presId="urn:microsoft.com/office/officeart/2005/8/layout/bProcess4"/>
    <dgm:cxn modelId="{3F3CF5D2-1B22-42B8-95EF-83D3A8496794}" type="presParOf" srcId="{3359E9A4-E2EF-497E-85CC-68B70460AECF}" destId="{7EAB6B5A-529C-4BDC-AF1E-FE83A2B56804}" srcOrd="0" destOrd="0" presId="urn:microsoft.com/office/officeart/2005/8/layout/bProcess4"/>
    <dgm:cxn modelId="{F62F67E2-B9EB-434C-A823-5A4C8C4158F4}" type="presParOf" srcId="{7EAB6B5A-529C-4BDC-AF1E-FE83A2B56804}" destId="{4789058B-AB80-46AB-848C-F5F1D8528608}" srcOrd="0" destOrd="0" presId="urn:microsoft.com/office/officeart/2005/8/layout/bProcess4"/>
    <dgm:cxn modelId="{36A7F6BD-CA06-437B-B2AB-50129BE76647}" type="presParOf" srcId="{7EAB6B5A-529C-4BDC-AF1E-FE83A2B56804}" destId="{13389F79-ED8C-409A-8730-626B350236D7}" srcOrd="1" destOrd="0" presId="urn:microsoft.com/office/officeart/2005/8/layout/bProcess4"/>
    <dgm:cxn modelId="{9BF6B8A8-A524-4040-9DC8-70912A668F4D}" type="presParOf" srcId="{3359E9A4-E2EF-497E-85CC-68B70460AECF}" destId="{23C34F4D-9DB5-4595-B320-9200F2B7F132}" srcOrd="1" destOrd="0" presId="urn:microsoft.com/office/officeart/2005/8/layout/bProcess4"/>
    <dgm:cxn modelId="{71653B04-345A-4A75-8CA4-A46BF3392F1A}" type="presParOf" srcId="{3359E9A4-E2EF-497E-85CC-68B70460AECF}" destId="{12AF9CE1-6FF1-4A36-A51A-6E0E8903E621}" srcOrd="2" destOrd="0" presId="urn:microsoft.com/office/officeart/2005/8/layout/bProcess4"/>
    <dgm:cxn modelId="{092FCCEA-5808-4646-88B8-044D55F5290D}" type="presParOf" srcId="{12AF9CE1-6FF1-4A36-A51A-6E0E8903E621}" destId="{E9B5F9DD-1182-4513-99C9-6CEF5760E994}" srcOrd="0" destOrd="0" presId="urn:microsoft.com/office/officeart/2005/8/layout/bProcess4"/>
    <dgm:cxn modelId="{C3DEA18F-437F-45A4-88E2-E18D4336630F}" type="presParOf" srcId="{12AF9CE1-6FF1-4A36-A51A-6E0E8903E621}" destId="{40DBBA1C-B617-43BD-8871-39AF0A8F54CB}" srcOrd="1" destOrd="0" presId="urn:microsoft.com/office/officeart/2005/8/layout/bProcess4"/>
    <dgm:cxn modelId="{D6EDCEE1-17BC-4713-91EF-767BCD52057D}" type="presParOf" srcId="{3359E9A4-E2EF-497E-85CC-68B70460AECF}" destId="{39C47774-412F-4193-A921-3F2BD622F2D6}" srcOrd="3" destOrd="0" presId="urn:microsoft.com/office/officeart/2005/8/layout/bProcess4"/>
    <dgm:cxn modelId="{DD45B0BD-6C21-4214-ADF4-706341028CB4}" type="presParOf" srcId="{3359E9A4-E2EF-497E-85CC-68B70460AECF}" destId="{FE3D67ED-162B-420B-8FC0-4392AC710EA5}" srcOrd="4" destOrd="0" presId="urn:microsoft.com/office/officeart/2005/8/layout/bProcess4"/>
    <dgm:cxn modelId="{F3798B55-A0EC-4370-938F-DC9D4421B4A9}" type="presParOf" srcId="{FE3D67ED-162B-420B-8FC0-4392AC710EA5}" destId="{5085F823-FFE8-4783-9E34-8C3E8E048F6F}" srcOrd="0" destOrd="0" presId="urn:microsoft.com/office/officeart/2005/8/layout/bProcess4"/>
    <dgm:cxn modelId="{92146D47-C61B-4B02-8164-43B25F2BCF3A}" type="presParOf" srcId="{FE3D67ED-162B-420B-8FC0-4392AC710EA5}" destId="{36768E69-D2BA-4FEC-9D52-129623ED9811}" srcOrd="1" destOrd="0" presId="urn:microsoft.com/office/officeart/2005/8/layout/bProcess4"/>
    <dgm:cxn modelId="{4B0F2427-F37F-4D26-9FB8-3D845A1A5960}" type="presParOf" srcId="{3359E9A4-E2EF-497E-85CC-68B70460AECF}" destId="{4B86A2C5-214D-471E-958F-E8A6F307F34C}" srcOrd="5" destOrd="0" presId="urn:microsoft.com/office/officeart/2005/8/layout/bProcess4"/>
    <dgm:cxn modelId="{8AACF677-9846-40FF-9E87-94C7D4FBF87D}" type="presParOf" srcId="{3359E9A4-E2EF-497E-85CC-68B70460AECF}" destId="{900E6DFF-6506-413E-B7AE-4A1774E41FE6}" srcOrd="6" destOrd="0" presId="urn:microsoft.com/office/officeart/2005/8/layout/bProcess4"/>
    <dgm:cxn modelId="{B63FC1E2-E6E7-4922-8F43-AC9129995069}" type="presParOf" srcId="{900E6DFF-6506-413E-B7AE-4A1774E41FE6}" destId="{4D51A830-AAEF-4AB5-8671-F58EFFED750F}" srcOrd="0" destOrd="0" presId="urn:microsoft.com/office/officeart/2005/8/layout/bProcess4"/>
    <dgm:cxn modelId="{C0527B34-9452-4897-A9D2-6104BBA5F477}" type="presParOf" srcId="{900E6DFF-6506-413E-B7AE-4A1774E41FE6}" destId="{B104E55B-334A-4A6A-9BEE-1522D663AA47}" srcOrd="1" destOrd="0" presId="urn:microsoft.com/office/officeart/2005/8/layout/bProcess4"/>
    <dgm:cxn modelId="{4D59E377-C216-4326-8699-3858FB14AB87}" type="presParOf" srcId="{3359E9A4-E2EF-497E-85CC-68B70460AECF}" destId="{D51ED3E6-A770-4F44-B8A1-2D17BE875A00}" srcOrd="7" destOrd="0" presId="urn:microsoft.com/office/officeart/2005/8/layout/bProcess4"/>
    <dgm:cxn modelId="{F709C6AC-4E25-4DEB-941C-415647246742}" type="presParOf" srcId="{3359E9A4-E2EF-497E-85CC-68B70460AECF}" destId="{F885B823-71BD-4823-A187-C84F15086A2F}" srcOrd="8" destOrd="0" presId="urn:microsoft.com/office/officeart/2005/8/layout/bProcess4"/>
    <dgm:cxn modelId="{C20B67C4-A3A2-40B6-B548-C7E3A9AA945E}" type="presParOf" srcId="{F885B823-71BD-4823-A187-C84F15086A2F}" destId="{B3BB94B5-6ADF-417A-9C0D-CEE81C059B88}" srcOrd="0" destOrd="0" presId="urn:microsoft.com/office/officeart/2005/8/layout/bProcess4"/>
    <dgm:cxn modelId="{EFBDDCAA-A959-4B86-91BE-9117A60A2FD9}" type="presParOf" srcId="{F885B823-71BD-4823-A187-C84F15086A2F}" destId="{523EA1C0-6C31-45F6-B593-C83F43954BCC}" srcOrd="1" destOrd="0" presId="urn:microsoft.com/office/officeart/2005/8/layout/bProcess4"/>
    <dgm:cxn modelId="{D8D6EA83-B9F0-411E-8ABB-6F8771657854}" type="presParOf" srcId="{3359E9A4-E2EF-497E-85CC-68B70460AECF}" destId="{9827777C-F09E-46E6-94AA-BCF312D83EC6}" srcOrd="9" destOrd="0" presId="urn:microsoft.com/office/officeart/2005/8/layout/bProcess4"/>
    <dgm:cxn modelId="{68E9EF95-131B-46DD-98D7-AA1129C87E1C}" type="presParOf" srcId="{3359E9A4-E2EF-497E-85CC-68B70460AECF}" destId="{66A35F35-57EE-4849-8BD4-E8A028EDCEFB}" srcOrd="10" destOrd="0" presId="urn:microsoft.com/office/officeart/2005/8/layout/bProcess4"/>
    <dgm:cxn modelId="{63505AD4-B477-4266-BA85-144CCF508963}" type="presParOf" srcId="{66A35F35-57EE-4849-8BD4-E8A028EDCEFB}" destId="{9980D231-086D-46A0-BF77-6DFE532619C2}" srcOrd="0" destOrd="0" presId="urn:microsoft.com/office/officeart/2005/8/layout/bProcess4"/>
    <dgm:cxn modelId="{5B8C7E7C-78EF-4773-A543-144354485139}" type="presParOf" srcId="{66A35F35-57EE-4849-8BD4-E8A028EDCEFB}" destId="{268971A6-D042-46AD-A2E7-9F21C91E61BA}" srcOrd="1" destOrd="0" presId="urn:microsoft.com/office/officeart/2005/8/layout/bProcess4"/>
    <dgm:cxn modelId="{4778D0F5-2742-4DA2-8AD6-1F4B4DAD7B9D}" type="presParOf" srcId="{3359E9A4-E2EF-497E-85CC-68B70460AECF}" destId="{0FC797AA-46B5-47B6-8AEC-6698004FBC76}" srcOrd="11" destOrd="0" presId="urn:microsoft.com/office/officeart/2005/8/layout/bProcess4"/>
    <dgm:cxn modelId="{460DDC71-D045-441C-91E3-44634589C241}" type="presParOf" srcId="{3359E9A4-E2EF-497E-85CC-68B70460AECF}" destId="{FA5B5F03-1CE9-4998-86B8-7A49C3ABD65E}" srcOrd="12" destOrd="0" presId="urn:microsoft.com/office/officeart/2005/8/layout/bProcess4"/>
    <dgm:cxn modelId="{1BFCAB4D-7ACC-4FD8-A5E4-398733FD0DC9}" type="presParOf" srcId="{FA5B5F03-1CE9-4998-86B8-7A49C3ABD65E}" destId="{AC5D8B38-6AB2-4E92-A9BC-C6C33238F005}" srcOrd="0" destOrd="0" presId="urn:microsoft.com/office/officeart/2005/8/layout/bProcess4"/>
    <dgm:cxn modelId="{EC450508-BC8D-4E42-8B96-D531AD2E9356}" type="presParOf" srcId="{FA5B5F03-1CE9-4998-86B8-7A49C3ABD65E}" destId="{F19D5AA9-52B6-480D-93C3-46534E268F35}" srcOrd="1" destOrd="0" presId="urn:microsoft.com/office/officeart/2005/8/layout/bProcess4"/>
    <dgm:cxn modelId="{55702557-7821-4C1F-9091-77217C1A5CB4}" type="presParOf" srcId="{3359E9A4-E2EF-497E-85CC-68B70460AECF}" destId="{35F7953B-A8DF-49F2-9A30-51D73307B760}" srcOrd="13" destOrd="0" presId="urn:microsoft.com/office/officeart/2005/8/layout/bProcess4"/>
    <dgm:cxn modelId="{327219FF-AA03-40C5-821E-6FDB8E3681EF}" type="presParOf" srcId="{3359E9A4-E2EF-497E-85CC-68B70460AECF}" destId="{D24D72BE-D893-403C-BCAC-E84EF2F2873C}" srcOrd="14" destOrd="0" presId="urn:microsoft.com/office/officeart/2005/8/layout/bProcess4"/>
    <dgm:cxn modelId="{430397E4-7092-49F8-847B-706FD8F4E825}" type="presParOf" srcId="{D24D72BE-D893-403C-BCAC-E84EF2F2873C}" destId="{7003E656-1455-4650-82AA-E1C002D7F9FF}" srcOrd="0" destOrd="0" presId="urn:microsoft.com/office/officeart/2005/8/layout/bProcess4"/>
    <dgm:cxn modelId="{E6DAA519-01D4-4E54-9D2A-DF94DEFBBCDC}" type="presParOf" srcId="{D24D72BE-D893-403C-BCAC-E84EF2F2873C}" destId="{FF5382C2-EF39-4CF9-BC51-2D6B03E76E8F}" srcOrd="1" destOrd="0" presId="urn:microsoft.com/office/officeart/2005/8/layout/bProcess4"/>
    <dgm:cxn modelId="{91394E12-6FF6-4534-9D47-E9098A41ABDC}" type="presParOf" srcId="{3359E9A4-E2EF-497E-85CC-68B70460AECF}" destId="{DF6819D8-2F68-4F45-9829-ABB4480E4841}" srcOrd="15" destOrd="0" presId="urn:microsoft.com/office/officeart/2005/8/layout/bProcess4"/>
    <dgm:cxn modelId="{D03E1A20-8773-4A99-96B7-E2668098CE54}" type="presParOf" srcId="{3359E9A4-E2EF-497E-85CC-68B70460AECF}" destId="{FFE9C913-FA02-45CD-9546-EACA2CD4CAD7}" srcOrd="16" destOrd="0" presId="urn:microsoft.com/office/officeart/2005/8/layout/bProcess4"/>
    <dgm:cxn modelId="{952DD333-4DF1-4013-AED4-7346905929FD}" type="presParOf" srcId="{FFE9C913-FA02-45CD-9546-EACA2CD4CAD7}" destId="{06B0C6AE-B5C9-4964-91DF-F546FC409DB2}" srcOrd="0" destOrd="0" presId="urn:microsoft.com/office/officeart/2005/8/layout/bProcess4"/>
    <dgm:cxn modelId="{F5C7AC84-4061-47A9-B5ED-08E26D78C51B}" type="presParOf" srcId="{FFE9C913-FA02-45CD-9546-EACA2CD4CAD7}" destId="{C6DD2D4A-9987-4F2B-9EDF-F305DCE7876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34F4D-9DB5-4595-B320-9200F2B7F132}">
      <dsp:nvSpPr>
        <dsp:cNvPr id="0" name=""/>
        <dsp:cNvSpPr/>
      </dsp:nvSpPr>
      <dsp:spPr>
        <a:xfrm rot="5400000">
          <a:off x="-194228" y="1029233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89F79-ED8C-409A-8730-626B350236D7}">
      <dsp:nvSpPr>
        <dsp:cNvPr id="0" name=""/>
        <dsp:cNvSpPr/>
      </dsp:nvSpPr>
      <dsp:spPr>
        <a:xfrm>
          <a:off x="173271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ALC Book Quiz Score – 100%(50 correct answers)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Pass</a:t>
          </a:r>
          <a:endParaRPr lang="en-US" sz="1500" b="1" kern="1200" dirty="0"/>
        </a:p>
      </dsp:txBody>
      <dsp:txXfrm>
        <a:off x="211121" y="39298"/>
        <a:ext cx="2078140" cy="1216604"/>
      </dsp:txXfrm>
    </dsp:sp>
    <dsp:sp modelId="{39C47774-412F-4193-A921-3F2BD622F2D6}">
      <dsp:nvSpPr>
        <dsp:cNvPr id="0" name=""/>
        <dsp:cNvSpPr/>
      </dsp:nvSpPr>
      <dsp:spPr>
        <a:xfrm rot="5400000">
          <a:off x="-194228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BBA1C-B617-43BD-8871-39AF0A8F54CB}">
      <dsp:nvSpPr>
        <dsp:cNvPr id="0" name=""/>
        <dsp:cNvSpPr/>
      </dsp:nvSpPr>
      <dsp:spPr>
        <a:xfrm>
          <a:off x="173271" y="161682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ALC Book Quiz Score -90%-98%(45-49 correct answers)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Pass</a:t>
          </a:r>
          <a:endParaRPr lang="en-US" sz="1500" b="1" kern="1200" dirty="0"/>
        </a:p>
      </dsp:txBody>
      <dsp:txXfrm>
        <a:off x="211121" y="1654678"/>
        <a:ext cx="2078140" cy="1216604"/>
      </dsp:txXfrm>
    </dsp:sp>
    <dsp:sp modelId="{4B86A2C5-214D-471E-958F-E8A6F307F34C}">
      <dsp:nvSpPr>
        <dsp:cNvPr id="0" name=""/>
        <dsp:cNvSpPr/>
      </dsp:nvSpPr>
      <dsp:spPr>
        <a:xfrm rot="1744">
          <a:off x="613461" y="3453028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68E69-D2BA-4FEC-9D52-129623ED9811}">
      <dsp:nvSpPr>
        <dsp:cNvPr id="0" name=""/>
        <dsp:cNvSpPr/>
      </dsp:nvSpPr>
      <dsp:spPr>
        <a:xfrm>
          <a:off x="173271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ALC Book Quiz Score – 80% - 90%(40-45 correct answers)</a:t>
          </a:r>
          <a:endParaRPr lang="en-US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Pass</a:t>
          </a:r>
          <a:endParaRPr lang="en-US" sz="1500" b="1" kern="1200" dirty="0"/>
        </a:p>
      </dsp:txBody>
      <dsp:txXfrm>
        <a:off x="211121" y="3270059"/>
        <a:ext cx="2078140" cy="1216604"/>
      </dsp:txXfrm>
    </dsp:sp>
    <dsp:sp modelId="{D51ED3E6-A770-4F44-B8A1-2D17BE875A00}">
      <dsp:nvSpPr>
        <dsp:cNvPr id="0" name=""/>
        <dsp:cNvSpPr/>
      </dsp:nvSpPr>
      <dsp:spPr>
        <a:xfrm rot="16200000">
          <a:off x="2669655" y="2645338"/>
          <a:ext cx="160740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4E55B-334A-4A6A-9BEE-1522D663AA47}">
      <dsp:nvSpPr>
        <dsp:cNvPr id="0" name=""/>
        <dsp:cNvSpPr/>
      </dsp:nvSpPr>
      <dsp:spPr>
        <a:xfrm>
          <a:off x="3037879" y="3233657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ALC Bo</a:t>
          </a:r>
          <a:r>
            <a:rPr lang="en-US" sz="1500" kern="1200" dirty="0" smtClean="0"/>
            <a:t>ok Quiz Score 78% (11 incorrect answers)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Fail </a:t>
          </a:r>
        </a:p>
      </dsp:txBody>
      <dsp:txXfrm>
        <a:off x="3075729" y="3271507"/>
        <a:ext cx="2078140" cy="1216604"/>
      </dsp:txXfrm>
    </dsp:sp>
    <dsp:sp modelId="{9827777C-F09E-46E6-94AA-BCF312D83EC6}">
      <dsp:nvSpPr>
        <dsp:cNvPr id="0" name=""/>
        <dsp:cNvSpPr/>
      </dsp:nvSpPr>
      <dsp:spPr>
        <a:xfrm rot="16200000">
          <a:off x="2670379" y="1029233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EA1C0-6C31-45F6-B593-C83F43954BCC}">
      <dsp:nvSpPr>
        <dsp:cNvPr id="0" name=""/>
        <dsp:cNvSpPr/>
      </dsp:nvSpPr>
      <dsp:spPr>
        <a:xfrm>
          <a:off x="3037879" y="161682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ALCPT Book – 18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Score – 55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(Testing Group)</a:t>
          </a:r>
          <a:endParaRPr lang="en-US" sz="1500" kern="1200" dirty="0"/>
        </a:p>
      </dsp:txBody>
      <dsp:txXfrm>
        <a:off x="3075729" y="1654678"/>
        <a:ext cx="2078140" cy="1216604"/>
      </dsp:txXfrm>
    </dsp:sp>
    <dsp:sp modelId="{0FC797AA-46B5-47B6-8AEC-6698004FBC76}">
      <dsp:nvSpPr>
        <dsp:cNvPr id="0" name=""/>
        <dsp:cNvSpPr/>
      </dsp:nvSpPr>
      <dsp:spPr>
        <a:xfrm>
          <a:off x="3478069" y="221543"/>
          <a:ext cx="2855186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971A6-D042-46AD-A2E7-9F21C91E61BA}">
      <dsp:nvSpPr>
        <dsp:cNvPr id="0" name=""/>
        <dsp:cNvSpPr/>
      </dsp:nvSpPr>
      <dsp:spPr>
        <a:xfrm>
          <a:off x="3037879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ALCPT  Book – 24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Score – 65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(Testing Group)</a:t>
          </a:r>
        </a:p>
      </dsp:txBody>
      <dsp:txXfrm>
        <a:off x="3075729" y="39298"/>
        <a:ext cx="2078140" cy="1216604"/>
      </dsp:txXfrm>
    </dsp:sp>
    <dsp:sp modelId="{35F7953B-A8DF-49F2-9A30-51D73307B760}">
      <dsp:nvSpPr>
        <dsp:cNvPr id="0" name=""/>
        <dsp:cNvSpPr/>
      </dsp:nvSpPr>
      <dsp:spPr>
        <a:xfrm rot="5400000">
          <a:off x="5534987" y="1029233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9D5AA9-52B6-480D-93C3-46534E268F35}">
      <dsp:nvSpPr>
        <dsp:cNvPr id="0" name=""/>
        <dsp:cNvSpPr/>
      </dsp:nvSpPr>
      <dsp:spPr>
        <a:xfrm>
          <a:off x="5902487" y="144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Final ALCPT Book – 30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Score – 70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(Testing Group)</a:t>
          </a:r>
          <a:endParaRPr lang="en-US" sz="1500" kern="1200" dirty="0"/>
        </a:p>
      </dsp:txBody>
      <dsp:txXfrm>
        <a:off x="5940337" y="39298"/>
        <a:ext cx="2078140" cy="1216604"/>
      </dsp:txXfrm>
    </dsp:sp>
    <dsp:sp modelId="{DF6819D8-2F68-4F45-9829-ABB4480E4841}">
      <dsp:nvSpPr>
        <dsp:cNvPr id="0" name=""/>
        <dsp:cNvSpPr/>
      </dsp:nvSpPr>
      <dsp:spPr>
        <a:xfrm rot="5400000">
          <a:off x="5534987" y="2644614"/>
          <a:ext cx="1605958" cy="193845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382C2-EF39-4CF9-BC51-2D6B03E76E8F}">
      <dsp:nvSpPr>
        <dsp:cNvPr id="0" name=""/>
        <dsp:cNvSpPr/>
      </dsp:nvSpPr>
      <dsp:spPr>
        <a:xfrm>
          <a:off x="5902487" y="1616828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Evaluation in Speaking Skill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(Testing Group)</a:t>
          </a:r>
          <a:endParaRPr lang="en-US" sz="1500" kern="1200" dirty="0"/>
        </a:p>
      </dsp:txBody>
      <dsp:txXfrm>
        <a:off x="5940337" y="1654678"/>
        <a:ext cx="2078140" cy="1216604"/>
      </dsp:txXfrm>
    </dsp:sp>
    <dsp:sp modelId="{C6DD2D4A-9987-4F2B-9EDF-F305DCE7876E}">
      <dsp:nvSpPr>
        <dsp:cNvPr id="0" name=""/>
        <dsp:cNvSpPr/>
      </dsp:nvSpPr>
      <dsp:spPr>
        <a:xfrm>
          <a:off x="5902487" y="3232209"/>
          <a:ext cx="2153840" cy="1292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Periodical Speaking and Listening Evaluation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(USA Instructors)</a:t>
          </a:r>
          <a:endParaRPr lang="en-US" sz="1500" kern="1200" dirty="0"/>
        </a:p>
      </dsp:txBody>
      <dsp:txXfrm>
        <a:off x="5940337" y="3270059"/>
        <a:ext cx="2078140" cy="1216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7FD638A-0503-4498-9A32-FA50D5BE9AC0}" type="datetimeFigureOut">
              <a:rPr lang="en-US" smtClean="0"/>
              <a:t>10/11/2014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BDCBBBC-0CDC-4FA0-A363-06CEBB793BC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683" y="152400"/>
            <a:ext cx="8236634" cy="3733799"/>
          </a:xfrm>
        </p:spPr>
        <p:txBody>
          <a:bodyPr>
            <a:noAutofit/>
          </a:bodyPr>
          <a:lstStyle/>
          <a:p>
            <a:r>
              <a:rPr lang="en-US" sz="4400" dirty="0" smtClean="0"/>
              <a:t>Adjusting Pre-deployment  Language Training to Shifting International Commitments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343400"/>
            <a:ext cx="6865034" cy="182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National Defense Academy of Georgia, Language Training School, English Language Program Leader</a:t>
            </a:r>
          </a:p>
          <a:p>
            <a:r>
              <a:rPr lang="en-US" dirty="0" smtClean="0"/>
              <a:t>Marina </a:t>
            </a:r>
            <a:r>
              <a:rPr lang="en-US" dirty="0" err="1"/>
              <a:t>P</a:t>
            </a:r>
            <a:r>
              <a:rPr lang="en-US" dirty="0" err="1" smtClean="0"/>
              <a:t>aichadze</a:t>
            </a:r>
            <a:endParaRPr lang="en-US" dirty="0" smtClean="0"/>
          </a:p>
          <a:p>
            <a:r>
              <a:rPr lang="en-US" dirty="0" smtClean="0"/>
              <a:t>2014 </a:t>
            </a:r>
          </a:p>
        </p:txBody>
      </p:sp>
      <p:pic>
        <p:nvPicPr>
          <p:cNvPr id="6" name="Picture 5" descr="http://www.cp.ge/photos2/files/2014%20%E1%83%AC%E1%83%9A%E1%83%98%E1%83%A1%20%E1%83%A4%E1%83%9D%E1%83%A2%E1%83%9D%E1%83%94%E1%83%91%E1%83%98/1%E1%83%9E%E1%83%9D%E1%83%9A%E1%83%98%E1%83%A2%E1%83%98%E1%83%99%E1%83%90/e1839ce18390e183a2e1839d1%20(1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892" y="201559"/>
            <a:ext cx="3006216" cy="17034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60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28600"/>
            <a:ext cx="5486400" cy="106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Faculty Development </a:t>
            </a:r>
            <a:r>
              <a:rPr lang="en-US" sz="3600" dirty="0"/>
              <a:t>O</a:t>
            </a:r>
            <a:r>
              <a:rPr lang="en-US" sz="3600" dirty="0" smtClean="0"/>
              <a:t>pportunities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45149" y="1107560"/>
            <a:ext cx="3931920" cy="106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8676628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Trainings Abroad:</a:t>
            </a:r>
          </a:p>
          <a:p>
            <a:r>
              <a:rPr lang="en-US" dirty="0" smtClean="0"/>
              <a:t>DLI –USA </a:t>
            </a:r>
          </a:p>
          <a:p>
            <a:r>
              <a:rPr lang="en-US" sz="2400" dirty="0" smtClean="0"/>
              <a:t>BALIC (27- week course)– 8 instructors</a:t>
            </a:r>
          </a:p>
          <a:p>
            <a:r>
              <a:rPr lang="en-US" sz="2400" dirty="0" smtClean="0"/>
              <a:t>AELIC (16 -week course) – 5 instructors</a:t>
            </a:r>
          </a:p>
          <a:p>
            <a:r>
              <a:rPr lang="en-US" sz="2400" dirty="0" smtClean="0"/>
              <a:t>ALPS  (12 – week course) – 3 instructors</a:t>
            </a:r>
          </a:p>
          <a:p>
            <a:r>
              <a:rPr lang="en-US" sz="2400" dirty="0" smtClean="0"/>
              <a:t>MACS (8-week course) – 4 instructors</a:t>
            </a:r>
          </a:p>
          <a:p>
            <a:r>
              <a:rPr lang="en-US" sz="2400" dirty="0" smtClean="0"/>
              <a:t>MELT (8 – week course) – 2 </a:t>
            </a:r>
          </a:p>
          <a:p>
            <a:r>
              <a:rPr lang="en-US" dirty="0" smtClean="0"/>
              <a:t>George C. Marshall Center – PLTCE</a:t>
            </a:r>
          </a:p>
          <a:p>
            <a:r>
              <a:rPr lang="en-US" sz="2400" dirty="0" smtClean="0"/>
              <a:t>CITC (3-week Course) – 18 instructors</a:t>
            </a:r>
          </a:p>
          <a:p>
            <a:r>
              <a:rPr lang="en-US" sz="2400" dirty="0" smtClean="0"/>
              <a:t>MTT (2-week course) – 6 instructors</a:t>
            </a:r>
          </a:p>
          <a:p>
            <a:r>
              <a:rPr lang="en-US" sz="2400" dirty="0" smtClean="0"/>
              <a:t>LTS (2-week course) – </a:t>
            </a:r>
            <a:r>
              <a:rPr lang="en-US" sz="2400" dirty="0"/>
              <a:t>3</a:t>
            </a:r>
            <a:r>
              <a:rPr lang="en-US" sz="2400" dirty="0" smtClean="0"/>
              <a:t> instructors</a:t>
            </a:r>
          </a:p>
          <a:p>
            <a:r>
              <a:rPr lang="en-US" sz="2400" dirty="0" smtClean="0"/>
              <a:t>LSAS (9 –day course) – 1 instructor</a:t>
            </a:r>
          </a:p>
          <a:p>
            <a:r>
              <a:rPr lang="en-US" dirty="0" err="1" smtClean="0"/>
              <a:t>Defence</a:t>
            </a:r>
            <a:r>
              <a:rPr lang="en-US" dirty="0" smtClean="0"/>
              <a:t> Academy of the UK</a:t>
            </a:r>
          </a:p>
          <a:p>
            <a:r>
              <a:rPr lang="en-US" sz="2400" dirty="0" smtClean="0"/>
              <a:t>TTT (3-week course) – 2 instructors</a:t>
            </a:r>
          </a:p>
          <a:p>
            <a:r>
              <a:rPr lang="en-US" sz="3500" dirty="0" smtClean="0"/>
              <a:t>Hungary</a:t>
            </a:r>
          </a:p>
          <a:p>
            <a:r>
              <a:rPr lang="en-US" sz="2400" dirty="0" smtClean="0"/>
              <a:t>Advanced Military Terminology and Teaching Training Seminar                       - 3 instructors</a:t>
            </a:r>
          </a:p>
          <a:p>
            <a:r>
              <a:rPr lang="en-US" sz="2400" dirty="0" smtClean="0"/>
              <a:t>In-service Training  - </a:t>
            </a:r>
            <a:r>
              <a:rPr lang="en-US" sz="2400" dirty="0" err="1" smtClean="0"/>
              <a:t>Ingrida</a:t>
            </a:r>
            <a:r>
              <a:rPr lang="en-US" sz="2400" dirty="0" smtClean="0"/>
              <a:t> </a:t>
            </a:r>
            <a:r>
              <a:rPr lang="en-US" sz="2400" dirty="0" err="1" smtClean="0"/>
              <a:t>Leimanis</a:t>
            </a:r>
            <a:r>
              <a:rPr lang="en-US" sz="2400" dirty="0" smtClean="0"/>
              <a:t> – trained most of the faculty-2014</a:t>
            </a:r>
            <a:endParaRPr lang="en-US" sz="2600" dirty="0" smtClean="0"/>
          </a:p>
          <a:p>
            <a:endParaRPr lang="en-US" sz="2600" dirty="0" smtClean="0"/>
          </a:p>
          <a:p>
            <a:endParaRPr lang="en-US" sz="3500" dirty="0" smtClean="0"/>
          </a:p>
          <a:p>
            <a:endParaRPr lang="en-US" sz="35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</a:t>
            </a:r>
            <a:r>
              <a:rPr lang="en-US" dirty="0"/>
              <a:t>W</a:t>
            </a:r>
            <a:r>
              <a:rPr lang="en-US" dirty="0" smtClean="0"/>
              <a:t>e Work -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West Georgia: </a:t>
            </a:r>
          </a:p>
          <a:p>
            <a:r>
              <a:rPr lang="en-US" dirty="0" err="1" smtClean="0"/>
              <a:t>Senaki</a:t>
            </a:r>
            <a:r>
              <a:rPr lang="en-US" dirty="0" smtClean="0"/>
              <a:t> – 2</a:t>
            </a:r>
            <a:r>
              <a:rPr lang="en-US" baseline="30000" dirty="0" smtClean="0"/>
              <a:t>nd</a:t>
            </a:r>
            <a:r>
              <a:rPr lang="en-US" dirty="0" smtClean="0"/>
              <a:t> Infantry Brigade -</a:t>
            </a:r>
            <a:r>
              <a:rPr lang="en-US" b="1" dirty="0" smtClean="0"/>
              <a:t>1</a:t>
            </a:r>
            <a:r>
              <a:rPr lang="en-US" dirty="0" smtClean="0"/>
              <a:t>group</a:t>
            </a:r>
          </a:p>
          <a:p>
            <a:r>
              <a:rPr lang="en-US" dirty="0" smtClean="0"/>
              <a:t>Kutaisi – 3</a:t>
            </a:r>
            <a:r>
              <a:rPr lang="en-US" baseline="30000" dirty="0" smtClean="0"/>
              <a:t>rd</a:t>
            </a:r>
            <a:r>
              <a:rPr lang="en-US" dirty="0" smtClean="0"/>
              <a:t> Infantry Brigade – </a:t>
            </a:r>
            <a:r>
              <a:rPr lang="en-US" b="1" dirty="0" smtClean="0"/>
              <a:t>2</a:t>
            </a:r>
            <a:r>
              <a:rPr lang="en-US" dirty="0" smtClean="0"/>
              <a:t> groups</a:t>
            </a:r>
          </a:p>
          <a:p>
            <a:r>
              <a:rPr lang="en-US" dirty="0" err="1" smtClean="0"/>
              <a:t>Khoni</a:t>
            </a:r>
            <a:r>
              <a:rPr lang="en-US" dirty="0" smtClean="0"/>
              <a:t> – 2</a:t>
            </a:r>
            <a:r>
              <a:rPr lang="en-US" baseline="30000" dirty="0" smtClean="0"/>
              <a:t>nd</a:t>
            </a:r>
            <a:r>
              <a:rPr lang="en-US" dirty="0" smtClean="0"/>
              <a:t> Artillery Brigade – </a:t>
            </a:r>
            <a:r>
              <a:rPr lang="en-US" b="1" dirty="0" smtClean="0"/>
              <a:t>2</a:t>
            </a:r>
            <a:r>
              <a:rPr lang="en-US" dirty="0" smtClean="0"/>
              <a:t>groups</a:t>
            </a:r>
          </a:p>
          <a:p>
            <a:r>
              <a:rPr lang="en-US" dirty="0" smtClean="0"/>
              <a:t>Batumi -21</a:t>
            </a:r>
            <a:r>
              <a:rPr lang="en-US" baseline="30000" dirty="0" smtClean="0"/>
              <a:t>st</a:t>
            </a:r>
            <a:r>
              <a:rPr lang="en-US" dirty="0" smtClean="0"/>
              <a:t> Light Infantry </a:t>
            </a:r>
            <a:r>
              <a:rPr lang="en-US" dirty="0" smtClean="0"/>
              <a:t>Battalion-</a:t>
            </a:r>
            <a:r>
              <a:rPr lang="en-US" b="1" dirty="0"/>
              <a:t>3</a:t>
            </a:r>
            <a:r>
              <a:rPr lang="en-US" dirty="0" smtClean="0"/>
              <a:t> </a:t>
            </a:r>
            <a:r>
              <a:rPr lang="en-US" dirty="0" smtClean="0"/>
              <a:t>grs</a:t>
            </a:r>
          </a:p>
          <a:p>
            <a:r>
              <a:rPr lang="en-US" dirty="0" err="1" smtClean="0"/>
              <a:t>Sachkhere</a:t>
            </a:r>
            <a:r>
              <a:rPr lang="en-US" dirty="0" smtClean="0"/>
              <a:t>-Mountain Training School-</a:t>
            </a:r>
            <a:r>
              <a:rPr lang="en-US" b="1" dirty="0" smtClean="0"/>
              <a:t>1</a:t>
            </a:r>
            <a:r>
              <a:rPr lang="en-US" dirty="0" smtClean="0"/>
              <a:t>gr</a:t>
            </a:r>
          </a:p>
          <a:p>
            <a:r>
              <a:rPr lang="en-US" b="1" dirty="0" smtClean="0"/>
              <a:t>East Georgia:</a:t>
            </a:r>
          </a:p>
          <a:p>
            <a:r>
              <a:rPr lang="en-US" dirty="0" smtClean="0"/>
              <a:t>Tbilisi-language Training </a:t>
            </a:r>
            <a:r>
              <a:rPr lang="en-US" dirty="0" smtClean="0"/>
              <a:t>School-</a:t>
            </a:r>
            <a:r>
              <a:rPr lang="en-US" b="1" dirty="0" smtClean="0"/>
              <a:t>24</a:t>
            </a:r>
            <a:r>
              <a:rPr lang="en-US" dirty="0" smtClean="0"/>
              <a:t>grs</a:t>
            </a:r>
            <a:endParaRPr lang="en-US" dirty="0" smtClean="0"/>
          </a:p>
          <a:p>
            <a:r>
              <a:rPr lang="en-US" dirty="0" err="1" smtClean="0"/>
              <a:t>Akhaltsikhe</a:t>
            </a:r>
            <a:r>
              <a:rPr lang="en-US" dirty="0" smtClean="0"/>
              <a:t> –Armored Battalion -</a:t>
            </a:r>
            <a:r>
              <a:rPr lang="en-US" b="1" dirty="0" smtClean="0"/>
              <a:t>1</a:t>
            </a:r>
            <a:r>
              <a:rPr lang="en-US" dirty="0" smtClean="0"/>
              <a:t>group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4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ISAF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Reports 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SIGACT REPORT – Significant Action reporting is submitted for any actions that directly impact on mission accomplishment(10 line)</a:t>
            </a:r>
          </a:p>
          <a:p>
            <a:r>
              <a:rPr lang="en-US" dirty="0" smtClean="0"/>
              <a:t>CAS - Close Air Support  Request –(9 line)</a:t>
            </a:r>
          </a:p>
          <a:p>
            <a:r>
              <a:rPr lang="en-US" dirty="0" smtClean="0"/>
              <a:t>IDF - Indirect  Fire report – (8 line) –is submitted immediately when a unit receives enemy indirect fire</a:t>
            </a:r>
          </a:p>
          <a:p>
            <a:r>
              <a:rPr lang="en-US" dirty="0" smtClean="0"/>
              <a:t>SHELL – (12 line) is submitted within 30 minutes of an IDF</a:t>
            </a:r>
          </a:p>
          <a:p>
            <a:r>
              <a:rPr lang="en-US" dirty="0" smtClean="0"/>
              <a:t>CRATER ANALYSIS – (13 line)is  submitted upon receiving enemy IDF</a:t>
            </a:r>
          </a:p>
          <a:p>
            <a:r>
              <a:rPr lang="en-US" dirty="0" smtClean="0"/>
              <a:t>EOF –(16 line) – is submitted when  units conduct any </a:t>
            </a:r>
            <a:r>
              <a:rPr lang="en-US" b="1" dirty="0" smtClean="0"/>
              <a:t>escalation of forces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308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ISAF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Reports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EOF-AFTER ACTION  REPORT-is a follow- on report to the initial required EOF 16- line report in order to provide more details and confirm accuracy of initial report                                        INITIAL  DETAINEE  REPORT-is </a:t>
            </a:r>
            <a:r>
              <a:rPr lang="en-US" sz="2400" dirty="0"/>
              <a:t>submitted when a unit detains an individual suspected of insurgent/criminal </a:t>
            </a:r>
            <a:r>
              <a:rPr lang="en-US" sz="2400" dirty="0" smtClean="0"/>
              <a:t>activity</a:t>
            </a:r>
          </a:p>
          <a:p>
            <a:r>
              <a:rPr lang="en-US" sz="2400" dirty="0" smtClean="0"/>
              <a:t>IED / UXO -10 LINE -  is submitted upon discovering /receiving an attack from an IED to RCT</a:t>
            </a:r>
          </a:p>
          <a:p>
            <a:r>
              <a:rPr lang="en-US" sz="2400" dirty="0" smtClean="0"/>
              <a:t>AMPLYFYING INFO FOR IED/UXO -10 LINE REMARKS</a:t>
            </a:r>
          </a:p>
          <a:p>
            <a:r>
              <a:rPr lang="en-US" sz="2400" dirty="0" smtClean="0"/>
              <a:t> BDAR – BATTLE  DAMAGE  ASSESSMENT  REPORT  - is due within 2 hours of any CAS or INDIRECT FIRE MISSION </a:t>
            </a:r>
          </a:p>
          <a:p>
            <a:r>
              <a:rPr lang="en-US" sz="2400" dirty="0" smtClean="0"/>
              <a:t>VEHICLE RECOVERY 15 – LINE  REPORT – is used to request recovery assets in the case that a unit cannot self-recover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72" y="381000"/>
            <a:ext cx="8666456" cy="762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First Impression Report  -(FIR) – CIVCAS – (2 hr. to RCT) Sample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6800" y="1107560"/>
            <a:ext cx="4018256" cy="645040"/>
          </a:xfrm>
        </p:spPr>
        <p:txBody>
          <a:bodyPr>
            <a:normAutofit/>
          </a:bodyPr>
          <a:lstStyle/>
          <a:p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9685321"/>
              </p:ext>
            </p:extLst>
          </p:nvPr>
        </p:nvGraphicFramePr>
        <p:xfrm>
          <a:off x="76200" y="1295400"/>
          <a:ext cx="8991600" cy="5726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870"/>
                <a:gridCol w="741573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EVENT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25373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DTG of</a:t>
                      </a:r>
                      <a:r>
                        <a:rPr lang="en-US" sz="1600" baseline="0" dirty="0" smtClean="0"/>
                        <a:t> REP.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                    UNIT</a:t>
                      </a:r>
                      <a:endParaRPr lang="en-US" sz="16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55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WHERE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Outside</a:t>
                      </a:r>
                      <a:r>
                        <a:rPr lang="en-US" sz="1600" baseline="0" dirty="0" smtClean="0"/>
                        <a:t> local mosque</a:t>
                      </a:r>
                      <a:endParaRPr lang="en-US" sz="1600" dirty="0"/>
                    </a:p>
                  </a:txBody>
                  <a:tcPr/>
                </a:tc>
              </a:tr>
              <a:tr h="8121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  Happened          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Plt</a:t>
                      </a:r>
                      <a:r>
                        <a:rPr lang="en-US" sz="1600" baseline="0" dirty="0" smtClean="0"/>
                        <a:t>, B Co, 31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Bn</a:t>
                      </a:r>
                      <a:r>
                        <a:rPr lang="en-US" sz="1600" baseline="0" dirty="0" smtClean="0"/>
                        <a:t>, engaged LN </a:t>
                      </a:r>
                      <a:r>
                        <a:rPr lang="en-US" sz="1600" baseline="0" dirty="0" err="1" smtClean="0"/>
                        <a:t>veh</a:t>
                      </a:r>
                      <a:r>
                        <a:rPr lang="en-US" sz="1600" baseline="0" dirty="0" smtClean="0"/>
                        <a:t> with 5.56mm when it failed to stop at hasty CP.  LN was wounded when CF employed disabling shots due to speed of </a:t>
                      </a:r>
                      <a:r>
                        <a:rPr lang="en-US" sz="1600" baseline="0" dirty="0" err="1" smtClean="0"/>
                        <a:t>veh</a:t>
                      </a:r>
                      <a:r>
                        <a:rPr lang="en-US" sz="1600" baseline="0" dirty="0" smtClean="0"/>
                        <a:t> and ignoring warning signs, hand/arm signals, and pyro.</a:t>
                      </a:r>
                      <a:endParaRPr lang="en-US" sz="1600" dirty="0"/>
                    </a:p>
                  </a:txBody>
                  <a:tcPr/>
                </a:tc>
              </a:tr>
              <a:tr h="105284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Have We Done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LN was treated on site and turned over to ANA for evacuation</a:t>
                      </a:r>
                      <a:r>
                        <a:rPr lang="en-US" sz="1600" baseline="0" dirty="0" smtClean="0"/>
                        <a:t> to LN hospital. Local tribal leader notified of incident. Tribal elder was asked to assist with ensuring LN’s what was required when approaching CF   ECP</a:t>
                      </a:r>
                      <a:endParaRPr lang="en-US" sz="1600" dirty="0"/>
                    </a:p>
                  </a:txBody>
                  <a:tcPr/>
                </a:tc>
              </a:tr>
              <a:tr h="8121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Next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BN will re-engage local leaders to ensure that LN’s understand CF</a:t>
                      </a:r>
                      <a:r>
                        <a:rPr lang="en-US" sz="1600" baseline="0" dirty="0" smtClean="0"/>
                        <a:t> signs/warnings at ECP. </a:t>
                      </a:r>
                      <a:r>
                        <a:rPr lang="en-US" sz="1600" baseline="0" dirty="0" err="1" smtClean="0"/>
                        <a:t>Bn</a:t>
                      </a:r>
                      <a:r>
                        <a:rPr lang="en-US" sz="1600" baseline="0" dirty="0" smtClean="0"/>
                        <a:t> will review SOP’s (standard operation procedures)  for EOF(escalation of forces)</a:t>
                      </a:r>
                      <a:endParaRPr lang="en-US" sz="1600" dirty="0"/>
                    </a:p>
                  </a:txBody>
                  <a:tcPr/>
                </a:tc>
              </a:tr>
              <a:tr h="3558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Any addt.inf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          Confirmed                                        Unconfirmed</a:t>
                      </a:r>
                      <a:endParaRPr lang="en-US" sz="1600" dirty="0"/>
                    </a:p>
                  </a:txBody>
                  <a:tcPr/>
                </a:tc>
              </a:tr>
              <a:tr h="12934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Casualty</a:t>
                      </a:r>
                      <a:r>
                        <a:rPr lang="en-US" sz="1600" baseline="0" dirty="0" smtClean="0"/>
                        <a:t> Estimate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KIA</a:t>
                      </a:r>
                      <a:r>
                        <a:rPr lang="en-US" sz="1600" baseline="0" dirty="0" smtClean="0"/>
                        <a:t>            </a:t>
                      </a:r>
                      <a:r>
                        <a:rPr lang="en-US" sz="1600" dirty="0" smtClean="0"/>
                        <a:t>WIA                            KIA</a:t>
                      </a:r>
                      <a:r>
                        <a:rPr lang="en-US" sz="1600" baseline="0" dirty="0" smtClean="0"/>
                        <a:t>                                  </a:t>
                      </a:r>
                      <a:r>
                        <a:rPr lang="en-US" sz="1600" dirty="0" smtClean="0"/>
                        <a:t>WIA</a:t>
                      </a:r>
                    </a:p>
                    <a:p>
                      <a:r>
                        <a:rPr lang="en-US" sz="1600" dirty="0" smtClean="0"/>
                        <a:t>CF</a:t>
                      </a:r>
                    </a:p>
                    <a:p>
                      <a:r>
                        <a:rPr lang="en-US" sz="1600" dirty="0" smtClean="0"/>
                        <a:t>ANF</a:t>
                      </a:r>
                    </a:p>
                    <a:p>
                      <a:r>
                        <a:rPr lang="en-US" sz="1600" dirty="0" smtClean="0"/>
                        <a:t>CIV                    1-LN-male</a:t>
                      </a:r>
                    </a:p>
                    <a:p>
                      <a:r>
                        <a:rPr lang="en-US" sz="1600" dirty="0" smtClean="0"/>
                        <a:t>INS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87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533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Second Impression Report (2IR)  - (6 hour)  Sample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71172400"/>
              </p:ext>
            </p:extLst>
          </p:nvPr>
        </p:nvGraphicFramePr>
        <p:xfrm>
          <a:off x="133350" y="838200"/>
          <a:ext cx="88773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7200900"/>
              </a:tblGrid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JOC Watch  #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DTG  of</a:t>
                      </a:r>
                      <a:r>
                        <a:rPr lang="en-US" sz="1200" baseline="0" dirty="0" smtClean="0"/>
                        <a:t> Rep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                            UNIT</a:t>
                      </a:r>
                      <a:endParaRPr lang="en-US" sz="12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                             Description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Report Drafted by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Capt</a:t>
                      </a:r>
                      <a:r>
                        <a:rPr lang="en-US" sz="1200" dirty="0" smtClean="0"/>
                        <a:t> .A.B.</a:t>
                      </a:r>
                      <a:r>
                        <a:rPr lang="en-US" sz="1200" baseline="0" dirty="0" smtClean="0"/>
                        <a:t>   Jones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Background information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EOF procedures with 1 LN Wounded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Storyline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Local National was wounded by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apparent small caliber round from EOF procedures executed by 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Plt</a:t>
                      </a:r>
                      <a:r>
                        <a:rPr lang="en-US" sz="1200" baseline="0" dirty="0" smtClean="0"/>
                        <a:t>, Co –B, 31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Bn</a:t>
                      </a:r>
                      <a:r>
                        <a:rPr lang="en-US" sz="1200" baseline="0" dirty="0" smtClean="0"/>
                        <a:t>, while conducting  a ECP near the local mosque. The battalion is conducting a preliminary inquiry at this time.</a:t>
                      </a:r>
                      <a:endParaRPr lang="en-US" sz="1200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Local Officials conducted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Local Tribal Leaders contacted. He understands</a:t>
                      </a:r>
                      <a:r>
                        <a:rPr lang="en-US" sz="1200" baseline="0" dirty="0" smtClean="0"/>
                        <a:t> EOF and will ensure his people understand them as well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Medical Assessment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Injury to right arm. CF treatment has stabilized</a:t>
                      </a:r>
                      <a:r>
                        <a:rPr lang="en-US" sz="1200" baseline="0" dirty="0" smtClean="0"/>
                        <a:t> wounded LN. LN is  expected to make full recovery.</a:t>
                      </a:r>
                      <a:endParaRPr lang="en-US" sz="12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Actions</a:t>
                      </a:r>
                      <a:r>
                        <a:rPr lang="en-US" sz="1200" baseline="0" dirty="0" smtClean="0"/>
                        <a:t> Taken or intended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Will review EOF SOP(standard</a:t>
                      </a:r>
                      <a:r>
                        <a:rPr lang="en-US" sz="1200" baseline="0" dirty="0" smtClean="0"/>
                        <a:t> operation procedures) </a:t>
                      </a:r>
                      <a:r>
                        <a:rPr lang="en-US" sz="1200" baseline="0" dirty="0" err="1" smtClean="0"/>
                        <a:t>Bn</a:t>
                      </a:r>
                      <a:r>
                        <a:rPr lang="en-US" sz="1200" baseline="0" dirty="0" smtClean="0"/>
                        <a:t> wide. Will ensure LN’s are aware of CF actions.  </a:t>
                      </a:r>
                      <a:endParaRPr lang="en-US" sz="1200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Media Assessment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PAO (public affairs officer) determines that due to the lack of media in the area, there will be no coverage of incident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Casualties</a:t>
                      </a:r>
                      <a:r>
                        <a:rPr lang="en-US" sz="1200" baseline="0" dirty="0" smtClean="0"/>
                        <a:t> (</a:t>
                      </a:r>
                      <a:r>
                        <a:rPr lang="en-US" sz="1200" baseline="0" dirty="0" err="1" smtClean="0"/>
                        <a:t>MedOps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                     confirmed                                                                   Unconfirmed</a:t>
                      </a:r>
                    </a:p>
                    <a:p>
                      <a:r>
                        <a:rPr lang="en-US" sz="1200" dirty="0" smtClean="0"/>
                        <a:t>                       </a:t>
                      </a:r>
                    </a:p>
                    <a:p>
                      <a:r>
                        <a:rPr lang="en-US" sz="1200" dirty="0" smtClean="0"/>
                        <a:t>        KIA                           WIA                                             KIA</a:t>
                      </a:r>
                      <a:r>
                        <a:rPr lang="en-US" sz="1200" baseline="0" dirty="0" smtClean="0"/>
                        <a:t>                                                WIA</a:t>
                      </a:r>
                      <a:endParaRPr lang="en-US" sz="1200" dirty="0"/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CF</a:t>
                      </a:r>
                    </a:p>
                    <a:p>
                      <a:r>
                        <a:rPr lang="en-US" sz="1200" dirty="0" smtClean="0"/>
                        <a:t>ANSF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CIV                                   1-LN male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INS</a:t>
                      </a:r>
                      <a:endParaRPr lang="en-US" sz="12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CAS/IDF/JF(close air support,</a:t>
                      </a:r>
                      <a:r>
                        <a:rPr lang="en-US" sz="1200" baseline="0" dirty="0" smtClean="0"/>
                        <a:t> indirect fire, </a:t>
                      </a:r>
                      <a:r>
                        <a:rPr lang="en-US" sz="1200" baseline="0" dirty="0" err="1" smtClean="0"/>
                        <a:t>jointfires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</a:p>
                    <a:p>
                      <a:r>
                        <a:rPr lang="en-US" sz="1200" dirty="0" smtClean="0"/>
                        <a:t>Assets                                                                         Ordnance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2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228600"/>
            <a:ext cx="4485664" cy="762000"/>
          </a:xfrm>
        </p:spPr>
        <p:txBody>
          <a:bodyPr>
            <a:noAutofit/>
          </a:bodyPr>
          <a:lstStyle/>
          <a:p>
            <a:r>
              <a:rPr lang="en-US" sz="5400" dirty="0" smtClean="0"/>
              <a:t>ISAF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24096" y="970400"/>
            <a:ext cx="3931920" cy="1066800"/>
          </a:xfrm>
        </p:spPr>
        <p:txBody>
          <a:bodyPr>
            <a:normAutofit/>
          </a:bodyPr>
          <a:lstStyle/>
          <a:p>
            <a:r>
              <a:rPr lang="en-US" sz="3200" dirty="0"/>
              <a:t>Some  Military Terms &amp; </a:t>
            </a:r>
            <a:r>
              <a:rPr lang="en-US" sz="3200" dirty="0" smtClean="0"/>
              <a:t>Acronyms 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Corpsman </a:t>
            </a:r>
            <a:r>
              <a:rPr lang="en-US" dirty="0" smtClean="0"/>
              <a:t>– Navy hospital corpsman attached to a Marine unit; also known as ”doc”(he has served in combat with marines), inappropriate to address as “medic” or  “aid man”(Army terms)</a:t>
            </a:r>
          </a:p>
          <a:p>
            <a:r>
              <a:rPr lang="en-US" b="1" dirty="0" smtClean="0"/>
              <a:t>All hands </a:t>
            </a:r>
            <a:r>
              <a:rPr lang="en-US" dirty="0" smtClean="0"/>
              <a:t>– all unit personnel</a:t>
            </a:r>
          </a:p>
          <a:p>
            <a:r>
              <a:rPr lang="en-US" b="1" dirty="0" smtClean="0"/>
              <a:t>Bag nasty </a:t>
            </a:r>
            <a:r>
              <a:rPr lang="en-US" dirty="0" smtClean="0"/>
              <a:t>– A-ration bagged meal issued to Marines in the field</a:t>
            </a:r>
          </a:p>
          <a:p>
            <a:r>
              <a:rPr lang="en-US" b="1" dirty="0" smtClean="0"/>
              <a:t>Brain bucket </a:t>
            </a:r>
            <a:r>
              <a:rPr lang="en-US" dirty="0" smtClean="0"/>
              <a:t>– helmet</a:t>
            </a:r>
          </a:p>
          <a:p>
            <a:r>
              <a:rPr lang="en-US" b="1" dirty="0" smtClean="0"/>
              <a:t>Brass</a:t>
            </a:r>
            <a:r>
              <a:rPr lang="en-US" dirty="0" smtClean="0"/>
              <a:t> – 1.gun casing,  uniform insignia, senior officer</a:t>
            </a:r>
          </a:p>
          <a:p>
            <a:r>
              <a:rPr lang="en-US" b="1" dirty="0" smtClean="0"/>
              <a:t>Beans</a:t>
            </a:r>
            <a:r>
              <a:rPr lang="en-US" dirty="0" smtClean="0"/>
              <a:t> – rations</a:t>
            </a:r>
          </a:p>
          <a:p>
            <a:r>
              <a:rPr lang="en-US" b="1" dirty="0" smtClean="0"/>
              <a:t>Bullets </a:t>
            </a:r>
            <a:r>
              <a:rPr lang="en-US" dirty="0" smtClean="0"/>
              <a:t>– ammunition</a:t>
            </a:r>
          </a:p>
          <a:p>
            <a:r>
              <a:rPr lang="en-US" b="1" dirty="0" smtClean="0"/>
              <a:t>Bandages</a:t>
            </a:r>
            <a:r>
              <a:rPr lang="en-US" dirty="0" smtClean="0"/>
              <a:t> – medical care</a:t>
            </a:r>
          </a:p>
          <a:p>
            <a:r>
              <a:rPr lang="en-US" b="1" dirty="0" smtClean="0"/>
              <a:t>Ant farm / ant hill- </a:t>
            </a:r>
            <a:r>
              <a:rPr lang="en-US" dirty="0" smtClean="0"/>
              <a:t>combat outpost with a large number of radio antennae visible</a:t>
            </a:r>
          </a:p>
          <a:p>
            <a:r>
              <a:rPr lang="en-US" b="1" dirty="0" smtClean="0"/>
              <a:t>Above my pay grade </a:t>
            </a:r>
            <a:r>
              <a:rPr lang="en-US" dirty="0" smtClean="0"/>
              <a:t>– indicating that the issue should be brought to higher-ranked officials</a:t>
            </a:r>
          </a:p>
        </p:txBody>
      </p:sp>
    </p:spTree>
    <p:extLst>
      <p:ext uri="{BB962C8B-B14F-4D97-AF65-F5344CB8AC3E}">
        <p14:creationId xmlns:p14="http://schemas.microsoft.com/office/powerpoint/2010/main" val="33501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ISAF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53000" y="1143000"/>
            <a:ext cx="3931920" cy="1066800"/>
          </a:xfrm>
        </p:spPr>
        <p:txBody>
          <a:bodyPr>
            <a:normAutofit/>
          </a:bodyPr>
          <a:lstStyle/>
          <a:p>
            <a:r>
              <a:rPr lang="en-US" sz="3200" dirty="0"/>
              <a:t>Some  Military Terms </a:t>
            </a:r>
            <a:r>
              <a:rPr lang="en-US" sz="3200"/>
              <a:t>&amp; </a:t>
            </a:r>
            <a:r>
              <a:rPr lang="en-US" sz="3200" smtClean="0"/>
              <a:t>Acronyms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Helo</a:t>
            </a:r>
            <a:r>
              <a:rPr lang="en-US" dirty="0" smtClean="0"/>
              <a:t> – helicopter,  “chopper” is an Army term</a:t>
            </a:r>
          </a:p>
          <a:p>
            <a:r>
              <a:rPr lang="en-US" b="1" dirty="0" smtClean="0"/>
              <a:t>Deuce</a:t>
            </a:r>
            <a:r>
              <a:rPr lang="en-US" dirty="0" smtClean="0"/>
              <a:t> – reference to the number two in various unit or equipment names; the senior intelligence officer (S2) for a unit</a:t>
            </a:r>
          </a:p>
          <a:p>
            <a:r>
              <a:rPr lang="en-US" b="1" dirty="0" smtClean="0"/>
              <a:t>Get some </a:t>
            </a:r>
            <a:r>
              <a:rPr lang="en-US" dirty="0" smtClean="0"/>
              <a:t>– spirited(courageous) cry expressing approval and  the desire for more or to continue</a:t>
            </a:r>
          </a:p>
          <a:p>
            <a:r>
              <a:rPr lang="en-US" b="1" dirty="0" smtClean="0"/>
              <a:t>Good to go </a:t>
            </a:r>
            <a:r>
              <a:rPr lang="en-US" dirty="0" smtClean="0"/>
              <a:t>– phrase meaning difficulties overcome; ready; well done or satisfactory</a:t>
            </a:r>
          </a:p>
          <a:p>
            <a:r>
              <a:rPr lang="en-US" b="1" dirty="0" smtClean="0"/>
              <a:t>How copy? </a:t>
            </a:r>
            <a:r>
              <a:rPr lang="en-US" dirty="0" smtClean="0"/>
              <a:t>– do you </a:t>
            </a:r>
            <a:r>
              <a:rPr lang="en-US" dirty="0"/>
              <a:t>u</a:t>
            </a:r>
            <a:r>
              <a:rPr lang="en-US" dirty="0" smtClean="0"/>
              <a:t>nderstand?</a:t>
            </a:r>
          </a:p>
          <a:p>
            <a:r>
              <a:rPr lang="en-US" b="1" dirty="0" smtClean="0"/>
              <a:t>Solid copy </a:t>
            </a:r>
            <a:r>
              <a:rPr lang="en-US" dirty="0" smtClean="0"/>
              <a:t>– I understand</a:t>
            </a:r>
          </a:p>
          <a:p>
            <a:r>
              <a:rPr lang="en-US" b="1" dirty="0" smtClean="0"/>
              <a:t>Click</a:t>
            </a:r>
            <a:r>
              <a:rPr lang="en-US" dirty="0" smtClean="0"/>
              <a:t> – kilometer</a:t>
            </a:r>
          </a:p>
          <a:p>
            <a:r>
              <a:rPr lang="en-US" b="1" dirty="0" smtClean="0"/>
              <a:t>Push</a:t>
            </a:r>
            <a:r>
              <a:rPr lang="en-US" dirty="0" smtClean="0"/>
              <a:t> – move</a:t>
            </a:r>
          </a:p>
          <a:p>
            <a:r>
              <a:rPr lang="en-US" b="1" dirty="0" smtClean="0"/>
              <a:t>Hold</a:t>
            </a:r>
            <a:r>
              <a:rPr lang="en-US" dirty="0" smtClean="0"/>
              <a:t>  - stay in place</a:t>
            </a:r>
          </a:p>
          <a:p>
            <a:r>
              <a:rPr lang="en-US" b="1" dirty="0" smtClean="0"/>
              <a:t>Cordon</a:t>
            </a:r>
            <a:r>
              <a:rPr lang="en-US" dirty="0" smtClean="0"/>
              <a:t> – surround</a:t>
            </a:r>
          </a:p>
          <a:p>
            <a:r>
              <a:rPr lang="en-US" b="1" dirty="0" smtClean="0"/>
              <a:t>Mass </a:t>
            </a:r>
            <a:r>
              <a:rPr lang="en-US" b="1" dirty="0" err="1" smtClean="0"/>
              <a:t>Cas</a:t>
            </a:r>
            <a:r>
              <a:rPr lang="en-US" b="1" dirty="0" smtClean="0"/>
              <a:t> </a:t>
            </a:r>
            <a:r>
              <a:rPr lang="en-US" dirty="0" smtClean="0"/>
              <a:t>– massive amount of casualties</a:t>
            </a:r>
          </a:p>
          <a:p>
            <a:r>
              <a:rPr lang="en-US" b="1" dirty="0" smtClean="0"/>
              <a:t>Red air   </a:t>
            </a:r>
            <a:r>
              <a:rPr lang="en-US" dirty="0" smtClean="0"/>
              <a:t>- weather not good for flights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ISAF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53000" y="1066800"/>
            <a:ext cx="3931920" cy="1066800"/>
          </a:xfrm>
        </p:spPr>
        <p:txBody>
          <a:bodyPr>
            <a:normAutofit/>
          </a:bodyPr>
          <a:lstStyle/>
          <a:p>
            <a:r>
              <a:rPr lang="en-US" sz="2800" dirty="0"/>
              <a:t>Military acronyms &amp; abbreviations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ANSF –Afghan National Security forces</a:t>
            </a:r>
          </a:p>
          <a:p>
            <a:r>
              <a:rPr lang="en-US" dirty="0" smtClean="0"/>
              <a:t>AAF – Anti-Afghan forces</a:t>
            </a:r>
          </a:p>
          <a:p>
            <a:r>
              <a:rPr lang="en-US" dirty="0" smtClean="0"/>
              <a:t>GIORA – government of Islamic Republic of Afghanistan</a:t>
            </a:r>
          </a:p>
          <a:p>
            <a:r>
              <a:rPr lang="en-US" dirty="0" smtClean="0"/>
              <a:t>ANA – Afghan National Army</a:t>
            </a:r>
          </a:p>
          <a:p>
            <a:r>
              <a:rPr lang="en-US" dirty="0" smtClean="0"/>
              <a:t>ANP – Afghan National Police</a:t>
            </a:r>
            <a:br>
              <a:rPr lang="en-US" dirty="0" smtClean="0"/>
            </a:br>
            <a:r>
              <a:rPr lang="en-US" dirty="0" smtClean="0"/>
              <a:t>CF – Coalition Forces</a:t>
            </a:r>
          </a:p>
          <a:p>
            <a:r>
              <a:rPr lang="en-US" dirty="0" smtClean="0"/>
              <a:t>AO – Area of Operations</a:t>
            </a:r>
          </a:p>
          <a:p>
            <a:r>
              <a:rPr lang="en-US" dirty="0" smtClean="0"/>
              <a:t>ROE – Rules of Engagement</a:t>
            </a:r>
            <a:br>
              <a:rPr lang="en-US" dirty="0" smtClean="0"/>
            </a:br>
            <a:r>
              <a:rPr lang="en-US" dirty="0" smtClean="0"/>
              <a:t>LOC – Lines of Communication</a:t>
            </a:r>
          </a:p>
          <a:p>
            <a:r>
              <a:rPr lang="en-US" dirty="0" smtClean="0"/>
              <a:t>UXO – Unexploded </a:t>
            </a:r>
            <a:r>
              <a:rPr lang="en-US" dirty="0"/>
              <a:t>O</a:t>
            </a:r>
            <a:r>
              <a:rPr lang="en-US" dirty="0" smtClean="0"/>
              <a:t>rdnance</a:t>
            </a:r>
          </a:p>
          <a:p>
            <a:r>
              <a:rPr lang="en-US" dirty="0" smtClean="0"/>
              <a:t>IED – Improvised Explosive Device</a:t>
            </a:r>
          </a:p>
          <a:p>
            <a:r>
              <a:rPr lang="en-US" dirty="0" smtClean="0"/>
              <a:t>EOD – Explosive Ordnance Disposal</a:t>
            </a:r>
          </a:p>
          <a:p>
            <a:r>
              <a:rPr lang="en-US" dirty="0" smtClean="0"/>
              <a:t>FRAGO – Fragmentary Order, (additional material) to published operational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NEW  Vocabulary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53000" y="1066800"/>
            <a:ext cx="393192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Military acronyms &amp; abbreviations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RCT – Regimental Combat Team</a:t>
            </a:r>
          </a:p>
          <a:p>
            <a:r>
              <a:rPr lang="en-US" sz="2800" dirty="0" smtClean="0"/>
              <a:t>COIN – counter insurgency</a:t>
            </a:r>
          </a:p>
          <a:p>
            <a:r>
              <a:rPr lang="en-US" sz="2800" dirty="0" smtClean="0"/>
              <a:t>ANSF – Afghan National Security Forces</a:t>
            </a:r>
          </a:p>
          <a:p>
            <a:r>
              <a:rPr lang="en-US" sz="2800" dirty="0" smtClean="0"/>
              <a:t>AO – area of operations</a:t>
            </a:r>
          </a:p>
          <a:p>
            <a:r>
              <a:rPr lang="en-US" sz="2800" dirty="0" smtClean="0"/>
              <a:t>TF  - task force</a:t>
            </a:r>
          </a:p>
          <a:p>
            <a:r>
              <a:rPr lang="en-US" sz="2800" dirty="0" smtClean="0"/>
              <a:t>MAG  - Marine Air Group</a:t>
            </a:r>
          </a:p>
          <a:p>
            <a:r>
              <a:rPr lang="en-US" sz="2800" dirty="0" smtClean="0"/>
              <a:t>CAB  - </a:t>
            </a:r>
            <a:r>
              <a:rPr lang="en-US" sz="2800" dirty="0"/>
              <a:t>C</a:t>
            </a:r>
            <a:r>
              <a:rPr lang="en-US" sz="2800" dirty="0" smtClean="0"/>
              <a:t>ombat Aviation Brigade</a:t>
            </a:r>
          </a:p>
          <a:p>
            <a:endParaRPr lang="en-US" sz="2800" dirty="0"/>
          </a:p>
          <a:p>
            <a:r>
              <a:rPr lang="en-US" sz="2800" i="1" dirty="0" smtClean="0"/>
              <a:t>Integrate, insert, conduct, decisive,  regiment, insurgency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9723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85800"/>
            <a:ext cx="81534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/>
              <a:t>Nelson  Mandela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“ Education Is The Most Powerful Weapon Which You Can Use To Change The World “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709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ISAF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581400" y="990600"/>
            <a:ext cx="50292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Concept of Operation</a:t>
            </a:r>
          </a:p>
          <a:p>
            <a:r>
              <a:rPr lang="en-US" sz="3600" dirty="0" smtClean="0"/>
              <a:t>(Situation)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38772" y="2362200"/>
            <a:ext cx="8666456" cy="397764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RCT</a:t>
            </a:r>
            <a:r>
              <a:rPr lang="en-US" sz="2800" dirty="0" smtClean="0"/>
              <a:t> 8 has completed the stage of operations to receive and integrate the force and successfully inserted significant tactical units into selected areas. As the operation continues, </a:t>
            </a:r>
            <a:r>
              <a:rPr lang="en-US" sz="2800" b="1" dirty="0" smtClean="0"/>
              <a:t>RCT</a:t>
            </a:r>
            <a:r>
              <a:rPr lang="en-US" sz="2800" dirty="0" smtClean="0"/>
              <a:t> 8 continues to clear selected area of enemy forces and conduct </a:t>
            </a:r>
            <a:r>
              <a:rPr lang="en-US" sz="2800" b="1" dirty="0" smtClean="0"/>
              <a:t>COIN</a:t>
            </a:r>
            <a:r>
              <a:rPr lang="en-US" sz="2800" dirty="0" smtClean="0"/>
              <a:t> operations with </a:t>
            </a:r>
            <a:r>
              <a:rPr lang="en-US" sz="2800" b="1" dirty="0" smtClean="0"/>
              <a:t>ANSF</a:t>
            </a:r>
            <a:r>
              <a:rPr lang="en-US" sz="2800" dirty="0" smtClean="0"/>
              <a:t> partners throughout the </a:t>
            </a:r>
            <a:r>
              <a:rPr lang="en-US" sz="2800" b="1" dirty="0" smtClean="0"/>
              <a:t>AO</a:t>
            </a:r>
            <a:r>
              <a:rPr lang="en-US" sz="2800" dirty="0" smtClean="0"/>
              <a:t>. While no single operation or effort during the conduct of </a:t>
            </a:r>
            <a:r>
              <a:rPr lang="en-US" sz="2800" b="1" dirty="0" smtClean="0"/>
              <a:t>COIN</a:t>
            </a:r>
            <a:r>
              <a:rPr lang="en-US" sz="2800" dirty="0" smtClean="0"/>
              <a:t> operations is decisive, the main effort throughout the operation is </a:t>
            </a:r>
            <a:r>
              <a:rPr lang="en-US" sz="2800" b="1" dirty="0" smtClean="0"/>
              <a:t>TF</a:t>
            </a:r>
            <a:r>
              <a:rPr lang="en-US" sz="2800" dirty="0" smtClean="0"/>
              <a:t>1/5, whose </a:t>
            </a:r>
            <a:r>
              <a:rPr lang="en-US" sz="2800" b="1" dirty="0" smtClean="0"/>
              <a:t>AO</a:t>
            </a:r>
            <a:r>
              <a:rPr lang="en-US" sz="2800" dirty="0" smtClean="0"/>
              <a:t> is centered on the key population center of  the regimental battle space and continues to serve as a base of operations for the insurgency. Aviation support is provided by </a:t>
            </a:r>
            <a:r>
              <a:rPr lang="en-US" sz="2800" b="1" dirty="0" smtClean="0"/>
              <a:t>MAG</a:t>
            </a:r>
            <a:r>
              <a:rPr lang="en-US" sz="2800" dirty="0" smtClean="0"/>
              <a:t> 40 and USA 59 </a:t>
            </a:r>
            <a:r>
              <a:rPr lang="en-US" sz="2800" b="1" dirty="0" smtClean="0"/>
              <a:t>CAB</a:t>
            </a:r>
            <a:r>
              <a:rPr lang="en-US" sz="2800" dirty="0" smtClean="0"/>
              <a:t>.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40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     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Military acronyms &amp; abbreviations</a:t>
            </a:r>
            <a:br>
              <a:rPr lang="en-US" sz="4000" dirty="0" smtClean="0"/>
            </a:br>
            <a:r>
              <a:rPr lang="en-US" sz="4000" dirty="0" smtClean="0"/>
              <a:t>   Sample  </a:t>
            </a:r>
            <a:r>
              <a:rPr lang="en-US" sz="4000" dirty="0"/>
              <a:t>of the FRAGO CLP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FRAGO – fragmentary order</a:t>
            </a:r>
          </a:p>
          <a:p>
            <a:r>
              <a:rPr lang="en-US" dirty="0"/>
              <a:t>CLP  - combat logistic patrol</a:t>
            </a:r>
          </a:p>
          <a:p>
            <a:r>
              <a:rPr lang="en-US" dirty="0"/>
              <a:t>AAF – anti-Afghan forces</a:t>
            </a:r>
          </a:p>
          <a:p>
            <a:r>
              <a:rPr lang="en-US" dirty="0"/>
              <a:t>IED – improvised explosive device</a:t>
            </a:r>
          </a:p>
          <a:p>
            <a:r>
              <a:rPr lang="en-US" dirty="0"/>
              <a:t>G2 – assistant chief of staff, intelligence</a:t>
            </a:r>
          </a:p>
          <a:p>
            <a:r>
              <a:rPr lang="en-US" dirty="0"/>
              <a:t>AO – area of operations</a:t>
            </a:r>
          </a:p>
          <a:p>
            <a:r>
              <a:rPr lang="en-US" dirty="0"/>
              <a:t>IOT – in order to</a:t>
            </a:r>
          </a:p>
          <a:p>
            <a:r>
              <a:rPr lang="en-US" dirty="0"/>
              <a:t>ANA/ANP –Afghan National Army/Police</a:t>
            </a:r>
          </a:p>
          <a:p>
            <a:r>
              <a:rPr lang="en-US" dirty="0"/>
              <a:t>COIN – counter insurgency</a:t>
            </a:r>
          </a:p>
          <a:p>
            <a:r>
              <a:rPr lang="en-US" dirty="0"/>
              <a:t>TF – task force</a:t>
            </a:r>
          </a:p>
          <a:p>
            <a:r>
              <a:rPr lang="en-US" dirty="0"/>
              <a:t>JTAC – joint task force commander</a:t>
            </a:r>
          </a:p>
          <a:p>
            <a:r>
              <a:rPr lang="en-US" dirty="0"/>
              <a:t>EOD – explosive ordnance disposal</a:t>
            </a:r>
          </a:p>
          <a:p>
            <a:r>
              <a:rPr lang="en-US" dirty="0"/>
              <a:t>CAS – close air support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TCO – tactical convoy operations</a:t>
            </a:r>
          </a:p>
          <a:p>
            <a:r>
              <a:rPr lang="en-US" dirty="0"/>
              <a:t>SP – shore patrol / self- propelled</a:t>
            </a:r>
          </a:p>
          <a:p>
            <a:r>
              <a:rPr lang="en-US" dirty="0"/>
              <a:t>IPB – intelligence preparation of the battle field</a:t>
            </a:r>
          </a:p>
          <a:p>
            <a:r>
              <a:rPr lang="en-US" dirty="0"/>
              <a:t>PSD – personal security detachment</a:t>
            </a:r>
          </a:p>
          <a:p>
            <a:r>
              <a:rPr lang="en-US" dirty="0"/>
              <a:t>FOB – forward operating base</a:t>
            </a:r>
          </a:p>
          <a:p>
            <a:r>
              <a:rPr lang="en-US" dirty="0"/>
              <a:t>MEDEVAC – medical evacuation</a:t>
            </a:r>
          </a:p>
          <a:p>
            <a:r>
              <a:rPr lang="en-US" dirty="0"/>
              <a:t>OPORD – operation order</a:t>
            </a:r>
          </a:p>
          <a:p>
            <a:r>
              <a:rPr lang="en-US" dirty="0"/>
              <a:t>RED - ready</a:t>
            </a:r>
          </a:p>
          <a:p>
            <a:r>
              <a:rPr lang="en-US" dirty="0"/>
              <a:t>CLS – combat life saver</a:t>
            </a:r>
          </a:p>
          <a:p>
            <a:r>
              <a:rPr lang="en-US" dirty="0"/>
              <a:t>ASF – Afghan Security Forces</a:t>
            </a:r>
          </a:p>
          <a:p>
            <a:r>
              <a:rPr lang="en-US" dirty="0"/>
              <a:t>I AW – in accordance with</a:t>
            </a:r>
          </a:p>
          <a:p>
            <a:r>
              <a:rPr lang="en-US" dirty="0"/>
              <a:t>SOI – signal operations instructions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5400" dirty="0" smtClean="0"/>
              <a:t>      </a:t>
            </a:r>
            <a:r>
              <a:rPr lang="en-US" sz="6000" dirty="0" smtClean="0"/>
              <a:t>Q U E S T I O N S 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4592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1955"/>
            <a:ext cx="8686800" cy="83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From </a:t>
            </a:r>
            <a:r>
              <a:rPr lang="en-US" dirty="0" err="1" smtClean="0"/>
              <a:t>Aa</a:t>
            </a:r>
            <a:r>
              <a:rPr lang="en-US" dirty="0" smtClean="0"/>
              <a:t>,  Bb, Cc   to  UXO and EOD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0450"/>
            <a:ext cx="9144000" cy="32575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14399"/>
            <a:ext cx="4419600" cy="2663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914399"/>
            <a:ext cx="4365522" cy="268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4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and What We Teach for -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MILITARY AND CIVILIAN PERSONNEL OF THE ARMED FORCES OF GEORGIA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Different Peacekeeping Missions </a:t>
            </a:r>
            <a:r>
              <a:rPr lang="en-US" dirty="0"/>
              <a:t>and </a:t>
            </a:r>
            <a:r>
              <a:rPr lang="en-US" dirty="0" smtClean="0"/>
              <a:t>Operations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International Military Education and </a:t>
            </a:r>
            <a:r>
              <a:rPr lang="en-US" dirty="0" smtClean="0"/>
              <a:t>Training</a:t>
            </a:r>
            <a:endParaRPr lang="en-US" dirty="0"/>
          </a:p>
          <a:p>
            <a:r>
              <a:rPr lang="en-US" dirty="0" smtClean="0"/>
              <a:t>To meet requested criteria in the job description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dirty="0"/>
              <a:t>W</a:t>
            </a:r>
            <a:r>
              <a:rPr lang="en-US" dirty="0" smtClean="0"/>
              <a:t>e Teach with – Text-books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DLI-American Military Course –ALC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DLI – English for Specific Purposes – General Military Topics</a:t>
            </a:r>
          </a:p>
          <a:p>
            <a:r>
              <a:rPr lang="en-US" dirty="0" smtClean="0"/>
              <a:t>DLI - Army Topics -1; Army Topics – 2;</a:t>
            </a:r>
          </a:p>
          <a:p>
            <a:r>
              <a:rPr lang="en-US" dirty="0" smtClean="0"/>
              <a:t>DLI  - Topics in Counterinsurgency </a:t>
            </a:r>
          </a:p>
          <a:p>
            <a:endParaRPr lang="en-US" dirty="0"/>
          </a:p>
          <a:p>
            <a:r>
              <a:rPr lang="en-US" dirty="0" smtClean="0"/>
              <a:t>English for Specific purposes:</a:t>
            </a:r>
          </a:p>
          <a:p>
            <a:r>
              <a:rPr lang="en-US" dirty="0" smtClean="0"/>
              <a:t>Campaign – 1; 2; 3</a:t>
            </a:r>
          </a:p>
          <a:p>
            <a:r>
              <a:rPr lang="en-US" dirty="0" smtClean="0"/>
              <a:t>Command English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7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Course Duration – 36 weeks</a:t>
            </a:r>
          </a:p>
          <a:p>
            <a:r>
              <a:rPr lang="en-US" dirty="0" smtClean="0"/>
              <a:t>Contact Hours – 30 (weekly) total- 1080</a:t>
            </a:r>
          </a:p>
          <a:p>
            <a:r>
              <a:rPr lang="en-US" dirty="0" smtClean="0"/>
              <a:t>Classroom Practice - 890</a:t>
            </a:r>
          </a:p>
          <a:p>
            <a:r>
              <a:rPr lang="en-US" dirty="0" smtClean="0"/>
              <a:t>Laboratory Activities -150 hours</a:t>
            </a:r>
          </a:p>
          <a:p>
            <a:r>
              <a:rPr lang="en-US" dirty="0" smtClean="0"/>
              <a:t>Book Quiz- progress check (after every book – 30 hours) </a:t>
            </a:r>
          </a:p>
          <a:p>
            <a:r>
              <a:rPr lang="en-US" dirty="0" smtClean="0"/>
              <a:t>Level Check – ALCPT(twice)</a:t>
            </a:r>
          </a:p>
          <a:p>
            <a:r>
              <a:rPr lang="en-US" dirty="0" smtClean="0"/>
              <a:t>Self –study Hours -360</a:t>
            </a:r>
          </a:p>
          <a:p>
            <a:r>
              <a:rPr lang="en-US" dirty="0" smtClean="0"/>
              <a:t>Final exams – ALCPT + OPI </a:t>
            </a:r>
          </a:p>
          <a:p>
            <a:r>
              <a:rPr lang="en-US" dirty="0" smtClean="0"/>
              <a:t>Total - 1080+360 =1440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 of Teaching  -ALC – 30 Books -Intensive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8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We Asses ALC – Book quiz; ALCPT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918704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672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We Assess</a:t>
            </a:r>
            <a:br>
              <a:rPr lang="en-US" dirty="0"/>
            </a:br>
            <a:r>
              <a:rPr lang="en-US" sz="3600" dirty="0"/>
              <a:t>Model of </a:t>
            </a:r>
            <a:r>
              <a:rPr lang="en-US" sz="3600" dirty="0" smtClean="0"/>
              <a:t> weekly assessment form for ISAF classes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514600"/>
            <a:ext cx="8153400" cy="2667001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353478"/>
              </p:ext>
            </p:extLst>
          </p:nvPr>
        </p:nvGraphicFramePr>
        <p:xfrm>
          <a:off x="190499" y="3048000"/>
          <a:ext cx="8763001" cy="3423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046"/>
                <a:gridCol w="1235313"/>
                <a:gridCol w="1312520"/>
                <a:gridCol w="1486236"/>
                <a:gridCol w="1312520"/>
                <a:gridCol w="1002977"/>
                <a:gridCol w="811389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Book#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Tuesday 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Thursday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Score</a:t>
                      </a:r>
                      <a:endParaRPr lang="en-US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homework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participation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interpretation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comprehension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1122158">
                <a:tc>
                  <a:txBody>
                    <a:bodyPr/>
                    <a:lstStyle/>
                    <a:p>
                      <a:r>
                        <a:rPr lang="en-US" dirty="0" smtClean="0"/>
                        <a:t>Teacher’s </a:t>
                      </a:r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</a:p>
                    <a:p>
                      <a:pPr algn="ctr"/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286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752600"/>
            <a:ext cx="35052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Student’s name, rank</a:t>
            </a:r>
          </a:p>
          <a:p>
            <a:endParaRPr lang="en-US" dirty="0"/>
          </a:p>
          <a:p>
            <a:r>
              <a:rPr lang="en-US" dirty="0" smtClean="0"/>
              <a:t>Poor – 1           Good - 3</a:t>
            </a:r>
          </a:p>
          <a:p>
            <a:r>
              <a:rPr lang="en-US" dirty="0" smtClean="0"/>
              <a:t>Fair   - 2            Outstanding    - 4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Facilitates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Leader</a:t>
            </a:r>
          </a:p>
          <a:p>
            <a:r>
              <a:rPr lang="en-US" dirty="0" smtClean="0"/>
              <a:t>Senior teachers -2</a:t>
            </a:r>
            <a:endParaRPr lang="en-US" dirty="0"/>
          </a:p>
          <a:p>
            <a:r>
              <a:rPr lang="en-US" dirty="0" smtClean="0"/>
              <a:t>East Georgia</a:t>
            </a:r>
            <a:r>
              <a:rPr lang="en-US" dirty="0"/>
              <a:t> </a:t>
            </a:r>
            <a:r>
              <a:rPr lang="en-US" dirty="0" smtClean="0"/>
              <a:t>– Tbilisi - 33 instructors</a:t>
            </a:r>
            <a:endParaRPr lang="en-US" dirty="0"/>
          </a:p>
          <a:p>
            <a:r>
              <a:rPr lang="en-US" dirty="0" smtClean="0"/>
              <a:t>West Georgia:   11 instructors</a:t>
            </a:r>
          </a:p>
          <a:p>
            <a:r>
              <a:rPr lang="en-US" dirty="0" smtClean="0"/>
              <a:t>Tbilisi – Language Training School: 4 American ( DLI – USA,TX )instructors.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Since 2012 there has been five rotation of DLI instructors. </a:t>
            </a:r>
            <a:r>
              <a:rPr lang="en-US" smtClean="0"/>
              <a:t>Total number -  17 instructors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2157</TotalTime>
  <Words>1759</Words>
  <Application>Microsoft Office PowerPoint</Application>
  <PresentationFormat>On-screen Show (4:3)</PresentationFormat>
  <Paragraphs>290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Foundry</vt:lpstr>
      <vt:lpstr>Adjusting Pre-deployment  Language Training to Shifting International Commitments</vt:lpstr>
      <vt:lpstr>Nelson  Mandela </vt:lpstr>
      <vt:lpstr>        From Aa,  Bb, Cc   to  UXO and EOD </vt:lpstr>
      <vt:lpstr>Who and What We Teach for - Purpose</vt:lpstr>
      <vt:lpstr>What We Teach with – Text-books</vt:lpstr>
      <vt:lpstr>Format of Teaching  -ALC – 30 Books -Intensive </vt:lpstr>
      <vt:lpstr>How We Asses ALC – Book quiz; ALCPT</vt:lpstr>
      <vt:lpstr>How We Assess Model of  weekly assessment form for ISAF classes</vt:lpstr>
      <vt:lpstr>Who Facilitates Studies</vt:lpstr>
      <vt:lpstr>Faculty Development Opportunities</vt:lpstr>
      <vt:lpstr>Where We Work - Locations</vt:lpstr>
      <vt:lpstr>ISAF</vt:lpstr>
      <vt:lpstr> ISAF</vt:lpstr>
      <vt:lpstr>First Impression Report  -(FIR) – CIVCAS – (2 hr. to RCT) Sample</vt:lpstr>
      <vt:lpstr>Second Impression Report (2IR)  - (6 hour)  Sample</vt:lpstr>
      <vt:lpstr>ISAF </vt:lpstr>
      <vt:lpstr>ISAF</vt:lpstr>
      <vt:lpstr>ISAF</vt:lpstr>
      <vt:lpstr>NEW  Vocabulary</vt:lpstr>
      <vt:lpstr>ISAF</vt:lpstr>
      <vt:lpstr>            Military acronyms &amp; abbreviations    Sample  of the FRAGO CLP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tamuna</dc:creator>
  <cp:lastModifiedBy>tamuna</cp:lastModifiedBy>
  <cp:revision>703</cp:revision>
  <dcterms:created xsi:type="dcterms:W3CDTF">2014-08-14T17:00:33Z</dcterms:created>
  <dcterms:modified xsi:type="dcterms:W3CDTF">2014-10-11T09:13:58Z</dcterms:modified>
</cp:coreProperties>
</file>