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35" r:id="rId2"/>
    <p:sldMasterId id="2147483746" r:id="rId3"/>
    <p:sldMasterId id="2147484027" r:id="rId4"/>
  </p:sldMasterIdLst>
  <p:notesMasterIdLst>
    <p:notesMasterId r:id="rId27"/>
  </p:notesMasterIdLst>
  <p:sldIdLst>
    <p:sldId id="330" r:id="rId5"/>
    <p:sldId id="366" r:id="rId6"/>
    <p:sldId id="268" r:id="rId7"/>
    <p:sldId id="273" r:id="rId8"/>
    <p:sldId id="339" r:id="rId9"/>
    <p:sldId id="340" r:id="rId10"/>
    <p:sldId id="337" r:id="rId11"/>
    <p:sldId id="278" r:id="rId12"/>
    <p:sldId id="353" r:id="rId13"/>
    <p:sldId id="349" r:id="rId14"/>
    <p:sldId id="348" r:id="rId15"/>
    <p:sldId id="354" r:id="rId16"/>
    <p:sldId id="311" r:id="rId17"/>
    <p:sldId id="350" r:id="rId18"/>
    <p:sldId id="364" r:id="rId19"/>
    <p:sldId id="347" r:id="rId20"/>
    <p:sldId id="329" r:id="rId21"/>
    <p:sldId id="356" r:id="rId22"/>
    <p:sldId id="323" r:id="rId23"/>
    <p:sldId id="357" r:id="rId24"/>
    <p:sldId id="361" r:id="rId25"/>
    <p:sldId id="310" r:id="rId26"/>
  </p:sldIdLst>
  <p:sldSz cx="9144000" cy="6858000" type="screen4x3"/>
  <p:notesSz cx="6789738" cy="99298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8" autoAdjust="0"/>
    <p:restoredTop sz="94452" autoAdjust="0"/>
  </p:normalViewPr>
  <p:slideViewPr>
    <p:cSldViewPr>
      <p:cViewPr varScale="1">
        <p:scale>
          <a:sx n="120" d="100"/>
          <a:sy n="120" d="100"/>
        </p:scale>
        <p:origin x="7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200" d="100"/>
          <a:sy n="200" d="100"/>
        </p:scale>
        <p:origin x="-474" y="4524"/>
      </p:cViewPr>
      <p:guideLst>
        <p:guide orient="horz" pos="3127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84E7C3-CEE5-468C-97E5-3A01CAFB9BC2}" type="datetimeFigureOut">
              <a:rPr lang="bg-BG"/>
              <a:pPr>
                <a:defRPr/>
              </a:pPr>
              <a:t>23.11.24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65638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0838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4925" y="9431338"/>
            <a:ext cx="29432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87D879-75BB-4BD5-98E0-552862E4810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28460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E78073D-9955-4D8B-A98E-A3401AB2E372}" type="slidenum">
              <a:rPr lang="bg-BG" altLang="bg-BG" smtClean="0"/>
              <a:pPr/>
              <a:t>1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F0F5E9C-8A90-4B90-92B0-577CA84C529E}" type="slidenum">
              <a:rPr lang="bg-BG" altLang="bg-BG" smtClean="0"/>
              <a:pPr/>
              <a:t>13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bg-BG" altLang="bg-BG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064E9D0-EE46-4586-95E1-504E0D97C4C7}" type="slidenum">
              <a:rPr lang="bg-BG" altLang="bg-BG"/>
              <a:pPr/>
              <a:t>16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5D2A764-C144-4AE0-9033-AF7C6A473C26}" type="slidenum">
              <a:rPr lang="bg-BG" altLang="bg-BG" smtClean="0"/>
              <a:pPr/>
              <a:t>17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AE65B94-5DF6-4202-95FF-5A6E92F493B1}" type="slidenum">
              <a:rPr lang="bg-BG" altLang="bg-BG" smtClean="0"/>
              <a:pPr/>
              <a:t>18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50EBDF2-8684-4B92-B2B2-2B7695D37271}" type="slidenum">
              <a:rPr lang="bg-BG" altLang="bg-BG" smtClean="0"/>
              <a:pPr/>
              <a:t>19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325563"/>
            <a:ext cx="4468812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/>
          </a:p>
          <a:p>
            <a:r>
              <a:rPr lang="en-US" altLang="bg-BG"/>
              <a:t>If you have any questions, do not hesitate to ask.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3641363-BA12-4F23-A3DF-CD3E5E92880F}" type="slidenum">
              <a:rPr lang="bg-BG" altLang="bg-BG" smtClean="0"/>
              <a:pPr/>
              <a:t>22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>
              <a:cs typeface="Times New Roman" pitchFamily="18" charset="0"/>
            </a:endParaRPr>
          </a:p>
        </p:txBody>
      </p:sp>
      <p:sp>
        <p:nvSpPr>
          <p:cNvPr id="43012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3013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8662D73-1C27-4605-8605-E43D21086E4B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371A0B-FD4D-4BC9-8886-1283BD064FB9}" type="slidenum">
              <a:rPr lang="en-US" altLang="lt-LT" smtClean="0">
                <a:solidFill>
                  <a:srgbClr val="000000"/>
                </a:solidFill>
              </a:rPr>
              <a:pPr/>
              <a:t>4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E0B8CE-ED32-48D3-943A-59B7922F6743}" type="slidenum">
              <a:rPr lang="en-US" altLang="lt-LT" smtClean="0">
                <a:solidFill>
                  <a:srgbClr val="000000"/>
                </a:solidFill>
              </a:rPr>
              <a:pPr/>
              <a:t>5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19C473A-0498-46AB-98AC-DF64AAE926D1}" type="slidenum">
              <a:rPr lang="en-US" altLang="lt-LT" smtClean="0">
                <a:solidFill>
                  <a:srgbClr val="000000"/>
                </a:solidFill>
              </a:rPr>
              <a:pPr/>
              <a:t>6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bg-BG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219FAC4-6DC4-485E-9D1D-456351DE1D6F}" type="slidenum">
              <a:rPr lang="en-US" altLang="lt-LT" smtClean="0">
                <a:solidFill>
                  <a:srgbClr val="000000"/>
                </a:solidFill>
              </a:rPr>
              <a:pPr/>
              <a:t>7</a:t>
            </a:fld>
            <a:endParaRPr lang="en-US" altLang="lt-L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1241425"/>
            <a:ext cx="4468812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46150" y="5324475"/>
            <a:ext cx="4970463" cy="2447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en-US" sz="1400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87B0E4D-00D9-405C-A0B1-90E28ACEBB98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7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46150" y="5324475"/>
            <a:ext cx="4970463" cy="2447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en-US" sz="1400" dirty="0"/>
          </a:p>
          <a:p>
            <a:pPr eaLnBrk="1" hangingPunct="1">
              <a:defRPr/>
            </a:pPr>
            <a:r>
              <a:rPr lang="en-US" altLang="en-US" dirty="0"/>
              <a:t>T</a:t>
            </a:r>
            <a:r>
              <a:rPr lang="sl-SI" altLang="en-US" dirty="0"/>
              <a:t>h</a:t>
            </a:r>
            <a:r>
              <a:rPr lang="en-US" altLang="en-US" dirty="0"/>
              <a:t>e objectives: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altLang="en-US" dirty="0"/>
              <a:t>To </a:t>
            </a:r>
            <a:r>
              <a:rPr lang="sl-SI" altLang="en-US" dirty="0" err="1"/>
              <a:t>offer</a:t>
            </a:r>
            <a:r>
              <a:rPr lang="sl-SI" altLang="en-US" dirty="0"/>
              <a:t> </a:t>
            </a:r>
            <a:r>
              <a:rPr lang="sl-SI" altLang="en-US" dirty="0" err="1"/>
              <a:t>professional</a:t>
            </a:r>
            <a:r>
              <a:rPr lang="sl-SI" altLang="en-US" dirty="0"/>
              <a:t> </a:t>
            </a:r>
            <a:r>
              <a:rPr lang="sl-SI" altLang="en-US" dirty="0" err="1"/>
              <a:t>development</a:t>
            </a:r>
            <a:r>
              <a:rPr lang="sl-SI" altLang="en-US" dirty="0"/>
              <a:t> to partner </a:t>
            </a:r>
            <a:r>
              <a:rPr lang="sl-SI" altLang="en-US" dirty="0" err="1"/>
              <a:t>nations</a:t>
            </a:r>
            <a:r>
              <a:rPr lang="en-US" altLang="en-US" dirty="0"/>
              <a:t>;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altLang="en-US" dirty="0"/>
              <a:t>To let the English language training managers, curriculum developers and classroom teachers get acquainted with the principles of assessment IAW STANAG 6001;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altLang="en-US" dirty="0"/>
              <a:t>To offer professional development for the English language teachers who teach military students and subjects.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C289617-C013-48BE-A065-9380B42934B3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1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CF7848A-FADD-490E-91B8-9A01DE129BF0}" type="slidenum">
              <a:rPr lang="bg-BG" altLang="bg-BG"/>
              <a:pPr/>
              <a:t>10</a:t>
            </a:fld>
            <a:endParaRPr lang="bg-BG" alt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42D37-6EB0-4AD7-B689-CE7BA59E9CCC}" type="datetime1">
              <a:rPr lang="bg-BG"/>
              <a:pPr>
                <a:defRPr/>
              </a:pPr>
              <a:t>23.11.24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5B5D-FD80-4B45-869E-6D009948FE0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0120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3288-5A94-474C-BF43-E51781A7569F}" type="datetime1">
              <a:rPr lang="bg-BG"/>
              <a:pPr>
                <a:defRPr/>
              </a:pPr>
              <a:t>23.11.24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FA5D-656E-465E-A629-771275CBC83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2816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7626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FCC04-0FF6-452C-8D2A-FDEE597FE987}" type="datetime1">
              <a:rPr lang="bg-BG"/>
              <a:pPr>
                <a:defRPr/>
              </a:pPr>
              <a:t>23.11.24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27E1-B5AE-4411-A994-BA1346F5A63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801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623888"/>
            <a:ext cx="29591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317500" y="2046288"/>
            <a:ext cx="2212975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>
                <a:solidFill>
                  <a:srgbClr val="000000"/>
                </a:solidFill>
              </a:rPr>
              <a:t>Supreme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Allied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Commander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4"/>
            <a:ext cx="7772400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3"/>
            <a:ext cx="6400800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DA454B-2A45-44A0-BC13-9A8EFD20A4D1}" type="datetime1">
              <a:rPr lang="bg-BG" altLang="en-US"/>
              <a:pPr>
                <a:defRPr/>
              </a:pPr>
              <a:t>23.11.24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6D64-DFD2-4ADA-B46E-81E6E009D321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08102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3124200" y="6502400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7589838" y="6324600"/>
            <a:ext cx="15875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577" y="685801"/>
            <a:ext cx="6244851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1"/>
            <a:ext cx="8699334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990600" y="1295400"/>
            <a:ext cx="7086600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AFD834-3044-4F31-B3DE-30FE90348041}" type="datetime1">
              <a:rPr lang="bg-BG" altLang="en-US"/>
              <a:pPr>
                <a:defRPr/>
              </a:pPr>
              <a:t>23.11.24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80D7-7721-4B7B-B494-8079E994AA8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99743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6642100" y="6381750"/>
            <a:ext cx="24892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352" y="76201"/>
            <a:ext cx="6244851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8667528" cy="56197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9139-4F19-4521-AA3D-4B08271A773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294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CC2E-3DB7-45DB-A736-79B8B012FFF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-39688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2954" y="1"/>
            <a:ext cx="6879741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E7DC3A-C638-45AB-B4E2-98DA7C6ABD45}" type="datetime1">
              <a:rPr lang="bg-BG"/>
              <a:pPr>
                <a:defRPr/>
              </a:pPr>
              <a:t>23.11.24 г.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878CA-D8A8-4B0E-BFFC-B265DF26AF66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95449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124200" y="6502400"/>
            <a:ext cx="28956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1428-597A-4C9A-9BC1-B4ED0C5BFAA8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2487D0-8E4C-420B-B7F0-88E71E3333AA}" type="datetime1">
              <a:rPr lang="bg-BG"/>
              <a:pPr>
                <a:defRPr/>
              </a:pPr>
              <a:t>23.11.24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235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-39688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954" y="1"/>
            <a:ext cx="6879741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91661-2B7D-46DB-9EA1-B7A72EE98EDD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796932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1"/>
            <a:ext cx="6248400" cy="53322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066800" y="685800"/>
            <a:ext cx="7086600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DE6C-C361-46E2-89EC-55A7010B503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3519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BA87-2403-4D6F-889E-57230EA0347F}" type="datetime1">
              <a:rPr lang="bg-BG"/>
              <a:pPr>
                <a:defRPr/>
              </a:pPr>
              <a:t>23.11.24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53AA-02E0-47B4-A446-93A6168B329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76594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3351" y="46941"/>
            <a:ext cx="7064954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3581-03B3-42CA-86DD-B30029083122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021590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623888"/>
            <a:ext cx="29591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317500" y="2046288"/>
            <a:ext cx="2212975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>
                <a:solidFill>
                  <a:srgbClr val="000000"/>
                </a:solidFill>
              </a:rPr>
              <a:t>Supreme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Allied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Commander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4"/>
            <a:ext cx="7772400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3"/>
            <a:ext cx="6400800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96F160-B6CA-4DF2-A7EB-3F76FC169F43}" type="datetime1">
              <a:rPr lang="bg-BG" altLang="en-US"/>
              <a:pPr>
                <a:defRPr/>
              </a:pPr>
              <a:t>23.11.24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7650-747C-4D30-A9CF-E6BD7C3D4122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615281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3124200" y="6502400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7589838" y="6324600"/>
            <a:ext cx="15875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577" y="685801"/>
            <a:ext cx="6244851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1"/>
            <a:ext cx="8699334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990600" y="1295400"/>
            <a:ext cx="7086600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B7641B-F403-44E2-893B-17FC3049A97E}" type="datetime1">
              <a:rPr lang="bg-BG" altLang="en-US"/>
              <a:pPr>
                <a:defRPr/>
              </a:pPr>
              <a:t>23.11.24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FEF9-59B9-4366-AE6C-CCBB04395AE3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648744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6642100" y="6381750"/>
            <a:ext cx="24892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352" y="76201"/>
            <a:ext cx="6244851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8667528" cy="56197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6A331-9F64-4AA8-8FC4-5F5E37CB0525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442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7D26-F2D4-4C54-B388-684B6CC10698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82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-39688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2954" y="1"/>
            <a:ext cx="6879741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A3A98C-A0FD-4F0B-A4F5-790E8BEF8E09}" type="datetime1">
              <a:rPr lang="bg-BG"/>
              <a:pPr>
                <a:defRPr/>
              </a:pPr>
              <a:t>23.11.24 г.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86E5-265F-45E0-ACDC-9E5042381175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183000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124200" y="6502400"/>
            <a:ext cx="28956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64B9-90DF-48AE-9D99-3E89D697C680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15B3AE-C17F-4CBF-B2EE-8682605D0FAD}" type="datetime1">
              <a:rPr lang="bg-BG"/>
              <a:pPr>
                <a:defRPr/>
              </a:pPr>
              <a:t>23.11.24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708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-39688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954" y="1"/>
            <a:ext cx="6879741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D01C-B6B3-4E4F-BC5A-5B8E5EEE42C8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69008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1"/>
            <a:ext cx="6248400" cy="53322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066800" y="685800"/>
            <a:ext cx="7086600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E72F-2DCF-474F-94F4-83D17F2982A5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603707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3351" y="46941"/>
            <a:ext cx="7064954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2F4E-1FAD-4BE3-9E79-887441E69766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8430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F86B-59BF-4A38-9E53-AED748950122}" type="datetime1">
              <a:rPr lang="bg-BG"/>
              <a:pPr>
                <a:defRPr/>
              </a:pPr>
              <a:t>23.11.24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70DA-9550-4B2B-A18B-351DCEF4BB5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3557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DDAA-F23E-451B-9A4A-3EAC773B595E}" type="datetime1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1174-D6C3-4E2E-BD9D-C86DF157F54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21692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F400-66AF-43C2-8F01-48F1CB95BFB9}" type="datetime1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EB58-19AB-47D7-96C2-2B4C19D88BEC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720980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D6E5-68DF-4A77-A2F7-179AD00D7863}" type="datetime1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D8D5-E675-4429-9FC0-60C4FA05FEF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661414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7B386-7F81-4ABB-B81C-61FE342BE953}" type="datetime1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89DA-4B75-4119-8956-A990F418C47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83581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CF9C-01DB-48FB-8AB4-247BF94F7350}" type="datetime1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110A2-6075-4865-A1B1-2E40B50E353C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594205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6033-A17D-46AE-B7FD-4A4259F0F288}" type="datetime1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32AE-04F1-46EF-AA91-3AFF228CEA7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520154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1EFC8-17AC-49D6-838D-5EA3FD027C78}" type="datetime1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7074-F200-43D1-A479-C36ACDA3E1F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88320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6C81-F261-4EFA-A798-30390F0D4B00}" type="datetime1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7E55D-B47A-4D32-8CAA-39C69DD2B1E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35334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0724-22B1-4CD5-A6ED-2C3AB4EC910E}" type="datetime1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D856-3D70-4365-9F74-67B16BE14D0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786663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2FF0-31F9-48A7-93B0-F0E5C9C3DEF0}" type="datetime1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061F-385C-47DD-99B9-C61F1206669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48409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1B7D-4B73-4EEE-8459-CD982569912A}" type="datetime1">
              <a:rPr lang="bg-BG"/>
              <a:pPr>
                <a:defRPr/>
              </a:pPr>
              <a:t>23.11.24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645B-291D-42E8-ADA1-C3DECAF4BCC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24566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4126-A6B5-494A-B459-41A325470185}" type="datetime1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FCEC-B99D-4496-A30A-22AA1868B8E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1494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B348-3E65-4051-BBAF-82DED6021BCD}" type="datetime1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A91D-288A-4A5C-9DAD-CD8B6DACD0E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28084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5C03-D94C-456B-910C-AEED83D5478A}" type="datetime1">
              <a:rPr lang="bg-BG"/>
              <a:pPr>
                <a:defRPr/>
              </a:pPr>
              <a:t>23.11.24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14AD-D766-407F-90CB-53F8D10BA58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9110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7040-91E8-47BD-A95C-E389BB3EE1C7}" type="datetime1">
              <a:rPr lang="bg-BG"/>
              <a:pPr>
                <a:defRPr/>
              </a:pPr>
              <a:t>23.11.24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47E-A3B4-46E4-B11B-13E54159CC0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9023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9C6E8-9848-4F63-9B3A-FDDC1BC30729}" type="datetime1">
              <a:rPr lang="bg-BG"/>
              <a:pPr>
                <a:defRPr/>
              </a:pPr>
              <a:t>23.11.24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F58E-0E74-465D-933D-09566C265F8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9198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2BB8-292E-4E99-B158-C2AB54C8FF84}" type="datetime1">
              <a:rPr lang="bg-BG"/>
              <a:pPr>
                <a:defRPr/>
              </a:pPr>
              <a:t>23.11.24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0C56-7A29-4E6B-B3BE-A9E35DFC886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8105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CCF9-9820-4D10-BFEC-8E0BC2E8C649}" type="datetime1">
              <a:rPr lang="bg-BG"/>
              <a:pPr>
                <a:defRPr/>
              </a:pPr>
              <a:t>23.11.24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7731-3908-4370-879E-817B5FB0002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8867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3711C6-B0D3-4A02-9843-04339557686D}" type="datetime1">
              <a:rPr lang="bg-BG"/>
              <a:pPr>
                <a:defRPr/>
              </a:pPr>
              <a:t>23.11.24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DF575D-2117-4236-99D5-293C9D4994E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70" r:id="rId1"/>
    <p:sldLayoutId id="2147490471" r:id="rId2"/>
    <p:sldLayoutId id="2147490472" r:id="rId3"/>
    <p:sldLayoutId id="2147490473" r:id="rId4"/>
    <p:sldLayoutId id="2147490474" r:id="rId5"/>
    <p:sldLayoutId id="2147490475" r:id="rId6"/>
    <p:sldLayoutId id="2147490476" r:id="rId7"/>
    <p:sldLayoutId id="2147490477" r:id="rId8"/>
    <p:sldLayoutId id="2147490478" r:id="rId9"/>
    <p:sldLayoutId id="2147490479" r:id="rId10"/>
    <p:sldLayoutId id="214749048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66875" y="609600"/>
            <a:ext cx="624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250" y="1143000"/>
            <a:ext cx="86995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2209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DE90E5-BE86-458A-A3CC-459067DA23DB}" type="datetime1">
              <a:rPr lang="bg-BG" altLang="en-US"/>
              <a:pPr>
                <a:defRPr/>
              </a:pPr>
              <a:t>23.11.24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492875"/>
            <a:ext cx="61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FFAA71-7CE4-46D0-8900-95FF8E6EB945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642100" y="6381750"/>
            <a:ext cx="24892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589838" y="6324600"/>
            <a:ext cx="15875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93" r:id="rId1"/>
    <p:sldLayoutId id="2147490494" r:id="rId2"/>
    <p:sldLayoutId id="2147490495" r:id="rId3"/>
    <p:sldLayoutId id="2147490496" r:id="rId4"/>
    <p:sldLayoutId id="2147490497" r:id="rId5"/>
    <p:sldLayoutId id="2147490498" r:id="rId6"/>
    <p:sldLayoutId id="2147490499" r:id="rId7"/>
    <p:sldLayoutId id="2147490500" r:id="rId8"/>
    <p:sldLayoutId id="2147490501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666875" y="609600"/>
            <a:ext cx="624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250" y="1143000"/>
            <a:ext cx="86995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2209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DF7555-34A4-4688-AC53-E2A5E29DA3EF}" type="datetime1">
              <a:rPr lang="bg-BG" altLang="en-US"/>
              <a:pPr>
                <a:defRPr/>
              </a:pPr>
              <a:t>23.11.24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492875"/>
            <a:ext cx="61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4B1CA4-1B65-424F-B3FB-E3FE7A86034D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642100" y="6381750"/>
            <a:ext cx="24892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589838" y="6324600"/>
            <a:ext cx="15875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02" r:id="rId1"/>
    <p:sldLayoutId id="2147490503" r:id="rId2"/>
    <p:sldLayoutId id="2147490504" r:id="rId3"/>
    <p:sldLayoutId id="2147490505" r:id="rId4"/>
    <p:sldLayoutId id="2147490506" r:id="rId5"/>
    <p:sldLayoutId id="2147490507" r:id="rId6"/>
    <p:sldLayoutId id="2147490508" r:id="rId7"/>
    <p:sldLayoutId id="2147490509" r:id="rId8"/>
    <p:sldLayoutId id="2147490510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  <a:p>
            <a:pPr lvl="1"/>
            <a:r>
              <a:rPr lang="en-US" altLang="lt-LT"/>
              <a:t>Second level</a:t>
            </a:r>
          </a:p>
          <a:p>
            <a:pPr lvl="2"/>
            <a:r>
              <a:rPr lang="en-US" altLang="lt-LT"/>
              <a:t>Third level</a:t>
            </a:r>
          </a:p>
          <a:p>
            <a:pPr lvl="3"/>
            <a:r>
              <a:rPr lang="en-US" altLang="lt-LT"/>
              <a:t>Fourth level</a:t>
            </a:r>
          </a:p>
          <a:p>
            <a:pPr lvl="4"/>
            <a:r>
              <a:rPr lang="en-US" altLang="lt-L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2A7DA-1C62-4099-A31A-95B660944A17}" type="datetime1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6961827-E4D6-4FFB-BAF5-87BD27567B5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pic>
        <p:nvPicPr>
          <p:cNvPr id="4103" name="Picture 5" descr="Nat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44450"/>
            <a:ext cx="16002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74638"/>
            <a:ext cx="1158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1" r:id="rId1"/>
    <p:sldLayoutId id="2147490482" r:id="rId2"/>
    <p:sldLayoutId id="2147490483" r:id="rId3"/>
    <p:sldLayoutId id="2147490484" r:id="rId4"/>
    <p:sldLayoutId id="2147490485" r:id="rId5"/>
    <p:sldLayoutId id="2147490486" r:id="rId6"/>
    <p:sldLayoutId id="2147490487" r:id="rId7"/>
    <p:sldLayoutId id="2147490488" r:id="rId8"/>
    <p:sldLayoutId id="2147490489" r:id="rId9"/>
    <p:sldLayoutId id="2147490490" r:id="rId10"/>
    <p:sldLayoutId id="2147490491" r:id="rId11"/>
    <p:sldLayoutId id="214749049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yng/16661849760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creativecommons.org/licenses/by-nd/3.0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obilc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obilc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atobilc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5" Type="http://schemas.openxmlformats.org/officeDocument/2006/relationships/hyperlink" Target="mailto:irena_ines@yahoo.com" TargetMode="External"/><Relationship Id="rId4" Type="http://schemas.openxmlformats.org/officeDocument/2006/relationships/hyperlink" Target="mailto:BILCteam.hrv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820150" y="1417638"/>
            <a:ext cx="21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bg-BG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endParaRPr lang="sl-SI" altLang="bg-BG" sz="14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73050" y="153988"/>
            <a:ext cx="8748713" cy="6227762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hr-HR" b="1" dirty="0">
                <a:solidFill>
                  <a:srgbClr val="C00000"/>
                </a:solidFill>
              </a:rPr>
              <a:t>2022 NATO-BILC Professional</a:t>
            </a:r>
            <a:br>
              <a:rPr lang="hr-HR" b="1" dirty="0">
                <a:solidFill>
                  <a:srgbClr val="C00000"/>
                </a:solidFill>
              </a:rPr>
            </a:br>
            <a:r>
              <a:rPr lang="hr-HR" b="1" dirty="0">
                <a:solidFill>
                  <a:srgbClr val="C00000"/>
                </a:solidFill>
              </a:rPr>
              <a:t>Development Seminar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hr-HR" b="1" dirty="0" err="1"/>
              <a:t>October</a:t>
            </a:r>
            <a:r>
              <a:rPr lang="hr-HR" b="1" dirty="0"/>
              <a:t> 17 – 20, 2022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hr-HR" b="1" dirty="0"/>
              <a:t>Provo, </a:t>
            </a:r>
            <a:r>
              <a:rPr lang="hr-HR" b="1" dirty="0" err="1"/>
              <a:t>Utah</a:t>
            </a:r>
            <a:r>
              <a:rPr lang="hr-HR" b="1" dirty="0"/>
              <a:t>, USA</a:t>
            </a:r>
            <a:endParaRPr lang="hr-HR" dirty="0"/>
          </a:p>
          <a:p>
            <a:pPr marL="0" indent="0">
              <a:buFont typeface="Arial" pitchFamily="34" charset="0"/>
              <a:buNone/>
              <a:defRPr/>
            </a:pPr>
            <a:endParaRPr lang="hr-HR" dirty="0"/>
          </a:p>
          <a:p>
            <a:pPr marL="0" indent="0" algn="ctr">
              <a:buFont typeface="Arial" pitchFamily="34" charset="0"/>
              <a:buNone/>
              <a:defRPr/>
            </a:pP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Font typeface="Arial" pitchFamily="34" charset="0"/>
              <a:buNone/>
              <a:defRPr/>
            </a:pP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Font typeface="Arial" pitchFamily="34" charset="0"/>
              <a:buNone/>
              <a:defRPr/>
            </a:pP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9" y="1895492"/>
            <a:ext cx="2857500" cy="299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814">
            <a:off x="242342" y="1955973"/>
            <a:ext cx="2863652" cy="209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04" y="1771650"/>
            <a:ext cx="2857501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3207769" cy="21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36361"/>
            <a:ext cx="3413886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6192539" cy="11430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BILC Professional Development Introduction to Research Workshop</a:t>
            </a:r>
            <a:endParaRPr lang="bg-BG" altLang="bg-BG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534987"/>
          </a:xfrm>
        </p:spPr>
        <p:txBody>
          <a:bodyPr/>
          <a:lstStyle/>
          <a:p>
            <a:endParaRPr lang="en-US" altLang="bg-BG"/>
          </a:p>
          <a:p>
            <a:endParaRPr lang="en-US" altLang="bg-BG"/>
          </a:p>
          <a:p>
            <a:endParaRPr lang="en-US" altLang="bg-BG"/>
          </a:p>
          <a:p>
            <a:r>
              <a:rPr lang="en-US" altLang="bg-BG"/>
              <a:t>               </a:t>
            </a:r>
          </a:p>
          <a:p>
            <a:endParaRPr lang="en-US" altLang="bg-BG"/>
          </a:p>
          <a:p>
            <a:endParaRPr lang="en-US" altLang="bg-BG" sz="2000">
              <a:latin typeface="Arial" charset="0"/>
              <a:cs typeface="Arial" charset="0"/>
            </a:endParaRPr>
          </a:p>
          <a:p>
            <a:endParaRPr lang="en-US" altLang="bg-BG" sz="2000">
              <a:latin typeface="Arial" charset="0"/>
              <a:cs typeface="Arial" charset="0"/>
            </a:endParaRPr>
          </a:p>
          <a:p>
            <a:endParaRPr lang="en-US" altLang="bg-BG" sz="2000">
              <a:latin typeface="Arial" charset="0"/>
              <a:cs typeface="Arial" charset="0"/>
            </a:endParaRPr>
          </a:p>
        </p:txBody>
      </p:sp>
      <p:sp>
        <p:nvSpPr>
          <p:cNvPr id="45060" name="Content Placeholder 3"/>
          <p:cNvSpPr>
            <a:spLocks noGrp="1"/>
          </p:cNvSpPr>
          <p:nvPr>
            <p:ph sz="half" idx="2"/>
          </p:nvPr>
        </p:nvSpPr>
        <p:spPr>
          <a:xfrm>
            <a:off x="0" y="6080125"/>
            <a:ext cx="107950" cy="46038"/>
          </a:xfrm>
        </p:spPr>
        <p:txBody>
          <a:bodyPr/>
          <a:lstStyle/>
          <a:p>
            <a:pPr marL="90488" indent="0">
              <a:buFont typeface="Arial" charset="0"/>
              <a:buNone/>
            </a:pPr>
            <a:endParaRPr lang="en-US" altLang="sl-SI" sz="1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158" name="Content Placeholder 5"/>
          <p:cNvSpPr>
            <a:spLocks noGrp="1"/>
          </p:cNvSpPr>
          <p:nvPr>
            <p:ph sz="quarter" idx="4"/>
          </p:nvPr>
        </p:nvSpPr>
        <p:spPr>
          <a:xfrm>
            <a:off x="395536" y="1700808"/>
            <a:ext cx="8568952" cy="460851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aim of the workshop is to familiarize participants with basic principles of research design. By the end of the workshop they are able to: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the differences between qualitative and quantitative research methods;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research question and align it with a research method;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some appropriate data collection and analysis methods.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(Ms.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Mary Jo Di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Lubrano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alt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32A79-8F58-4DF8-A22B-0782D72837A0}" type="slidenum">
              <a:rPr lang="en-US" altLang="lt-L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lt-L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4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 noGrp="1"/>
          </p:cNvSpPr>
          <p:nvPr>
            <p:ph type="title" idx="4294967295"/>
          </p:nvPr>
        </p:nvSpPr>
        <p:spPr>
          <a:xfrm>
            <a:off x="1907704" y="109191"/>
            <a:ext cx="6135687" cy="871537"/>
          </a:xfrm>
        </p:spPr>
        <p:txBody>
          <a:bodyPr vert="horz" wrap="square" lIns="0" tIns="9525" rIns="0" bIns="0" rtlCol="0" anchor="ctr">
            <a:spAutoFit/>
          </a:bodyPr>
          <a:lstStyle/>
          <a:p>
            <a:pPr marL="360363" indent="-350838">
              <a:spcBef>
                <a:spcPts val="75"/>
              </a:spcBef>
            </a:pPr>
            <a:r>
              <a:rPr lang="en-US" altLang="sl-SI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l-SI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BILC </a:t>
            </a:r>
            <a:r>
              <a:rPr lang="en-US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Support</a:t>
            </a:r>
            <a:br>
              <a:rPr lang="sl-SI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sl-SI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October 202</a:t>
            </a:r>
            <a:r>
              <a:rPr lang="en-US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sl-SI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– October 202</a:t>
            </a:r>
            <a:r>
              <a:rPr lang="en-US" altLang="sl-SI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sl-SI" altLang="sl-SI" sz="28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841" y="980728"/>
            <a:ext cx="4248472" cy="8476071"/>
          </a:xfrm>
          <a:prstGeom prst="rect">
            <a:avLst/>
          </a:prstGeom>
        </p:spPr>
        <p:txBody>
          <a:bodyPr wrap="square" lIns="0" tIns="10001" rIns="0" bIns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r>
              <a:rPr lang="hr-HR" sz="3200" dirty="0" err="1">
                <a:latin typeface="Arial"/>
                <a:cs typeface="Arial"/>
              </a:rPr>
              <a:t>Armenia</a:t>
            </a:r>
            <a:r>
              <a:rPr lang="hr-HR" sz="3200" dirty="0">
                <a:latin typeface="Arial"/>
                <a:cs typeface="Arial"/>
              </a:rPr>
              <a:t> </a:t>
            </a:r>
          </a:p>
          <a:p>
            <a:pPr marL="342900" indent="-342900" algn="just">
              <a:lnSpc>
                <a:spcPct val="150000"/>
              </a:lnSpc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/>
                <a:cs typeface="Arial"/>
              </a:rPr>
              <a:t>Bosnia-Herzegovina</a:t>
            </a:r>
          </a:p>
          <a:p>
            <a:pPr marL="342900" indent="-342900" algn="just">
              <a:lnSpc>
                <a:spcPct val="150000"/>
              </a:lnSpc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/>
                <a:cs typeface="Arial"/>
              </a:rPr>
              <a:t>Colombia</a:t>
            </a:r>
            <a:endParaRPr lang="hr-HR" sz="3200" dirty="0">
              <a:latin typeface="Arial"/>
              <a:cs typeface="Arial"/>
            </a:endParaRPr>
          </a:p>
          <a:p>
            <a:pPr marL="342900" indent="-342900" algn="just">
              <a:lnSpc>
                <a:spcPct val="150000"/>
              </a:lnSpc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r>
              <a:rPr lang="hr-HR" sz="3200" dirty="0" err="1">
                <a:latin typeface="Arial"/>
                <a:cs typeface="Arial"/>
              </a:rPr>
              <a:t>Iraq</a:t>
            </a:r>
            <a:endParaRPr lang="hr-HR" sz="3200" dirty="0">
              <a:latin typeface="Arial"/>
              <a:cs typeface="Arial"/>
            </a:endParaRPr>
          </a:p>
          <a:p>
            <a:pPr marL="342900" indent="-342900" algn="just">
              <a:lnSpc>
                <a:spcPct val="150000"/>
              </a:lnSpc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r>
              <a:rPr lang="hr-HR" sz="3200" dirty="0" err="1">
                <a:latin typeface="Arial"/>
                <a:cs typeface="Arial"/>
              </a:rPr>
              <a:t>Kuwait</a:t>
            </a:r>
            <a:endParaRPr lang="hr-HR" sz="3200" dirty="0">
              <a:latin typeface="Arial"/>
              <a:cs typeface="Arial"/>
            </a:endParaRPr>
          </a:p>
          <a:p>
            <a:pPr marL="342900" indent="-342900" algn="just">
              <a:lnSpc>
                <a:spcPct val="150000"/>
              </a:lnSpc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/>
                <a:cs typeface="Arial"/>
              </a:rPr>
              <a:t>Kazakhstan </a:t>
            </a:r>
          </a:p>
          <a:p>
            <a:pPr marL="342900" indent="-342900" algn="just">
              <a:lnSpc>
                <a:spcPct val="150000"/>
              </a:lnSpc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r>
              <a:rPr lang="hr-HR" sz="3200" dirty="0" err="1">
                <a:latin typeface="Arial"/>
                <a:cs typeface="Arial"/>
              </a:rPr>
              <a:t>Qatar</a:t>
            </a:r>
            <a:endParaRPr lang="en-US" sz="3200" dirty="0">
              <a:latin typeface="Arial"/>
              <a:cs typeface="Arial"/>
            </a:endParaRPr>
          </a:p>
          <a:p>
            <a:pPr marL="342900" indent="-342900" algn="just">
              <a:lnSpc>
                <a:spcPct val="150000"/>
              </a:lnSpc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/>
                <a:cs typeface="Arial"/>
              </a:rPr>
              <a:t>Ukraine </a:t>
            </a:r>
          </a:p>
          <a:p>
            <a:pPr marL="342900" indent="-342900" algn="just"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/>
              <a:cs typeface="Arial"/>
            </a:endParaRPr>
          </a:p>
          <a:p>
            <a:pPr marL="342900" indent="-342900" algn="just"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/>
              <a:cs typeface="Arial"/>
            </a:endParaRPr>
          </a:p>
          <a:p>
            <a:pPr marL="342900" indent="-342900" algn="just">
              <a:spcBef>
                <a:spcPts val="34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/>
              <a:cs typeface="Arial"/>
            </a:endParaRPr>
          </a:p>
          <a:p>
            <a:pPr marL="351949" indent="-342900" algn="just">
              <a:buFont typeface="Arial" panose="020B0604020202020204" pitchFamily="34" charset="0"/>
              <a:buChar char="•"/>
              <a:tabLst>
                <a:tab pos="266700" algn="l"/>
                <a:tab pos="267176" algn="l"/>
              </a:tabLst>
              <a:defRPr/>
            </a:pPr>
            <a:endParaRPr lang="hr-HR" sz="2400" dirty="0">
              <a:latin typeface="Arial"/>
              <a:cs typeface="Arial"/>
            </a:endParaRPr>
          </a:p>
          <a:p>
            <a:pPr marL="351949" indent="-342900" algn="just">
              <a:buFont typeface="Arial" panose="020B0604020202020204" pitchFamily="34" charset="0"/>
              <a:buChar char="•"/>
              <a:tabLst>
                <a:tab pos="266700" algn="l"/>
                <a:tab pos="267176" algn="l"/>
              </a:tabLst>
              <a:defRPr/>
            </a:pPr>
            <a:endParaRPr lang="en-US" sz="2400" dirty="0">
              <a:latin typeface="Arial"/>
              <a:cs typeface="Arial"/>
            </a:endParaRPr>
          </a:p>
          <a:p>
            <a:pPr>
              <a:spcBef>
                <a:spcPts val="34"/>
              </a:spcBef>
              <a:buFont typeface="Arial"/>
              <a:buChar char="•"/>
              <a:defRPr/>
            </a:pPr>
            <a:endParaRPr sz="1538" dirty="0">
              <a:latin typeface="Arial"/>
              <a:cs typeface="Arial"/>
            </a:endParaRPr>
          </a:p>
          <a:p>
            <a:pPr>
              <a:spcBef>
                <a:spcPts val="34"/>
              </a:spcBef>
              <a:buFont typeface="Arial"/>
              <a:buChar char="•"/>
              <a:defRPr/>
            </a:pPr>
            <a:endParaRPr sz="1538" dirty="0">
              <a:latin typeface="Arial"/>
              <a:cs typeface="Arial"/>
            </a:endParaRPr>
          </a:p>
          <a:p>
            <a:pPr>
              <a:spcBef>
                <a:spcPts val="34"/>
              </a:spcBef>
              <a:buFont typeface="Arial"/>
              <a:buChar char="•"/>
              <a:defRPr/>
            </a:pPr>
            <a:endParaRPr sz="1538" dirty="0">
              <a:latin typeface="Arial"/>
              <a:cs typeface="Arial"/>
            </a:endParaRPr>
          </a:p>
        </p:txBody>
      </p:sp>
      <p:sp>
        <p:nvSpPr>
          <p:cNvPr id="33" name="Pravokutnik 32"/>
          <p:cNvSpPr/>
          <p:nvPr/>
        </p:nvSpPr>
        <p:spPr>
          <a:xfrm>
            <a:off x="3459480" y="3174365"/>
            <a:ext cx="2225040" cy="50927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16" y="1193316"/>
            <a:ext cx="198035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06" y="1844824"/>
            <a:ext cx="283976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16" y="2552934"/>
            <a:ext cx="1352823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06" y="3284984"/>
            <a:ext cx="1585463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52" y="4678763"/>
            <a:ext cx="215291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98" y="4005064"/>
            <a:ext cx="1459463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52" y="5517232"/>
            <a:ext cx="1459463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17" y="6247939"/>
            <a:ext cx="4471684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79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JTAC WORKING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JTAC –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Joint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Terminal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Attack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Controllers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D7074-F200-43D1-A479-C36ACDA3E1FF}" type="slidenum">
              <a:rPr lang="en-US" altLang="lt-LT" smtClean="0"/>
              <a:pPr>
                <a:defRPr/>
              </a:pPr>
              <a:t>12</a:t>
            </a:fld>
            <a:endParaRPr lang="en-US" altLang="lt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FD0FD-C52B-47D5-A2C0-307496250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08" r="19984"/>
          <a:stretch/>
        </p:blipFill>
        <p:spPr>
          <a:xfrm>
            <a:off x="323528" y="2276872"/>
            <a:ext cx="295232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0CE0F9-939D-40E0-9DD3-5952F242238F}"/>
              </a:ext>
            </a:extLst>
          </p:cNvPr>
          <p:cNvSpPr txBox="1"/>
          <p:nvPr/>
        </p:nvSpPr>
        <p:spPr>
          <a:xfrm>
            <a:off x="179512" y="5733256"/>
            <a:ext cx="46437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nyng/1666184976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  <p:sp>
        <p:nvSpPr>
          <p:cNvPr id="7" name="Rectangle 6"/>
          <p:cNvSpPr/>
          <p:nvPr/>
        </p:nvSpPr>
        <p:spPr>
          <a:xfrm>
            <a:off x="3419872" y="2272128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Arial" pitchFamily="34" charset="0"/>
              <a:buChar char="•"/>
            </a:pPr>
            <a:r>
              <a:rPr lang="en-US" sz="2800" dirty="0"/>
              <a:t>STANAG 6001 SLP 3332</a:t>
            </a:r>
          </a:p>
          <a:p>
            <a:pPr marL="800100" lvl="1" indent="-342900" algn="just">
              <a:buFont typeface="Arial" pitchFamily="34" charset="0"/>
              <a:buChar char="•"/>
            </a:pPr>
            <a:endParaRPr lang="hr-HR" sz="2800" dirty="0"/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800" dirty="0"/>
              <a:t>Consider a “more focused test” taking the JTAC environment and range of tasks into account</a:t>
            </a:r>
          </a:p>
        </p:txBody>
      </p:sp>
    </p:spTree>
    <p:extLst>
      <p:ext uri="{BB962C8B-B14F-4D97-AF65-F5344CB8AC3E}">
        <p14:creationId xmlns:p14="http://schemas.microsoft.com/office/powerpoint/2010/main" val="262280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15E8F-CD2F-4AD4-A7CB-0DE859C095DA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lt-LT" sz="1200">
              <a:solidFill>
                <a:srgbClr val="898989"/>
              </a:solidFill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 idx="4294967295"/>
          </p:nvPr>
        </p:nvSpPr>
        <p:spPr>
          <a:xfrm>
            <a:off x="1676400" y="260350"/>
            <a:ext cx="6048375" cy="1143000"/>
          </a:xfrm>
        </p:spPr>
        <p:txBody>
          <a:bodyPr/>
          <a:lstStyle/>
          <a:p>
            <a:r>
              <a:rPr lang="sl-SI" altLang="bg-BG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Shared Item Bank Working Group</a:t>
            </a:r>
            <a:endParaRPr lang="bg-BG" altLang="bg-BG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820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6080125"/>
            <a:ext cx="107950" cy="46038"/>
          </a:xfrm>
        </p:spPr>
        <p:txBody>
          <a:bodyPr/>
          <a:lstStyle/>
          <a:p>
            <a:pPr marL="90488" indent="0">
              <a:buFont typeface="Arial" charset="0"/>
              <a:buNone/>
            </a:pPr>
            <a:endParaRPr lang="en-US" altLang="sl-SI" sz="1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0488" indent="0">
              <a:buFont typeface="Arial" charset="0"/>
              <a:buNone/>
            </a:pPr>
            <a:endParaRPr lang="en-US" altLang="sl-SI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15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95288" y="1268413"/>
            <a:ext cx="8424862" cy="484505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endParaRPr lang="en-US" altLang="bg-BG" sz="1200" dirty="0"/>
          </a:p>
          <a:p>
            <a:pPr marL="0" indent="0">
              <a:buFont typeface="Arial" pitchFamily="34" charset="0"/>
              <a:buNone/>
              <a:defRPr/>
            </a:pP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launched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2020 to:</a:t>
            </a:r>
          </a:p>
          <a:p>
            <a:pPr>
              <a:buFontTx/>
              <a:buChar char="-"/>
              <a:defRPr/>
            </a:pP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Tx/>
              <a:buChar char="-"/>
              <a:defRPr/>
            </a:pP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help testing organizations in the test development process.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Participating nations:</a:t>
            </a:r>
          </a:p>
          <a:p>
            <a:pPr>
              <a:buFontTx/>
              <a:buChar char="-"/>
              <a:defRPr/>
            </a:pP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Canada, Croatia, Estonia, Latvia, Romania, Slovakia, Slovenia</a:t>
            </a:r>
          </a:p>
          <a:p>
            <a:pPr>
              <a:buFontTx/>
              <a:buChar char="-"/>
              <a:defRPr/>
            </a:pPr>
            <a:endParaRPr lang="sl-SI" alt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sl-SI" alt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sl-SI" altLang="bg-BG" sz="2400">
                <a:latin typeface="Arial" panose="020B0604020202020204" pitchFamily="34" charset="0"/>
                <a:cs typeface="Arial" panose="020B0604020202020204" pitchFamily="34" charset="0"/>
              </a:rPr>
              <a:t>- pre-testing reading test </a:t>
            </a:r>
            <a:r>
              <a:rPr lang="sl-SI" altLang="bg-BG" sz="2400" dirty="0"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  <a:endParaRPr lang="en-US" alt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560888"/>
            <a:ext cx="6048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549775"/>
            <a:ext cx="6508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581525"/>
            <a:ext cx="6588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4581525"/>
            <a:ext cx="8255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72000"/>
            <a:ext cx="6619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4560888"/>
            <a:ext cx="847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4508500"/>
            <a:ext cx="6556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850106"/>
          </a:xfrm>
        </p:spPr>
        <p:txBody>
          <a:bodyPr/>
          <a:lstStyle/>
          <a:p>
            <a:r>
              <a:rPr lang="hr-HR" dirty="0">
                <a:solidFill>
                  <a:srgbClr val="C00000"/>
                </a:solidFill>
                <a:latin typeface="Arial Black" panose="020B0A04020102020204" pitchFamily="34" charset="0"/>
              </a:rPr>
              <a:t>L4 Working Group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72608"/>
          </a:xfrm>
        </p:spPr>
        <p:txBody>
          <a:bodyPr/>
          <a:lstStyle/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Since 2010</a:t>
            </a:r>
          </a:p>
          <a:p>
            <a:pPr marL="0" indent="0" algn="just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formulate recommendations which could alleviate the national testing burden, by proposing different courses of action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Secretariat to report to higher authorities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analy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level 4 proficiency, and study the feasibility and implications of testing at this level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(Ms. Jana Vasilj-Begovic)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F32AE-04F1-46EF-AA91-3AFF228CEA7D}" type="slidenum">
              <a:rPr lang="en-US" altLang="lt-LT" smtClean="0"/>
              <a:pPr>
                <a:defRPr/>
              </a:pPr>
              <a:t>14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825640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>
                <a:latin typeface="Arial Black" panose="020B0A04020102020204" pitchFamily="34" charset="0"/>
              </a:rPr>
              <a:t>MILITARY TERMINOLOGY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Slovenia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April 2022</a:t>
            </a:r>
          </a:p>
          <a:p>
            <a:pPr algn="just"/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nations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collaborate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raise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awarness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propose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BILC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biannual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CEB58-19AB-47D7-96C2-2B4C19D88BEC}" type="slidenum">
              <a:rPr lang="en-US" altLang="lt-LT" smtClean="0"/>
              <a:pPr>
                <a:defRPr/>
              </a:pPr>
              <a:t>15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10766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b="1"/>
              <a:t>BILC SharP</a:t>
            </a:r>
            <a:endParaRPr lang="bg-BG" altLang="bg-BG" b="1"/>
          </a:p>
        </p:txBody>
      </p:sp>
      <p:pic>
        <p:nvPicPr>
          <p:cNvPr id="51203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063" y="1268413"/>
            <a:ext cx="3919537" cy="5545137"/>
          </a:xfrm>
        </p:spPr>
      </p:pic>
      <p:pic>
        <p:nvPicPr>
          <p:cNvPr id="51204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6288" y="1417638"/>
            <a:ext cx="3719512" cy="5303837"/>
          </a:xfrm>
        </p:spPr>
      </p:pic>
      <p:sp>
        <p:nvSpPr>
          <p:cNvPr id="5120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58E077-10A5-462A-901E-165930DFED07}" type="slidenum">
              <a:rPr lang="en-US" altLang="lt-L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lt-L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5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189787" cy="850900"/>
          </a:xfrm>
        </p:spPr>
        <p:txBody>
          <a:bodyPr/>
          <a:lstStyle/>
          <a:p>
            <a:r>
              <a:rPr lang="en-US" altLang="bg-BG" sz="3600" b="1">
                <a:latin typeface="Arial" charset="0"/>
                <a:cs typeface="Arial" charset="0"/>
              </a:rPr>
              <a:t>BILC site </a:t>
            </a:r>
            <a:r>
              <a:rPr lang="en-US" altLang="bg-BG" sz="3600">
                <a:latin typeface="Arial" charset="0"/>
                <a:cs typeface="Arial" charset="0"/>
              </a:rPr>
              <a:t>– </a:t>
            </a:r>
            <a:r>
              <a:rPr lang="en-US" altLang="bg-BG" sz="3600">
                <a:latin typeface="Arial" charset="0"/>
                <a:cs typeface="Arial" charset="0"/>
                <a:hlinkClick r:id="rId3"/>
              </a:rPr>
              <a:t>www.natobilc.org</a:t>
            </a:r>
            <a:r>
              <a:rPr lang="en-US" altLang="bg-BG" sz="3600">
                <a:latin typeface="Arial" charset="0"/>
                <a:cs typeface="Arial" charset="0"/>
              </a:rPr>
              <a:t> </a:t>
            </a:r>
            <a:endParaRPr lang="bg-BG" altLang="bg-BG" sz="3600">
              <a:latin typeface="Arial" charset="0"/>
              <a:cs typeface="Arial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11D4CB-D524-48C0-A28A-57EA2D619F74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lt-LT" sz="1200">
              <a:solidFill>
                <a:srgbClr val="898989"/>
              </a:solidFill>
            </a:endParaRPr>
          </a:p>
        </p:txBody>
      </p:sp>
      <p:sp>
        <p:nvSpPr>
          <p:cNvPr id="55300" name="Označba mesta vsebine 1"/>
          <p:cNvSpPr>
            <a:spLocks noGrp="1"/>
          </p:cNvSpPr>
          <p:nvPr>
            <p:ph idx="1"/>
          </p:nvPr>
        </p:nvSpPr>
        <p:spPr>
          <a:xfrm>
            <a:off x="124619" y="1340768"/>
            <a:ext cx="8839869" cy="4824536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Presentations from events and summaries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BILC recommendation documents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STANAG 6001 Overview for Non-Specialists </a:t>
            </a:r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sl-SI" altLang="sl-SI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>
              <a:buFont typeface="Arial" pitchFamily="34" charset="0"/>
              <a:buChar char="•"/>
              <a:defRPr/>
            </a:pPr>
            <a:endParaRPr lang="sl-SI" altLang="sl-SI" dirty="0"/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0" y="-323850"/>
            <a:ext cx="2492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bg-BG" altLang="sl-SI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g-BG" altLang="sl-SI" sz="1800">
                <a:latin typeface="Arial" charset="0"/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189787" cy="850900"/>
          </a:xfrm>
        </p:spPr>
        <p:txBody>
          <a:bodyPr/>
          <a:lstStyle/>
          <a:p>
            <a:r>
              <a:rPr lang="en-US" altLang="bg-BG" sz="3600" b="1">
                <a:latin typeface="Arial" charset="0"/>
                <a:cs typeface="Arial" charset="0"/>
              </a:rPr>
              <a:t>BILC site </a:t>
            </a:r>
            <a:r>
              <a:rPr lang="en-US" altLang="bg-BG" sz="3600">
                <a:latin typeface="Arial" charset="0"/>
                <a:cs typeface="Arial" charset="0"/>
              </a:rPr>
              <a:t>– </a:t>
            </a:r>
            <a:r>
              <a:rPr lang="en-US" altLang="bg-BG" sz="3600">
                <a:latin typeface="Arial" charset="0"/>
                <a:cs typeface="Arial" charset="0"/>
                <a:hlinkClick r:id="rId3"/>
              </a:rPr>
              <a:t>www.natobilc.org</a:t>
            </a:r>
            <a:r>
              <a:rPr lang="en-US" altLang="bg-BG" sz="3600">
                <a:latin typeface="Arial" charset="0"/>
                <a:cs typeface="Arial" charset="0"/>
              </a:rPr>
              <a:t> </a:t>
            </a:r>
            <a:endParaRPr lang="bg-BG" altLang="bg-BG" sz="3600">
              <a:latin typeface="Arial" charset="0"/>
              <a:cs typeface="Arial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E10EF1-B5CE-4141-BF64-A3F259FB01DB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lt-LT" sz="1200">
              <a:solidFill>
                <a:srgbClr val="898989"/>
              </a:solidFill>
            </a:endParaRPr>
          </a:p>
        </p:txBody>
      </p:sp>
      <p:pic>
        <p:nvPicPr>
          <p:cNvPr id="35844" name="Označba mesta vsebin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8" y="1117600"/>
            <a:ext cx="8669337" cy="5740400"/>
          </a:xfrm>
        </p:spPr>
      </p:pic>
    </p:spTree>
    <p:extLst>
      <p:ext uri="{BB962C8B-B14F-4D97-AF65-F5344CB8AC3E}">
        <p14:creationId xmlns:p14="http://schemas.microsoft.com/office/powerpoint/2010/main" val="3991566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6D83C3-2D01-4BD7-9617-EC4071303503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lt-LT" sz="1200">
              <a:solidFill>
                <a:srgbClr val="898989"/>
              </a:solidFill>
            </a:endParaRPr>
          </a:p>
        </p:txBody>
      </p:sp>
      <p:sp>
        <p:nvSpPr>
          <p:cNvPr id="3789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r-Latn-RS"/>
          </a:p>
        </p:txBody>
      </p:sp>
      <p:graphicFrame>
        <p:nvGraphicFramePr>
          <p:cNvPr id="37893" name="Object 2"/>
          <p:cNvGraphicFramePr>
            <a:graphicFrameLocks noChangeAspect="1"/>
          </p:cNvGraphicFramePr>
          <p:nvPr/>
        </p:nvGraphicFramePr>
        <p:xfrm>
          <a:off x="1979613" y="30163"/>
          <a:ext cx="5249862" cy="679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663440" imgH="6034757" progId="Acrobat.Document.DC">
                  <p:embed/>
                </p:oleObj>
              </mc:Choice>
              <mc:Fallback>
                <p:oleObj name="Acrobat Document" r:id="rId3" imgW="4663440" imgH="6034757" progId="Acrobat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0163"/>
                        <a:ext cx="5249862" cy="679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3E47E-A3B4-46E4-B11B-13E54159CC0D}" type="slidenum">
              <a:rPr lang="bg-BG" altLang="bg-BG" smtClean="0"/>
              <a:pPr>
                <a:defRPr/>
              </a:pPr>
              <a:t>2</a:t>
            </a:fld>
            <a:endParaRPr lang="bg-BG" altLang="bg-BG"/>
          </a:p>
        </p:txBody>
      </p:sp>
      <p:sp>
        <p:nvSpPr>
          <p:cNvPr id="21" name="Freeform 20"/>
          <p:cNvSpPr/>
          <p:nvPr/>
        </p:nvSpPr>
        <p:spPr>
          <a:xfrm>
            <a:off x="4613664" y="2923854"/>
            <a:ext cx="2880000" cy="2879998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80428" tIns="180428" rIns="180428" bIns="1804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2600" kern="1200"/>
          </a:p>
        </p:txBody>
      </p:sp>
      <p:sp>
        <p:nvSpPr>
          <p:cNvPr id="23" name="Freeform 22"/>
          <p:cNvSpPr/>
          <p:nvPr/>
        </p:nvSpPr>
        <p:spPr>
          <a:xfrm>
            <a:off x="3131839" y="764704"/>
            <a:ext cx="2880000" cy="2879998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80428" tIns="180428" rIns="180428" bIns="1804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2600" kern="1200"/>
          </a:p>
        </p:txBody>
      </p:sp>
      <p:sp>
        <p:nvSpPr>
          <p:cNvPr id="25" name="Freeform 24"/>
          <p:cNvSpPr/>
          <p:nvPr/>
        </p:nvSpPr>
        <p:spPr>
          <a:xfrm>
            <a:off x="6135201" y="764704"/>
            <a:ext cx="2880000" cy="2879998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80428" tIns="180428" rIns="180428" bIns="1804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2600" kern="1200"/>
          </a:p>
        </p:txBody>
      </p:sp>
      <p:sp>
        <p:nvSpPr>
          <p:cNvPr id="27" name="Freeform 26"/>
          <p:cNvSpPr/>
          <p:nvPr/>
        </p:nvSpPr>
        <p:spPr>
          <a:xfrm>
            <a:off x="1345954" y="2943507"/>
            <a:ext cx="2880000" cy="2879998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ln w="762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80428" tIns="180428" rIns="180428" bIns="1804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2600" kern="1200"/>
          </a:p>
        </p:txBody>
      </p:sp>
      <p:sp>
        <p:nvSpPr>
          <p:cNvPr id="29" name="Freeform 28"/>
          <p:cNvSpPr/>
          <p:nvPr/>
        </p:nvSpPr>
        <p:spPr>
          <a:xfrm>
            <a:off x="107503" y="764704"/>
            <a:ext cx="2880000" cy="2879998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0428" tIns="180428" rIns="180428" bIns="18042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2600" kern="1200"/>
          </a:p>
        </p:txBody>
      </p:sp>
      <p:sp>
        <p:nvSpPr>
          <p:cNvPr id="30" name="Rectangle 29"/>
          <p:cNvSpPr/>
          <p:nvPr/>
        </p:nvSpPr>
        <p:spPr>
          <a:xfrm>
            <a:off x="3455715" y="1340768"/>
            <a:ext cx="2232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en-US" sz="2400" dirty="0"/>
              <a:t>t</a:t>
            </a:r>
            <a:r>
              <a:rPr lang="en-CA" altLang="en-US" sz="2400" dirty="0"/>
              <a:t>o promote and foster interoperability </a:t>
            </a:r>
            <a:endParaRPr lang="hr-HR" sz="2400" dirty="0"/>
          </a:p>
        </p:txBody>
      </p:sp>
      <p:sp>
        <p:nvSpPr>
          <p:cNvPr id="31" name="Rectangle 30"/>
          <p:cNvSpPr/>
          <p:nvPr/>
        </p:nvSpPr>
        <p:spPr>
          <a:xfrm>
            <a:off x="4829688" y="3520756"/>
            <a:ext cx="2447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en-US" sz="2000" dirty="0"/>
              <a:t>t</a:t>
            </a:r>
            <a:r>
              <a:rPr lang="en-CA" altLang="en-US" sz="2000" dirty="0"/>
              <a:t>o support the Alliance's operations through the exchange of knowledge and best practices</a:t>
            </a:r>
            <a:endParaRPr lang="hr-HR" sz="2000" dirty="0"/>
          </a:p>
        </p:txBody>
      </p:sp>
      <p:sp>
        <p:nvSpPr>
          <p:cNvPr id="32" name="Rectangle 31"/>
          <p:cNvSpPr/>
          <p:nvPr/>
        </p:nvSpPr>
        <p:spPr>
          <a:xfrm>
            <a:off x="1780512" y="3644702"/>
            <a:ext cx="20108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bg-BG" sz="2800" dirty="0">
                <a:latin typeface="Arial" pitchFamily="34" charset="0"/>
                <a:cs typeface="Arial" pitchFamily="34" charset="0"/>
              </a:rPr>
              <a:t>custodian of STANAG 6001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33621" y="1604538"/>
            <a:ext cx="2283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en-US" sz="2400" dirty="0"/>
              <a:t>t</a:t>
            </a:r>
            <a:r>
              <a:rPr lang="en-CA" altLang="en-US" sz="2400" dirty="0"/>
              <a:t>o achieve levels of excellence </a:t>
            </a:r>
            <a:endParaRPr lang="hr-HR" sz="2400" dirty="0"/>
          </a:p>
        </p:txBody>
      </p:sp>
      <p:sp>
        <p:nvSpPr>
          <p:cNvPr id="34" name="Rectangle 33"/>
          <p:cNvSpPr/>
          <p:nvPr/>
        </p:nvSpPr>
        <p:spPr>
          <a:xfrm>
            <a:off x="503387" y="1235207"/>
            <a:ext cx="2088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bg-BG" sz="2000" dirty="0">
                <a:latin typeface="Arial" panose="020B0604020202020204" pitchFamily="34" charset="0"/>
                <a:cs typeface="Arial" panose="020B0604020202020204" pitchFamily="34" charset="0"/>
              </a:rPr>
              <a:t>NATO’s consultative and advisory body for language training and testing    issues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8825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hr-HR" sz="2800" dirty="0" err="1"/>
              <a:t>ureau</a:t>
            </a:r>
            <a:r>
              <a:rPr lang="hr-HR" sz="2800" dirty="0"/>
              <a:t> for </a:t>
            </a:r>
            <a:r>
              <a:rPr lang="hr-H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hr-HR" sz="2800" dirty="0" err="1"/>
              <a:t>nternational</a:t>
            </a:r>
            <a:r>
              <a:rPr lang="hr-HR" sz="2800" dirty="0"/>
              <a:t> </a:t>
            </a:r>
            <a:r>
              <a:rPr lang="hr-H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</a:t>
            </a:r>
            <a:r>
              <a:rPr lang="hr-HR" sz="2800" dirty="0" err="1"/>
              <a:t>anguage</a:t>
            </a:r>
            <a:r>
              <a:rPr lang="hr-HR" sz="2800" dirty="0"/>
              <a:t> </a:t>
            </a:r>
            <a:r>
              <a:rPr lang="hr-H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</a:t>
            </a:r>
            <a:r>
              <a:rPr lang="hr-HR" sz="2800" dirty="0" err="1"/>
              <a:t>o</a:t>
            </a:r>
            <a:r>
              <a:rPr lang="hr-HR" sz="2800" dirty="0"/>
              <a:t>-</a:t>
            </a:r>
            <a:r>
              <a:rPr lang="hr-HR" sz="2800" dirty="0" err="1"/>
              <a:t>ordination</a:t>
            </a:r>
            <a:endParaRPr lang="hr-HR" sz="2800" dirty="0"/>
          </a:p>
        </p:txBody>
      </p:sp>
      <p:sp>
        <p:nvSpPr>
          <p:cNvPr id="2" name="Pravokutnik 1"/>
          <p:cNvSpPr/>
          <p:nvPr/>
        </p:nvSpPr>
        <p:spPr>
          <a:xfrm>
            <a:off x="251521" y="5949280"/>
            <a:ext cx="87636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</a:pP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hr-H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NATO </a:t>
            </a:r>
            <a:r>
              <a:rPr lang="hr-H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nations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hr-H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hr-H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nations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NATO </a:t>
            </a:r>
            <a:r>
              <a:rPr lang="hr-H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bodies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NMI, SHAPE </a:t>
            </a:r>
            <a:r>
              <a:rPr lang="hr-H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IMS</a:t>
            </a:r>
          </a:p>
        </p:txBody>
      </p:sp>
    </p:spTree>
    <p:extLst>
      <p:ext uri="{BB962C8B-B14F-4D97-AF65-F5344CB8AC3E}">
        <p14:creationId xmlns:p14="http://schemas.microsoft.com/office/powerpoint/2010/main" val="11719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29" grpId="0" animBg="1"/>
      <p:bldP spid="30" grpId="0"/>
      <p:bldP spid="31" grpId="0"/>
      <p:bldP spid="32" grpId="0"/>
      <p:bldP spid="33" grpId="0"/>
      <p:bldP spid="34" grpId="0"/>
      <p:bldP spid="3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67600" cy="1143000"/>
          </a:xfrm>
        </p:spPr>
        <p:txBody>
          <a:bodyPr/>
          <a:lstStyle/>
          <a:p>
            <a:br>
              <a:rPr lang="hr-HR" sz="2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Applied Research and Practical Experience in Teaching and Learning Languages</a:t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256584"/>
          </a:xfrm>
        </p:spPr>
        <p:txBody>
          <a:bodyPr/>
          <a:lstStyle/>
          <a:p>
            <a:pPr lvl="0" algn="just"/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Utilizing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to provide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STANAG 6001/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proficiency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curricula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lvl="0" algn="just"/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Operationalizing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STANAG 6001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construct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adult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student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endParaRPr lang="hr-HR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Turning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experiential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Conducting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enrich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Attaining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integrating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curricula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backward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CEB58-19AB-47D7-96C2-2B4C19D88BEC}" type="slidenum">
              <a:rPr lang="en-US" altLang="lt-LT" smtClean="0"/>
              <a:pPr>
                <a:defRPr/>
              </a:pPr>
              <a:t>20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945981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CEB58-19AB-47D7-96C2-2B4C19D88BEC}" type="slidenum">
              <a:rPr lang="en-US" altLang="lt-LT" smtClean="0"/>
              <a:pPr>
                <a:defRPr/>
              </a:pPr>
              <a:t>21</a:t>
            </a:fld>
            <a:endParaRPr lang="en-US" altLang="lt-LT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42350" cy="4319588"/>
          </a:xfrm>
        </p:spPr>
      </p:pic>
    </p:spTree>
    <p:extLst>
      <p:ext uri="{BB962C8B-B14F-4D97-AF65-F5344CB8AC3E}">
        <p14:creationId xmlns:p14="http://schemas.microsoft.com/office/powerpoint/2010/main" val="1112089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>
                <a:latin typeface="Arial" charset="0"/>
                <a:cs typeface="Arial" charset="0"/>
              </a:rPr>
              <a:t>Questions?</a:t>
            </a:r>
            <a:endParaRPr lang="bg-BG" altLang="bg-BG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00200"/>
            <a:ext cx="8496300" cy="45259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BILC site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https://natobilc.org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sl-SI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r-Latn-RS">
                <a:latin typeface="Arial" charset="0"/>
                <a:cs typeface="Arial" charset="0"/>
                <a:hlinkClick r:id="rId4"/>
              </a:rPr>
              <a:t>BILCteam.hrv@gmail.com</a:t>
            </a:r>
            <a:r>
              <a:rPr lang="sl-SI" altLang="sr-Latn-RS">
                <a:latin typeface="Arial" charset="0"/>
                <a:cs typeface="Arial" charset="0"/>
              </a:rPr>
              <a:t> </a:t>
            </a:r>
            <a:endParaRPr lang="sl-SI" altLang="sr-Latn-RS" dirty="0">
              <a:latin typeface="Arial" charset="0"/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irena_ines@yahoo.com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     </a:t>
            </a:r>
            <a:endParaRPr lang="bg-B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201C89-657C-480B-9969-10EBFD17FD30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lt-L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1400" y="76200"/>
            <a:ext cx="1676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10200"/>
            <a:ext cx="12065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368550" y="504825"/>
            <a:ext cx="4495800" cy="914400"/>
          </a:xfrm>
          <a:prstGeom prst="flowChartProcess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BILC Steering Committee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3073400" y="1905000"/>
            <a:ext cx="3098800" cy="762000"/>
          </a:xfrm>
          <a:prstGeom prst="flowChartProcess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  <a:p>
            <a:pPr algn="ctr" eaLnBrk="1" hangingPunct="1">
              <a:defRPr/>
            </a:pPr>
            <a:r>
              <a:rPr lang="sl-SI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Irena Prpić Đurić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943600" y="2819400"/>
            <a:ext cx="2743200" cy="6858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Advisor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Ray Clifford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1790700" y="3962400"/>
            <a:ext cx="2743200" cy="906463"/>
          </a:xfrm>
          <a:prstGeom prst="flowChartProcess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</a:t>
            </a:r>
            <a:r>
              <a:rPr lang="sl-SI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sl-SI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Suzana Horvat</a:t>
            </a:r>
          </a:p>
          <a:p>
            <a:pPr algn="ctr" eaLnBrk="1" hangingPunct="1">
              <a:defRPr/>
            </a:pPr>
            <a:r>
              <a:rPr lang="sl-SI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Borjana </a:t>
            </a:r>
            <a:r>
              <a:rPr lang="sl-SI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Soldo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948488" y="5865813"/>
            <a:ext cx="2108200" cy="6858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Vasilj-Begovic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203200" y="5865813"/>
            <a:ext cx="2070100" cy="6858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Keith Wert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3403600" y="5081588"/>
            <a:ext cx="2590800" cy="3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Associate Secretaries</a:t>
            </a:r>
          </a:p>
        </p:txBody>
      </p:sp>
      <p:cxnSp>
        <p:nvCxnSpPr>
          <p:cNvPr id="13" name="Straight Connector 12"/>
          <p:cNvCxnSpPr>
            <a:stCxn id="5" idx="2"/>
            <a:endCxn id="6" idx="0"/>
          </p:cNvCxnSpPr>
          <p:nvPr/>
        </p:nvCxnSpPr>
        <p:spPr>
          <a:xfrm>
            <a:off x="4616450" y="1419225"/>
            <a:ext cx="6350" cy="4857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1"/>
          </p:cNvCxnSpPr>
          <p:nvPr/>
        </p:nvCxnSpPr>
        <p:spPr>
          <a:xfrm flipH="1">
            <a:off x="4622800" y="3162300"/>
            <a:ext cx="1320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xtBox 34"/>
          <p:cNvSpPr txBox="1">
            <a:spLocks noChangeArrowheads="1"/>
          </p:cNvSpPr>
          <p:nvPr/>
        </p:nvSpPr>
        <p:spPr bwMode="auto">
          <a:xfrm>
            <a:off x="107950" y="1663700"/>
            <a:ext cx="3016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GBR</a:t>
            </a: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(1966-1981)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DEU</a:t>
            </a: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(1982-1996)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USA</a:t>
            </a: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(1997-2008)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CAN</a:t>
            </a: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(2008-2014)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USA</a:t>
            </a: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(2014-2016)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BGR</a:t>
            </a: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(2016-2019)</a:t>
            </a:r>
            <a:endParaRPr lang="sl-SI" altLang="en-US" sz="1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SVN       (2019-2022)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>
                <a:solidFill>
                  <a:srgbClr val="000000"/>
                </a:solidFill>
                <a:latin typeface="Arial" charset="0"/>
              </a:rPr>
              <a:t>HRV       (2022-2025) </a:t>
            </a: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614" name="Picture 19" descr="C:\Jeannie's Stuff\Letterheads, Templates, Certificates, &amp; Original Creations\Logos &amp; Photos\nato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381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stCxn id="6" idx="2"/>
          </p:cNvCxnSpPr>
          <p:nvPr/>
        </p:nvCxnSpPr>
        <p:spPr>
          <a:xfrm>
            <a:off x="4622800" y="2667000"/>
            <a:ext cx="19050" cy="9890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24200" y="3656013"/>
            <a:ext cx="25400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24200" y="3657600"/>
            <a:ext cx="0" cy="304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64200" y="3678238"/>
            <a:ext cx="0" cy="13890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Process 27"/>
          <p:cNvSpPr/>
          <p:nvPr/>
        </p:nvSpPr>
        <p:spPr>
          <a:xfrm>
            <a:off x="2452688" y="5865813"/>
            <a:ext cx="2030412" cy="6858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Peggy Garza</a:t>
            </a:r>
          </a:p>
        </p:txBody>
      </p:sp>
      <p:sp>
        <p:nvSpPr>
          <p:cNvPr id="30" name="Flowchart: Process 29"/>
          <p:cNvSpPr/>
          <p:nvPr/>
        </p:nvSpPr>
        <p:spPr>
          <a:xfrm>
            <a:off x="4699000" y="5846763"/>
            <a:ext cx="1930400" cy="6858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Dubeau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225550" y="5605463"/>
            <a:ext cx="6756400" cy="15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22375" y="5605463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68688" y="5621338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27700" y="5605463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975600" y="5613400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7418" idx="2"/>
          </p:cNvCxnSpPr>
          <p:nvPr/>
        </p:nvCxnSpPr>
        <p:spPr>
          <a:xfrm>
            <a:off x="4699000" y="5451475"/>
            <a:ext cx="0" cy="152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Major BILC Events</a:t>
            </a:r>
            <a:endParaRPr lang="bg-BG" altLang="bg-BG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424862" cy="4176166"/>
          </a:xfrm>
        </p:spPr>
        <p:txBody>
          <a:bodyPr/>
          <a:lstStyle/>
          <a:p>
            <a:pPr algn="just"/>
            <a:r>
              <a:rPr lang="en-US" altLang="bg-BG" sz="2800" dirty="0">
                <a:latin typeface="Arial" charset="0"/>
                <a:cs typeface="Arial" charset="0"/>
              </a:rPr>
              <a:t>BILC Annual Conference in May;</a:t>
            </a:r>
          </a:p>
          <a:p>
            <a:pPr algn="just"/>
            <a:r>
              <a:rPr lang="en-US" altLang="bg-BG" sz="2800" dirty="0">
                <a:latin typeface="Arial" charset="0"/>
                <a:cs typeface="Arial" charset="0"/>
              </a:rPr>
              <a:t>BILC STANAG 6001 Testing Workshop in September;</a:t>
            </a:r>
          </a:p>
          <a:p>
            <a:pPr algn="just"/>
            <a:r>
              <a:rPr lang="en-US" altLang="bg-BG" sz="2800" dirty="0">
                <a:latin typeface="Arial" charset="0"/>
                <a:cs typeface="Arial" charset="0"/>
              </a:rPr>
              <a:t>BILC Professional </a:t>
            </a:r>
            <a:r>
              <a:rPr lang="hr-HR" altLang="bg-BG" sz="2800" dirty="0" err="1">
                <a:latin typeface="Arial" charset="0"/>
                <a:cs typeface="Arial" charset="0"/>
              </a:rPr>
              <a:t>Development</a:t>
            </a:r>
            <a:r>
              <a:rPr lang="hr-HR" altLang="bg-BG" sz="2800" dirty="0">
                <a:latin typeface="Arial" charset="0"/>
                <a:cs typeface="Arial" charset="0"/>
              </a:rPr>
              <a:t> </a:t>
            </a:r>
            <a:r>
              <a:rPr lang="en-US" altLang="bg-BG" sz="2800" dirty="0">
                <a:latin typeface="Arial" charset="0"/>
                <a:cs typeface="Arial" charset="0"/>
              </a:rPr>
              <a:t>Seminar in October</a:t>
            </a:r>
            <a:r>
              <a:rPr lang="hr-HR" altLang="bg-BG" sz="2800" dirty="0">
                <a:latin typeface="Arial" charset="0"/>
                <a:cs typeface="Arial" charset="0"/>
              </a:rPr>
              <a:t>.</a:t>
            </a:r>
          </a:p>
          <a:p>
            <a:pPr algn="just"/>
            <a:endParaRPr lang="hr-HR" altLang="bg-BG" sz="2800" dirty="0"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endParaRPr lang="hr-HR" altLang="bg-BG" sz="2800" dirty="0">
              <a:latin typeface="Arial" charset="0"/>
              <a:cs typeface="Arial" charset="0"/>
            </a:endParaRPr>
          </a:p>
          <a:p>
            <a:pPr algn="just"/>
            <a:endParaRPr lang="bg-BG" altLang="bg-BG" sz="2800" dirty="0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16B302-6222-43C0-AADC-7274FDA3E5B9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lt-L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1258888" y="188913"/>
            <a:ext cx="7200900" cy="1117600"/>
          </a:xfrm>
        </p:spPr>
        <p:txBody>
          <a:bodyPr/>
          <a:lstStyle/>
          <a:p>
            <a:pPr eaLnBrk="1" hangingPunct="1"/>
            <a:r>
              <a:rPr lang="en-US" altLang="bg-BG" sz="2400" b="1" dirty="0">
                <a:latin typeface="Arial" charset="0"/>
                <a:cs typeface="Arial" charset="0"/>
              </a:rPr>
              <a:t>20</a:t>
            </a:r>
            <a:r>
              <a:rPr lang="sl-SI" altLang="bg-BG" sz="2400" b="1" dirty="0">
                <a:latin typeface="Arial" charset="0"/>
                <a:cs typeface="Arial" charset="0"/>
              </a:rPr>
              <a:t>21</a:t>
            </a:r>
            <a:r>
              <a:rPr lang="en-US" altLang="bg-BG" sz="2400" b="1" dirty="0">
                <a:latin typeface="Arial" charset="0"/>
                <a:cs typeface="Arial" charset="0"/>
              </a:rPr>
              <a:t> </a:t>
            </a:r>
            <a:r>
              <a:rPr lang="hr-HR" altLang="bg-BG" sz="2400" b="1" dirty="0">
                <a:latin typeface="Arial" charset="0"/>
                <a:cs typeface="Arial" charset="0"/>
              </a:rPr>
              <a:t>NATO-</a:t>
            </a:r>
            <a:r>
              <a:rPr lang="en-US" altLang="bg-BG" sz="2400" b="1" dirty="0">
                <a:latin typeface="Arial" charset="0"/>
                <a:cs typeface="Arial" charset="0"/>
              </a:rPr>
              <a:t>BILC Professional </a:t>
            </a:r>
            <a:r>
              <a:rPr lang="sl-SI" altLang="bg-BG" sz="2400" b="1" dirty="0">
                <a:latin typeface="Arial" charset="0"/>
                <a:cs typeface="Arial" charset="0"/>
              </a:rPr>
              <a:t>Development S</a:t>
            </a:r>
            <a:r>
              <a:rPr lang="en-US" altLang="bg-BG" sz="2400" b="1" dirty="0" err="1">
                <a:latin typeface="Arial" charset="0"/>
                <a:cs typeface="Arial" charset="0"/>
              </a:rPr>
              <a:t>eminar</a:t>
            </a:r>
            <a:r>
              <a:rPr lang="sl-SI" altLang="bg-BG" sz="2400" b="1" dirty="0">
                <a:latin typeface="Arial" charset="0"/>
                <a:cs typeface="Arial" charset="0"/>
              </a:rPr>
              <a:t> </a:t>
            </a:r>
            <a:r>
              <a:rPr lang="sl-SI" altLang="lt-LT" sz="2400" b="1" dirty="0">
                <a:latin typeface="Arial" charset="0"/>
                <a:cs typeface="Arial" charset="0"/>
              </a:rPr>
              <a:t>Vilnius, Lithuania</a:t>
            </a:r>
            <a:r>
              <a:rPr lang="en-US" altLang="lt-LT" sz="2400" b="1" dirty="0">
                <a:latin typeface="Arial" charset="0"/>
                <a:cs typeface="Arial" charset="0"/>
              </a:rPr>
              <a:t> </a:t>
            </a:r>
            <a:br>
              <a:rPr lang="sl-SI" altLang="lt-LT" sz="2400" b="1" dirty="0">
                <a:latin typeface="Arial" charset="0"/>
                <a:cs typeface="Arial" charset="0"/>
              </a:rPr>
            </a:br>
            <a:r>
              <a:rPr lang="sl-SI" altLang="lt-LT" sz="2400" b="1" dirty="0">
                <a:latin typeface="Arial" charset="0"/>
                <a:cs typeface="Arial" charset="0"/>
              </a:rPr>
              <a:t>3 </a:t>
            </a:r>
            <a:r>
              <a:rPr lang="en-US" altLang="lt-LT" sz="2400" b="1" dirty="0">
                <a:latin typeface="Arial" charset="0"/>
                <a:cs typeface="Arial" charset="0"/>
              </a:rPr>
              <a:t>–</a:t>
            </a:r>
            <a:r>
              <a:rPr lang="hr-HR" altLang="lt-LT" sz="2400" b="1" dirty="0">
                <a:latin typeface="Arial" charset="0"/>
                <a:cs typeface="Arial" charset="0"/>
              </a:rPr>
              <a:t> </a:t>
            </a:r>
            <a:r>
              <a:rPr lang="sl-SI" altLang="lt-LT" sz="2400" b="1" dirty="0">
                <a:latin typeface="Arial" charset="0"/>
                <a:cs typeface="Arial" charset="0"/>
              </a:rPr>
              <a:t>7 October</a:t>
            </a:r>
            <a:r>
              <a:rPr lang="en-US" altLang="lt-LT" sz="2400" b="1" dirty="0">
                <a:latin typeface="Arial" charset="0"/>
                <a:cs typeface="Arial" charset="0"/>
              </a:rPr>
              <a:t>, 20</a:t>
            </a:r>
            <a:r>
              <a:rPr lang="sl-SI" altLang="lt-LT" sz="2400" b="1" dirty="0">
                <a:latin typeface="Arial" charset="0"/>
                <a:cs typeface="Arial" charset="0"/>
              </a:rPr>
              <a:t>21</a:t>
            </a:r>
            <a:endParaRPr lang="en-US" altLang="lt-LT" sz="5400" b="1" dirty="0">
              <a:latin typeface="Arial" charset="0"/>
              <a:cs typeface="Arial" charset="0"/>
            </a:endParaRP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>
          <a:xfrm>
            <a:off x="163512" y="1484784"/>
            <a:ext cx="8440935" cy="3715866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altLang="sl-SI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Flexible Training Models: Shaping the Future Learning Journeys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endParaRPr lang="sl-SI" altLang="sl-SI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Topics</a:t>
            </a:r>
            <a:r>
              <a:rPr lang="en-US" altLang="sl-SI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sl-SI" altLang="sl-SI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Lessons learned from the recent online training experiences</a:t>
            </a:r>
            <a:endParaRPr lang="sl-SI" alt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Optimal formulas for hybrid/blended learning</a:t>
            </a:r>
            <a:endParaRPr lang="sl-SI" alt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Boosting self-directed learning</a:t>
            </a:r>
            <a:endParaRPr lang="sl-SI" alt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Technologies conducive to hybrid learning</a:t>
            </a:r>
            <a:endParaRPr lang="sl-SI" alt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 motivation in hybrid/blended programs</a:t>
            </a:r>
            <a:endParaRPr lang="sl-SI" alt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Teaching writing in a flexible learning environment</a:t>
            </a:r>
            <a:endParaRPr lang="sl-SI" alt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Online testing</a:t>
            </a:r>
            <a:endParaRPr lang="sl-SI" alt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 effectiveness in a hybrid learning milieu</a:t>
            </a:r>
            <a:endParaRPr lang="sl-SI" alt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endParaRPr lang="sl-SI" altLang="sl-SI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endParaRPr lang="sl-SI" altLang="sl-SI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Activities: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presentations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workshops</a:t>
            </a:r>
            <a:r>
              <a:rPr lang="en-US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l-SI" alt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panel Q&amp;A sessions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group discussions on changes to BILC events</a:t>
            </a:r>
          </a:p>
        </p:txBody>
      </p:sp>
      <p:sp>
        <p:nvSpPr>
          <p:cNvPr id="28676" name="AutoShape 7" descr="Image result for lithuania flag"/>
          <p:cNvSpPr>
            <a:spLocks noChangeAspect="1" noChangeArrowheads="1"/>
          </p:cNvSpPr>
          <p:nvPr/>
        </p:nvSpPr>
        <p:spPr bwMode="auto">
          <a:xfrm>
            <a:off x="155575" y="-503238"/>
            <a:ext cx="17526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7" name="AutoShape 9" descr="Image result for lithuania flag"/>
          <p:cNvSpPr>
            <a:spLocks noChangeAspect="1" noChangeArrowheads="1"/>
          </p:cNvSpPr>
          <p:nvPr/>
        </p:nvSpPr>
        <p:spPr bwMode="auto">
          <a:xfrm>
            <a:off x="155575" y="-503238"/>
            <a:ext cx="17526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8A6683-0B76-417E-99AF-909990212327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lt-LT" sz="1200">
              <a:solidFill>
                <a:srgbClr val="898989"/>
              </a:solidFill>
            </a:endParaRPr>
          </a:p>
        </p:txBody>
      </p:sp>
      <p:pic>
        <p:nvPicPr>
          <p:cNvPr id="286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5922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2208213"/>
            <a:ext cx="1735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17FBCA-CD5A-4128-A8B8-226966902B02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lt-LT" sz="1200">
              <a:solidFill>
                <a:srgbClr val="898989"/>
              </a:solidFill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ctrTitle" idx="4294967295"/>
          </p:nvPr>
        </p:nvSpPr>
        <p:spPr>
          <a:xfrm>
            <a:off x="1763713" y="260350"/>
            <a:ext cx="5832475" cy="957263"/>
          </a:xfrm>
        </p:spPr>
        <p:txBody>
          <a:bodyPr/>
          <a:lstStyle/>
          <a:p>
            <a:pPr eaLnBrk="1" hangingPunct="1"/>
            <a:r>
              <a:rPr lang="en-US" altLang="bg-BG" sz="2400" b="1" dirty="0">
                <a:latin typeface="Arial" charset="0"/>
                <a:cs typeface="Arial" charset="0"/>
              </a:rPr>
              <a:t>20</a:t>
            </a:r>
            <a:r>
              <a:rPr lang="sl-SI" altLang="bg-BG" sz="2400" b="1" dirty="0">
                <a:latin typeface="Arial" charset="0"/>
                <a:cs typeface="Arial" charset="0"/>
              </a:rPr>
              <a:t>22</a:t>
            </a:r>
            <a:r>
              <a:rPr lang="en-US" altLang="bg-BG" sz="2400" b="1" dirty="0">
                <a:latin typeface="Arial" charset="0"/>
                <a:cs typeface="Arial" charset="0"/>
              </a:rPr>
              <a:t> </a:t>
            </a:r>
            <a:r>
              <a:rPr lang="hr-HR" altLang="bg-BG" sz="2400" b="1" dirty="0">
                <a:latin typeface="Arial" charset="0"/>
                <a:cs typeface="Arial" charset="0"/>
              </a:rPr>
              <a:t>NATO-</a:t>
            </a:r>
            <a:r>
              <a:rPr lang="en-US" altLang="bg-BG" sz="2400" b="1" dirty="0">
                <a:latin typeface="Arial" charset="0"/>
                <a:cs typeface="Arial" charset="0"/>
              </a:rPr>
              <a:t>BILC </a:t>
            </a:r>
            <a:r>
              <a:rPr lang="sl-SI" altLang="bg-BG" sz="2400" b="1" dirty="0">
                <a:latin typeface="Arial" charset="0"/>
                <a:cs typeface="Arial" charset="0"/>
              </a:rPr>
              <a:t>Annual Conference</a:t>
            </a:r>
            <a:br>
              <a:rPr lang="sl-SI" altLang="bg-BG" sz="2400" b="1" dirty="0">
                <a:latin typeface="Arial" charset="0"/>
                <a:cs typeface="Arial" charset="0"/>
              </a:rPr>
            </a:br>
            <a:r>
              <a:rPr lang="sl-SI" altLang="bg-BG" sz="2400" b="1" dirty="0">
                <a:latin typeface="Arial" charset="0"/>
                <a:cs typeface="Arial" charset="0"/>
              </a:rPr>
              <a:t> Loreto</a:t>
            </a:r>
            <a:r>
              <a:rPr lang="sl-SI" altLang="lt-LT" sz="2400" b="1" dirty="0">
                <a:latin typeface="Arial" charset="0"/>
                <a:cs typeface="Arial" charset="0"/>
              </a:rPr>
              <a:t>, Italy</a:t>
            </a:r>
            <a:r>
              <a:rPr lang="en-US" altLang="lt-LT" sz="2400" b="1" dirty="0">
                <a:latin typeface="Arial" charset="0"/>
                <a:cs typeface="Arial" charset="0"/>
              </a:rPr>
              <a:t> </a:t>
            </a:r>
            <a:br>
              <a:rPr lang="sl-SI" altLang="lt-LT" sz="2400" b="1" dirty="0">
                <a:latin typeface="Arial" charset="0"/>
                <a:cs typeface="Arial" charset="0"/>
              </a:rPr>
            </a:br>
            <a:r>
              <a:rPr lang="sl-SI" altLang="lt-LT" sz="2400" b="1" dirty="0">
                <a:latin typeface="Arial" charset="0"/>
                <a:cs typeface="Arial" charset="0"/>
              </a:rPr>
              <a:t>22 – 26 May</a:t>
            </a:r>
            <a:r>
              <a:rPr lang="en-US" altLang="lt-LT" sz="2400" b="1" dirty="0">
                <a:latin typeface="Arial" charset="0"/>
                <a:cs typeface="Arial" charset="0"/>
              </a:rPr>
              <a:t>, 20</a:t>
            </a:r>
            <a:r>
              <a:rPr lang="sl-SI" altLang="lt-LT" sz="2400" b="1" dirty="0">
                <a:latin typeface="Arial" charset="0"/>
                <a:cs typeface="Arial" charset="0"/>
              </a:rPr>
              <a:t>22</a:t>
            </a:r>
            <a:endParaRPr lang="en-US" altLang="lt-LT" sz="5400" b="1" dirty="0">
              <a:latin typeface="Arial" charset="0"/>
              <a:cs typeface="Arial" charset="0"/>
            </a:endParaRPr>
          </a:p>
        </p:txBody>
      </p:sp>
      <p:sp>
        <p:nvSpPr>
          <p:cNvPr id="2" name="Subtitle 2"/>
          <p:cNvSpPr>
            <a:spLocks noGrp="1"/>
          </p:cNvSpPr>
          <p:nvPr>
            <p:ph type="subTitle" idx="4294967295"/>
          </p:nvPr>
        </p:nvSpPr>
        <p:spPr>
          <a:xfrm>
            <a:off x="155575" y="1268413"/>
            <a:ext cx="8232775" cy="3932237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GB" altLang="sr-Latn-R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Learning from the Past and Building for the Future</a:t>
            </a:r>
            <a:endParaRPr lang="sl-SI" altLang="sl-SI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b="1" dirty="0">
                <a:latin typeface="Arial" pitchFamily="34" charset="0"/>
                <a:cs typeface="Arial" pitchFamily="34" charset="0"/>
              </a:rPr>
              <a:t>Topics</a:t>
            </a:r>
            <a:r>
              <a:rPr lang="en-US" altLang="sl-SI" sz="1600" b="1" dirty="0">
                <a:latin typeface="Arial" pitchFamily="34" charset="0"/>
                <a:cs typeface="Arial" pitchFamily="34" charset="0"/>
              </a:rPr>
              <a:t>:</a:t>
            </a:r>
            <a:endParaRPr lang="sl-SI" altLang="sl-SI" sz="16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Re-examining the systems approach to training</a:t>
            </a:r>
            <a:endParaRPr lang="sl-SI" altLang="sr-Latn-RS" sz="1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Adhering to the basic principles of course evaluation and validation</a:t>
            </a:r>
            <a:endParaRPr lang="sl-SI" altLang="sr-Latn-RS" sz="1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Designing new approaches to meet the new needs</a:t>
            </a:r>
            <a:endParaRPr lang="sl-SI" altLang="sr-Latn-RS" sz="1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Designing training for special missions </a:t>
            </a:r>
            <a:endParaRPr lang="sl-SI" altLang="sr-Latn-RS" sz="1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Adapting assessment tools to new training realities</a:t>
            </a:r>
            <a:endParaRPr lang="sl-SI" altLang="sr-Latn-RS" sz="1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Blending online and in-person training to create the best learning experience</a:t>
            </a:r>
            <a:endParaRPr lang="sl-SI" altLang="sr-Latn-RS" sz="1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Training the writing skill in the 21</a:t>
            </a:r>
            <a:r>
              <a:rPr lang="en-US" altLang="sr-Latn-RS" sz="1600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 century</a:t>
            </a:r>
            <a:endParaRPr lang="sl-SI" altLang="sr-Latn-RS" sz="1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Enhancing instruction through technology</a:t>
            </a:r>
            <a:endParaRPr lang="sl-SI" altLang="sr-Latn-RS" sz="1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Managing contract teachers and non-permanent staff</a:t>
            </a:r>
            <a:endParaRPr lang="sl-SI" altLang="sr-Latn-RS" sz="1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Can we really do more with less?</a:t>
            </a:r>
            <a:endParaRPr lang="sl-SI" altLang="sr-Latn-RS" sz="1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sl-SI" altLang="sr-Latn-RS" sz="16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r-Latn-RS" sz="1600" b="1" dirty="0">
                <a:latin typeface="Arial" pitchFamily="34" charset="0"/>
                <a:cs typeface="Arial" pitchFamily="34" charset="0"/>
              </a:rPr>
              <a:t>Study groups: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Towards an effective teacher evaluation framework</a:t>
            </a:r>
            <a:endParaRPr lang="sl-SI" altLang="sr-Latn-RS" sz="18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Building the case against the pressure for continuous online language training</a:t>
            </a:r>
            <a:endParaRPr lang="sl-SI" altLang="sr-Latn-RS" sz="18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Getting back to the basics in the post-pandemic reality: a manager’s perspective </a:t>
            </a:r>
            <a:endParaRPr lang="sl-SI" altLang="sr-Latn-RS" sz="18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How do we know what and how well we are doing</a:t>
            </a:r>
            <a:endParaRPr lang="sl-SI" altLang="sr-Latn-RS" sz="1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sr-Latn-RS" sz="1600" dirty="0">
                <a:latin typeface="Arial" pitchFamily="34" charset="0"/>
                <a:cs typeface="Arial" pitchFamily="34" charset="0"/>
              </a:rPr>
              <a:t>Organizing and executing training of languages other than English</a:t>
            </a:r>
            <a:endParaRPr lang="sl-SI" altLang="sr-Latn-RS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endParaRPr lang="sl-SI" altLang="sl-SI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Activities: 21 presentations, 5 study groups</a:t>
            </a:r>
            <a:r>
              <a:rPr lang="en-US" altLang="sl-SI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l-SI" altLang="sl-SI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4 panel Q&amp;A sessions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sl-SI" altLang="sl-SI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1" name="AutoShape 7" descr="Image result for lithuania flag"/>
          <p:cNvSpPr>
            <a:spLocks noChangeAspect="1" noChangeArrowheads="1"/>
          </p:cNvSpPr>
          <p:nvPr/>
        </p:nvSpPr>
        <p:spPr bwMode="auto">
          <a:xfrm>
            <a:off x="155575" y="-503238"/>
            <a:ext cx="17526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2" name="AutoShape 9" descr="Image result for lithuania flag"/>
          <p:cNvSpPr>
            <a:spLocks noChangeAspect="1" noChangeArrowheads="1"/>
          </p:cNvSpPr>
          <p:nvPr/>
        </p:nvSpPr>
        <p:spPr bwMode="auto">
          <a:xfrm>
            <a:off x="155575" y="-503238"/>
            <a:ext cx="17526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97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1844675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3360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hr-HR" altLang="bg-BG" sz="2400" b="1" dirty="0">
                <a:latin typeface="Arial" charset="0"/>
                <a:cs typeface="Arial" charset="0"/>
              </a:rPr>
            </a:br>
            <a:r>
              <a:rPr lang="en-US" altLang="bg-BG" sz="2000" b="1" dirty="0">
                <a:latin typeface="Arial" charset="0"/>
                <a:cs typeface="Arial" charset="0"/>
              </a:rPr>
              <a:t>20</a:t>
            </a:r>
            <a:r>
              <a:rPr lang="sl-SI" altLang="bg-BG" sz="2000" b="1" dirty="0">
                <a:latin typeface="Arial" charset="0"/>
                <a:cs typeface="Arial" charset="0"/>
              </a:rPr>
              <a:t>22</a:t>
            </a:r>
            <a:r>
              <a:rPr lang="en-US" altLang="bg-BG" sz="2000" b="1" dirty="0">
                <a:latin typeface="Arial" charset="0"/>
                <a:cs typeface="Arial" charset="0"/>
              </a:rPr>
              <a:t> </a:t>
            </a:r>
            <a:r>
              <a:rPr lang="hr-HR" altLang="bg-BG" sz="2000" b="1" dirty="0">
                <a:latin typeface="Arial" charset="0"/>
                <a:cs typeface="Arial" charset="0"/>
              </a:rPr>
              <a:t>NATO-</a:t>
            </a:r>
            <a:r>
              <a:rPr lang="en-US" altLang="bg-BG" sz="2000" b="1" dirty="0">
                <a:latin typeface="Arial" charset="0"/>
                <a:cs typeface="Arial" charset="0"/>
              </a:rPr>
              <a:t>BILC </a:t>
            </a:r>
            <a:r>
              <a:rPr lang="sl-SI" altLang="bg-BG" sz="2000" b="1" dirty="0">
                <a:latin typeface="Arial" charset="0"/>
                <a:cs typeface="Arial" charset="0"/>
              </a:rPr>
              <a:t>STANAG 6001 Testing Workshop</a:t>
            </a:r>
            <a:br>
              <a:rPr lang="sl-SI" altLang="bg-BG" sz="2000" b="1" dirty="0">
                <a:latin typeface="Arial" charset="0"/>
                <a:cs typeface="Arial" charset="0"/>
              </a:rPr>
            </a:br>
            <a:r>
              <a:rPr lang="sl-SI" altLang="bg-BG" sz="2000" b="1" dirty="0">
                <a:latin typeface="Arial" charset="0"/>
                <a:cs typeface="Arial" charset="0"/>
              </a:rPr>
              <a:t>Bonn, Germany</a:t>
            </a:r>
            <a:br>
              <a:rPr lang="en-US" altLang="lt-LT" sz="2000" b="1" dirty="0">
                <a:latin typeface="Arial" charset="0"/>
                <a:cs typeface="Arial" charset="0"/>
              </a:rPr>
            </a:br>
            <a:r>
              <a:rPr lang="sl-SI" altLang="lt-LT" sz="2000" b="1" dirty="0">
                <a:latin typeface="Arial" charset="0"/>
                <a:cs typeface="Arial" charset="0"/>
              </a:rPr>
              <a:t>6 </a:t>
            </a:r>
            <a:r>
              <a:rPr lang="en-US" altLang="lt-LT" sz="2000" b="1" dirty="0">
                <a:latin typeface="Arial" charset="0"/>
                <a:cs typeface="Arial" charset="0"/>
              </a:rPr>
              <a:t>–</a:t>
            </a:r>
            <a:r>
              <a:rPr lang="hr-HR" altLang="lt-LT" sz="2000" b="1" dirty="0">
                <a:latin typeface="Arial" charset="0"/>
                <a:cs typeface="Arial" charset="0"/>
              </a:rPr>
              <a:t> </a:t>
            </a:r>
            <a:r>
              <a:rPr lang="sl-SI" altLang="lt-LT" sz="2000" b="1" dirty="0">
                <a:latin typeface="Arial" charset="0"/>
                <a:cs typeface="Arial" charset="0"/>
              </a:rPr>
              <a:t>8 September</a:t>
            </a:r>
            <a:r>
              <a:rPr lang="en-US" altLang="lt-LT" sz="2000" b="1" dirty="0">
                <a:latin typeface="Arial" charset="0"/>
                <a:cs typeface="Arial" charset="0"/>
              </a:rPr>
              <a:t>, 20</a:t>
            </a:r>
            <a:r>
              <a:rPr lang="sl-SI" altLang="lt-LT" sz="2000" b="1" dirty="0">
                <a:latin typeface="Arial" charset="0"/>
                <a:cs typeface="Arial" charset="0"/>
              </a:rPr>
              <a:t>22</a:t>
            </a:r>
            <a:endParaRPr lang="en-US" altLang="lt-LT" sz="2000" b="1" dirty="0">
              <a:latin typeface="Arial" charset="0"/>
              <a:cs typeface="Arial" charset="0"/>
            </a:endParaRPr>
          </a:p>
        </p:txBody>
      </p:sp>
      <p:sp>
        <p:nvSpPr>
          <p:cNvPr id="2" name="Subtitle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507288" cy="4785397"/>
          </a:xfrm>
        </p:spPr>
        <p:txBody>
          <a:bodyPr/>
          <a:lstStyle/>
          <a:p>
            <a:pPr marL="0" lvl="4" indent="0" algn="ctr">
              <a:buNone/>
              <a:defRPr/>
            </a:pP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Increasing Standardization and Efficiency of STANAG 6001 Testing in the Digital Age</a:t>
            </a:r>
            <a:endParaRPr lang="hr-H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sl-SI" altLang="sl-SI" sz="1600" b="1" dirty="0">
                <a:latin typeface="Arial" pitchFamily="34" charset="0"/>
                <a:cs typeface="Arial" pitchFamily="34" charset="0"/>
              </a:rPr>
              <a:t>Topics</a:t>
            </a:r>
            <a:r>
              <a:rPr lang="en-US" altLang="sl-SI" sz="1600" b="1" dirty="0">
                <a:latin typeface="Arial" pitchFamily="34" charset="0"/>
                <a:cs typeface="Arial" pitchFamily="34" charset="0"/>
              </a:rPr>
              <a:t>:</a:t>
            </a:r>
            <a:endParaRPr lang="en-US" altLang="sl-SI" sz="16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hr-HR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esting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Level 1 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Testing Level 4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Statistics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Efficiencies for test development 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Virtual speaking tests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Remote proctoring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Authenticity in the digital age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Online testing considerations (format, visuals, layout)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b="1" dirty="0">
                <a:latin typeface="Arial" pitchFamily="34" charset="0"/>
                <a:cs typeface="Arial" pitchFamily="34" charset="0"/>
              </a:rPr>
              <a:t>Activities: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>
                <a:latin typeface="Arial" pitchFamily="34" charset="0"/>
                <a:cs typeface="Arial" pitchFamily="34" charset="0"/>
              </a:rPr>
              <a:t>10 presentations + 4 digital poster presentations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>
                <a:latin typeface="Arial" pitchFamily="34" charset="0"/>
                <a:cs typeface="Arial" pitchFamily="34" charset="0"/>
              </a:rPr>
              <a:t>3 workshops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>
                <a:latin typeface="Arial" pitchFamily="34" charset="0"/>
                <a:cs typeface="Arial" pitchFamily="34" charset="0"/>
              </a:rPr>
              <a:t>6 mini-workshops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sl-SI" altLang="sl-SI" sz="1600" dirty="0">
                <a:latin typeface="Arial" pitchFamily="34" charset="0"/>
                <a:cs typeface="Arial" pitchFamily="34" charset="0"/>
              </a:rPr>
              <a:t>4 Q &amp; A panels</a:t>
            </a: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endParaRPr lang="sl-SI" altLang="sl-SI" sz="1600" dirty="0">
              <a:latin typeface="Arial" pitchFamily="34" charset="0"/>
              <a:cs typeface="Arial" pitchFamily="34" charset="0"/>
            </a:endParaRPr>
          </a:p>
          <a:p>
            <a:pPr marL="180000" indent="0">
              <a:spcBef>
                <a:spcPct val="0"/>
              </a:spcBef>
              <a:buFont typeface="Arial" pitchFamily="34" charset="0"/>
              <a:buNone/>
              <a:defRPr/>
            </a:pPr>
            <a:endParaRPr lang="sl-SI" altLang="sl-SI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6916" y="2204864"/>
            <a:ext cx="4038600" cy="4525963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Scoring models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Multistage adaptive testing algorithms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Automated scoring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New platforms for test analysis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Digital tools for collecting feedback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Online norming and item moderation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Shared Item Bank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  <p:sp>
        <p:nvSpPr>
          <p:cNvPr id="2765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CAA04E-57D5-4DD3-961B-05B35582D290}" type="slidenum">
              <a:rPr lang="en-US" altLang="lt-L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lt-LT" sz="1200">
              <a:solidFill>
                <a:srgbClr val="898989"/>
              </a:solidFill>
            </a:endParaRPr>
          </a:p>
        </p:txBody>
      </p:sp>
      <p:sp>
        <p:nvSpPr>
          <p:cNvPr id="27653" name="AutoShape 7" descr="Image result for lithuania flag"/>
          <p:cNvSpPr>
            <a:spLocks noChangeAspect="1" noChangeArrowheads="1"/>
          </p:cNvSpPr>
          <p:nvPr/>
        </p:nvSpPr>
        <p:spPr bwMode="auto">
          <a:xfrm>
            <a:off x="155575" y="-503238"/>
            <a:ext cx="17526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4" name="AutoShape 9" descr="Image result for lithuania flag"/>
          <p:cNvSpPr>
            <a:spLocks noChangeAspect="1" noChangeArrowheads="1"/>
          </p:cNvSpPr>
          <p:nvPr/>
        </p:nvSpPr>
        <p:spPr bwMode="auto">
          <a:xfrm>
            <a:off x="155575" y="-503238"/>
            <a:ext cx="17526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16" y="3789040"/>
            <a:ext cx="143616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7152"/>
            <a:ext cx="2789495" cy="167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1DCD6E-8E13-49B7-876B-FCB5D4103915}" type="slidenum">
              <a:rPr lang="en-US" altLang="en-US" sz="1400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/>
          </p:cNvSpPr>
          <p:nvPr>
            <p:ph type="title" idx="4294967295"/>
          </p:nvPr>
        </p:nvSpPr>
        <p:spPr>
          <a:xfrm>
            <a:off x="1027113" y="115888"/>
            <a:ext cx="7162800" cy="1044575"/>
          </a:xfrm>
        </p:spPr>
        <p:txBody>
          <a:bodyPr/>
          <a:lstStyle/>
          <a:p>
            <a:pPr eaLnBrk="1" hangingPunct="1"/>
            <a:r>
              <a:rPr lang="en-US" altLang="en-US" sz="2000" b="1">
                <a:latin typeface="Arial" charset="0"/>
                <a:cs typeface="Arial" charset="0"/>
              </a:rPr>
              <a:t>BILC Professional Development </a:t>
            </a:r>
            <a:br>
              <a:rPr lang="en-US" altLang="en-US" sz="2000" b="1">
                <a:latin typeface="Arial" charset="0"/>
                <a:cs typeface="Arial" charset="0"/>
              </a:rPr>
            </a:br>
            <a:r>
              <a:rPr lang="en-US" altLang="en-US" sz="2000" b="1">
                <a:latin typeface="Arial" charset="0"/>
                <a:cs typeface="Arial" charset="0"/>
              </a:rPr>
              <a:t>Programme in Partnership Cooperation Menu </a:t>
            </a:r>
            <a:br>
              <a:rPr lang="en-US" altLang="en-US" sz="2000" b="1">
                <a:latin typeface="Arial" charset="0"/>
                <a:cs typeface="Arial" charset="0"/>
              </a:rPr>
            </a:br>
            <a:r>
              <a:rPr lang="en-US" altLang="en-US" sz="2000" b="1">
                <a:latin typeface="Arial" charset="0"/>
                <a:cs typeface="Arial" charset="0"/>
              </a:rPr>
              <a:t>(PCM. i. e. ACT-sponsored BILC courses)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-230188" y="1435100"/>
            <a:ext cx="6840538" cy="352742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Language Testing Seminars </a:t>
            </a:r>
            <a:r>
              <a:rPr lang="en-US" sz="2000" dirty="0"/>
              <a:t>(conducted at PLTCE):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Language Testing Seminar, ACT.647, 2 weeks; 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Advanced Language Testing Seminar, ACT.658, 3 weeks; 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Language Standards and Assessment, ACT.648, 2 weeks.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BILC Methodology Workshops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English Teaching Faculty Development Workshop “Teaching Speaking and Writing for Military Purposes”, ACT.659, 2 weeks. Conducted at 3 PTECs PLTCE, Bulgaria and Slovenia.            </a:t>
            </a:r>
          </a:p>
          <a:p>
            <a:pPr marL="341313" lvl="1" algn="just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Facilitators: </a:t>
            </a:r>
            <a:r>
              <a:rPr lang="en-US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BILC teaching &amp; testing experts from 24 nations.</a:t>
            </a:r>
            <a:endParaRPr lang="en-US" sz="2000" dirty="0">
              <a:solidFill>
                <a:prstClr val="black"/>
              </a:solidFill>
            </a:endParaRPr>
          </a:p>
          <a:p>
            <a:pPr marL="341313" lvl="1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			</a:t>
            </a:r>
          </a:p>
          <a:p>
            <a:pPr marL="341313" lvl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174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1435100"/>
            <a:ext cx="2289175" cy="142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9" b="12415"/>
          <a:stretch>
            <a:fillRect/>
          </a:stretch>
        </p:blipFill>
        <p:spPr bwMode="auto">
          <a:xfrm>
            <a:off x="6777038" y="4962525"/>
            <a:ext cx="180022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429000"/>
            <a:ext cx="1584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661025"/>
            <a:ext cx="14033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282866"/>
            <a:ext cx="7162800" cy="1044575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BILC Professional Development </a:t>
            </a:r>
            <a:br>
              <a:rPr lang="sl-SI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sl-SI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English Teaching </a:t>
            </a:r>
            <a:br>
              <a:rPr lang="sl-SI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sl-SI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Faculty Development Workshop LITE</a:t>
            </a:r>
            <a:endParaRPr lang="en-US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7950" y="1341438"/>
            <a:ext cx="8640763" cy="44640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sl-SI" altLang="en-US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sl-SI" altLang="en-US" sz="2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en-US" sz="2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BILC Methodology Workshop</a:t>
            </a:r>
            <a:r>
              <a:rPr lang="sl-SI" altLang="en-US" sz="2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85750" algn="just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 err="1">
                <a:solidFill>
                  <a:prstClr val="black"/>
                </a:solidFill>
              </a:rPr>
              <a:t>developing</a:t>
            </a:r>
            <a:r>
              <a:rPr lang="sl-SI" sz="2800" dirty="0">
                <a:solidFill>
                  <a:prstClr val="black"/>
                </a:solidFill>
              </a:rPr>
              <a:t> </a:t>
            </a:r>
            <a:r>
              <a:rPr lang="sl-SI" sz="2800" dirty="0" err="1">
                <a:solidFill>
                  <a:prstClr val="black"/>
                </a:solidFill>
              </a:rPr>
              <a:t>speaking</a:t>
            </a:r>
            <a:r>
              <a:rPr lang="sl-SI" sz="2800" dirty="0">
                <a:solidFill>
                  <a:prstClr val="black"/>
                </a:solidFill>
              </a:rPr>
              <a:t> </a:t>
            </a:r>
            <a:r>
              <a:rPr lang="sl-SI" sz="2800" dirty="0" err="1">
                <a:solidFill>
                  <a:prstClr val="black"/>
                </a:solidFill>
              </a:rPr>
              <a:t>and</a:t>
            </a:r>
            <a:r>
              <a:rPr lang="sl-SI" sz="2800" dirty="0">
                <a:solidFill>
                  <a:prstClr val="black"/>
                </a:solidFill>
              </a:rPr>
              <a:t> </a:t>
            </a:r>
            <a:r>
              <a:rPr lang="sl-SI" sz="2800" dirty="0" err="1">
                <a:solidFill>
                  <a:prstClr val="black"/>
                </a:solidFill>
              </a:rPr>
              <a:t>writing</a:t>
            </a:r>
            <a:r>
              <a:rPr lang="sl-SI" sz="2800" dirty="0">
                <a:solidFill>
                  <a:prstClr val="black"/>
                </a:solidFill>
              </a:rPr>
              <a:t> </a:t>
            </a:r>
            <a:r>
              <a:rPr lang="sl-SI" sz="2800" dirty="0" err="1">
                <a:solidFill>
                  <a:prstClr val="black"/>
                </a:solidFill>
              </a:rPr>
              <a:t>skills</a:t>
            </a:r>
            <a:r>
              <a:rPr lang="sl-SI" sz="2800" dirty="0">
                <a:solidFill>
                  <a:prstClr val="black"/>
                </a:solidFill>
              </a:rPr>
              <a:t> </a:t>
            </a:r>
            <a:r>
              <a:rPr lang="sl-SI" sz="2800" dirty="0" err="1">
                <a:solidFill>
                  <a:prstClr val="black"/>
                </a:solidFill>
              </a:rPr>
              <a:t>for</a:t>
            </a:r>
            <a:r>
              <a:rPr lang="sl-SI" sz="2800" dirty="0">
                <a:solidFill>
                  <a:prstClr val="black"/>
                </a:solidFill>
              </a:rPr>
              <a:t> </a:t>
            </a:r>
            <a:r>
              <a:rPr lang="sl-SI" sz="2800" dirty="0" err="1">
                <a:solidFill>
                  <a:prstClr val="black"/>
                </a:solidFill>
              </a:rPr>
              <a:t>students</a:t>
            </a:r>
            <a:r>
              <a:rPr lang="sl-SI" sz="2800" dirty="0">
                <a:solidFill>
                  <a:prstClr val="black"/>
                </a:solidFill>
              </a:rPr>
              <a:t> in </a:t>
            </a:r>
            <a:r>
              <a:rPr lang="sl-SI" sz="2800" dirty="0" err="1">
                <a:solidFill>
                  <a:prstClr val="black"/>
                </a:solidFill>
              </a:rPr>
              <a:t>military</a:t>
            </a:r>
            <a:r>
              <a:rPr lang="sl-SI" sz="2800" dirty="0">
                <a:solidFill>
                  <a:prstClr val="black"/>
                </a:solidFill>
              </a:rPr>
              <a:t> </a:t>
            </a:r>
            <a:r>
              <a:rPr lang="sl-SI" sz="2800" dirty="0" err="1">
                <a:solidFill>
                  <a:prstClr val="black"/>
                </a:solidFill>
              </a:rPr>
              <a:t>environment</a:t>
            </a:r>
            <a:r>
              <a:rPr lang="sl-SI" sz="2800" dirty="0">
                <a:solidFill>
                  <a:prstClr val="black"/>
                </a:solidFill>
              </a:rPr>
              <a:t>,</a:t>
            </a:r>
          </a:p>
          <a:p>
            <a:pPr marL="627063" lvl="1" indent="-285750" algn="just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 err="1">
                <a:solidFill>
                  <a:prstClr val="black"/>
                </a:solidFill>
              </a:rPr>
              <a:t>communicative</a:t>
            </a:r>
            <a:r>
              <a:rPr lang="sl-SI" sz="2800" dirty="0">
                <a:solidFill>
                  <a:prstClr val="black"/>
                </a:solidFill>
              </a:rPr>
              <a:t> </a:t>
            </a:r>
            <a:r>
              <a:rPr lang="sl-SI" sz="2800" dirty="0" err="1">
                <a:solidFill>
                  <a:prstClr val="black"/>
                </a:solidFill>
              </a:rPr>
              <a:t>approach</a:t>
            </a:r>
            <a:r>
              <a:rPr lang="sl-SI" sz="2800" dirty="0">
                <a:solidFill>
                  <a:prstClr val="black"/>
                </a:solidFill>
              </a:rPr>
              <a:t>,</a:t>
            </a:r>
          </a:p>
          <a:p>
            <a:pPr marL="627063" lvl="1" indent="-285750" algn="just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 err="1">
                <a:solidFill>
                  <a:prstClr val="black"/>
                </a:solidFill>
              </a:rPr>
              <a:t>familiarization</a:t>
            </a:r>
            <a:r>
              <a:rPr lang="sl-SI" sz="2800" dirty="0">
                <a:solidFill>
                  <a:prstClr val="black"/>
                </a:solidFill>
              </a:rPr>
              <a:t> </a:t>
            </a:r>
            <a:r>
              <a:rPr lang="sl-SI" sz="2800" dirty="0" err="1">
                <a:solidFill>
                  <a:prstClr val="black"/>
                </a:solidFill>
              </a:rPr>
              <a:t>with</a:t>
            </a:r>
            <a:r>
              <a:rPr lang="sl-SI" sz="2800" dirty="0">
                <a:solidFill>
                  <a:prstClr val="black"/>
                </a:solidFill>
              </a:rPr>
              <a:t> STANAG 6001.</a:t>
            </a:r>
          </a:p>
          <a:p>
            <a:pPr marL="341313" lvl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800" dirty="0">
                <a:solidFill>
                  <a:prstClr val="black"/>
                </a:solidFill>
              </a:rPr>
              <a:t>Participating nations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r>
              <a:rPr lang="sl-SI" sz="2800" dirty="0">
                <a:solidFill>
                  <a:prstClr val="black"/>
                </a:solidFill>
              </a:rPr>
              <a:t> </a:t>
            </a:r>
          </a:p>
          <a:p>
            <a:pPr marL="341313" lvl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341313" lvl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			</a:t>
            </a:r>
          </a:p>
          <a:p>
            <a:pPr marL="341313" lvl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915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381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4C136E4-B0BF-4689-83CD-A19459499372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91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2" y="4941168"/>
            <a:ext cx="6588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36" y="4894616"/>
            <a:ext cx="65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59268"/>
            <a:ext cx="6540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870226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 Briefing Slide Jan 16 amended" id="{D8AE786A-EBDE-470C-A93B-26ABE920E854}" vid="{709845A2-3593-4D5C-A7F9-E50018982BC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 Briefing Slide Jan 16 amended" id="{D8AE786A-EBDE-470C-A93B-26ABE920E854}" vid="{709845A2-3593-4D5C-A7F9-E50018982BC9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1261</Words>
  <Application>Microsoft Macintosh PowerPoint</Application>
  <PresentationFormat>On-screen Show (4:3)</PresentationFormat>
  <Paragraphs>259</Paragraphs>
  <Slides>22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Times New Roman</vt:lpstr>
      <vt:lpstr>Wingdings</vt:lpstr>
      <vt:lpstr>2_Custom Design</vt:lpstr>
      <vt:lpstr>Custom Design</vt:lpstr>
      <vt:lpstr>1_Custom Design</vt:lpstr>
      <vt:lpstr>8_Office Theme</vt:lpstr>
      <vt:lpstr>Acrobat Document</vt:lpstr>
      <vt:lpstr>PowerPoint Presentation</vt:lpstr>
      <vt:lpstr>PowerPoint Presentation</vt:lpstr>
      <vt:lpstr>PowerPoint Presentation</vt:lpstr>
      <vt:lpstr>Major BILC Events</vt:lpstr>
      <vt:lpstr>2021 NATO-BILC Professional Development Seminar Vilnius, Lithuania  3 – 7 October, 2021</vt:lpstr>
      <vt:lpstr>2022 NATO-BILC Annual Conference  Loreto, Italy  22 – 26 May, 2022</vt:lpstr>
      <vt:lpstr> 2022 NATO-BILC STANAG 6001 Testing Workshop Bonn, Germany 6 – 8 September, 2022</vt:lpstr>
      <vt:lpstr>BILC Professional Development  Programme in Partnership Cooperation Menu  (PCM. i. e. ACT-sponsored BILC courses)</vt:lpstr>
      <vt:lpstr>BILC Professional Development   English Teaching  Faculty Development Workshop LITE</vt:lpstr>
      <vt:lpstr>BILC Professional Development Introduction to Research Workshop</vt:lpstr>
      <vt:lpstr>   BILC Support October 2021 – October 2022</vt:lpstr>
      <vt:lpstr>JTAC WORKING GROUP</vt:lpstr>
      <vt:lpstr>Shared Item Bank Working Group</vt:lpstr>
      <vt:lpstr>L4 Working Group</vt:lpstr>
      <vt:lpstr>MILITARY TERMINOLOGY CONFERENCE</vt:lpstr>
      <vt:lpstr>BILC SharP</vt:lpstr>
      <vt:lpstr>BILC site – www.natobilc.org </vt:lpstr>
      <vt:lpstr>BILC site – www.natobilc.org </vt:lpstr>
      <vt:lpstr>PowerPoint Presentation</vt:lpstr>
      <vt:lpstr> Applied Research and Practical Experience in Teaching and Learning Languages </vt:lpstr>
      <vt:lpstr>PowerPoint Presentation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BILC Conference 20-24 May, Lisbon</dc:title>
  <dc:creator>HP</dc:creator>
  <cp:lastModifiedBy>Jakub Niewelt</cp:lastModifiedBy>
  <cp:revision>402</cp:revision>
  <cp:lastPrinted>2019-05-21T08:20:41Z</cp:lastPrinted>
  <dcterms:created xsi:type="dcterms:W3CDTF">2018-04-19T14:50:03Z</dcterms:created>
  <dcterms:modified xsi:type="dcterms:W3CDTF">2024-11-23T15:43:54Z</dcterms:modified>
</cp:coreProperties>
</file>