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4"/>
  </p:notesMasterIdLst>
  <p:sldIdLst>
    <p:sldId id="256" r:id="rId3"/>
    <p:sldId id="290" r:id="rId4"/>
    <p:sldId id="278" r:id="rId5"/>
    <p:sldId id="259" r:id="rId6"/>
    <p:sldId id="260" r:id="rId7"/>
    <p:sldId id="263" r:id="rId8"/>
    <p:sldId id="272" r:id="rId9"/>
    <p:sldId id="262" r:id="rId10"/>
    <p:sldId id="261" r:id="rId11"/>
    <p:sldId id="264" r:id="rId12"/>
    <p:sldId id="266" r:id="rId13"/>
    <p:sldId id="273" r:id="rId14"/>
    <p:sldId id="267" r:id="rId15"/>
    <p:sldId id="274" r:id="rId16"/>
    <p:sldId id="268" r:id="rId17"/>
    <p:sldId id="275" r:id="rId18"/>
    <p:sldId id="269" r:id="rId19"/>
    <p:sldId id="276" r:id="rId20"/>
    <p:sldId id="265" r:id="rId21"/>
    <p:sldId id="283" r:id="rId22"/>
    <p:sldId id="291" r:id="rId2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D3CCD4"/>
    <a:srgbClr val="6E8EA5"/>
    <a:srgbClr val="1E251E"/>
    <a:srgbClr val="77933C"/>
    <a:srgbClr val="8B6A60"/>
    <a:srgbClr val="DABFB6"/>
    <a:srgbClr val="A58273"/>
    <a:srgbClr val="C2A69B"/>
    <a:srgbClr val="44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E1615-0305-4939-AC04-A4FF24E0DFB6}" type="doc">
      <dgm:prSet loTypeId="urn:microsoft.com/office/officeart/2005/8/layout/matrix1" loCatId="matrix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hr-HR"/>
        </a:p>
      </dgm:t>
    </dgm:pt>
    <dgm:pt modelId="{E354D6F5-86E2-4E3C-9F5C-B7D6C9109625}">
      <dgm:prSet phldrT="[Text]"/>
      <dgm:spPr/>
      <dgm:t>
        <a:bodyPr/>
        <a:lstStyle/>
        <a:p>
          <a:r>
            <a:rPr lang="en-US" noProof="0" dirty="0" smtClean="0">
              <a:solidFill>
                <a:schemeClr val="bg1">
                  <a:lumMod val="50000"/>
                </a:schemeClr>
              </a:solidFill>
            </a:rPr>
            <a:t>STANAG 6001</a:t>
          </a:r>
          <a:endParaRPr lang="en-US" noProof="0" dirty="0">
            <a:solidFill>
              <a:schemeClr val="bg1">
                <a:lumMod val="50000"/>
              </a:schemeClr>
            </a:solidFill>
          </a:endParaRPr>
        </a:p>
      </dgm:t>
    </dgm:pt>
    <dgm:pt modelId="{4C084E6F-0A1A-4A99-AFCC-441D3140358A}" type="parTrans" cxnId="{C4885941-A6E8-4A0E-B71D-F1C96173767B}">
      <dgm:prSet/>
      <dgm:spPr/>
      <dgm:t>
        <a:bodyPr/>
        <a:lstStyle/>
        <a:p>
          <a:endParaRPr lang="hr-HR"/>
        </a:p>
      </dgm:t>
    </dgm:pt>
    <dgm:pt modelId="{DD702ACE-344D-482D-8779-A77A5AC739C4}" type="sibTrans" cxnId="{C4885941-A6E8-4A0E-B71D-F1C96173767B}">
      <dgm:prSet/>
      <dgm:spPr/>
      <dgm:t>
        <a:bodyPr/>
        <a:lstStyle/>
        <a:p>
          <a:endParaRPr lang="hr-HR"/>
        </a:p>
      </dgm:t>
    </dgm:pt>
    <dgm:pt modelId="{343F853B-BF93-4F38-81D3-5704EF99244A}">
      <dgm:prSet phldrT="[Text]"/>
      <dgm:spPr/>
      <dgm:t>
        <a:bodyPr/>
        <a:lstStyle/>
        <a:p>
          <a:r>
            <a:rPr lang="en-US" noProof="0" dirty="0" smtClean="0"/>
            <a:t>INTEROPERABILITY      (</a:t>
          </a:r>
          <a:r>
            <a:rPr lang="hr-HR" noProof="0" dirty="0" err="1" smtClean="0"/>
            <a:t>in</a:t>
          </a:r>
          <a:r>
            <a:rPr lang="hr-HR" noProof="0" dirty="0" smtClean="0"/>
            <a:t> </a:t>
          </a:r>
          <a:r>
            <a:rPr lang="hr-HR" noProof="0" dirty="0" err="1" smtClean="0"/>
            <a:t>the</a:t>
          </a:r>
          <a:r>
            <a:rPr lang="hr-HR" noProof="0" dirty="0" smtClean="0"/>
            <a:t> </a:t>
          </a:r>
          <a:r>
            <a:rPr lang="hr-HR" noProof="0" dirty="0" err="1" smtClean="0"/>
            <a:t>theatre</a:t>
          </a:r>
          <a:r>
            <a:rPr lang="hr-HR" noProof="0" dirty="0" smtClean="0"/>
            <a:t>, </a:t>
          </a:r>
          <a:r>
            <a:rPr lang="hr-HR" noProof="0" dirty="0" err="1" smtClean="0"/>
            <a:t>in</a:t>
          </a:r>
          <a:r>
            <a:rPr lang="hr-HR" noProof="0" dirty="0" smtClean="0"/>
            <a:t> </a:t>
          </a:r>
          <a:r>
            <a:rPr lang="hr-HR" noProof="0" dirty="0" err="1" smtClean="0"/>
            <a:t>the</a:t>
          </a:r>
          <a:r>
            <a:rPr lang="hr-HR" noProof="0" dirty="0" smtClean="0"/>
            <a:t> </a:t>
          </a:r>
          <a:r>
            <a:rPr lang="hr-HR" noProof="0" dirty="0" err="1" smtClean="0"/>
            <a:t>field</a:t>
          </a:r>
          <a:r>
            <a:rPr lang="hr-HR" noProof="0" dirty="0" smtClean="0"/>
            <a:t>, </a:t>
          </a:r>
          <a:r>
            <a:rPr lang="hr-HR" noProof="0" dirty="0" err="1" smtClean="0"/>
            <a:t>in</a:t>
          </a:r>
          <a:r>
            <a:rPr lang="hr-HR" noProof="0" dirty="0" smtClean="0"/>
            <a:t> </a:t>
          </a:r>
          <a:r>
            <a:rPr lang="hr-HR" noProof="0" dirty="0" err="1" smtClean="0"/>
            <a:t>real</a:t>
          </a:r>
          <a:r>
            <a:rPr lang="hr-HR" noProof="0" dirty="0" smtClean="0"/>
            <a:t> </a:t>
          </a:r>
          <a:r>
            <a:rPr lang="hr-HR" noProof="0" dirty="0" err="1" smtClean="0"/>
            <a:t>life</a:t>
          </a:r>
          <a:r>
            <a:rPr lang="en-US" noProof="0" dirty="0" smtClean="0"/>
            <a:t>)</a:t>
          </a:r>
          <a:endParaRPr lang="en-US" noProof="0" dirty="0"/>
        </a:p>
      </dgm:t>
    </dgm:pt>
    <dgm:pt modelId="{38A2A33A-E272-44D3-95E4-74F541DB0A50}" type="parTrans" cxnId="{F4022327-908C-450A-BF5F-1727230DDD33}">
      <dgm:prSet/>
      <dgm:spPr/>
      <dgm:t>
        <a:bodyPr/>
        <a:lstStyle/>
        <a:p>
          <a:endParaRPr lang="hr-HR"/>
        </a:p>
      </dgm:t>
    </dgm:pt>
    <dgm:pt modelId="{7E91E081-30B1-4EDC-9BDE-B3CC1ABA60E3}" type="sibTrans" cxnId="{F4022327-908C-450A-BF5F-1727230DDD33}">
      <dgm:prSet/>
      <dgm:spPr/>
      <dgm:t>
        <a:bodyPr/>
        <a:lstStyle/>
        <a:p>
          <a:endParaRPr lang="hr-HR"/>
        </a:p>
      </dgm:t>
    </dgm:pt>
    <dgm:pt modelId="{91D399F8-22C5-4AC7-A3DB-6F78CC4D4C04}">
      <dgm:prSet phldrT="[Text]"/>
      <dgm:spPr/>
      <dgm:t>
        <a:bodyPr/>
        <a:lstStyle/>
        <a:p>
          <a:pPr algn="ctr"/>
          <a:r>
            <a:rPr lang="en-US" noProof="0" dirty="0" smtClean="0"/>
            <a:t>National armed forces</a:t>
          </a:r>
          <a:endParaRPr lang="en-US" noProof="0" dirty="0"/>
        </a:p>
      </dgm:t>
    </dgm:pt>
    <dgm:pt modelId="{EADA6CE2-6325-44E8-9A93-96E56BC5988F}" type="parTrans" cxnId="{C8ECEC42-2191-4E1B-A4F7-B886C67A6739}">
      <dgm:prSet/>
      <dgm:spPr/>
      <dgm:t>
        <a:bodyPr/>
        <a:lstStyle/>
        <a:p>
          <a:endParaRPr lang="hr-HR"/>
        </a:p>
      </dgm:t>
    </dgm:pt>
    <dgm:pt modelId="{CCF12CC4-7E65-453D-923C-0BC227D342DC}" type="sibTrans" cxnId="{C8ECEC42-2191-4E1B-A4F7-B886C67A6739}">
      <dgm:prSet/>
      <dgm:spPr/>
      <dgm:t>
        <a:bodyPr/>
        <a:lstStyle/>
        <a:p>
          <a:endParaRPr lang="hr-HR"/>
        </a:p>
      </dgm:t>
    </dgm:pt>
    <dgm:pt modelId="{772C2FA3-3A1E-44D9-8CE1-FFA932F2A45A}">
      <dgm:prSet phldrT="[Text]"/>
      <dgm:spPr/>
      <dgm:t>
        <a:bodyPr/>
        <a:lstStyle/>
        <a:p>
          <a:r>
            <a:rPr lang="en-US" noProof="0" dirty="0" smtClean="0"/>
            <a:t>Testing</a:t>
          </a:r>
          <a:endParaRPr lang="en-US" noProof="0" dirty="0"/>
        </a:p>
      </dgm:t>
    </dgm:pt>
    <dgm:pt modelId="{45F6064A-25B8-4876-B678-6CD2F881D5B4}" type="parTrans" cxnId="{E8708D77-741C-4777-9416-50E2AE099483}">
      <dgm:prSet/>
      <dgm:spPr/>
      <dgm:t>
        <a:bodyPr/>
        <a:lstStyle/>
        <a:p>
          <a:endParaRPr lang="hr-HR"/>
        </a:p>
      </dgm:t>
    </dgm:pt>
    <dgm:pt modelId="{7E76362B-1AF8-497A-9C43-FC99636732D1}" type="sibTrans" cxnId="{E8708D77-741C-4777-9416-50E2AE099483}">
      <dgm:prSet/>
      <dgm:spPr/>
      <dgm:t>
        <a:bodyPr/>
        <a:lstStyle/>
        <a:p>
          <a:endParaRPr lang="hr-HR"/>
        </a:p>
      </dgm:t>
    </dgm:pt>
    <dgm:pt modelId="{3F7BD143-E2AF-4465-BC22-4E33A048A4BF}">
      <dgm:prSet phldrT="[Text]"/>
      <dgm:spPr/>
      <dgm:t>
        <a:bodyPr/>
        <a:lstStyle/>
        <a:p>
          <a:r>
            <a:rPr lang="en-US" noProof="0" dirty="0" smtClean="0"/>
            <a:t>Teaching</a:t>
          </a:r>
          <a:endParaRPr lang="en-US" noProof="0" dirty="0"/>
        </a:p>
      </dgm:t>
    </dgm:pt>
    <dgm:pt modelId="{C3D16182-8EBC-48D0-AD8A-A975C48EA6C1}" type="parTrans" cxnId="{A5A0C248-0B32-4529-A5B9-32B9116E2029}">
      <dgm:prSet/>
      <dgm:spPr/>
      <dgm:t>
        <a:bodyPr/>
        <a:lstStyle/>
        <a:p>
          <a:endParaRPr lang="hr-HR"/>
        </a:p>
      </dgm:t>
    </dgm:pt>
    <dgm:pt modelId="{C06109AE-8D7D-4BD6-9E66-4FD4D38D360D}" type="sibTrans" cxnId="{A5A0C248-0B32-4529-A5B9-32B9116E2029}">
      <dgm:prSet/>
      <dgm:spPr/>
      <dgm:t>
        <a:bodyPr/>
        <a:lstStyle/>
        <a:p>
          <a:endParaRPr lang="hr-HR"/>
        </a:p>
      </dgm:t>
    </dgm:pt>
    <dgm:pt modelId="{AD693DCA-2521-41EB-A0BE-1BC4B28DEB69}" type="pres">
      <dgm:prSet presAssocID="{EA2E1615-0305-4939-AC04-A4FF24E0DFB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E937C50-A09B-40C1-8FC1-3B5D93C77EB9}" type="pres">
      <dgm:prSet presAssocID="{EA2E1615-0305-4939-AC04-A4FF24E0DFB6}" presName="matrix" presStyleCnt="0"/>
      <dgm:spPr/>
      <dgm:t>
        <a:bodyPr/>
        <a:lstStyle/>
        <a:p>
          <a:endParaRPr lang="en-US"/>
        </a:p>
      </dgm:t>
    </dgm:pt>
    <dgm:pt modelId="{5E17B77A-2908-42E1-9B2F-A40D93B46F7B}" type="pres">
      <dgm:prSet presAssocID="{EA2E1615-0305-4939-AC04-A4FF24E0DFB6}" presName="tile1" presStyleLbl="node1" presStyleIdx="0" presStyleCnt="4" custScaleY="103802" custLinFactNeighborX="0" custLinFactNeighborY="1017"/>
      <dgm:spPr/>
      <dgm:t>
        <a:bodyPr/>
        <a:lstStyle/>
        <a:p>
          <a:endParaRPr lang="hr-HR"/>
        </a:p>
      </dgm:t>
    </dgm:pt>
    <dgm:pt modelId="{7A17FB7F-4AE2-4237-BB6B-087C2B46DCD9}" type="pres">
      <dgm:prSet presAssocID="{EA2E1615-0305-4939-AC04-A4FF24E0DFB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4ADC4B-740E-42CF-9F64-DE79AF026899}" type="pres">
      <dgm:prSet presAssocID="{EA2E1615-0305-4939-AC04-A4FF24E0DFB6}" presName="tile2" presStyleLbl="node1" presStyleIdx="1" presStyleCnt="4" custAng="0" custScaleX="100000" custScaleY="100000" custLinFactNeighborX="450" custLinFactNeighborY="-3704"/>
      <dgm:spPr/>
      <dgm:t>
        <a:bodyPr/>
        <a:lstStyle/>
        <a:p>
          <a:endParaRPr lang="hr-HR"/>
        </a:p>
      </dgm:t>
    </dgm:pt>
    <dgm:pt modelId="{B1081AD7-B551-42AC-9552-DB6801D0697A}" type="pres">
      <dgm:prSet presAssocID="{EA2E1615-0305-4939-AC04-A4FF24E0DFB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CD1E40A-482C-4D7A-BAE9-5540D1BA1093}" type="pres">
      <dgm:prSet presAssocID="{EA2E1615-0305-4939-AC04-A4FF24E0DFB6}" presName="tile3" presStyleLbl="node1" presStyleIdx="2" presStyleCnt="4" custLinFactNeighborX="-14" custLinFactNeighborY="1608"/>
      <dgm:spPr/>
      <dgm:t>
        <a:bodyPr/>
        <a:lstStyle/>
        <a:p>
          <a:endParaRPr lang="hr-HR"/>
        </a:p>
      </dgm:t>
    </dgm:pt>
    <dgm:pt modelId="{0665AAAA-6E85-432F-A26F-59754B5BD8EA}" type="pres">
      <dgm:prSet presAssocID="{EA2E1615-0305-4939-AC04-A4FF24E0DFB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3A6C9DF-1EE9-41A2-9E77-4011EB0F7AC6}" type="pres">
      <dgm:prSet presAssocID="{EA2E1615-0305-4939-AC04-A4FF24E0DFB6}" presName="tile4" presStyleLbl="node1" presStyleIdx="3" presStyleCnt="4"/>
      <dgm:spPr/>
      <dgm:t>
        <a:bodyPr/>
        <a:lstStyle/>
        <a:p>
          <a:endParaRPr lang="hr-HR"/>
        </a:p>
      </dgm:t>
    </dgm:pt>
    <dgm:pt modelId="{AB4CFA2C-0480-4448-908A-6E4A8545399F}" type="pres">
      <dgm:prSet presAssocID="{EA2E1615-0305-4939-AC04-A4FF24E0DFB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4BD56CD-0005-42A3-9BF6-802E857B7C00}" type="pres">
      <dgm:prSet presAssocID="{EA2E1615-0305-4939-AC04-A4FF24E0DFB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hr-HR"/>
        </a:p>
      </dgm:t>
    </dgm:pt>
  </dgm:ptLst>
  <dgm:cxnLst>
    <dgm:cxn modelId="{F4022327-908C-450A-BF5F-1727230DDD33}" srcId="{E354D6F5-86E2-4E3C-9F5C-B7D6C9109625}" destId="{343F853B-BF93-4F38-81D3-5704EF99244A}" srcOrd="0" destOrd="0" parTransId="{38A2A33A-E272-44D3-95E4-74F541DB0A50}" sibTransId="{7E91E081-30B1-4EDC-9BDE-B3CC1ABA60E3}"/>
    <dgm:cxn modelId="{0508BB06-404D-4081-8EB6-5685BF6358F4}" type="presOf" srcId="{3F7BD143-E2AF-4465-BC22-4E33A048A4BF}" destId="{33A6C9DF-1EE9-41A2-9E77-4011EB0F7AC6}" srcOrd="0" destOrd="0" presId="urn:microsoft.com/office/officeart/2005/8/layout/matrix1"/>
    <dgm:cxn modelId="{A85A2780-2DE2-4E0C-8BE8-6495B94A4B03}" type="presOf" srcId="{772C2FA3-3A1E-44D9-8CE1-FFA932F2A45A}" destId="{ACD1E40A-482C-4D7A-BAE9-5540D1BA1093}" srcOrd="0" destOrd="0" presId="urn:microsoft.com/office/officeart/2005/8/layout/matrix1"/>
    <dgm:cxn modelId="{C8ECEC42-2191-4E1B-A4F7-B886C67A6739}" srcId="{E354D6F5-86E2-4E3C-9F5C-B7D6C9109625}" destId="{91D399F8-22C5-4AC7-A3DB-6F78CC4D4C04}" srcOrd="1" destOrd="0" parTransId="{EADA6CE2-6325-44E8-9A93-96E56BC5988F}" sibTransId="{CCF12CC4-7E65-453D-923C-0BC227D342DC}"/>
    <dgm:cxn modelId="{7AB8376A-D657-4463-8B9C-D99366288D61}" type="presOf" srcId="{772C2FA3-3A1E-44D9-8CE1-FFA932F2A45A}" destId="{0665AAAA-6E85-432F-A26F-59754B5BD8EA}" srcOrd="1" destOrd="0" presId="urn:microsoft.com/office/officeart/2005/8/layout/matrix1"/>
    <dgm:cxn modelId="{F16F2AFA-A3B1-48D6-8152-B177AA460FFE}" type="presOf" srcId="{91D399F8-22C5-4AC7-A3DB-6F78CC4D4C04}" destId="{B1081AD7-B551-42AC-9552-DB6801D0697A}" srcOrd="1" destOrd="0" presId="urn:microsoft.com/office/officeart/2005/8/layout/matrix1"/>
    <dgm:cxn modelId="{B8D723B5-EF37-437F-9DF8-5DC975DF5C40}" type="presOf" srcId="{3F7BD143-E2AF-4465-BC22-4E33A048A4BF}" destId="{AB4CFA2C-0480-4448-908A-6E4A8545399F}" srcOrd="1" destOrd="0" presId="urn:microsoft.com/office/officeart/2005/8/layout/matrix1"/>
    <dgm:cxn modelId="{E8708D77-741C-4777-9416-50E2AE099483}" srcId="{E354D6F5-86E2-4E3C-9F5C-B7D6C9109625}" destId="{772C2FA3-3A1E-44D9-8CE1-FFA932F2A45A}" srcOrd="2" destOrd="0" parTransId="{45F6064A-25B8-4876-B678-6CD2F881D5B4}" sibTransId="{7E76362B-1AF8-497A-9C43-FC99636732D1}"/>
    <dgm:cxn modelId="{7B50901B-33F1-4B57-B997-1B75A857E675}" type="presOf" srcId="{E354D6F5-86E2-4E3C-9F5C-B7D6C9109625}" destId="{D4BD56CD-0005-42A3-9BF6-802E857B7C00}" srcOrd="0" destOrd="0" presId="urn:microsoft.com/office/officeart/2005/8/layout/matrix1"/>
    <dgm:cxn modelId="{C4885941-A6E8-4A0E-B71D-F1C96173767B}" srcId="{EA2E1615-0305-4939-AC04-A4FF24E0DFB6}" destId="{E354D6F5-86E2-4E3C-9F5C-B7D6C9109625}" srcOrd="0" destOrd="0" parTransId="{4C084E6F-0A1A-4A99-AFCC-441D3140358A}" sibTransId="{DD702ACE-344D-482D-8779-A77A5AC739C4}"/>
    <dgm:cxn modelId="{47AECC2E-EBCC-47CC-9BED-D0A9BC311ECB}" type="presOf" srcId="{91D399F8-22C5-4AC7-A3DB-6F78CC4D4C04}" destId="{CF4ADC4B-740E-42CF-9F64-DE79AF026899}" srcOrd="0" destOrd="0" presId="urn:microsoft.com/office/officeart/2005/8/layout/matrix1"/>
    <dgm:cxn modelId="{45C70BE9-FBC6-42FE-8E68-71A9950308E9}" type="presOf" srcId="{EA2E1615-0305-4939-AC04-A4FF24E0DFB6}" destId="{AD693DCA-2521-41EB-A0BE-1BC4B28DEB69}" srcOrd="0" destOrd="0" presId="urn:microsoft.com/office/officeart/2005/8/layout/matrix1"/>
    <dgm:cxn modelId="{DBCE4C1F-05BB-4A31-86FF-5AAB7DB751DE}" type="presOf" srcId="{343F853B-BF93-4F38-81D3-5704EF99244A}" destId="{7A17FB7F-4AE2-4237-BB6B-087C2B46DCD9}" srcOrd="1" destOrd="0" presId="urn:microsoft.com/office/officeart/2005/8/layout/matrix1"/>
    <dgm:cxn modelId="{DC8DC0BC-6BD1-4A3F-87D8-C74CD892A21B}" type="presOf" srcId="{343F853B-BF93-4F38-81D3-5704EF99244A}" destId="{5E17B77A-2908-42E1-9B2F-A40D93B46F7B}" srcOrd="0" destOrd="0" presId="urn:microsoft.com/office/officeart/2005/8/layout/matrix1"/>
    <dgm:cxn modelId="{A5A0C248-0B32-4529-A5B9-32B9116E2029}" srcId="{E354D6F5-86E2-4E3C-9F5C-B7D6C9109625}" destId="{3F7BD143-E2AF-4465-BC22-4E33A048A4BF}" srcOrd="3" destOrd="0" parTransId="{C3D16182-8EBC-48D0-AD8A-A975C48EA6C1}" sibTransId="{C06109AE-8D7D-4BD6-9E66-4FD4D38D360D}"/>
    <dgm:cxn modelId="{A92844F4-0EFC-4318-889B-404796DA2A00}" type="presParOf" srcId="{AD693DCA-2521-41EB-A0BE-1BC4B28DEB69}" destId="{5E937C50-A09B-40C1-8FC1-3B5D93C77EB9}" srcOrd="0" destOrd="0" presId="urn:microsoft.com/office/officeart/2005/8/layout/matrix1"/>
    <dgm:cxn modelId="{95C256F6-CF61-41C8-9230-1EC740D560D4}" type="presParOf" srcId="{5E937C50-A09B-40C1-8FC1-3B5D93C77EB9}" destId="{5E17B77A-2908-42E1-9B2F-A40D93B46F7B}" srcOrd="0" destOrd="0" presId="urn:microsoft.com/office/officeart/2005/8/layout/matrix1"/>
    <dgm:cxn modelId="{60095BDF-E2F9-4783-B274-B27BBE622CD8}" type="presParOf" srcId="{5E937C50-A09B-40C1-8FC1-3B5D93C77EB9}" destId="{7A17FB7F-4AE2-4237-BB6B-087C2B46DCD9}" srcOrd="1" destOrd="0" presId="urn:microsoft.com/office/officeart/2005/8/layout/matrix1"/>
    <dgm:cxn modelId="{19D9C999-CDE6-4BE4-81DE-35CCF6711C3C}" type="presParOf" srcId="{5E937C50-A09B-40C1-8FC1-3B5D93C77EB9}" destId="{CF4ADC4B-740E-42CF-9F64-DE79AF026899}" srcOrd="2" destOrd="0" presId="urn:microsoft.com/office/officeart/2005/8/layout/matrix1"/>
    <dgm:cxn modelId="{E2A64508-644C-42B2-B4CF-AA352FDC8B74}" type="presParOf" srcId="{5E937C50-A09B-40C1-8FC1-3B5D93C77EB9}" destId="{B1081AD7-B551-42AC-9552-DB6801D0697A}" srcOrd="3" destOrd="0" presId="urn:microsoft.com/office/officeart/2005/8/layout/matrix1"/>
    <dgm:cxn modelId="{5293AAB4-B91D-4EE6-B1C4-B2773E082DDB}" type="presParOf" srcId="{5E937C50-A09B-40C1-8FC1-3B5D93C77EB9}" destId="{ACD1E40A-482C-4D7A-BAE9-5540D1BA1093}" srcOrd="4" destOrd="0" presId="urn:microsoft.com/office/officeart/2005/8/layout/matrix1"/>
    <dgm:cxn modelId="{D59EEE88-6D3A-4B27-8171-855A4DB799D6}" type="presParOf" srcId="{5E937C50-A09B-40C1-8FC1-3B5D93C77EB9}" destId="{0665AAAA-6E85-432F-A26F-59754B5BD8EA}" srcOrd="5" destOrd="0" presId="urn:microsoft.com/office/officeart/2005/8/layout/matrix1"/>
    <dgm:cxn modelId="{328900D4-2893-46DE-9616-9C0A19FE0754}" type="presParOf" srcId="{5E937C50-A09B-40C1-8FC1-3B5D93C77EB9}" destId="{33A6C9DF-1EE9-41A2-9E77-4011EB0F7AC6}" srcOrd="6" destOrd="0" presId="urn:microsoft.com/office/officeart/2005/8/layout/matrix1"/>
    <dgm:cxn modelId="{3DC33E0B-DF10-47A6-8E05-1EF08EC42155}" type="presParOf" srcId="{5E937C50-A09B-40C1-8FC1-3B5D93C77EB9}" destId="{AB4CFA2C-0480-4448-908A-6E4A8545399F}" srcOrd="7" destOrd="0" presId="urn:microsoft.com/office/officeart/2005/8/layout/matrix1"/>
    <dgm:cxn modelId="{1F04EFCC-5BE4-4343-955B-035C2D5B659C}" type="presParOf" srcId="{AD693DCA-2521-41EB-A0BE-1BC4B28DEB69}" destId="{D4BD56CD-0005-42A3-9BF6-802E857B7C0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B17B9B-EB88-42D7-AF06-19AA7EDDA00D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</dgm:pt>
    <dgm:pt modelId="{81069596-60EE-4B27-9607-2C5F4B9B6AC2}">
      <dgm:prSet phldrT="[Text]" custT="1"/>
      <dgm:spPr>
        <a:solidFill>
          <a:schemeClr val="bg1"/>
        </a:solidFill>
        <a:ln w="3175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1800" noProof="0" dirty="0" err="1" smtClean="0">
              <a:solidFill>
                <a:schemeClr val="tx1"/>
              </a:solidFill>
            </a:rPr>
            <a:t>Ss</a:t>
          </a:r>
          <a:r>
            <a:rPr lang="en-US" sz="1800" noProof="0" dirty="0" smtClean="0">
              <a:solidFill>
                <a:schemeClr val="tx1"/>
              </a:solidFill>
            </a:rPr>
            <a:t> are going to be tested.</a:t>
          </a:r>
          <a:endParaRPr lang="en-US" sz="1800" noProof="0" dirty="0">
            <a:solidFill>
              <a:schemeClr val="tx1"/>
            </a:solidFill>
          </a:endParaRPr>
        </a:p>
      </dgm:t>
    </dgm:pt>
    <dgm:pt modelId="{017547A2-C601-4A73-A7D0-D0D4E1D0FE06}" type="parTrans" cxnId="{16C61A2A-2C94-48FD-A2C1-D73D3488BE19}">
      <dgm:prSet/>
      <dgm:spPr/>
      <dgm:t>
        <a:bodyPr/>
        <a:lstStyle/>
        <a:p>
          <a:endParaRPr lang="en-US"/>
        </a:p>
      </dgm:t>
    </dgm:pt>
    <dgm:pt modelId="{E01FE5A6-092A-423C-AF45-B081BF28C2E7}" type="sibTrans" cxnId="{16C61A2A-2C94-48FD-A2C1-D73D3488BE19}">
      <dgm:prSet/>
      <dgm:spPr/>
      <dgm:t>
        <a:bodyPr/>
        <a:lstStyle/>
        <a:p>
          <a:endParaRPr lang="en-US"/>
        </a:p>
      </dgm:t>
    </dgm:pt>
    <dgm:pt modelId="{85D572C4-69EC-46AC-BE4E-6545FFCB2E14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800" noProof="0" dirty="0" err="1" smtClean="0">
              <a:solidFill>
                <a:schemeClr val="tx1"/>
              </a:solidFill>
            </a:rPr>
            <a:t>Ss</a:t>
          </a:r>
          <a:r>
            <a:rPr lang="en-US" sz="1800" noProof="0" dirty="0" smtClean="0">
              <a:solidFill>
                <a:schemeClr val="tx1"/>
              </a:solidFill>
            </a:rPr>
            <a:t> want to be prepared for it. </a:t>
          </a:r>
        </a:p>
      </dgm:t>
    </dgm:pt>
    <dgm:pt modelId="{D3189D75-8DFE-422C-AF1F-1378DD7E756E}" type="parTrans" cxnId="{4A3DFD23-0B91-469D-B74E-714CA8F4A82C}">
      <dgm:prSet/>
      <dgm:spPr/>
      <dgm:t>
        <a:bodyPr/>
        <a:lstStyle/>
        <a:p>
          <a:endParaRPr lang="en-US"/>
        </a:p>
      </dgm:t>
    </dgm:pt>
    <dgm:pt modelId="{C913A115-D1F7-4726-9D35-5A5DD6BCEAC5}" type="sibTrans" cxnId="{4A3DFD23-0B91-469D-B74E-714CA8F4A82C}">
      <dgm:prSet/>
      <dgm:spPr/>
      <dgm:t>
        <a:bodyPr/>
        <a:lstStyle/>
        <a:p>
          <a:endParaRPr lang="en-US"/>
        </a:p>
      </dgm:t>
    </dgm:pt>
    <dgm:pt modelId="{B54E3FD1-54E2-4F02-BC16-A0310C0C326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800" noProof="0" dirty="0" smtClean="0"/>
            <a:t>There is an increased pressure on teachers to prepare their </a:t>
          </a:r>
          <a:r>
            <a:rPr lang="en-US" sz="1800" noProof="0" dirty="0" err="1" smtClean="0"/>
            <a:t>Ss</a:t>
          </a:r>
          <a:r>
            <a:rPr lang="en-US" sz="1800" noProof="0" dirty="0" smtClean="0"/>
            <a:t> to score well.</a:t>
          </a:r>
        </a:p>
      </dgm:t>
    </dgm:pt>
    <dgm:pt modelId="{BC6E2E85-DC75-4193-9782-47F59876604F}" type="parTrans" cxnId="{686D5331-D3DA-4062-915E-3204C7E93026}">
      <dgm:prSet/>
      <dgm:spPr/>
      <dgm:t>
        <a:bodyPr/>
        <a:lstStyle/>
        <a:p>
          <a:endParaRPr lang="en-US"/>
        </a:p>
      </dgm:t>
    </dgm:pt>
    <dgm:pt modelId="{06F01990-3E5E-48AE-B620-F60AC506DD18}" type="sibTrans" cxnId="{686D5331-D3DA-4062-915E-3204C7E93026}">
      <dgm:prSet/>
      <dgm:spPr/>
      <dgm:t>
        <a:bodyPr/>
        <a:lstStyle/>
        <a:p>
          <a:endParaRPr lang="en-US"/>
        </a:p>
      </dgm:t>
    </dgm:pt>
    <dgm:pt modelId="{CF99B790-3EB6-4309-B093-208646B3943C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800" noProof="0" dirty="0" smtClean="0"/>
            <a:t>Teachers want to be effective. </a:t>
          </a:r>
        </a:p>
      </dgm:t>
    </dgm:pt>
    <dgm:pt modelId="{5F3BC9DE-B72C-4519-BAFC-0CDA1454A291}" type="parTrans" cxnId="{5F8A19DB-65D1-418B-A01E-171C8D86058E}">
      <dgm:prSet/>
      <dgm:spPr/>
      <dgm:t>
        <a:bodyPr/>
        <a:lstStyle/>
        <a:p>
          <a:endParaRPr lang="en-US"/>
        </a:p>
      </dgm:t>
    </dgm:pt>
    <dgm:pt modelId="{8012D61D-C7AD-4AF0-ABF9-CE3F2692814A}" type="sibTrans" cxnId="{5F8A19DB-65D1-418B-A01E-171C8D86058E}">
      <dgm:prSet/>
      <dgm:spPr/>
      <dgm:t>
        <a:bodyPr/>
        <a:lstStyle/>
        <a:p>
          <a:endParaRPr lang="en-US"/>
        </a:p>
      </dgm:t>
    </dgm:pt>
    <dgm:pt modelId="{7B6B066C-C495-44EB-9F66-866883CD83E1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800" noProof="0" dirty="0" smtClean="0"/>
            <a:t>Language is a multidimensional  skill. </a:t>
          </a:r>
        </a:p>
      </dgm:t>
    </dgm:pt>
    <dgm:pt modelId="{281DE63F-692F-4786-8888-D8FC19C5B517}" type="parTrans" cxnId="{EBBC7854-76F8-443A-82F9-9E791EBA45C2}">
      <dgm:prSet/>
      <dgm:spPr/>
      <dgm:t>
        <a:bodyPr/>
        <a:lstStyle/>
        <a:p>
          <a:endParaRPr lang="en-US"/>
        </a:p>
      </dgm:t>
    </dgm:pt>
    <dgm:pt modelId="{E6644068-596C-4F28-8D58-729A0D08637D}" type="sibTrans" cxnId="{EBBC7854-76F8-443A-82F9-9E791EBA45C2}">
      <dgm:prSet/>
      <dgm:spPr/>
      <dgm:t>
        <a:bodyPr/>
        <a:lstStyle/>
        <a:p>
          <a:endParaRPr lang="en-US"/>
        </a:p>
      </dgm:t>
    </dgm:pt>
    <dgm:pt modelId="{6C44FDD3-996B-47CB-BFAA-506CFF2EBAD2}" type="pres">
      <dgm:prSet presAssocID="{16B17B9B-EB88-42D7-AF06-19AA7EDDA00D}" presName="linear" presStyleCnt="0">
        <dgm:presLayoutVars>
          <dgm:animLvl val="lvl"/>
          <dgm:resizeHandles val="exact"/>
        </dgm:presLayoutVars>
      </dgm:prSet>
      <dgm:spPr/>
    </dgm:pt>
    <dgm:pt modelId="{38C8D1A6-312B-4E38-85A0-F0ED6122108E}" type="pres">
      <dgm:prSet presAssocID="{81069596-60EE-4B27-9607-2C5F4B9B6AC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B473EC9-2F9C-47A8-8EDB-BA9763A01467}" type="pres">
      <dgm:prSet presAssocID="{E01FE5A6-092A-423C-AF45-B081BF28C2E7}" presName="spacer" presStyleCnt="0"/>
      <dgm:spPr/>
    </dgm:pt>
    <dgm:pt modelId="{F4DDB780-812F-460D-87DF-41A742822CBA}" type="pres">
      <dgm:prSet presAssocID="{85D572C4-69EC-46AC-BE4E-6545FFCB2E1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3598FD1-71DC-4062-AB7E-A00168CBD75C}" type="pres">
      <dgm:prSet presAssocID="{C913A115-D1F7-4726-9D35-5A5DD6BCEAC5}" presName="spacer" presStyleCnt="0"/>
      <dgm:spPr/>
    </dgm:pt>
    <dgm:pt modelId="{E8FEDBAD-CB6D-4B0E-AA61-F92B8DC051ED}" type="pres">
      <dgm:prSet presAssocID="{B54E3FD1-54E2-4F02-BC16-A0310C0C326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3E90680-DFE4-4EE1-9BE0-060EF14C854F}" type="pres">
      <dgm:prSet presAssocID="{06F01990-3E5E-48AE-B620-F60AC506DD18}" presName="spacer" presStyleCnt="0"/>
      <dgm:spPr/>
    </dgm:pt>
    <dgm:pt modelId="{2DC2C6D4-0276-4701-8FB5-80669DA2712A}" type="pres">
      <dgm:prSet presAssocID="{CF99B790-3EB6-4309-B093-208646B3943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9554AF8-805A-466F-AD9C-F14AF9F7270E}" type="pres">
      <dgm:prSet presAssocID="{8012D61D-C7AD-4AF0-ABF9-CE3F2692814A}" presName="spacer" presStyleCnt="0"/>
      <dgm:spPr/>
    </dgm:pt>
    <dgm:pt modelId="{51732B08-D22E-4AE1-AD53-6034F61E26A3}" type="pres">
      <dgm:prSet presAssocID="{7B6B066C-C495-44EB-9F66-866883CD83E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86D5331-D3DA-4062-915E-3204C7E93026}" srcId="{16B17B9B-EB88-42D7-AF06-19AA7EDDA00D}" destId="{B54E3FD1-54E2-4F02-BC16-A0310C0C326A}" srcOrd="2" destOrd="0" parTransId="{BC6E2E85-DC75-4193-9782-47F59876604F}" sibTransId="{06F01990-3E5E-48AE-B620-F60AC506DD18}"/>
    <dgm:cxn modelId="{16C61A2A-2C94-48FD-A2C1-D73D3488BE19}" srcId="{16B17B9B-EB88-42D7-AF06-19AA7EDDA00D}" destId="{81069596-60EE-4B27-9607-2C5F4B9B6AC2}" srcOrd="0" destOrd="0" parTransId="{017547A2-C601-4A73-A7D0-D0D4E1D0FE06}" sibTransId="{E01FE5A6-092A-423C-AF45-B081BF28C2E7}"/>
    <dgm:cxn modelId="{5F8A19DB-65D1-418B-A01E-171C8D86058E}" srcId="{16B17B9B-EB88-42D7-AF06-19AA7EDDA00D}" destId="{CF99B790-3EB6-4309-B093-208646B3943C}" srcOrd="3" destOrd="0" parTransId="{5F3BC9DE-B72C-4519-BAFC-0CDA1454A291}" sibTransId="{8012D61D-C7AD-4AF0-ABF9-CE3F2692814A}"/>
    <dgm:cxn modelId="{EBBC7854-76F8-443A-82F9-9E791EBA45C2}" srcId="{16B17B9B-EB88-42D7-AF06-19AA7EDDA00D}" destId="{7B6B066C-C495-44EB-9F66-866883CD83E1}" srcOrd="4" destOrd="0" parTransId="{281DE63F-692F-4786-8888-D8FC19C5B517}" sibTransId="{E6644068-596C-4F28-8D58-729A0D08637D}"/>
    <dgm:cxn modelId="{E0730AF9-F958-423C-85C6-8266C03B3CAA}" type="presOf" srcId="{7B6B066C-C495-44EB-9F66-866883CD83E1}" destId="{51732B08-D22E-4AE1-AD53-6034F61E26A3}" srcOrd="0" destOrd="0" presId="urn:microsoft.com/office/officeart/2005/8/layout/vList2"/>
    <dgm:cxn modelId="{C022B4F3-E792-4669-8793-58BC2847F560}" type="presOf" srcId="{CF99B790-3EB6-4309-B093-208646B3943C}" destId="{2DC2C6D4-0276-4701-8FB5-80669DA2712A}" srcOrd="0" destOrd="0" presId="urn:microsoft.com/office/officeart/2005/8/layout/vList2"/>
    <dgm:cxn modelId="{C51AFB1B-C498-44BB-96E7-6DF1193FDC6F}" type="presOf" srcId="{85D572C4-69EC-46AC-BE4E-6545FFCB2E14}" destId="{F4DDB780-812F-460D-87DF-41A742822CBA}" srcOrd="0" destOrd="0" presId="urn:microsoft.com/office/officeart/2005/8/layout/vList2"/>
    <dgm:cxn modelId="{CBCBC9AD-A33C-439D-A27A-DC7F3D5C5BE8}" type="presOf" srcId="{16B17B9B-EB88-42D7-AF06-19AA7EDDA00D}" destId="{6C44FDD3-996B-47CB-BFAA-506CFF2EBAD2}" srcOrd="0" destOrd="0" presId="urn:microsoft.com/office/officeart/2005/8/layout/vList2"/>
    <dgm:cxn modelId="{580D3B24-D1EC-483E-A51E-7101AC1C8FCE}" type="presOf" srcId="{B54E3FD1-54E2-4F02-BC16-A0310C0C326A}" destId="{E8FEDBAD-CB6D-4B0E-AA61-F92B8DC051ED}" srcOrd="0" destOrd="0" presId="urn:microsoft.com/office/officeart/2005/8/layout/vList2"/>
    <dgm:cxn modelId="{4A3DFD23-0B91-469D-B74E-714CA8F4A82C}" srcId="{16B17B9B-EB88-42D7-AF06-19AA7EDDA00D}" destId="{85D572C4-69EC-46AC-BE4E-6545FFCB2E14}" srcOrd="1" destOrd="0" parTransId="{D3189D75-8DFE-422C-AF1F-1378DD7E756E}" sibTransId="{C913A115-D1F7-4726-9D35-5A5DD6BCEAC5}"/>
    <dgm:cxn modelId="{3440722A-4CD5-4A19-A84E-78B7CC18F579}" type="presOf" srcId="{81069596-60EE-4B27-9607-2C5F4B9B6AC2}" destId="{38C8D1A6-312B-4E38-85A0-F0ED6122108E}" srcOrd="0" destOrd="0" presId="urn:microsoft.com/office/officeart/2005/8/layout/vList2"/>
    <dgm:cxn modelId="{F93FFD8F-5D08-4771-996A-9C8E9FFCD27B}" type="presParOf" srcId="{6C44FDD3-996B-47CB-BFAA-506CFF2EBAD2}" destId="{38C8D1A6-312B-4E38-85A0-F0ED6122108E}" srcOrd="0" destOrd="0" presId="urn:microsoft.com/office/officeart/2005/8/layout/vList2"/>
    <dgm:cxn modelId="{5A448BF7-4248-42F1-BDED-FFED09B69D23}" type="presParOf" srcId="{6C44FDD3-996B-47CB-BFAA-506CFF2EBAD2}" destId="{4B473EC9-2F9C-47A8-8EDB-BA9763A01467}" srcOrd="1" destOrd="0" presId="urn:microsoft.com/office/officeart/2005/8/layout/vList2"/>
    <dgm:cxn modelId="{2956321C-CD96-4002-BC48-C9163F44F011}" type="presParOf" srcId="{6C44FDD3-996B-47CB-BFAA-506CFF2EBAD2}" destId="{F4DDB780-812F-460D-87DF-41A742822CBA}" srcOrd="2" destOrd="0" presId="urn:microsoft.com/office/officeart/2005/8/layout/vList2"/>
    <dgm:cxn modelId="{6668C6BE-3FE1-47C1-9D4F-14D49D55552D}" type="presParOf" srcId="{6C44FDD3-996B-47CB-BFAA-506CFF2EBAD2}" destId="{D3598FD1-71DC-4062-AB7E-A00168CBD75C}" srcOrd="3" destOrd="0" presId="urn:microsoft.com/office/officeart/2005/8/layout/vList2"/>
    <dgm:cxn modelId="{A044BE9A-7DAA-4DB9-A088-C68DEB75B2F0}" type="presParOf" srcId="{6C44FDD3-996B-47CB-BFAA-506CFF2EBAD2}" destId="{E8FEDBAD-CB6D-4B0E-AA61-F92B8DC051ED}" srcOrd="4" destOrd="0" presId="urn:microsoft.com/office/officeart/2005/8/layout/vList2"/>
    <dgm:cxn modelId="{350B984E-1A3D-45EF-8F6D-E54E61373B19}" type="presParOf" srcId="{6C44FDD3-996B-47CB-BFAA-506CFF2EBAD2}" destId="{B3E90680-DFE4-4EE1-9BE0-060EF14C854F}" srcOrd="5" destOrd="0" presId="urn:microsoft.com/office/officeart/2005/8/layout/vList2"/>
    <dgm:cxn modelId="{E217B6B9-5809-4B2B-A670-9ACD9381B38E}" type="presParOf" srcId="{6C44FDD3-996B-47CB-BFAA-506CFF2EBAD2}" destId="{2DC2C6D4-0276-4701-8FB5-80669DA2712A}" srcOrd="6" destOrd="0" presId="urn:microsoft.com/office/officeart/2005/8/layout/vList2"/>
    <dgm:cxn modelId="{D01BA35B-D904-407D-B785-3D346CE5BC79}" type="presParOf" srcId="{6C44FDD3-996B-47CB-BFAA-506CFF2EBAD2}" destId="{69554AF8-805A-466F-AD9C-F14AF9F7270E}" srcOrd="7" destOrd="0" presId="urn:microsoft.com/office/officeart/2005/8/layout/vList2"/>
    <dgm:cxn modelId="{677D4B59-677E-4649-B973-D5B87EAA9446}" type="presParOf" srcId="{6C44FDD3-996B-47CB-BFAA-506CFF2EBAD2}" destId="{51732B08-D22E-4AE1-AD53-6034F61E26A3}" srcOrd="8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7B77A-2908-42E1-9B2F-A40D93B46F7B}">
      <dsp:nvSpPr>
        <dsp:cNvPr id="0" name=""/>
        <dsp:cNvSpPr/>
      </dsp:nvSpPr>
      <dsp:spPr>
        <a:xfrm rot="16200000">
          <a:off x="683804" y="-682535"/>
          <a:ext cx="1980762" cy="3348372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INTEROPERABILITY      (</a:t>
          </a:r>
          <a:r>
            <a:rPr lang="hr-HR" sz="2400" kern="1200" noProof="0" dirty="0" err="1" smtClean="0"/>
            <a:t>in</a:t>
          </a:r>
          <a:r>
            <a:rPr lang="hr-HR" sz="2400" kern="1200" noProof="0" dirty="0" smtClean="0"/>
            <a:t> </a:t>
          </a:r>
          <a:r>
            <a:rPr lang="hr-HR" sz="2400" kern="1200" noProof="0" dirty="0" err="1" smtClean="0"/>
            <a:t>the</a:t>
          </a:r>
          <a:r>
            <a:rPr lang="hr-HR" sz="2400" kern="1200" noProof="0" dirty="0" smtClean="0"/>
            <a:t> </a:t>
          </a:r>
          <a:r>
            <a:rPr lang="hr-HR" sz="2400" kern="1200" noProof="0" dirty="0" err="1" smtClean="0"/>
            <a:t>theatre</a:t>
          </a:r>
          <a:r>
            <a:rPr lang="hr-HR" sz="2400" kern="1200" noProof="0" dirty="0" smtClean="0"/>
            <a:t>, </a:t>
          </a:r>
          <a:r>
            <a:rPr lang="hr-HR" sz="2400" kern="1200" noProof="0" dirty="0" err="1" smtClean="0"/>
            <a:t>in</a:t>
          </a:r>
          <a:r>
            <a:rPr lang="hr-HR" sz="2400" kern="1200" noProof="0" dirty="0" smtClean="0"/>
            <a:t> </a:t>
          </a:r>
          <a:r>
            <a:rPr lang="hr-HR" sz="2400" kern="1200" noProof="0" dirty="0" err="1" smtClean="0"/>
            <a:t>the</a:t>
          </a:r>
          <a:r>
            <a:rPr lang="hr-HR" sz="2400" kern="1200" noProof="0" dirty="0" smtClean="0"/>
            <a:t> </a:t>
          </a:r>
          <a:r>
            <a:rPr lang="hr-HR" sz="2400" kern="1200" noProof="0" dirty="0" err="1" smtClean="0"/>
            <a:t>field</a:t>
          </a:r>
          <a:r>
            <a:rPr lang="hr-HR" sz="2400" kern="1200" noProof="0" dirty="0" smtClean="0"/>
            <a:t>, </a:t>
          </a:r>
          <a:r>
            <a:rPr lang="hr-HR" sz="2400" kern="1200" noProof="0" dirty="0" err="1" smtClean="0"/>
            <a:t>in</a:t>
          </a:r>
          <a:r>
            <a:rPr lang="hr-HR" sz="2400" kern="1200" noProof="0" dirty="0" smtClean="0"/>
            <a:t> </a:t>
          </a:r>
          <a:r>
            <a:rPr lang="hr-HR" sz="2400" kern="1200" noProof="0" dirty="0" err="1" smtClean="0"/>
            <a:t>real</a:t>
          </a:r>
          <a:r>
            <a:rPr lang="hr-HR" sz="2400" kern="1200" noProof="0" dirty="0" smtClean="0"/>
            <a:t> </a:t>
          </a:r>
          <a:r>
            <a:rPr lang="hr-HR" sz="2400" kern="1200" noProof="0" dirty="0" err="1" smtClean="0"/>
            <a:t>life</a:t>
          </a:r>
          <a:r>
            <a:rPr lang="en-US" sz="2400" kern="1200" noProof="0" dirty="0" smtClean="0"/>
            <a:t>)</a:t>
          </a:r>
          <a:endParaRPr lang="en-US" sz="2400" kern="1200" noProof="0" dirty="0"/>
        </a:p>
      </dsp:txBody>
      <dsp:txXfrm rot="5400000">
        <a:off x="-1" y="1269"/>
        <a:ext cx="3348372" cy="1485572"/>
      </dsp:txXfrm>
    </dsp:sp>
    <dsp:sp modelId="{CF4ADC4B-740E-42CF-9F64-DE79AF026899}">
      <dsp:nvSpPr>
        <dsp:cNvPr id="0" name=""/>
        <dsp:cNvSpPr/>
      </dsp:nvSpPr>
      <dsp:spPr>
        <a:xfrm>
          <a:off x="3348372" y="0"/>
          <a:ext cx="3348372" cy="1908212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National armed forces</a:t>
          </a:r>
          <a:endParaRPr lang="en-US" sz="2400" kern="1200" noProof="0" dirty="0"/>
        </a:p>
      </dsp:txBody>
      <dsp:txXfrm>
        <a:off x="3348372" y="0"/>
        <a:ext cx="3348372" cy="1431159"/>
      </dsp:txXfrm>
    </dsp:sp>
    <dsp:sp modelId="{ACD1E40A-482C-4D7A-BAE9-5540D1BA1093}">
      <dsp:nvSpPr>
        <dsp:cNvPr id="0" name=""/>
        <dsp:cNvSpPr/>
      </dsp:nvSpPr>
      <dsp:spPr>
        <a:xfrm rot="10800000">
          <a:off x="0" y="1926350"/>
          <a:ext cx="3348372" cy="1908212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Testing</a:t>
          </a:r>
          <a:endParaRPr lang="en-US" sz="2400" kern="1200" noProof="0" dirty="0"/>
        </a:p>
      </dsp:txBody>
      <dsp:txXfrm rot="10800000">
        <a:off x="0" y="2403403"/>
        <a:ext cx="3348372" cy="1431159"/>
      </dsp:txXfrm>
    </dsp:sp>
    <dsp:sp modelId="{33A6C9DF-1EE9-41A2-9E77-4011EB0F7AC6}">
      <dsp:nvSpPr>
        <dsp:cNvPr id="0" name=""/>
        <dsp:cNvSpPr/>
      </dsp:nvSpPr>
      <dsp:spPr>
        <a:xfrm rot="5400000">
          <a:off x="4068451" y="1206270"/>
          <a:ext cx="1908212" cy="3348372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Teaching</a:t>
          </a:r>
          <a:endParaRPr lang="en-US" sz="2400" kern="1200" noProof="0" dirty="0"/>
        </a:p>
      </dsp:txBody>
      <dsp:txXfrm rot="-5400000">
        <a:off x="3348372" y="2403402"/>
        <a:ext cx="3348372" cy="1431159"/>
      </dsp:txXfrm>
    </dsp:sp>
    <dsp:sp modelId="{D4BD56CD-0005-42A3-9BF6-802E857B7C00}">
      <dsp:nvSpPr>
        <dsp:cNvPr id="0" name=""/>
        <dsp:cNvSpPr/>
      </dsp:nvSpPr>
      <dsp:spPr>
        <a:xfrm>
          <a:off x="2343860" y="1431159"/>
          <a:ext cx="2009023" cy="954106"/>
        </a:xfrm>
        <a:prstGeom prst="round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>
              <a:solidFill>
                <a:schemeClr val="bg1">
                  <a:lumMod val="50000"/>
                </a:schemeClr>
              </a:solidFill>
            </a:rPr>
            <a:t>STANAG 6001</a:t>
          </a:r>
          <a:endParaRPr lang="en-US" sz="2400" kern="1200" noProof="0" dirty="0">
            <a:solidFill>
              <a:schemeClr val="bg1">
                <a:lumMod val="50000"/>
              </a:schemeClr>
            </a:solidFill>
          </a:endParaRPr>
        </a:p>
      </dsp:txBody>
      <dsp:txXfrm>
        <a:off x="2390436" y="1477735"/>
        <a:ext cx="1915871" cy="860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8D1A6-312B-4E38-85A0-F0ED6122108E}">
      <dsp:nvSpPr>
        <dsp:cNvPr id="0" name=""/>
        <dsp:cNvSpPr/>
      </dsp:nvSpPr>
      <dsp:spPr>
        <a:xfrm>
          <a:off x="0" y="2981"/>
          <a:ext cx="3250703" cy="897569"/>
        </a:xfrm>
        <a:prstGeom prst="roundRect">
          <a:avLst/>
        </a:prstGeom>
        <a:solidFill>
          <a:schemeClr val="bg1"/>
        </a:solidFill>
        <a:ln w="3175" cap="flat" cmpd="sng" algn="ctr">
          <a:solidFill>
            <a:schemeClr val="bg1">
              <a:lumMod val="6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err="1" smtClean="0">
              <a:solidFill>
                <a:schemeClr val="tx1"/>
              </a:solidFill>
            </a:rPr>
            <a:t>Ss</a:t>
          </a:r>
          <a:r>
            <a:rPr lang="en-US" sz="1800" kern="1200" noProof="0" dirty="0" smtClean="0">
              <a:solidFill>
                <a:schemeClr val="tx1"/>
              </a:solidFill>
            </a:rPr>
            <a:t> are going to be tested.</a:t>
          </a:r>
          <a:endParaRPr lang="en-US" sz="1800" kern="1200" noProof="0" dirty="0">
            <a:solidFill>
              <a:schemeClr val="tx1"/>
            </a:solidFill>
          </a:endParaRPr>
        </a:p>
      </dsp:txBody>
      <dsp:txXfrm>
        <a:off x="43816" y="46797"/>
        <a:ext cx="3163071" cy="809937"/>
      </dsp:txXfrm>
    </dsp:sp>
    <dsp:sp modelId="{F4DDB780-812F-460D-87DF-41A742822CBA}">
      <dsp:nvSpPr>
        <dsp:cNvPr id="0" name=""/>
        <dsp:cNvSpPr/>
      </dsp:nvSpPr>
      <dsp:spPr>
        <a:xfrm>
          <a:off x="0" y="911224"/>
          <a:ext cx="3250703" cy="897569"/>
        </a:xfrm>
        <a:prstGeom prst="roundRect">
          <a:avLst/>
        </a:prstGeom>
        <a:solidFill>
          <a:schemeClr val="bg1">
            <a:lumMod val="9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err="1" smtClean="0">
              <a:solidFill>
                <a:schemeClr val="tx1"/>
              </a:solidFill>
            </a:rPr>
            <a:t>Ss</a:t>
          </a:r>
          <a:r>
            <a:rPr lang="en-US" sz="1800" kern="1200" noProof="0" dirty="0" smtClean="0">
              <a:solidFill>
                <a:schemeClr val="tx1"/>
              </a:solidFill>
            </a:rPr>
            <a:t> want to be prepared for it. </a:t>
          </a:r>
        </a:p>
      </dsp:txBody>
      <dsp:txXfrm>
        <a:off x="43816" y="955040"/>
        <a:ext cx="3163071" cy="809937"/>
      </dsp:txXfrm>
    </dsp:sp>
    <dsp:sp modelId="{E8FEDBAD-CB6D-4B0E-AA61-F92B8DC051ED}">
      <dsp:nvSpPr>
        <dsp:cNvPr id="0" name=""/>
        <dsp:cNvSpPr/>
      </dsp:nvSpPr>
      <dsp:spPr>
        <a:xfrm>
          <a:off x="0" y="1819467"/>
          <a:ext cx="3250703" cy="897569"/>
        </a:xfrm>
        <a:prstGeom prst="roundRect">
          <a:avLst/>
        </a:prstGeom>
        <a:solidFill>
          <a:schemeClr val="bg1">
            <a:lumMod val="8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There is an increased pressure on teachers to prepare their </a:t>
          </a:r>
          <a:r>
            <a:rPr lang="en-US" sz="1800" kern="1200" noProof="0" dirty="0" err="1" smtClean="0"/>
            <a:t>Ss</a:t>
          </a:r>
          <a:r>
            <a:rPr lang="en-US" sz="1800" kern="1200" noProof="0" dirty="0" smtClean="0"/>
            <a:t> to score well.</a:t>
          </a:r>
        </a:p>
      </dsp:txBody>
      <dsp:txXfrm>
        <a:off x="43816" y="1863283"/>
        <a:ext cx="3163071" cy="809937"/>
      </dsp:txXfrm>
    </dsp:sp>
    <dsp:sp modelId="{2DC2C6D4-0276-4701-8FB5-80669DA2712A}">
      <dsp:nvSpPr>
        <dsp:cNvPr id="0" name=""/>
        <dsp:cNvSpPr/>
      </dsp:nvSpPr>
      <dsp:spPr>
        <a:xfrm>
          <a:off x="0" y="2727710"/>
          <a:ext cx="3250703" cy="897569"/>
        </a:xfrm>
        <a:prstGeom prst="round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Teachers want to be effective. </a:t>
          </a:r>
        </a:p>
      </dsp:txBody>
      <dsp:txXfrm>
        <a:off x="43816" y="2771526"/>
        <a:ext cx="3163071" cy="809937"/>
      </dsp:txXfrm>
    </dsp:sp>
    <dsp:sp modelId="{51732B08-D22E-4AE1-AD53-6034F61E26A3}">
      <dsp:nvSpPr>
        <dsp:cNvPr id="0" name=""/>
        <dsp:cNvSpPr/>
      </dsp:nvSpPr>
      <dsp:spPr>
        <a:xfrm>
          <a:off x="0" y="3635952"/>
          <a:ext cx="3250703" cy="897569"/>
        </a:xfrm>
        <a:prstGeom prst="roundRect">
          <a:avLst/>
        </a:prstGeom>
        <a:solidFill>
          <a:schemeClr val="bg1">
            <a:lumMod val="6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Language is a multidimensional  skill. </a:t>
          </a:r>
        </a:p>
      </dsp:txBody>
      <dsp:txXfrm>
        <a:off x="43816" y="3679768"/>
        <a:ext cx="3163071" cy="809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5E8A7-28C7-41FE-BB0E-906289DE2BB5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EFC0-CBE7-4C2B-A54F-85E17C1D11C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700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4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0445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9218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9965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4123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8970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9615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6892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3033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8422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7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2317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5026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5662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278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7363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913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659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900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3984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7EFC0-CBE7-4C2B-A54F-85E17C1D11C8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742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165304"/>
            <a:ext cx="2895600" cy="556171"/>
          </a:xfrm>
          <a:ln/>
        </p:spPr>
        <p:txBody>
          <a:bodyPr/>
          <a:lstStyle>
            <a:lvl1pPr algn="just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616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F8830-62A0-4032-8336-8BC8B03327DE}" type="datetime1">
              <a:rPr lang="hr-HR" smtClean="0"/>
              <a:t>16.10.2018.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544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FE662-2AA6-4BBD-A3E2-B40F8B11E375}" type="datetime1">
              <a:rPr lang="hr-HR" smtClean="0"/>
              <a:t>16.10.2018.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7699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2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hr-H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8BE90-E3E0-4FB0-A53B-5607C72D5CCC}" type="datetime1">
              <a:rPr lang="hr-HR" smtClean="0"/>
              <a:t>16.10.2018.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749400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7544" y="6237312"/>
            <a:ext cx="2133600" cy="476250"/>
          </a:xfrm>
        </p:spPr>
        <p:txBody>
          <a:bodyPr/>
          <a:lstStyle/>
          <a:p>
            <a:fld id="{1918BE90-E3E0-4FB0-A53B-5607C72D5CCC}" type="datetime1">
              <a:rPr lang="hr-HR" smtClean="0"/>
              <a:t>16.10.2018.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381508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921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05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5004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7275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33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1560" y="630932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444BFDDB-1D0C-40E9-A8AB-945A38266F6C}" type="datetime1">
              <a:rPr lang="hr-HR" smtClean="0"/>
              <a:t>16.10.2018.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869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96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9560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166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3867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2530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194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BE90-E3E0-4FB0-A53B-5607C72D5CCC}" type="datetime1">
              <a:rPr lang="hr-HR" smtClean="0"/>
              <a:t>16.10.2018.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157932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32AB4-9473-406A-BBFB-53D43A4A18A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953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32AB4-9473-406A-BBFB-53D43A4A18A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806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32AB4-9473-406A-BBFB-53D43A4A18A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555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32AB4-9473-406A-BBFB-53D43A4A18A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7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95536" y="61653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FEC32AB4-9473-406A-BBFB-53D43A4A18A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Slika 2" descr="D:\Desktop\1. HVU Dr. FRANJO TUĐMA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05"/>
            <a:ext cx="752475" cy="91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4" descr="D:\Desktop\1. SREDIŠTE ZA STR. JEZIKE-NOV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255"/>
            <a:ext cx="742950" cy="89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06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2CEB4-A3F8-4BD8-96B1-E1559629F651}" type="datetime1">
              <a:rPr lang="hr-HR" smtClean="0"/>
              <a:t>16.10.2018.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166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hr-H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smtClean="0"/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1918BE90-E3E0-4FB0-A53B-5607C72D5CCC}" type="datetime1">
              <a:rPr lang="hr-HR" smtClean="0"/>
              <a:t>16.10.2018.</a:t>
            </a:fld>
            <a:endParaRPr lang="hr-HR"/>
          </a:p>
        </p:txBody>
      </p:sp>
      <p:sp>
        <p:nvSpPr>
          <p:cNvPr id="351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smtClean="0"/>
              <a:t>BILC Professional Seminar, Zagreb, CROATIA, October 14-19, 2018 Language Learning and the Adult Mind: Enhancing Motivation and Efficiency in the Military Context</a:t>
            </a:r>
            <a:endParaRPr lang="hr-HR"/>
          </a:p>
        </p:txBody>
      </p:sp>
      <p:sp>
        <p:nvSpPr>
          <p:cNvPr id="351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47277ECE-9409-4349-9D40-9CF2602DAC6A}" type="slidenum">
              <a:rPr lang="hr-HR" smtClean="0"/>
              <a:t>‹#›</a:t>
            </a:fld>
            <a:endParaRPr lang="hr-HR"/>
          </a:p>
        </p:txBody>
      </p:sp>
      <p:pic>
        <p:nvPicPr>
          <p:cNvPr id="1031" name="Picture 7" descr="bg123411 cop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bg123411 cop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2842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r>
              <a:rPr lang="hr-HR" dirty="0" err="1" smtClean="0"/>
              <a:t>kkkkkkkbbbbbbbb</a:t>
            </a:r>
            <a:endParaRPr lang="hr-HR" dirty="0"/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755650" y="6064397"/>
            <a:ext cx="2808288" cy="8220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54000" tIns="10800" rIns="54000" bIns="10800" anchor="ctr">
            <a:spAutoFit/>
          </a:bodyPr>
          <a:lstStyle>
            <a:lvl1pPr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800000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hr-HR" sz="800" dirty="0" smtClean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hr-HR" sz="800" dirty="0" err="1" smtClean="0">
                <a:solidFill>
                  <a:schemeClr val="bg1"/>
                </a:solidFill>
                <a:latin typeface="Arial" charset="0"/>
              </a:rPr>
              <a:t>Presenter</a:t>
            </a: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: Martina Alerić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hr-HR" sz="800" dirty="0" err="1" smtClean="0">
                <a:solidFill>
                  <a:schemeClr val="bg1"/>
                </a:solidFill>
                <a:latin typeface="Arial" charset="0"/>
              </a:rPr>
              <a:t>Testing</a:t>
            </a: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hr-HR" sz="800" dirty="0" err="1" smtClean="0">
                <a:solidFill>
                  <a:schemeClr val="bg1"/>
                </a:solidFill>
                <a:latin typeface="Arial" charset="0"/>
              </a:rPr>
              <a:t>section</a:t>
            </a: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/FLC </a:t>
            </a:r>
            <a:r>
              <a:rPr lang="hr-HR" sz="800" dirty="0" smtClean="0">
                <a:solidFill>
                  <a:schemeClr val="bg1"/>
                </a:solidFill>
                <a:latin typeface="Calibri"/>
              </a:rPr>
              <a:t>"</a:t>
            </a:r>
            <a:r>
              <a:rPr lang="hr-HR" sz="800" dirty="0" smtClean="0">
                <a:solidFill>
                  <a:schemeClr val="bg1"/>
                </a:solidFill>
                <a:latin typeface="Arial" charset="0"/>
              </a:rPr>
              <a:t>Katarina Zrinska”/CDA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hr-HR" sz="800" dirty="0" smtClean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hr-HR" sz="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0" y="-26988"/>
            <a:ext cx="9180513" cy="7191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hr-HR"/>
          </a:p>
        </p:txBody>
      </p:sp>
      <p:pic>
        <p:nvPicPr>
          <p:cNvPr id="1036" name="Picture 13" descr="Grb_GSOSRH_pravi"/>
          <p:cNvPicPr>
            <a:picLocks noChangeAspect="1" noChangeArrowheads="1"/>
          </p:cNvPicPr>
          <p:nvPr/>
        </p:nvPicPr>
        <p:blipFill>
          <a:blip r:embed="rId17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984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4" descr="HVU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8725"/>
            <a:ext cx="4540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6230179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b="1" dirty="0" smtClean="0">
                <a:solidFill>
                  <a:schemeClr val="bg1"/>
                </a:solidFill>
              </a:rPr>
              <a:t>BILC</a:t>
            </a:r>
            <a:r>
              <a:rPr lang="hr-HR" sz="800" b="1" baseline="0" dirty="0" smtClean="0">
                <a:solidFill>
                  <a:schemeClr val="bg1"/>
                </a:solidFill>
              </a:rPr>
              <a:t> Professional Seminar, Zagreb, Croatia,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October</a:t>
            </a:r>
            <a:r>
              <a:rPr lang="hr-HR" sz="800" b="1" baseline="0" dirty="0" smtClean="0">
                <a:solidFill>
                  <a:schemeClr val="bg1"/>
                </a:solidFill>
              </a:rPr>
              <a:t> 14-19, 2018</a:t>
            </a:r>
          </a:p>
          <a:p>
            <a:r>
              <a:rPr lang="hr-HR" sz="800" b="1" baseline="0" dirty="0" err="1" smtClean="0">
                <a:solidFill>
                  <a:schemeClr val="bg1"/>
                </a:solidFill>
              </a:rPr>
              <a:t>Language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Learning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and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the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Adult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Mind</a:t>
            </a:r>
            <a:r>
              <a:rPr lang="hr-HR" sz="800" b="1" baseline="0" dirty="0" smtClean="0">
                <a:solidFill>
                  <a:schemeClr val="bg1"/>
                </a:solidFill>
              </a:rPr>
              <a:t>: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Enhancing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Motivation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and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Efficiency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in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the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Military</a:t>
            </a:r>
            <a:r>
              <a:rPr lang="hr-HR" sz="800" b="1" baseline="0" dirty="0" smtClean="0">
                <a:solidFill>
                  <a:schemeClr val="bg1"/>
                </a:solidFill>
              </a:rPr>
              <a:t> </a:t>
            </a:r>
            <a:r>
              <a:rPr lang="hr-HR" sz="800" b="1" baseline="0" dirty="0" err="1" smtClean="0">
                <a:solidFill>
                  <a:schemeClr val="bg1"/>
                </a:solidFill>
              </a:rPr>
              <a:t>Context</a:t>
            </a:r>
            <a:endParaRPr lang="hr-HR" sz="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4EE2F-9FA8-4F94-945F-20BF7107705F}" type="datetimeFigureOut">
              <a:rPr lang="hr-HR" smtClean="0"/>
              <a:t>16.10.2018.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B9FCC-7F2C-4C65-80D0-9928F60B9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68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gi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26925"/>
            <a:ext cx="8276456" cy="172228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</a:rPr>
              <a:t>TESTERS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</a:rPr>
              <a:t>to foster </a:t>
            </a: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hr-HR" sz="4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</a:rPr>
              <a:t>LEARNING-ORIENTED TEST PREPARATION</a:t>
            </a:r>
            <a:endParaRPr lang="hr-HR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49388" y="3874720"/>
            <a:ext cx="6400800" cy="1752600"/>
          </a:xfrm>
        </p:spPr>
        <p:txBody>
          <a:bodyPr>
            <a:normAutofit/>
          </a:bodyPr>
          <a:lstStyle/>
          <a:p>
            <a:r>
              <a:rPr lang="hr-HR" dirty="0"/>
              <a:t>Martina </a:t>
            </a:r>
            <a:r>
              <a:rPr lang="hr-HR" dirty="0" smtClean="0"/>
              <a:t>Alerić</a:t>
            </a:r>
            <a:r>
              <a:rPr lang="hr-HR" dirty="0"/>
              <a:t/>
            </a:r>
            <a:br>
              <a:rPr lang="hr-HR" dirty="0"/>
            </a:br>
            <a:r>
              <a:rPr lang="en-US" dirty="0" smtClean="0"/>
              <a:t>Head of the Testing Section</a:t>
            </a:r>
            <a:endParaRPr lang="hr-HR" dirty="0" smtClean="0"/>
          </a:p>
          <a:p>
            <a:r>
              <a:rPr lang="hr-HR" dirty="0" smtClean="0"/>
              <a:t>CROATIA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07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836712"/>
            <a:ext cx="9073008" cy="1143000"/>
          </a:xfrm>
        </p:spPr>
        <p:txBody>
          <a:bodyPr>
            <a:noAutofit/>
          </a:bodyPr>
          <a:lstStyle/>
          <a:p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>EXAMPLES </a:t>
            </a:r>
            <a:r>
              <a:rPr lang="hr-HR" sz="3100" dirty="0">
                <a:solidFill>
                  <a:schemeClr val="bg1">
                    <a:lumMod val="50000"/>
                  </a:schemeClr>
                </a:solidFill>
              </a:rPr>
              <a:t>OF FOSTERING </a:t>
            </a:r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>LEARNING </a:t>
            </a:r>
            <a:r>
              <a:rPr lang="hr-HR" sz="3100" dirty="0">
                <a:solidFill>
                  <a:schemeClr val="bg1">
                    <a:lumMod val="50000"/>
                  </a:schemeClr>
                </a:solidFill>
              </a:rPr>
              <a:t>–ORIENTED </a:t>
            </a:r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>TEST PREPARATION</a:t>
            </a:r>
            <a:endParaRPr lang="hr-HR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971787"/>
            <a:ext cx="7560840" cy="3888432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Mock writing test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hr-HR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rgbClr val="8D8D8D"/>
                </a:solidFill>
              </a:rPr>
              <a:t>for L2 and L3 </a:t>
            </a:r>
            <a:r>
              <a:rPr lang="hr-HR" sz="2400" dirty="0" smtClean="0">
                <a:solidFill>
                  <a:srgbClr val="8D8D8D"/>
                </a:solidFill>
              </a:rPr>
              <a:t>groups</a:t>
            </a:r>
            <a:endParaRPr lang="en-US" sz="2400" dirty="0" smtClean="0">
              <a:solidFill>
                <a:srgbClr val="8D8D8D"/>
              </a:solidFill>
            </a:endParaRPr>
          </a:p>
          <a:p>
            <a:pPr lvl="0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Additional tasks/items </a:t>
            </a:r>
            <a:endParaRPr lang="hr-H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rgbClr val="8D8D8D"/>
                </a:solidFill>
              </a:rPr>
              <a:t>for L2 and L3 groups </a:t>
            </a:r>
          </a:p>
          <a:p>
            <a:pPr lvl="0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Authentic materials </a:t>
            </a:r>
            <a:endParaRPr lang="hr-HR" sz="2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rgbClr val="8D8D8D"/>
                </a:solidFill>
              </a:rPr>
              <a:t>for lower intermediate level courses (≈ 1+)</a:t>
            </a:r>
          </a:p>
          <a:p>
            <a:pPr lvl="0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Info briefings </a:t>
            </a:r>
            <a:endParaRPr lang="hr-HR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sz="2400" dirty="0" smtClean="0">
                <a:solidFill>
                  <a:srgbClr val="8D8D8D"/>
                </a:solidFill>
              </a:rPr>
              <a:t>for cadets</a:t>
            </a:r>
            <a:endParaRPr lang="en-US" sz="2400" dirty="0">
              <a:solidFill>
                <a:srgbClr val="8D8D8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640" y="6356350"/>
            <a:ext cx="6696744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41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</p:spPr>
        <p:txBody>
          <a:bodyPr>
            <a:normAutofit/>
          </a:bodyPr>
          <a:lstStyle/>
          <a:p>
            <a:pPr marL="457200" lvl="1" algn="ctr" rtl="0">
              <a:spcBef>
                <a:spcPct val="20000"/>
              </a:spcBef>
            </a:pPr>
            <a:r>
              <a:rPr lang="en-US" sz="31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Mock writing test </a:t>
            </a:r>
            <a:r>
              <a:rPr lang="hr-HR" sz="31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31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100" kern="1200" dirty="0" smtClean="0">
                <a:solidFill>
                  <a:srgbClr val="8D8D8D"/>
                </a:solidFill>
                <a:latin typeface="+mn-lt"/>
                <a:ea typeface="+mn-ea"/>
                <a:cs typeface="+mn-cs"/>
              </a:rPr>
              <a:t>for L2 and L3 </a:t>
            </a:r>
            <a:r>
              <a:rPr lang="hr-HR" sz="3100" kern="1200" dirty="0" smtClean="0">
                <a:solidFill>
                  <a:srgbClr val="8D8D8D"/>
                </a:solidFill>
                <a:latin typeface="+mn-lt"/>
                <a:ea typeface="+mn-ea"/>
                <a:cs typeface="+mn-cs"/>
              </a:rPr>
              <a:t>groups</a:t>
            </a:r>
            <a:endParaRPr lang="en-US" sz="3100" kern="1200" dirty="0">
              <a:solidFill>
                <a:srgbClr val="8D8D8D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59632" y="6309320"/>
            <a:ext cx="6552728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2564904"/>
            <a:ext cx="7365504" cy="2965302"/>
          </a:xfrm>
        </p:spPr>
        <p:txBody>
          <a:bodyPr/>
          <a:lstStyle/>
          <a:p>
            <a:pPr lvl="0"/>
            <a:r>
              <a:rPr lang="hr-HR" sz="3000" dirty="0" err="1">
                <a:solidFill>
                  <a:srgbClr val="8D8D8D"/>
                </a:solidFill>
              </a:rPr>
              <a:t>t</a:t>
            </a:r>
            <a:r>
              <a:rPr lang="hr-HR" sz="3000" dirty="0" err="1" smtClean="0">
                <a:solidFill>
                  <a:srgbClr val="8D8D8D"/>
                </a:solidFill>
              </a:rPr>
              <a:t>esting</a:t>
            </a:r>
            <a:r>
              <a:rPr lang="hr-HR" sz="3000" dirty="0" smtClean="0">
                <a:solidFill>
                  <a:srgbClr val="8D8D8D"/>
                </a:solidFill>
              </a:rPr>
              <a:t> conditions simulated</a:t>
            </a:r>
          </a:p>
          <a:p>
            <a:r>
              <a:rPr lang="hr-HR" sz="3000" dirty="0" smtClean="0">
                <a:solidFill>
                  <a:srgbClr val="8D8D8D"/>
                </a:solidFill>
              </a:rPr>
              <a:t>Ss </a:t>
            </a:r>
            <a:r>
              <a:rPr lang="hr-HR" sz="3000" dirty="0">
                <a:solidFill>
                  <a:srgbClr val="8D8D8D"/>
                </a:solidFill>
              </a:rPr>
              <a:t>given </a:t>
            </a:r>
            <a:endParaRPr lang="hr-HR" sz="3000" dirty="0" smtClean="0">
              <a:solidFill>
                <a:srgbClr val="8D8D8D"/>
              </a:solidFill>
            </a:endParaRPr>
          </a:p>
          <a:p>
            <a:pPr lvl="1"/>
            <a:r>
              <a:rPr lang="hr-HR" dirty="0" smtClean="0">
                <a:solidFill>
                  <a:srgbClr val="8D8D8D"/>
                </a:solidFill>
              </a:rPr>
              <a:t>insight </a:t>
            </a:r>
            <a:r>
              <a:rPr lang="hr-HR" dirty="0">
                <a:solidFill>
                  <a:srgbClr val="8D8D8D"/>
                </a:solidFill>
              </a:rPr>
              <a:t>into the </a:t>
            </a:r>
            <a:r>
              <a:rPr lang="hr-HR" dirty="0" smtClean="0">
                <a:solidFill>
                  <a:srgbClr val="8D8D8D"/>
                </a:solidFill>
              </a:rPr>
              <a:t>criteria</a:t>
            </a:r>
            <a:endParaRPr lang="hr-HR" dirty="0">
              <a:solidFill>
                <a:srgbClr val="8D8D8D"/>
              </a:solidFill>
            </a:endParaRPr>
          </a:p>
          <a:p>
            <a:pPr lvl="1"/>
            <a:r>
              <a:rPr lang="hr-HR" dirty="0" smtClean="0">
                <a:solidFill>
                  <a:srgbClr val="8D8D8D"/>
                </a:solidFill>
              </a:rPr>
              <a:t>constructive individual feedback</a:t>
            </a:r>
          </a:p>
          <a:p>
            <a:pPr lvl="1"/>
            <a:r>
              <a:rPr lang="hr-HR" dirty="0" err="1" smtClean="0">
                <a:solidFill>
                  <a:srgbClr val="8D8D8D"/>
                </a:solidFill>
              </a:rPr>
              <a:t>opportunity</a:t>
            </a:r>
            <a:r>
              <a:rPr lang="hr-HR" dirty="0" smtClean="0">
                <a:solidFill>
                  <a:srgbClr val="8D8D8D"/>
                </a:solidFill>
              </a:rPr>
              <a:t> for </a:t>
            </a:r>
            <a:r>
              <a:rPr lang="hr-HR" dirty="0" err="1" smtClean="0">
                <a:solidFill>
                  <a:srgbClr val="8D8D8D"/>
                </a:solidFill>
              </a:rPr>
              <a:t>process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writing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practice</a:t>
            </a:r>
            <a:endParaRPr lang="hr-HR" dirty="0">
              <a:solidFill>
                <a:srgbClr val="8D8D8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11</a:t>
            </a:fld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1600" y="836712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4532003" cy="27363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04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904" y="1068018"/>
            <a:ext cx="7632848" cy="1143000"/>
          </a:xfrm>
        </p:spPr>
        <p:txBody>
          <a:bodyPr>
            <a:normAutofit/>
          </a:bodyPr>
          <a:lstStyle/>
          <a:p>
            <a:pPr lvl="0"/>
            <a:r>
              <a:rPr lang="hr-HR" sz="31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Additional</a:t>
            </a:r>
            <a:r>
              <a:rPr lang="hr-HR" sz="31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1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tasks</a:t>
            </a:r>
            <a:r>
              <a:rPr lang="hr-HR" sz="31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/</a:t>
            </a:r>
            <a:r>
              <a:rPr lang="hr-HR" sz="31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items</a:t>
            </a:r>
            <a:r>
              <a:rPr lang="hr-HR" sz="31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31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hr-HR" sz="31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hr-HR" sz="3100" dirty="0" smtClean="0">
                <a:solidFill>
                  <a:srgbClr val="8D8D8D"/>
                </a:solidFill>
                <a:latin typeface="+mn-lt"/>
                <a:ea typeface="+mn-ea"/>
                <a:cs typeface="+mn-cs"/>
              </a:rPr>
              <a:t>for </a:t>
            </a:r>
            <a:r>
              <a:rPr lang="hr-HR" sz="3100" dirty="0">
                <a:solidFill>
                  <a:srgbClr val="8D8D8D"/>
                </a:solidFill>
                <a:latin typeface="+mn-lt"/>
                <a:ea typeface="+mn-ea"/>
                <a:cs typeface="+mn-cs"/>
              </a:rPr>
              <a:t>L2 </a:t>
            </a:r>
            <a:r>
              <a:rPr lang="hr-HR" sz="3100" dirty="0" err="1">
                <a:solidFill>
                  <a:srgbClr val="8D8D8D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hr-HR" sz="3100" dirty="0">
                <a:solidFill>
                  <a:srgbClr val="8D8D8D"/>
                </a:solidFill>
                <a:latin typeface="+mn-lt"/>
                <a:ea typeface="+mn-ea"/>
                <a:cs typeface="+mn-cs"/>
              </a:rPr>
              <a:t> L3 groups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" y="2291276"/>
            <a:ext cx="8229600" cy="368925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err="1" smtClean="0">
                <a:solidFill>
                  <a:srgbClr val="8D8D8D"/>
                </a:solidFill>
              </a:rPr>
              <a:t>objective</a:t>
            </a:r>
            <a:r>
              <a:rPr lang="en-US" dirty="0" smtClean="0">
                <a:solidFill>
                  <a:srgbClr val="8D8D8D"/>
                </a:solidFill>
              </a:rPr>
              <a:t>: </a:t>
            </a:r>
            <a:endParaRPr lang="hr-HR" dirty="0" smtClean="0">
              <a:solidFill>
                <a:srgbClr val="8D8D8D"/>
              </a:solidFill>
            </a:endParaRPr>
          </a:p>
          <a:p>
            <a:pPr marL="0" indent="0">
              <a:buNone/>
            </a:pPr>
            <a:r>
              <a:rPr lang="hr-HR" b="1" dirty="0" smtClean="0">
                <a:solidFill>
                  <a:srgbClr val="8D8D8D"/>
                </a:solidFill>
              </a:rPr>
              <a:t>   </a:t>
            </a:r>
            <a:r>
              <a:rPr lang="en-US" b="1" dirty="0" smtClean="0">
                <a:solidFill>
                  <a:srgbClr val="8D8D8D"/>
                </a:solidFill>
              </a:rPr>
              <a:t>to foster</a:t>
            </a:r>
            <a:r>
              <a:rPr lang="hr-HR" b="1" dirty="0" smtClean="0">
                <a:solidFill>
                  <a:srgbClr val="8D8D8D"/>
                </a:solidFill>
              </a:rPr>
              <a:t> </a:t>
            </a:r>
            <a:r>
              <a:rPr lang="en-US" b="1" dirty="0" smtClean="0">
                <a:solidFill>
                  <a:srgbClr val="8D8D8D"/>
                </a:solidFill>
              </a:rPr>
              <a:t>exposure to authentic texts</a:t>
            </a:r>
          </a:p>
          <a:p>
            <a:pPr lvl="1"/>
            <a:r>
              <a:rPr lang="en-US" dirty="0" smtClean="0">
                <a:solidFill>
                  <a:srgbClr val="8D8D8D"/>
                </a:solidFill>
              </a:rPr>
              <a:t>texts + items  </a:t>
            </a:r>
            <a:endParaRPr lang="hr-HR" dirty="0" smtClean="0">
              <a:solidFill>
                <a:srgbClr val="8D8D8D"/>
              </a:solidFill>
            </a:endParaRPr>
          </a:p>
          <a:p>
            <a:pPr lvl="2"/>
            <a:r>
              <a:rPr lang="en-US" dirty="0" smtClean="0">
                <a:solidFill>
                  <a:srgbClr val="8D8D8D"/>
                </a:solidFill>
              </a:rPr>
              <a:t>to help </a:t>
            </a:r>
            <a:r>
              <a:rPr lang="en-US" dirty="0" err="1" smtClean="0">
                <a:solidFill>
                  <a:srgbClr val="8D8D8D"/>
                </a:solidFill>
              </a:rPr>
              <a:t>Ss</a:t>
            </a:r>
            <a:r>
              <a:rPr lang="en-US" dirty="0" smtClean="0">
                <a:solidFill>
                  <a:srgbClr val="8D8D8D"/>
                </a:solidFill>
              </a:rPr>
              <a:t> move away from the course book texts</a:t>
            </a:r>
          </a:p>
          <a:p>
            <a:pPr lvl="1"/>
            <a:r>
              <a:rPr lang="en-US" dirty="0" smtClean="0">
                <a:solidFill>
                  <a:srgbClr val="8D8D8D"/>
                </a:solidFill>
              </a:rPr>
              <a:t>texts + generic Qs </a:t>
            </a:r>
            <a:endParaRPr lang="hr-HR" dirty="0" smtClean="0">
              <a:solidFill>
                <a:srgbClr val="8D8D8D"/>
              </a:solidFill>
            </a:endParaRPr>
          </a:p>
          <a:p>
            <a:pPr lvl="2"/>
            <a:r>
              <a:rPr lang="en-US" dirty="0" smtClean="0">
                <a:solidFill>
                  <a:srgbClr val="8D8D8D"/>
                </a:solidFill>
              </a:rPr>
              <a:t>to make </a:t>
            </a:r>
            <a:r>
              <a:rPr lang="hr-HR" dirty="0" err="1" smtClean="0">
                <a:solidFill>
                  <a:srgbClr val="8D8D8D"/>
                </a:solidFill>
              </a:rPr>
              <a:t>Ss</a:t>
            </a:r>
            <a:r>
              <a:rPr lang="en-US" dirty="0" smtClean="0">
                <a:solidFill>
                  <a:srgbClr val="8D8D8D"/>
                </a:solidFill>
              </a:rPr>
              <a:t> aware of the purpose of the text</a:t>
            </a:r>
          </a:p>
          <a:p>
            <a:pPr lvl="1"/>
            <a:r>
              <a:rPr lang="hr-HR" dirty="0" err="1" smtClean="0">
                <a:solidFill>
                  <a:srgbClr val="8D8D8D"/>
                </a:solidFill>
              </a:rPr>
              <a:t>Ss</a:t>
            </a:r>
            <a:r>
              <a:rPr lang="hr-HR" dirty="0" smtClean="0">
                <a:solidFill>
                  <a:srgbClr val="8D8D8D"/>
                </a:solidFill>
              </a:rPr>
              <a:t> f</a:t>
            </a:r>
            <a:r>
              <a:rPr lang="en-US" dirty="0" err="1" smtClean="0">
                <a:solidFill>
                  <a:srgbClr val="8D8D8D"/>
                </a:solidFill>
              </a:rPr>
              <a:t>ind</a:t>
            </a:r>
            <a:r>
              <a:rPr lang="hr-HR" dirty="0" smtClean="0">
                <a:solidFill>
                  <a:srgbClr val="8D8D8D"/>
                </a:solidFill>
              </a:rPr>
              <a:t>ing/</a:t>
            </a:r>
            <a:r>
              <a:rPr lang="en-US" dirty="0" smtClean="0">
                <a:solidFill>
                  <a:srgbClr val="8D8D8D"/>
                </a:solidFill>
              </a:rPr>
              <a:t>present</a:t>
            </a:r>
            <a:r>
              <a:rPr lang="hr-HR" dirty="0">
                <a:solidFill>
                  <a:srgbClr val="8D8D8D"/>
                </a:solidFill>
              </a:rPr>
              <a:t>ing </a:t>
            </a:r>
            <a:r>
              <a:rPr lang="hr-HR" dirty="0" err="1" smtClean="0">
                <a:solidFill>
                  <a:srgbClr val="8D8D8D"/>
                </a:solidFill>
              </a:rPr>
              <a:t>relevant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authentic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en-US" dirty="0" smtClean="0">
                <a:solidFill>
                  <a:srgbClr val="8D8D8D"/>
                </a:solidFill>
              </a:rPr>
              <a:t>text</a:t>
            </a:r>
            <a:r>
              <a:rPr lang="hr-HR" dirty="0" smtClean="0">
                <a:solidFill>
                  <a:srgbClr val="8D8D8D"/>
                </a:solidFill>
              </a:rPr>
              <a:t>s</a:t>
            </a:r>
            <a:r>
              <a:rPr lang="en-US" dirty="0" smtClean="0">
                <a:solidFill>
                  <a:srgbClr val="8D8D8D"/>
                </a:solidFill>
              </a:rPr>
              <a:t> </a:t>
            </a:r>
            <a:endParaRPr lang="hr-HR" dirty="0" smtClean="0">
              <a:solidFill>
                <a:srgbClr val="8D8D8D"/>
              </a:solidFill>
            </a:endParaRPr>
          </a:p>
          <a:p>
            <a:pPr lvl="2"/>
            <a:r>
              <a:rPr lang="hr-HR" dirty="0" smtClean="0">
                <a:solidFill>
                  <a:srgbClr val="8D8D8D"/>
                </a:solidFill>
              </a:rPr>
              <a:t>t</a:t>
            </a:r>
            <a:r>
              <a:rPr lang="en-US" dirty="0" smtClean="0">
                <a:solidFill>
                  <a:srgbClr val="8D8D8D"/>
                </a:solidFill>
              </a:rPr>
              <a:t>o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empower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Ss</a:t>
            </a:r>
            <a:r>
              <a:rPr lang="hr-HR" dirty="0" smtClean="0">
                <a:solidFill>
                  <a:srgbClr val="8D8D8D"/>
                </a:solidFill>
              </a:rPr>
              <a:t> to </a:t>
            </a:r>
            <a:r>
              <a:rPr lang="hr-HR" dirty="0" err="1" smtClean="0">
                <a:solidFill>
                  <a:srgbClr val="8D8D8D"/>
                </a:solidFill>
              </a:rPr>
              <a:t>be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functional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in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real</a:t>
            </a:r>
            <a:r>
              <a:rPr lang="hr-HR" dirty="0" smtClean="0">
                <a:solidFill>
                  <a:srgbClr val="8D8D8D"/>
                </a:solidFill>
              </a:rPr>
              <a:t> </a:t>
            </a:r>
            <a:r>
              <a:rPr lang="hr-HR" dirty="0" err="1" smtClean="0">
                <a:solidFill>
                  <a:srgbClr val="8D8D8D"/>
                </a:solidFill>
              </a:rPr>
              <a:t>life</a:t>
            </a:r>
            <a:endParaRPr lang="en-US" dirty="0">
              <a:solidFill>
                <a:srgbClr val="8D8D8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640" y="6356350"/>
            <a:ext cx="6624736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13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681" y="764704"/>
            <a:ext cx="144487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36712"/>
            <a:ext cx="4243825" cy="518457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21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08" y="1014921"/>
            <a:ext cx="7366360" cy="1143000"/>
          </a:xfrm>
        </p:spPr>
        <p:txBody>
          <a:bodyPr>
            <a:normAutofit/>
          </a:bodyPr>
          <a:lstStyle/>
          <a:p>
            <a:pPr lvl="0"/>
            <a:r>
              <a:rPr lang="en-US" sz="31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Authentic materials </a:t>
            </a:r>
            <a:br>
              <a:rPr lang="en-US" sz="31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100" dirty="0" smtClean="0">
                <a:solidFill>
                  <a:srgbClr val="8D8D8D"/>
                </a:solidFill>
              </a:rPr>
              <a:t>for lower intermediate courses (≈ 1+)</a:t>
            </a:r>
            <a:endParaRPr lang="en-US" sz="3100" dirty="0">
              <a:solidFill>
                <a:srgbClr val="8D8D8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918" y="2564904"/>
            <a:ext cx="6696744" cy="3024336"/>
          </a:xfrm>
        </p:spPr>
        <p:txBody>
          <a:bodyPr>
            <a:normAutofit/>
          </a:bodyPr>
          <a:lstStyle/>
          <a:p>
            <a:r>
              <a:rPr lang="hr-HR" sz="3000" dirty="0" err="1">
                <a:solidFill>
                  <a:srgbClr val="8D8D8D"/>
                </a:solidFill>
              </a:rPr>
              <a:t>s</a:t>
            </a:r>
            <a:r>
              <a:rPr lang="hr-HR" sz="3000" dirty="0" err="1" smtClean="0">
                <a:solidFill>
                  <a:srgbClr val="8D8D8D"/>
                </a:solidFill>
              </a:rPr>
              <a:t>tandardization</a:t>
            </a:r>
            <a:r>
              <a:rPr lang="hr-HR" sz="3000" dirty="0" smtClean="0">
                <a:solidFill>
                  <a:srgbClr val="8D8D8D"/>
                </a:solidFill>
              </a:rPr>
              <a:t> procedures</a:t>
            </a:r>
          </a:p>
          <a:p>
            <a:r>
              <a:rPr lang="hr-HR" sz="3000" dirty="0" err="1">
                <a:solidFill>
                  <a:srgbClr val="8D8D8D"/>
                </a:solidFill>
              </a:rPr>
              <a:t>a</a:t>
            </a:r>
            <a:r>
              <a:rPr lang="hr-HR" sz="3000" dirty="0" err="1" smtClean="0">
                <a:solidFill>
                  <a:srgbClr val="8D8D8D"/>
                </a:solidFill>
              </a:rPr>
              <a:t>lignment</a:t>
            </a:r>
            <a:endParaRPr lang="hr-HR" sz="3000" dirty="0" smtClean="0">
              <a:solidFill>
                <a:srgbClr val="8D8D8D"/>
              </a:solidFill>
            </a:endParaRPr>
          </a:p>
          <a:p>
            <a:pPr lvl="1"/>
            <a:r>
              <a:rPr lang="hr-HR" sz="2400" dirty="0">
                <a:solidFill>
                  <a:srgbClr val="8D8D8D"/>
                </a:solidFill>
              </a:rPr>
              <a:t>in </a:t>
            </a:r>
            <a:r>
              <a:rPr lang="hr-HR" sz="2400" dirty="0" smtClean="0">
                <a:solidFill>
                  <a:srgbClr val="8D8D8D"/>
                </a:solidFill>
              </a:rPr>
              <a:t>teaching (in achievement tests)</a:t>
            </a:r>
            <a:endParaRPr lang="hr-HR" sz="2400" dirty="0">
              <a:solidFill>
                <a:srgbClr val="8D8D8D"/>
              </a:solidFill>
            </a:endParaRPr>
          </a:p>
          <a:p>
            <a:pPr lvl="1"/>
            <a:r>
              <a:rPr lang="hr-HR" sz="2400" dirty="0">
                <a:solidFill>
                  <a:srgbClr val="8D8D8D"/>
                </a:solidFill>
              </a:rPr>
              <a:t>in </a:t>
            </a:r>
            <a:r>
              <a:rPr lang="hr-HR" sz="2400" dirty="0" smtClean="0">
                <a:solidFill>
                  <a:srgbClr val="8D8D8D"/>
                </a:solidFill>
              </a:rPr>
              <a:t>testing</a:t>
            </a:r>
          </a:p>
          <a:p>
            <a:r>
              <a:rPr lang="hr-HR" sz="3000" dirty="0" err="1">
                <a:solidFill>
                  <a:srgbClr val="8D8D8D"/>
                </a:solidFill>
              </a:rPr>
              <a:t>o</a:t>
            </a:r>
            <a:r>
              <a:rPr lang="hr-HR" sz="3000" dirty="0" err="1" smtClean="0">
                <a:solidFill>
                  <a:srgbClr val="8D8D8D"/>
                </a:solidFill>
              </a:rPr>
              <a:t>utcomes</a:t>
            </a:r>
            <a:endParaRPr lang="hr-HR" sz="3000" dirty="0" smtClean="0">
              <a:solidFill>
                <a:srgbClr val="8D8D8D"/>
              </a:solidFill>
            </a:endParaRPr>
          </a:p>
          <a:p>
            <a:pPr lvl="1"/>
            <a:r>
              <a:rPr lang="hr-HR" sz="2400" dirty="0" err="1">
                <a:solidFill>
                  <a:srgbClr val="8D8D8D"/>
                </a:solidFill>
              </a:rPr>
              <a:t>c</a:t>
            </a:r>
            <a:r>
              <a:rPr lang="hr-HR" sz="2400" dirty="0" err="1" smtClean="0">
                <a:solidFill>
                  <a:srgbClr val="8D8D8D"/>
                </a:solidFill>
              </a:rPr>
              <a:t>lassroom</a:t>
            </a:r>
            <a:r>
              <a:rPr lang="hr-HR" sz="2400" dirty="0" smtClean="0">
                <a:solidFill>
                  <a:srgbClr val="8D8D8D"/>
                </a:solidFill>
              </a:rPr>
              <a:t>/</a:t>
            </a:r>
            <a:r>
              <a:rPr lang="hr-HR" sz="2400" dirty="0" err="1" smtClean="0">
                <a:solidFill>
                  <a:srgbClr val="8D8D8D"/>
                </a:solidFill>
              </a:rPr>
              <a:t>piloting</a:t>
            </a:r>
            <a:r>
              <a:rPr lang="hr-HR" sz="2400" dirty="0" smtClean="0">
                <a:solidFill>
                  <a:srgbClr val="8D8D8D"/>
                </a:solidFill>
              </a:rPr>
              <a:t> practices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75656" y="6356350"/>
            <a:ext cx="6336704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15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76" y="908720"/>
            <a:ext cx="144487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6" r="20497"/>
          <a:stretch/>
        </p:blipFill>
        <p:spPr>
          <a:xfrm>
            <a:off x="1907704" y="764704"/>
            <a:ext cx="5414766" cy="504890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48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232" y="106153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hr-HR" sz="31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Info briefings </a:t>
            </a:r>
            <a:r>
              <a:rPr lang="hr-HR" sz="3100" dirty="0" smtClean="0">
                <a:solidFill>
                  <a:srgbClr val="8D8D8D"/>
                </a:solidFill>
              </a:rPr>
              <a:t>for cadets</a:t>
            </a:r>
            <a:endParaRPr lang="hr-HR" sz="3100" dirty="0">
              <a:solidFill>
                <a:srgbClr val="8D8D8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210679"/>
            <a:ext cx="7292047" cy="3028177"/>
          </a:xfrm>
        </p:spPr>
        <p:txBody>
          <a:bodyPr/>
          <a:lstStyle/>
          <a:p>
            <a:pPr lvl="0"/>
            <a:r>
              <a:rPr lang="en-US" sz="3000" dirty="0" smtClean="0">
                <a:solidFill>
                  <a:srgbClr val="8D8D8D"/>
                </a:solidFill>
              </a:rPr>
              <a:t>Importance of timely information </a:t>
            </a:r>
          </a:p>
          <a:p>
            <a:pPr lvl="1"/>
            <a:r>
              <a:rPr lang="en-US" dirty="0" smtClean="0">
                <a:solidFill>
                  <a:srgbClr val="8D8D8D"/>
                </a:solidFill>
              </a:rPr>
              <a:t>language skills are not developed over night</a:t>
            </a:r>
          </a:p>
          <a:p>
            <a:pPr lvl="0"/>
            <a:r>
              <a:rPr lang="en-US" sz="3000" dirty="0" smtClean="0">
                <a:solidFill>
                  <a:srgbClr val="8D8D8D"/>
                </a:solidFill>
              </a:rPr>
              <a:t>Self-assessment</a:t>
            </a:r>
          </a:p>
          <a:p>
            <a:pPr lvl="0"/>
            <a:r>
              <a:rPr lang="en-US" sz="3000" dirty="0" smtClean="0">
                <a:solidFill>
                  <a:srgbClr val="8D8D8D"/>
                </a:solidFill>
              </a:rPr>
              <a:t>Self-learning abilities</a:t>
            </a:r>
          </a:p>
          <a:p>
            <a:r>
              <a:rPr lang="en-US" sz="3000" dirty="0" smtClean="0">
                <a:solidFill>
                  <a:srgbClr val="8D8D8D"/>
                </a:solidFill>
              </a:rPr>
              <a:t>Recruiting for piloting</a:t>
            </a:r>
            <a:endParaRPr lang="en-US" sz="3000" dirty="0">
              <a:solidFill>
                <a:srgbClr val="8D8D8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19672" y="6356350"/>
            <a:ext cx="6480720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17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836712"/>
            <a:ext cx="144487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3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18</a:t>
            </a:fld>
            <a:endParaRPr lang="hr-HR"/>
          </a:p>
        </p:txBody>
      </p:sp>
      <p:pic>
        <p:nvPicPr>
          <p:cNvPr id="1026" name="Picture 2" descr="Image result for past present fu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r="5264"/>
          <a:stretch/>
        </p:blipFill>
        <p:spPr bwMode="auto">
          <a:xfrm>
            <a:off x="935596" y="1628800"/>
            <a:ext cx="756084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053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853" y="1556792"/>
            <a:ext cx="5555515" cy="663381"/>
          </a:xfrm>
          <a:ln>
            <a:solidFill>
              <a:srgbClr val="DABFB6"/>
            </a:solidFill>
          </a:ln>
        </p:spPr>
        <p:txBody>
          <a:bodyPr>
            <a:normAutofit fontScale="90000"/>
          </a:bodyPr>
          <a:lstStyle/>
          <a:p>
            <a:r>
              <a:rPr lang="hr-HR" b="1" spc="600" dirty="0" smtClean="0">
                <a:solidFill>
                  <a:schemeClr val="bg1">
                    <a:lumMod val="50000"/>
                  </a:schemeClr>
                </a:solidFill>
              </a:rPr>
              <a:t>CONCLUSION-I</a:t>
            </a:r>
            <a:endParaRPr lang="hr-HR" b="1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442" y="2636912"/>
            <a:ext cx="8229600" cy="2808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In order to achieve capability goals,</a:t>
            </a:r>
            <a:endParaRPr lang="hr-HR" sz="31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 the  raison </a:t>
            </a:r>
            <a:r>
              <a:rPr lang="en-US" sz="3100" dirty="0" err="1" smtClean="0">
                <a:solidFill>
                  <a:schemeClr val="bg1">
                    <a:lumMod val="50000"/>
                  </a:schemeClr>
                </a:solidFill>
              </a:rPr>
              <a:t>d'etre</a:t>
            </a: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 of the whole enterprise, </a:t>
            </a:r>
            <a:endParaRPr lang="hr-HR" sz="31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100" b="1" dirty="0" smtClean="0">
                <a:solidFill>
                  <a:schemeClr val="bg1">
                    <a:lumMod val="50000"/>
                  </a:schemeClr>
                </a:solidFill>
              </a:rPr>
              <a:t>testing and teaching </a:t>
            </a:r>
            <a:endParaRPr lang="hr-HR" sz="31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100" b="1" dirty="0" smtClean="0">
                <a:solidFill>
                  <a:schemeClr val="bg1">
                    <a:lumMod val="50000"/>
                  </a:schemeClr>
                </a:solidFill>
              </a:rPr>
              <a:t>have to work </a:t>
            </a:r>
            <a:r>
              <a:rPr lang="hr-HR" sz="3100" b="1" dirty="0" smtClean="0">
                <a:solidFill>
                  <a:schemeClr val="bg1">
                    <a:lumMod val="50000"/>
                  </a:schemeClr>
                </a:solidFill>
              </a:rPr>
              <a:t>HAND IN HAND</a:t>
            </a:r>
            <a:r>
              <a:rPr lang="en-US" sz="31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47664" y="6356350"/>
            <a:ext cx="6552728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19</a:t>
            </a:fld>
            <a:endParaRPr lang="hr-HR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8720"/>
            <a:ext cx="1861308" cy="177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2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08720"/>
            <a:ext cx="8352928" cy="49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556792"/>
            <a:ext cx="5555515" cy="663381"/>
          </a:xfrm>
          <a:ln>
            <a:solidFill>
              <a:srgbClr val="DABFB6"/>
            </a:solidFill>
          </a:ln>
        </p:spPr>
        <p:txBody>
          <a:bodyPr>
            <a:normAutofit fontScale="90000"/>
          </a:bodyPr>
          <a:lstStyle/>
          <a:p>
            <a:r>
              <a:rPr lang="hr-HR" b="1" spc="600" dirty="0" smtClean="0">
                <a:solidFill>
                  <a:schemeClr val="bg1">
                    <a:lumMod val="50000"/>
                  </a:schemeClr>
                </a:solidFill>
              </a:rPr>
              <a:t>CONCLUSION-II</a:t>
            </a:r>
            <a:endParaRPr lang="hr-HR" b="1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348880"/>
            <a:ext cx="8229600" cy="2808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Depending on the </a:t>
            </a:r>
            <a:endParaRPr lang="hr-HR" sz="31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national context and </a:t>
            </a:r>
            <a:endParaRPr lang="hr-HR" sz="31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hr-HR" sz="3100" dirty="0" err="1" smtClean="0">
                <a:solidFill>
                  <a:schemeClr val="bg1">
                    <a:lumMod val="50000"/>
                  </a:schemeClr>
                </a:solidFill>
              </a:rPr>
              <a:t>language</a:t>
            </a:r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3100" dirty="0" err="1" smtClean="0">
                <a:solidFill>
                  <a:schemeClr val="bg1">
                    <a:lumMod val="50000"/>
                  </a:schemeClr>
                </a:solidFill>
              </a:rPr>
              <a:t>learning</a:t>
            </a:r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3100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3100" dirty="0" err="1" smtClean="0">
                <a:solidFill>
                  <a:schemeClr val="bg1">
                    <a:lumMod val="50000"/>
                  </a:schemeClr>
                </a:solidFill>
              </a:rPr>
              <a:t>testing</a:t>
            </a:r>
            <a:r>
              <a:rPr lang="hr-HR" sz="3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specifics</a:t>
            </a: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,  </a:t>
            </a:r>
            <a:endParaRPr lang="hr-HR" sz="31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both sides, testing and teaching, </a:t>
            </a:r>
            <a:endParaRPr lang="hr-HR" sz="31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have this responsibility and </a:t>
            </a:r>
            <a:endParaRPr lang="hr-HR" sz="31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should seek ways to act so</a:t>
            </a: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47664" y="6356350"/>
            <a:ext cx="6552728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20</a:t>
            </a:fld>
            <a:endParaRPr lang="hr-HR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68760"/>
            <a:ext cx="1789300" cy="17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backwas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536" y="692696"/>
            <a:ext cx="9600224" cy="5400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696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48280" y="2204864"/>
            <a:ext cx="8229600" cy="3650268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hr-HR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Messick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1996 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„There should be little, if any difference, between activities involved in learning the language and activities involved in preparing for the test.”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3</a:t>
            </a:fld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908720"/>
            <a:ext cx="350845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>
                    <a:lumMod val="50000"/>
                  </a:schemeClr>
                </a:solidFill>
              </a:rPr>
              <a:t>CONTENTS</a:t>
            </a:r>
            <a:endParaRPr lang="hr-H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916832"/>
            <a:ext cx="7344816" cy="3744416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hr-HR" sz="36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</a:rPr>
              <a:t>esting</a:t>
            </a:r>
            <a:r>
              <a:rPr lang="hr-HR" sz="36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teaching</a:t>
            </a:r>
            <a:r>
              <a:rPr lang="hr-HR" sz="3600" dirty="0" smtClean="0">
                <a:solidFill>
                  <a:schemeClr val="bg1">
                    <a:lumMod val="50000"/>
                  </a:schemeClr>
                </a:solidFill>
              </a:rPr>
              <a:t>/ STANAG 6001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Croatian context specifics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4 examples of fostering </a:t>
            </a:r>
            <a:r>
              <a:rPr lang="hr-HR" sz="3600" dirty="0" smtClean="0">
                <a:solidFill>
                  <a:schemeClr val="bg1">
                    <a:lumMod val="50000"/>
                  </a:schemeClr>
                </a:solidFill>
              </a:rPr>
              <a:t>          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learning</a:t>
            </a:r>
            <a:r>
              <a:rPr lang="hr-HR" sz="36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oriented test preparation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640" y="6356350"/>
            <a:ext cx="6480720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3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1">
                    <a:lumMod val="50000"/>
                  </a:schemeClr>
                </a:solidFill>
              </a:rPr>
              <a:t>TESTING</a:t>
            </a:r>
            <a:r>
              <a:rPr lang="hr-HR" b="1" dirty="0">
                <a:solidFill>
                  <a:srgbClr val="608DC3"/>
                </a:solidFill>
              </a:rPr>
              <a:t>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</a:rPr>
              <a:t>- TEACHING </a:t>
            </a:r>
            <a:r>
              <a:rPr lang="hr-HR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hr-HR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hr-HR" b="1" dirty="0" smtClean="0">
                <a:solidFill>
                  <a:schemeClr val="bg1">
                    <a:lumMod val="50000"/>
                  </a:schemeClr>
                </a:solidFill>
              </a:rPr>
              <a:t>STANAG 6001</a:t>
            </a:r>
            <a:endParaRPr lang="hr-H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5</a:t>
            </a:fld>
            <a:endParaRPr lang="hr-HR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17150753"/>
              </p:ext>
            </p:extLst>
          </p:nvPr>
        </p:nvGraphicFramePr>
        <p:xfrm>
          <a:off x="1043608" y="2132855"/>
          <a:ext cx="6696744" cy="381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hr-H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hr-H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623020"/>
            <a:ext cx="8370096" cy="1143000"/>
          </a:xfrm>
        </p:spPr>
        <p:txBody>
          <a:bodyPr>
            <a:normAutofit fontScale="90000"/>
          </a:bodyPr>
          <a:lstStyle/>
          <a:p>
            <a:r>
              <a:rPr lang="en-US" b="1" spc="300" dirty="0" smtClean="0">
                <a:solidFill>
                  <a:srgbClr val="3842A0"/>
                </a:solidFill>
              </a:rPr>
              <a:t>CROATIAN CONTEXT specifics</a:t>
            </a:r>
            <a:endParaRPr lang="en-US" spc="300" dirty="0">
              <a:solidFill>
                <a:srgbClr val="3842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5939" y="918571"/>
            <a:ext cx="4040188" cy="639762"/>
          </a:xfrm>
          <a:ln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/>
          <a:p>
            <a:pPr algn="ctr"/>
            <a:r>
              <a:rPr lang="hr-HR" dirty="0" smtClean="0">
                <a:solidFill>
                  <a:schemeClr val="accent3">
                    <a:lumMod val="50000"/>
                  </a:schemeClr>
                </a:solidFill>
              </a:rPr>
              <a:t>16.000 military personnel.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27984" y="2819735"/>
            <a:ext cx="4299687" cy="3039061"/>
          </a:xfrm>
          <a:ln w="9525">
            <a:solidFill>
              <a:schemeClr val="bg1">
                <a:lumMod val="50000"/>
              </a:schemeClr>
            </a:solidFill>
            <a:prstDash val="sysDot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3842A0"/>
                </a:solidFill>
              </a:rPr>
              <a:t>TESTING SECTION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r-HR" dirty="0">
                <a:solidFill>
                  <a:srgbClr val="3842A0"/>
                </a:solidFill>
              </a:rPr>
              <a:t>5 </a:t>
            </a:r>
            <a:r>
              <a:rPr lang="hr-HR" dirty="0" err="1">
                <a:solidFill>
                  <a:srgbClr val="3842A0"/>
                </a:solidFill>
              </a:rPr>
              <a:t>testers</a:t>
            </a:r>
            <a:endParaRPr lang="hr-HR" dirty="0">
              <a:solidFill>
                <a:srgbClr val="3842A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rgbClr val="3842A0"/>
                </a:solidFill>
              </a:rPr>
              <a:t>350 candidates a year</a:t>
            </a:r>
            <a:endParaRPr lang="hr-HR" dirty="0">
              <a:solidFill>
                <a:srgbClr val="3842A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hr-HR" dirty="0" smtClean="0">
                <a:solidFill>
                  <a:srgbClr val="3842A0"/>
                </a:solidFill>
              </a:rPr>
              <a:t>Zagreb</a:t>
            </a:r>
          </a:p>
          <a:p>
            <a:pPr lvl="1"/>
            <a:r>
              <a:rPr lang="en-US" dirty="0" smtClean="0">
                <a:solidFill>
                  <a:srgbClr val="3842A0"/>
                </a:solidFill>
              </a:rPr>
              <a:t>200</a:t>
            </a:r>
            <a:r>
              <a:rPr lang="hr-HR" dirty="0" smtClean="0">
                <a:solidFill>
                  <a:srgbClr val="3842A0"/>
                </a:solidFill>
              </a:rPr>
              <a:t>3 </a:t>
            </a:r>
            <a:r>
              <a:rPr lang="en-US" dirty="0" smtClean="0">
                <a:solidFill>
                  <a:srgbClr val="3842A0"/>
                </a:solidFill>
              </a:rPr>
              <a:t>- </a:t>
            </a:r>
            <a:r>
              <a:rPr lang="en-US" dirty="0" smtClean="0">
                <a:solidFill>
                  <a:srgbClr val="3842A0"/>
                </a:solidFill>
              </a:rPr>
              <a:t>20</a:t>
            </a:r>
            <a:r>
              <a:rPr lang="hr-HR" dirty="0" smtClean="0">
                <a:solidFill>
                  <a:srgbClr val="3842A0"/>
                </a:solidFill>
              </a:rPr>
              <a:t>07</a:t>
            </a:r>
            <a:r>
              <a:rPr lang="en-US" dirty="0" smtClean="0">
                <a:solidFill>
                  <a:srgbClr val="3842A0"/>
                </a:solidFill>
              </a:rPr>
              <a:t> </a:t>
            </a:r>
            <a:r>
              <a:rPr lang="hr-HR" dirty="0" smtClean="0">
                <a:solidFill>
                  <a:srgbClr val="3842A0"/>
                </a:solidFill>
              </a:rPr>
              <a:t>in </a:t>
            </a:r>
            <a:r>
              <a:rPr lang="en-US" dirty="0" smtClean="0">
                <a:solidFill>
                  <a:srgbClr val="3842A0"/>
                </a:solidFill>
              </a:rPr>
              <a:t>FL</a:t>
            </a:r>
            <a:r>
              <a:rPr lang="hr-HR" dirty="0" smtClean="0">
                <a:solidFill>
                  <a:srgbClr val="3842A0"/>
                </a:solidFill>
              </a:rPr>
              <a:t>C</a:t>
            </a:r>
          </a:p>
          <a:p>
            <a:pPr lvl="1"/>
            <a:r>
              <a:rPr lang="en-US" dirty="0" smtClean="0">
                <a:solidFill>
                  <a:srgbClr val="3842A0"/>
                </a:solidFill>
              </a:rPr>
              <a:t>2007</a:t>
            </a:r>
            <a:r>
              <a:rPr lang="hr-HR" dirty="0" smtClean="0">
                <a:solidFill>
                  <a:srgbClr val="3842A0"/>
                </a:solidFill>
              </a:rPr>
              <a:t> </a:t>
            </a:r>
            <a:r>
              <a:rPr lang="en-US" dirty="0" smtClean="0">
                <a:solidFill>
                  <a:srgbClr val="3842A0"/>
                </a:solidFill>
              </a:rPr>
              <a:t>- </a:t>
            </a:r>
            <a:r>
              <a:rPr lang="en-US" dirty="0">
                <a:solidFill>
                  <a:srgbClr val="3842A0"/>
                </a:solidFill>
              </a:rPr>
              <a:t>2014 out of </a:t>
            </a:r>
            <a:r>
              <a:rPr lang="en-US" dirty="0" smtClean="0">
                <a:solidFill>
                  <a:srgbClr val="3842A0"/>
                </a:solidFill>
              </a:rPr>
              <a:t>FL</a:t>
            </a:r>
            <a:r>
              <a:rPr lang="hr-HR" dirty="0" smtClean="0">
                <a:solidFill>
                  <a:srgbClr val="3842A0"/>
                </a:solidFill>
              </a:rPr>
              <a:t>C</a:t>
            </a:r>
            <a:endParaRPr lang="hr-HR" dirty="0">
              <a:solidFill>
                <a:srgbClr val="3842A0"/>
              </a:solidFill>
            </a:endParaRPr>
          </a:p>
          <a:p>
            <a:pPr lvl="1"/>
            <a:r>
              <a:rPr lang="en-US" dirty="0" smtClean="0">
                <a:solidFill>
                  <a:srgbClr val="3842A0"/>
                </a:solidFill>
              </a:rPr>
              <a:t>2014 back to FL</a:t>
            </a:r>
            <a:r>
              <a:rPr lang="hr-HR" dirty="0" smtClean="0">
                <a:solidFill>
                  <a:srgbClr val="3842A0"/>
                </a:solidFill>
              </a:rPr>
              <a:t>C</a:t>
            </a:r>
            <a:endParaRPr lang="en-US" dirty="0">
              <a:solidFill>
                <a:srgbClr val="3842A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403648" y="6381328"/>
            <a:ext cx="6336704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6</a:t>
            </a:fld>
            <a:endParaRPr lang="hr-H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536" y="69457"/>
            <a:ext cx="2466975" cy="1847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568" y="2780928"/>
            <a:ext cx="3395737" cy="1535330"/>
          </a:xfrm>
          <a:prstGeom prst="rect">
            <a:avLst/>
          </a:prstGeom>
          <a:noFill/>
          <a:ln w="63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2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TEACHING DEPT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40 teacher</a:t>
            </a:r>
            <a:r>
              <a:rPr lang="hr-HR" sz="20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400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a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language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centers</a:t>
            </a:r>
            <a:r>
              <a:rPr lang="hr-HR" sz="2000" dirty="0" smtClean="0">
                <a:solidFill>
                  <a:schemeClr val="bg1">
                    <a:lumMod val="50000"/>
                  </a:schemeClr>
                </a:solidFill>
              </a:rPr>
              <a:t> (Zagreb, Split, Osijek)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704856" cy="5062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45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560" y="96634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r-HR" sz="3600" b="1" dirty="0" smtClean="0">
                <a:solidFill>
                  <a:schemeClr val="bg1">
                    <a:lumMod val="50000"/>
                  </a:schemeClr>
                </a:solidFill>
              </a:rPr>
              <a:t>      </a:t>
            </a: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Testing &amp; teaching</a:t>
            </a:r>
            <a:b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</a:rPr>
              <a:t>Developing a good rapport</a:t>
            </a:r>
            <a:endParaRPr lang="en-US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20888"/>
            <a:ext cx="8021239" cy="2880320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Informing teachers about the STANAG 6001 testing system</a:t>
            </a:r>
          </a:p>
          <a:p>
            <a:pPr lvl="0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Including teachers in testing session as observers or active participants 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(e.g. assessors/ interlocutors at oral exams)</a:t>
            </a:r>
          </a:p>
          <a:p>
            <a:pPr lv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Discussing and interpreting the backwash</a:t>
            </a:r>
          </a:p>
          <a:p>
            <a:pPr lv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Providing support in teaching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43608" y="6356350"/>
            <a:ext cx="6624736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8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147" b="12070"/>
          <a:stretch/>
        </p:blipFill>
        <p:spPr>
          <a:xfrm>
            <a:off x="6409446" y="0"/>
            <a:ext cx="273455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0544"/>
            <a:ext cx="3479205" cy="1162050"/>
          </a:xfrm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/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/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 smtClean="0">
                <a:solidFill>
                  <a:schemeClr val="bg1"/>
                </a:solidFill>
              </a:rPr>
              <a:t/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dirty="0">
                <a:solidFill>
                  <a:schemeClr val="bg1"/>
                </a:solidFill>
              </a:rPr>
              <a:t/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dirty="0" smtClean="0">
                <a:solidFill>
                  <a:schemeClr val="bg1"/>
                </a:solidFill>
              </a:rPr>
              <a:t>Test-</a:t>
            </a:r>
            <a:r>
              <a:rPr lang="hr-HR" dirty="0" err="1" smtClean="0">
                <a:solidFill>
                  <a:schemeClr val="bg1"/>
                </a:solidFill>
              </a:rPr>
              <a:t>oriented</a:t>
            </a:r>
            <a:r>
              <a:rPr lang="hr-HR" dirty="0" smtClean="0">
                <a:solidFill>
                  <a:schemeClr val="bg1"/>
                </a:solidFill>
              </a:rPr>
              <a:t> or</a:t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dirty="0" err="1" smtClean="0">
                <a:solidFill>
                  <a:schemeClr val="tx1"/>
                </a:solidFill>
              </a:rPr>
              <a:t>learning</a:t>
            </a:r>
            <a:r>
              <a:rPr lang="hr-HR" dirty="0" smtClean="0">
                <a:solidFill>
                  <a:schemeClr val="tx1"/>
                </a:solidFill>
              </a:rPr>
              <a:t>-</a:t>
            </a:r>
            <a:r>
              <a:rPr lang="hr-HR" dirty="0" err="1" smtClean="0"/>
              <a:t>oriented</a:t>
            </a:r>
            <a:r>
              <a:rPr lang="hr-HR" dirty="0" smtClean="0"/>
              <a:t>?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5" name="Content Placeholder 4" descr="Slikovni rezultat za continuum of ethical test preparation table kettler braden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340768"/>
            <a:ext cx="29718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632" y="6356350"/>
            <a:ext cx="6768752" cy="36512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77ECE-9409-4349-9D40-9CF2602DAC6A}" type="slidenum">
              <a:rPr lang="hr-HR" smtClean="0"/>
              <a:t>9</a:t>
            </a:fld>
            <a:endParaRPr lang="hr-HR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84420517"/>
              </p:ext>
            </p:extLst>
          </p:nvPr>
        </p:nvGraphicFramePr>
        <p:xfrm>
          <a:off x="611560" y="1382594"/>
          <a:ext cx="325070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370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rmisch,presentation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1660</TotalTime>
  <Words>436</Words>
  <Application>Microsoft Office PowerPoint</Application>
  <PresentationFormat>On-screen Show (4:3)</PresentationFormat>
  <Paragraphs>133</Paragraphs>
  <Slides>21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Garmisch,presentation1</vt:lpstr>
      <vt:lpstr>Custom Design</vt:lpstr>
      <vt:lpstr>TESTERS to foster  LEARNING-ORIENTED TEST PREPARATION</vt:lpstr>
      <vt:lpstr>PowerPoint Presentation</vt:lpstr>
      <vt:lpstr> Messick 1996  „There should be little, if any difference, between activities involved in learning the language and activities involved in preparing for the test.”</vt:lpstr>
      <vt:lpstr>CONTENTS</vt:lpstr>
      <vt:lpstr>TESTING - TEACHING  STANAG 6001</vt:lpstr>
      <vt:lpstr>CROATIAN CONTEXT specifics</vt:lpstr>
      <vt:lpstr>PowerPoint Presentation</vt:lpstr>
      <vt:lpstr>      Testing &amp; teaching Developing a good rapport</vt:lpstr>
      <vt:lpstr>    Test-oriented or learning-oriented? </vt:lpstr>
      <vt:lpstr>EXAMPLES OF FOSTERING  LEARNING –ORIENTED TEST PREPARATION</vt:lpstr>
      <vt:lpstr>Mock writing test  for L2 and L3 groups</vt:lpstr>
      <vt:lpstr>PowerPoint Presentation</vt:lpstr>
      <vt:lpstr>Additional tasks/items  for L2 and L3 groups </vt:lpstr>
      <vt:lpstr>PowerPoint Presentation</vt:lpstr>
      <vt:lpstr>Authentic materials  for lower intermediate courses (≈ 1+)</vt:lpstr>
      <vt:lpstr>PowerPoint Presentation</vt:lpstr>
      <vt:lpstr>Info briefings for cadets</vt:lpstr>
      <vt:lpstr>PowerPoint Presentation</vt:lpstr>
      <vt:lpstr>CONCLUSION-I</vt:lpstr>
      <vt:lpstr>CONCLUSION-II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TESTERS to foster  LEARNING-ORIENTED  TEST PREPARATION</dc:title>
  <dc:creator>user</dc:creator>
  <cp:lastModifiedBy>Martina Alerić</cp:lastModifiedBy>
  <cp:revision>52</cp:revision>
  <dcterms:created xsi:type="dcterms:W3CDTF">2018-07-23T14:18:02Z</dcterms:created>
  <dcterms:modified xsi:type="dcterms:W3CDTF">2018-10-16T06:17:29Z</dcterms:modified>
</cp:coreProperties>
</file>