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330" r:id="rId6"/>
    <p:sldId id="308" r:id="rId7"/>
    <p:sldId id="318" r:id="rId8"/>
    <p:sldId id="319" r:id="rId9"/>
    <p:sldId id="329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6" r:id="rId18"/>
    <p:sldId id="328" r:id="rId19"/>
  </p:sldIdLst>
  <p:sldSz cx="12188825" cy="6858000"/>
  <p:notesSz cx="6797675" cy="9926638"/>
  <p:custDataLst>
    <p:tags r:id="rId22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582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21B614-B619-43A2-AD17-5E7A7A47583F}" type="datetime1">
              <a:rPr lang="pl-PL" smtClean="0"/>
              <a:pPr rtl="0"/>
              <a:t>15.10.2018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48FA11-E230-4A23-8AC4-37E6748E0DFB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058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325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217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30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17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17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17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459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352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97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888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823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90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226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687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uża fala ocean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00AA1E-8F29-4EC4-8A65-9791DA1A4A39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1964B-E491-49E1-9544-C3F076AE772C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/>
          <a:p>
            <a:pPr rtl="0"/>
            <a:fld id="{C0E2030C-68D4-4A53-AF32-BC39EDC0EDC0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5B6A2-A280-47A8-98A8-19A6612513E2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728375-5738-4BEF-B277-829D3389B0A1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42BB7-0393-43A5-BB85-4412C2D7FFBA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FDABF-9D2F-4EA8-B60A-8257622B7853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uża fala oceanu (półprzezroczyste)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62D8E-9BF1-431B-BB6B-6E5048DAB422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D8EE56-70A8-49A9-B325-4D1234EB8D8A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Prostokąt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5E8733-4790-4B22-B692-B797AB8447EC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uża fala oceanu (półprzezroczyste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Obraz 9" descr="Duża fala oceanu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EC3EDA3-45BB-4A7D-8BE0-2E1B899A8BF0}" type="datetime1">
              <a:rPr lang="pl-PL" noProof="0" smtClean="0"/>
              <a:pPr rtl="0"/>
              <a:t>15.10.2018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600" dirty="0" err="1" smtClean="0"/>
              <a:t>Certain</a:t>
            </a:r>
            <a:r>
              <a:rPr lang="pl-PL" sz="3600" dirty="0" smtClean="0"/>
              <a:t> </a:t>
            </a:r>
            <a:r>
              <a:rPr lang="pl-PL" sz="3600" dirty="0" err="1" smtClean="0"/>
              <a:t>aspects</a:t>
            </a:r>
            <a:r>
              <a:rPr lang="pl-PL" sz="3600" dirty="0" smtClean="0"/>
              <a:t> of developing optimum </a:t>
            </a:r>
            <a:r>
              <a:rPr lang="pl-PL" sz="3600" dirty="0" err="1" smtClean="0"/>
              <a:t>language</a:t>
            </a:r>
            <a:r>
              <a:rPr lang="pl-PL" sz="3600" dirty="0" smtClean="0"/>
              <a:t> learning/</a:t>
            </a:r>
            <a:r>
              <a:rPr lang="pl-PL" sz="3600" dirty="0" err="1" smtClean="0"/>
              <a:t>teaching</a:t>
            </a:r>
            <a:r>
              <a:rPr lang="pl-PL" sz="3600" dirty="0" smtClean="0"/>
              <a:t> environment for </a:t>
            </a:r>
            <a:r>
              <a:rPr lang="pl-PL" sz="3600" dirty="0" err="1" smtClean="0"/>
              <a:t>military</a:t>
            </a:r>
            <a:r>
              <a:rPr lang="pl-PL" sz="3600" dirty="0" smtClean="0"/>
              <a:t> </a:t>
            </a:r>
            <a:r>
              <a:rPr lang="pl-PL" sz="3600" dirty="0" err="1" smtClean="0"/>
              <a:t>personnel</a:t>
            </a:r>
            <a:r>
              <a:rPr lang="pl-PL" sz="3600" dirty="0" smtClean="0"/>
              <a:t> </a:t>
            </a:r>
            <a:r>
              <a:rPr lang="pl-PL" sz="3600" dirty="0" err="1" smtClean="0"/>
              <a:t>at</a:t>
            </a:r>
            <a:r>
              <a:rPr lang="pl-PL" sz="3600" dirty="0" smtClean="0"/>
              <a:t> the </a:t>
            </a:r>
            <a:r>
              <a:rPr lang="pl-PL" sz="3600" dirty="0" err="1" smtClean="0"/>
              <a:t>Polish</a:t>
            </a:r>
            <a:r>
              <a:rPr lang="pl-PL" sz="3600" dirty="0" smtClean="0"/>
              <a:t> </a:t>
            </a:r>
            <a:r>
              <a:rPr lang="pl-PL" sz="3600" dirty="0" err="1" smtClean="0"/>
              <a:t>Naval</a:t>
            </a:r>
            <a:r>
              <a:rPr lang="pl-PL" sz="3600" dirty="0" smtClean="0"/>
              <a:t> </a:t>
            </a:r>
            <a:r>
              <a:rPr lang="pl-PL" sz="3600" dirty="0" err="1" smtClean="0"/>
              <a:t>Academy</a:t>
            </a:r>
            <a:r>
              <a:rPr lang="pl-PL" sz="3600" dirty="0" smtClean="0"/>
              <a:t>  </a:t>
            </a:r>
            <a:endParaRPr lang="pl-PL" sz="3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pl-PL" dirty="0" smtClean="0"/>
              <a:t>Daria Łęska-Osiak </a:t>
            </a:r>
            <a:r>
              <a:rPr lang="pl-PL" dirty="0" err="1" smtClean="0"/>
              <a:t>Ph.D</a:t>
            </a:r>
            <a:r>
              <a:rPr lang="pl-PL" dirty="0" smtClean="0"/>
              <a:t>.</a:t>
            </a:r>
          </a:p>
          <a:p>
            <a:pPr rtl="0"/>
            <a:endParaRPr lang="pl-PL" dirty="0"/>
          </a:p>
          <a:p>
            <a:pPr rtl="0"/>
            <a:r>
              <a:rPr lang="pl-PL" dirty="0" smtClean="0"/>
              <a:t>NATO BILC </a:t>
            </a:r>
            <a:r>
              <a:rPr lang="pl-PL" dirty="0" err="1" smtClean="0"/>
              <a:t>Seminar</a:t>
            </a:r>
            <a:r>
              <a:rPr lang="pl-PL" dirty="0" smtClean="0"/>
              <a:t> , </a:t>
            </a:r>
            <a:r>
              <a:rPr lang="pl-PL" dirty="0" err="1" smtClean="0"/>
              <a:t>Zagreb</a:t>
            </a:r>
            <a:r>
              <a:rPr lang="pl-PL" dirty="0" smtClean="0"/>
              <a:t> 14-19.10.2018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59857"/>
            <a:ext cx="1065808" cy="132604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02924" y="115716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CLASS MANAGEMENT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management – </a:t>
            </a:r>
            <a:r>
              <a:rPr lang="pl-PL" dirty="0" err="1" smtClean="0"/>
              <a:t>ways</a:t>
            </a:r>
            <a:r>
              <a:rPr lang="pl-PL" dirty="0" smtClean="0"/>
              <a:t> in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both</a:t>
            </a:r>
            <a:r>
              <a:rPr lang="pl-PL" dirty="0" smtClean="0"/>
              <a:t> the </a:t>
            </a:r>
            <a:r>
              <a:rPr lang="pl-PL" dirty="0" err="1" smtClean="0"/>
              <a:t>physical</a:t>
            </a:r>
            <a:r>
              <a:rPr lang="pl-PL" dirty="0" smtClean="0"/>
              <a:t> and the </a:t>
            </a:r>
            <a:r>
              <a:rPr lang="pl-PL" dirty="0" err="1" smtClean="0"/>
              <a:t>social</a:t>
            </a:r>
            <a:r>
              <a:rPr lang="pl-PL" dirty="0" smtClean="0"/>
              <a:t> </a:t>
            </a:r>
            <a:r>
              <a:rPr lang="pl-PL" dirty="0" err="1" smtClean="0"/>
              <a:t>dimensions</a:t>
            </a:r>
            <a:r>
              <a:rPr lang="pl-PL" dirty="0" smtClean="0"/>
              <a:t> of the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arranged</a:t>
            </a:r>
            <a:r>
              <a:rPr lang="pl-PL" dirty="0" smtClean="0"/>
              <a:t> in order to </a:t>
            </a:r>
            <a:r>
              <a:rPr lang="pl-PL" dirty="0" err="1" smtClean="0"/>
              <a:t>provide</a:t>
            </a:r>
            <a:r>
              <a:rPr lang="pl-PL" dirty="0" smtClean="0"/>
              <a:t> a </a:t>
            </a:r>
            <a:r>
              <a:rPr lang="pl-PL" dirty="0" err="1" smtClean="0"/>
              <a:t>supportive</a:t>
            </a:r>
            <a:r>
              <a:rPr lang="pl-PL" dirty="0" smtClean="0"/>
              <a:t> environment for </a:t>
            </a:r>
            <a:r>
              <a:rPr lang="pl-PL" dirty="0" err="1" smtClean="0"/>
              <a:t>teaching</a:t>
            </a:r>
            <a:r>
              <a:rPr lang="pl-PL" dirty="0" smtClean="0"/>
              <a:t> and learning (Richards and </a:t>
            </a:r>
            <a:r>
              <a:rPr lang="pl-PL" dirty="0" err="1" smtClean="0"/>
              <a:t>Bohlke</a:t>
            </a:r>
            <a:r>
              <a:rPr lang="pl-PL" dirty="0" smtClean="0"/>
              <a:t>, 2011)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procedures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a  </a:t>
            </a:r>
            <a:r>
              <a:rPr lang="pl-PL" dirty="0" err="1" smtClean="0"/>
              <a:t>teacher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employ</a:t>
            </a:r>
            <a:r>
              <a:rPr lang="pl-PL" dirty="0" smtClean="0"/>
              <a:t> to </a:t>
            </a:r>
            <a:r>
              <a:rPr lang="pl-PL" dirty="0" err="1" smtClean="0"/>
              <a:t>organize</a:t>
            </a:r>
            <a:r>
              <a:rPr lang="pl-PL" dirty="0" smtClean="0"/>
              <a:t> </a:t>
            </a:r>
            <a:r>
              <a:rPr lang="pl-PL" dirty="0" err="1" smtClean="0"/>
              <a:t>learners</a:t>
            </a:r>
            <a:r>
              <a:rPr lang="pl-PL" dirty="0" smtClean="0"/>
              <a:t>’ </a:t>
            </a:r>
            <a:r>
              <a:rPr lang="pl-PL" dirty="0" err="1" smtClean="0"/>
              <a:t>behaviour</a:t>
            </a:r>
            <a:r>
              <a:rPr lang="pl-PL" dirty="0" smtClean="0"/>
              <a:t>, </a:t>
            </a:r>
            <a:r>
              <a:rPr lang="pl-PL" dirty="0" err="1" smtClean="0"/>
              <a:t>movement</a:t>
            </a:r>
            <a:r>
              <a:rPr lang="pl-PL" dirty="0" smtClean="0"/>
              <a:t>, and </a:t>
            </a:r>
            <a:r>
              <a:rPr lang="pl-PL" dirty="0" err="1" smtClean="0"/>
              <a:t>interaction</a:t>
            </a:r>
            <a:r>
              <a:rPr lang="pl-PL" dirty="0" smtClean="0"/>
              <a:t> in order to </a:t>
            </a:r>
            <a:r>
              <a:rPr lang="pl-PL" dirty="0" err="1" smtClean="0"/>
              <a:t>avoid</a:t>
            </a:r>
            <a:r>
              <a:rPr lang="pl-PL" dirty="0" smtClean="0"/>
              <a:t> </a:t>
            </a:r>
            <a:r>
              <a:rPr lang="pl-PL" dirty="0" err="1" smtClean="0"/>
              <a:t>disruptions</a:t>
            </a:r>
            <a:r>
              <a:rPr lang="pl-PL" dirty="0" smtClean="0"/>
              <a:t> to the </a:t>
            </a:r>
            <a:r>
              <a:rPr lang="pl-PL" dirty="0" err="1" smtClean="0"/>
              <a:t>flow</a:t>
            </a:r>
            <a:r>
              <a:rPr lang="pl-PL" dirty="0" smtClean="0"/>
              <a:t> of the </a:t>
            </a:r>
            <a:r>
              <a:rPr lang="pl-PL" dirty="0" err="1" smtClean="0"/>
              <a:t>lesson</a:t>
            </a:r>
            <a:endParaRPr lang="pl-PL" dirty="0" smtClean="0"/>
          </a:p>
          <a:p>
            <a:r>
              <a:rPr lang="pl-PL" dirty="0" err="1" smtClean="0"/>
              <a:t>Considering</a:t>
            </a:r>
            <a:r>
              <a:rPr lang="pl-PL" dirty="0" smtClean="0"/>
              <a:t> the </a:t>
            </a:r>
            <a:r>
              <a:rPr lang="pl-PL" dirty="0" err="1" smtClean="0"/>
              <a:t>relevance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teaching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 and learning </a:t>
            </a:r>
            <a:r>
              <a:rPr lang="pl-PL" dirty="0" err="1" smtClean="0"/>
              <a:t>styles</a:t>
            </a:r>
            <a:r>
              <a:rPr lang="pl-PL" dirty="0" smtClean="0"/>
              <a:t>  </a:t>
            </a:r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TEACHING STRATEGIES AND ASSESSMENT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pl-PL" dirty="0" err="1" smtClean="0"/>
              <a:t>Teacher’s</a:t>
            </a:r>
            <a:r>
              <a:rPr lang="pl-PL" dirty="0" smtClean="0"/>
              <a:t> </a:t>
            </a:r>
            <a:r>
              <a:rPr lang="pl-PL" dirty="0" err="1" smtClean="0"/>
              <a:t>awareness</a:t>
            </a:r>
            <a:r>
              <a:rPr lang="pl-PL" dirty="0" smtClean="0"/>
              <a:t> of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teaching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necessary</a:t>
            </a:r>
            <a:r>
              <a:rPr lang="pl-PL" dirty="0" smtClean="0"/>
              <a:t> to </a:t>
            </a:r>
            <a:r>
              <a:rPr lang="pl-PL" dirty="0" err="1" smtClean="0"/>
              <a:t>ensure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provided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adequate</a:t>
            </a:r>
            <a:r>
              <a:rPr lang="pl-PL" dirty="0" smtClean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to </a:t>
            </a:r>
            <a:r>
              <a:rPr lang="pl-PL" dirty="0" err="1" smtClean="0"/>
              <a:t>learn</a:t>
            </a:r>
            <a:r>
              <a:rPr lang="pl-PL" dirty="0" smtClean="0"/>
              <a:t>, </a:t>
            </a:r>
            <a:r>
              <a:rPr lang="pl-PL" dirty="0" err="1" smtClean="0"/>
              <a:t>practice</a:t>
            </a:r>
            <a:r>
              <a:rPr lang="pl-PL" dirty="0" smtClean="0"/>
              <a:t> and </a:t>
            </a:r>
            <a:r>
              <a:rPr lang="pl-PL" dirty="0" err="1" smtClean="0"/>
              <a:t>use</a:t>
            </a:r>
            <a:r>
              <a:rPr lang="pl-PL" dirty="0" smtClean="0"/>
              <a:t> the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inside</a:t>
            </a:r>
            <a:r>
              <a:rPr lang="pl-PL" dirty="0" smtClean="0"/>
              <a:t> the </a:t>
            </a:r>
            <a:r>
              <a:rPr lang="pl-PL" dirty="0" err="1" smtClean="0"/>
              <a:t>classroom</a:t>
            </a:r>
            <a:endParaRPr lang="pl-PL" dirty="0" smtClean="0"/>
          </a:p>
          <a:p>
            <a:r>
              <a:rPr lang="pl-PL" dirty="0" err="1" smtClean="0"/>
              <a:t>Reducing</a:t>
            </a:r>
            <a:r>
              <a:rPr lang="pl-PL" dirty="0" smtClean="0"/>
              <a:t> the </a:t>
            </a:r>
            <a:r>
              <a:rPr lang="pl-PL" dirty="0" err="1" smtClean="0"/>
              <a:t>learners</a:t>
            </a:r>
            <a:r>
              <a:rPr lang="pl-PL" dirty="0" smtClean="0"/>
              <a:t>’ </a:t>
            </a:r>
            <a:r>
              <a:rPr lang="pl-PL" dirty="0" err="1" smtClean="0"/>
              <a:t>negative</a:t>
            </a:r>
            <a:r>
              <a:rPr lang="pl-PL" dirty="0" smtClean="0"/>
              <a:t> </a:t>
            </a:r>
            <a:r>
              <a:rPr lang="pl-PL" dirty="0" err="1" smtClean="0"/>
              <a:t>emotion</a:t>
            </a:r>
            <a:r>
              <a:rPr lang="pl-PL" dirty="0" smtClean="0"/>
              <a:t>  (</a:t>
            </a:r>
            <a:r>
              <a:rPr lang="pl-PL" dirty="0" err="1" smtClean="0"/>
              <a:t>anxiety</a:t>
            </a:r>
            <a:r>
              <a:rPr lang="pl-PL" dirty="0" smtClean="0"/>
              <a:t>) and </a:t>
            </a:r>
            <a:r>
              <a:rPr lang="pl-PL" dirty="0" err="1" smtClean="0"/>
              <a:t>promoting</a:t>
            </a:r>
            <a:r>
              <a:rPr lang="pl-PL" dirty="0" smtClean="0"/>
              <a:t> </a:t>
            </a:r>
            <a:r>
              <a:rPr lang="pl-PL" dirty="0" err="1" smtClean="0"/>
              <a:t>learners</a:t>
            </a:r>
            <a:r>
              <a:rPr lang="pl-PL" dirty="0" smtClean="0"/>
              <a:t>’ </a:t>
            </a:r>
            <a:r>
              <a:rPr lang="pl-PL" dirty="0" err="1" smtClean="0"/>
              <a:t>self-efficacy</a:t>
            </a:r>
            <a:endParaRPr lang="pl-PL" dirty="0" smtClean="0"/>
          </a:p>
          <a:p>
            <a:r>
              <a:rPr lang="pl-PL" dirty="0" err="1" smtClean="0"/>
              <a:t>Identifying</a:t>
            </a:r>
            <a:r>
              <a:rPr lang="pl-PL" dirty="0" smtClean="0"/>
              <a:t> </a:t>
            </a:r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methods</a:t>
            </a:r>
            <a:r>
              <a:rPr lang="pl-PL" dirty="0" smtClean="0"/>
              <a:t> </a:t>
            </a:r>
            <a:r>
              <a:rPr lang="pl-PL" dirty="0" err="1" smtClean="0"/>
              <a:t>fitting</a:t>
            </a:r>
            <a:r>
              <a:rPr lang="pl-PL" dirty="0" smtClean="0"/>
              <a:t> the </a:t>
            </a:r>
            <a:r>
              <a:rPr lang="pl-PL" dirty="0" err="1" smtClean="0"/>
              <a:t>learner</a:t>
            </a:r>
            <a:r>
              <a:rPr lang="pl-PL" dirty="0" smtClean="0"/>
              <a:t> </a:t>
            </a:r>
            <a:r>
              <a:rPr lang="pl-PL" dirty="0" err="1" smtClean="0"/>
              <a:t>group</a:t>
            </a:r>
            <a:endParaRPr lang="pl-PL" dirty="0" smtClean="0"/>
          </a:p>
          <a:p>
            <a:r>
              <a:rPr lang="pl-PL" dirty="0" err="1" smtClean="0"/>
              <a:t>teaching</a:t>
            </a:r>
            <a:r>
              <a:rPr lang="pl-PL" dirty="0" smtClean="0"/>
              <a:t> of meta-</a:t>
            </a:r>
            <a:r>
              <a:rPr lang="pl-PL" dirty="0" err="1" smtClean="0"/>
              <a:t>cognitive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r>
              <a:rPr lang="pl-PL" dirty="0" smtClean="0"/>
              <a:t> (</a:t>
            </a:r>
            <a:r>
              <a:rPr lang="pl-PL" dirty="0" err="1" smtClean="0"/>
              <a:t>learner’s</a:t>
            </a:r>
            <a:r>
              <a:rPr lang="pl-PL" dirty="0" smtClean="0"/>
              <a:t> </a:t>
            </a:r>
            <a:r>
              <a:rPr lang="pl-PL" dirty="0" err="1" smtClean="0"/>
              <a:t>autonomy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Teacher’s</a:t>
            </a:r>
            <a:r>
              <a:rPr lang="pl-PL" dirty="0" smtClean="0"/>
              <a:t> </a:t>
            </a:r>
            <a:r>
              <a:rPr lang="pl-PL" dirty="0" err="1" smtClean="0"/>
              <a:t>consciousness</a:t>
            </a:r>
            <a:r>
              <a:rPr lang="pl-PL" dirty="0" smtClean="0"/>
              <a:t> of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assessment</a:t>
            </a:r>
            <a:r>
              <a:rPr lang="pl-PL" dirty="0" smtClean="0"/>
              <a:t>  - </a:t>
            </a:r>
            <a:r>
              <a:rPr lang="pl-PL" dirty="0" err="1" smtClean="0"/>
              <a:t>paramount</a:t>
            </a:r>
            <a:r>
              <a:rPr lang="pl-PL" dirty="0" smtClean="0"/>
              <a:t> in order to </a:t>
            </a:r>
            <a:r>
              <a:rPr lang="pl-PL" dirty="0" err="1" smtClean="0"/>
              <a:t>reduce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anxiety</a:t>
            </a:r>
            <a:r>
              <a:rPr lang="pl-PL" dirty="0" smtClean="0"/>
              <a:t>    </a:t>
            </a:r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sz="3200" dirty="0" smtClean="0"/>
              <a:t>OPTIMUM LANGUAGE LEARNING ENVIRONMENT AT THE POLISH NAVAL ACADEMY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Optimum Language learning environment </a:t>
            </a:r>
            <a:r>
              <a:rPr lang="pl-PL" b="1" dirty="0" err="1" smtClean="0"/>
              <a:t>conditions</a:t>
            </a:r>
            <a:r>
              <a:rPr lang="pl-PL" dirty="0" smtClean="0"/>
              <a:t> (Egbert, Chao &amp;Hanson – </a:t>
            </a:r>
            <a:r>
              <a:rPr lang="pl-PL" dirty="0" err="1" smtClean="0"/>
              <a:t>Smith</a:t>
            </a:r>
            <a:r>
              <a:rPr lang="pl-PL" dirty="0" smtClean="0"/>
              <a:t>, 1999):</a:t>
            </a:r>
          </a:p>
          <a:p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interact</a:t>
            </a:r>
            <a:r>
              <a:rPr lang="pl-PL" dirty="0" smtClean="0"/>
              <a:t> in the target </a:t>
            </a:r>
            <a:r>
              <a:rPr lang="pl-PL" dirty="0" err="1" smtClean="0"/>
              <a:t>language</a:t>
            </a:r>
            <a:r>
              <a:rPr lang="pl-PL" dirty="0" smtClean="0"/>
              <a:t> with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authentic</a:t>
            </a:r>
            <a:r>
              <a:rPr lang="pl-PL" dirty="0" smtClean="0"/>
              <a:t> </a:t>
            </a:r>
            <a:r>
              <a:rPr lang="pl-PL" dirty="0" err="1" smtClean="0"/>
              <a:t>audience</a:t>
            </a:r>
            <a:endParaRPr lang="pl-PL" dirty="0" smtClean="0"/>
          </a:p>
          <a:p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involved</a:t>
            </a:r>
            <a:r>
              <a:rPr lang="pl-PL" dirty="0" smtClean="0"/>
              <a:t> in </a:t>
            </a:r>
            <a:r>
              <a:rPr lang="pl-PL" dirty="0" err="1" smtClean="0"/>
              <a:t>authentic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tasks</a:t>
            </a:r>
            <a:endParaRPr lang="pl-PL" dirty="0" smtClean="0"/>
          </a:p>
          <a:p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exposed</a:t>
            </a:r>
            <a:r>
              <a:rPr lang="pl-PL" dirty="0" smtClean="0"/>
              <a:t> to and </a:t>
            </a:r>
            <a:r>
              <a:rPr lang="pl-PL" dirty="0" err="1" smtClean="0"/>
              <a:t>encouraged</a:t>
            </a:r>
            <a:r>
              <a:rPr lang="pl-PL" dirty="0" smtClean="0"/>
              <a:t> to </a:t>
            </a:r>
            <a:r>
              <a:rPr lang="pl-PL" dirty="0" err="1" smtClean="0"/>
              <a:t>produce</a:t>
            </a:r>
            <a:r>
              <a:rPr lang="pl-PL" dirty="0" smtClean="0"/>
              <a:t> </a:t>
            </a:r>
            <a:r>
              <a:rPr lang="pl-PL" dirty="0" err="1" smtClean="0"/>
              <a:t>varied</a:t>
            </a:r>
            <a:r>
              <a:rPr lang="pl-PL" dirty="0" smtClean="0"/>
              <a:t> and </a:t>
            </a:r>
            <a:r>
              <a:rPr lang="pl-PL" dirty="0" err="1" smtClean="0"/>
              <a:t>creative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endParaRPr lang="pl-PL" dirty="0" smtClean="0"/>
          </a:p>
          <a:p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to </a:t>
            </a:r>
            <a:r>
              <a:rPr lang="pl-PL" dirty="0" err="1" smtClean="0"/>
              <a:t>interact</a:t>
            </a:r>
            <a:r>
              <a:rPr lang="pl-PL" dirty="0" smtClean="0"/>
              <a:t> </a:t>
            </a:r>
            <a:r>
              <a:rPr lang="pl-PL" dirty="0" err="1" smtClean="0"/>
              <a:t>socially</a:t>
            </a:r>
            <a:endParaRPr lang="pl-PL" dirty="0" smtClean="0"/>
          </a:p>
          <a:p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enough</a:t>
            </a:r>
            <a:r>
              <a:rPr lang="pl-PL" dirty="0" smtClean="0"/>
              <a:t>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and feedback</a:t>
            </a:r>
          </a:p>
          <a:p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guided</a:t>
            </a:r>
            <a:r>
              <a:rPr lang="pl-PL" dirty="0" smtClean="0"/>
              <a:t> to </a:t>
            </a:r>
            <a:r>
              <a:rPr lang="pl-PL" dirty="0" err="1" smtClean="0"/>
              <a:t>attend</a:t>
            </a:r>
            <a:r>
              <a:rPr lang="pl-PL" dirty="0" smtClean="0"/>
              <a:t> </a:t>
            </a:r>
            <a:r>
              <a:rPr lang="pl-PL" dirty="0" err="1" smtClean="0"/>
              <a:t>mindfully</a:t>
            </a:r>
            <a:r>
              <a:rPr lang="pl-PL" dirty="0" smtClean="0"/>
              <a:t> to the </a:t>
            </a:r>
            <a:r>
              <a:rPr lang="pl-PL" dirty="0" err="1" smtClean="0"/>
              <a:t>language</a:t>
            </a:r>
            <a:r>
              <a:rPr lang="pl-PL" dirty="0" smtClean="0"/>
              <a:t> learning </a:t>
            </a:r>
            <a:r>
              <a:rPr lang="pl-PL" dirty="0" err="1" smtClean="0"/>
              <a:t>process</a:t>
            </a:r>
            <a:endParaRPr lang="pl-PL" dirty="0" smtClean="0"/>
          </a:p>
          <a:p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 in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atmosphere</a:t>
            </a:r>
            <a:r>
              <a:rPr lang="pl-PL" dirty="0" smtClean="0"/>
              <a:t> with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ideal</a:t>
            </a:r>
            <a:r>
              <a:rPr lang="pl-PL" dirty="0" smtClean="0"/>
              <a:t> </a:t>
            </a:r>
            <a:r>
              <a:rPr lang="pl-PL" dirty="0" err="1" smtClean="0"/>
              <a:t>stress</a:t>
            </a:r>
            <a:r>
              <a:rPr lang="pl-PL" dirty="0" smtClean="0"/>
              <a:t>/</a:t>
            </a:r>
            <a:r>
              <a:rPr lang="pl-PL" dirty="0" err="1" smtClean="0"/>
              <a:t>anxiety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r>
              <a:rPr lang="pl-PL" dirty="0" err="1" smtClean="0"/>
              <a:t>Learners</a:t>
            </a:r>
            <a:r>
              <a:rPr lang="pl-PL" dirty="0" smtClean="0"/>
              <a:t>’ </a:t>
            </a:r>
            <a:r>
              <a:rPr lang="pl-PL" dirty="0" err="1" smtClean="0"/>
              <a:t>autonomy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supported</a:t>
            </a:r>
            <a:r>
              <a:rPr lang="pl-PL" dirty="0" smtClean="0"/>
              <a:t>   </a:t>
            </a:r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OPTIMUM LANGUAGE LEARNING ENVIRONMENT - SUMMARY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pl-PL" sz="3200" dirty="0" smtClean="0"/>
              <a:t>To </a:t>
            </a:r>
            <a:r>
              <a:rPr lang="pl-PL" sz="3200" dirty="0" err="1" smtClean="0"/>
              <a:t>create</a:t>
            </a:r>
            <a:r>
              <a:rPr lang="pl-PL" sz="3200" dirty="0" smtClean="0"/>
              <a:t> an environment </a:t>
            </a:r>
            <a:r>
              <a:rPr lang="pl-PL" sz="3200" dirty="0" err="1" smtClean="0"/>
              <a:t>that</a:t>
            </a:r>
            <a:r>
              <a:rPr lang="pl-PL" sz="3200" dirty="0" smtClean="0"/>
              <a:t> most </a:t>
            </a:r>
            <a:r>
              <a:rPr lang="pl-PL" sz="3200" dirty="0" err="1" smtClean="0"/>
              <a:t>closely</a:t>
            </a:r>
            <a:r>
              <a:rPr lang="pl-PL" sz="3200" dirty="0" smtClean="0"/>
              <a:t> </a:t>
            </a:r>
            <a:r>
              <a:rPr lang="pl-PL" sz="3200" dirty="0" err="1" smtClean="0"/>
              <a:t>resembles</a:t>
            </a:r>
            <a:r>
              <a:rPr lang="pl-PL" sz="3200" dirty="0" smtClean="0"/>
              <a:t> </a:t>
            </a:r>
            <a:r>
              <a:rPr lang="pl-PL" sz="3200" dirty="0" err="1" smtClean="0"/>
              <a:t>the</a:t>
            </a:r>
            <a:r>
              <a:rPr lang="pl-PL" sz="3200" dirty="0" smtClean="0"/>
              <a:t> </a:t>
            </a:r>
            <a:r>
              <a:rPr lang="pl-PL" sz="3200" dirty="0" err="1" smtClean="0"/>
              <a:t>actual</a:t>
            </a:r>
            <a:r>
              <a:rPr lang="pl-PL" sz="3200" dirty="0" smtClean="0"/>
              <a:t> </a:t>
            </a:r>
            <a:r>
              <a:rPr lang="pl-PL" sz="3200" dirty="0" err="1" smtClean="0"/>
              <a:t>use</a:t>
            </a:r>
            <a:r>
              <a:rPr lang="pl-PL" sz="3200" dirty="0" smtClean="0"/>
              <a:t> of </a:t>
            </a:r>
            <a:r>
              <a:rPr lang="pl-PL" sz="3200" dirty="0" err="1" smtClean="0"/>
              <a:t>the</a:t>
            </a:r>
            <a:r>
              <a:rPr lang="pl-PL" sz="3200" dirty="0" smtClean="0"/>
              <a:t> target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, </a:t>
            </a:r>
            <a:r>
              <a:rPr lang="pl-PL" sz="3200" dirty="0" err="1" smtClean="0"/>
              <a:t>teachers</a:t>
            </a:r>
            <a:r>
              <a:rPr lang="pl-PL" sz="3200" dirty="0" smtClean="0"/>
              <a:t> </a:t>
            </a:r>
            <a:r>
              <a:rPr lang="pl-PL" sz="3200" dirty="0" err="1" smtClean="0"/>
              <a:t>have</a:t>
            </a:r>
            <a:r>
              <a:rPr lang="pl-PL" sz="3200" dirty="0" smtClean="0"/>
              <a:t> a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of resources and </a:t>
            </a:r>
            <a:r>
              <a:rPr lang="pl-PL" sz="3200" dirty="0" err="1" smtClean="0"/>
              <a:t>tools</a:t>
            </a:r>
            <a:r>
              <a:rPr lang="pl-PL" sz="3200" dirty="0" smtClean="0"/>
              <a:t>:</a:t>
            </a:r>
          </a:p>
          <a:p>
            <a:pPr lvl="1"/>
            <a:r>
              <a:rPr lang="pl-PL" sz="2800" dirty="0" err="1" smtClean="0"/>
              <a:t>The</a:t>
            </a:r>
            <a:r>
              <a:rPr lang="pl-PL" sz="2800" dirty="0" smtClean="0"/>
              <a:t> Internet  (</a:t>
            </a:r>
            <a:r>
              <a:rPr lang="pl-PL" sz="2800" dirty="0" err="1" smtClean="0"/>
              <a:t>varied</a:t>
            </a:r>
            <a:r>
              <a:rPr lang="pl-PL" sz="2800" dirty="0" smtClean="0"/>
              <a:t> </a:t>
            </a:r>
            <a:r>
              <a:rPr lang="pl-PL" sz="2800" dirty="0" err="1" smtClean="0"/>
              <a:t>access</a:t>
            </a:r>
            <a:r>
              <a:rPr lang="pl-PL" sz="2800" dirty="0" smtClean="0"/>
              <a:t> to </a:t>
            </a:r>
            <a:r>
              <a:rPr lang="pl-PL" sz="2800" dirty="0" err="1" smtClean="0"/>
              <a:t>language</a:t>
            </a:r>
            <a:r>
              <a:rPr lang="pl-PL" sz="2800" dirty="0" smtClean="0"/>
              <a:t> </a:t>
            </a:r>
            <a:r>
              <a:rPr lang="pl-PL" sz="2800" dirty="0" err="1" smtClean="0"/>
              <a:t>content</a:t>
            </a:r>
            <a:r>
              <a:rPr lang="pl-PL" sz="2800" dirty="0" smtClean="0"/>
              <a:t>)</a:t>
            </a:r>
          </a:p>
          <a:p>
            <a:pPr lvl="1"/>
            <a:r>
              <a:rPr lang="pl-PL" sz="2800" dirty="0" err="1" smtClean="0"/>
              <a:t>Variety</a:t>
            </a:r>
            <a:r>
              <a:rPr lang="pl-PL" sz="2800" dirty="0" smtClean="0"/>
              <a:t> of </a:t>
            </a:r>
            <a:r>
              <a:rPr lang="pl-PL" sz="2800" dirty="0" err="1" smtClean="0"/>
              <a:t>activity</a:t>
            </a:r>
            <a:r>
              <a:rPr lang="pl-PL" sz="2800" dirty="0" smtClean="0"/>
              <a:t> </a:t>
            </a:r>
            <a:r>
              <a:rPr lang="pl-PL" sz="2800" dirty="0" err="1" smtClean="0"/>
              <a:t>types</a:t>
            </a:r>
            <a:r>
              <a:rPr lang="pl-PL" sz="2800" dirty="0" smtClean="0"/>
              <a:t>: </a:t>
            </a:r>
            <a:r>
              <a:rPr lang="pl-PL" sz="2800" dirty="0" err="1" smtClean="0"/>
              <a:t>pair</a:t>
            </a:r>
            <a:r>
              <a:rPr lang="pl-PL" sz="2800" dirty="0" smtClean="0"/>
              <a:t> </a:t>
            </a:r>
            <a:r>
              <a:rPr lang="pl-PL" sz="2800" dirty="0" err="1" smtClean="0"/>
              <a:t>work</a:t>
            </a:r>
            <a:r>
              <a:rPr lang="pl-PL" sz="2800" dirty="0" smtClean="0"/>
              <a:t>, group </a:t>
            </a:r>
            <a:r>
              <a:rPr lang="pl-PL" sz="2800" dirty="0" err="1" smtClean="0"/>
              <a:t>work</a:t>
            </a:r>
            <a:r>
              <a:rPr lang="pl-PL" sz="2800" dirty="0" smtClean="0"/>
              <a:t>, </a:t>
            </a:r>
            <a:r>
              <a:rPr lang="pl-PL" sz="2800" dirty="0" err="1" smtClean="0"/>
              <a:t>collaborative</a:t>
            </a:r>
            <a:r>
              <a:rPr lang="pl-PL" sz="2800" dirty="0" smtClean="0"/>
              <a:t> learning and </a:t>
            </a:r>
            <a:r>
              <a:rPr lang="pl-PL" sz="2800" dirty="0" err="1" smtClean="0"/>
              <a:t>indepenent</a:t>
            </a:r>
            <a:r>
              <a:rPr lang="pl-PL" sz="2800" dirty="0" smtClean="0"/>
              <a:t> learning</a:t>
            </a:r>
          </a:p>
          <a:p>
            <a:pPr lvl="1"/>
            <a:r>
              <a:rPr lang="pl-PL" sz="2800" dirty="0" err="1" smtClean="0"/>
              <a:t>Blended</a:t>
            </a:r>
            <a:r>
              <a:rPr lang="pl-PL" sz="2800" dirty="0" smtClean="0"/>
              <a:t> learning </a:t>
            </a:r>
          </a:p>
          <a:p>
            <a:r>
              <a:rPr lang="pl-PL" sz="3000" dirty="0" err="1" smtClean="0"/>
              <a:t>The</a:t>
            </a:r>
            <a:r>
              <a:rPr lang="pl-PL" sz="3000" dirty="0" smtClean="0"/>
              <a:t> </a:t>
            </a:r>
            <a:r>
              <a:rPr lang="pl-PL" sz="3000" dirty="0" err="1" smtClean="0"/>
              <a:t>need</a:t>
            </a:r>
            <a:r>
              <a:rPr lang="pl-PL" sz="3000" dirty="0" smtClean="0"/>
              <a:t> for </a:t>
            </a:r>
            <a:r>
              <a:rPr lang="pl-PL" sz="3000" dirty="0" err="1" smtClean="0"/>
              <a:t>personalized</a:t>
            </a:r>
            <a:r>
              <a:rPr lang="pl-PL" sz="3000" dirty="0" smtClean="0"/>
              <a:t> learning and </a:t>
            </a:r>
            <a:r>
              <a:rPr lang="pl-PL" sz="3000" dirty="0" err="1" smtClean="0"/>
              <a:t>teaching</a:t>
            </a:r>
            <a:r>
              <a:rPr lang="pl-PL" sz="3000" dirty="0" smtClean="0"/>
              <a:t> set </a:t>
            </a:r>
            <a:r>
              <a:rPr lang="pl-PL" sz="3000" dirty="0" err="1" smtClean="0"/>
              <a:t>the</a:t>
            </a:r>
            <a:r>
              <a:rPr lang="pl-PL" sz="3000" dirty="0" smtClean="0"/>
              <a:t> </a:t>
            </a:r>
            <a:r>
              <a:rPr lang="pl-PL" sz="3000" dirty="0" err="1" smtClean="0"/>
              <a:t>scene</a:t>
            </a:r>
            <a:r>
              <a:rPr lang="pl-PL" sz="3000" dirty="0" smtClean="0"/>
              <a:t> for </a:t>
            </a:r>
            <a:r>
              <a:rPr lang="pl-PL" sz="3000" dirty="0" err="1" smtClean="0"/>
              <a:t>the</a:t>
            </a:r>
            <a:r>
              <a:rPr lang="pl-PL" sz="3000" dirty="0" smtClean="0"/>
              <a:t> </a:t>
            </a:r>
            <a:r>
              <a:rPr lang="pl-PL" sz="3000" dirty="0" err="1" smtClean="0"/>
              <a:t>introduction</a:t>
            </a:r>
            <a:r>
              <a:rPr lang="pl-PL" sz="3000" dirty="0" smtClean="0"/>
              <a:t> of </a:t>
            </a:r>
            <a:r>
              <a:rPr lang="pl-PL" sz="3000" dirty="0" err="1" smtClean="0"/>
              <a:t>self-study</a:t>
            </a:r>
            <a:r>
              <a:rPr lang="pl-PL" sz="3000" dirty="0" smtClean="0"/>
              <a:t> resources </a:t>
            </a:r>
            <a:r>
              <a:rPr lang="pl-PL" sz="3000" dirty="0" err="1" smtClean="0"/>
              <a:t>designed</a:t>
            </a:r>
            <a:r>
              <a:rPr lang="pl-PL" sz="3000" dirty="0" smtClean="0"/>
              <a:t> for  independent </a:t>
            </a:r>
            <a:r>
              <a:rPr lang="pl-PL" sz="3000" dirty="0" err="1" smtClean="0"/>
              <a:t>study</a:t>
            </a:r>
            <a:endParaRPr lang="pl-PL" sz="30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OPTIMUM LANGUAGE LEARNING ENVIRONMENT - SUMMARY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pl-PL" sz="3200" dirty="0" smtClean="0"/>
          </a:p>
          <a:p>
            <a:r>
              <a:rPr lang="pl-PL" sz="3200" dirty="0" err="1" smtClean="0"/>
              <a:t>Achieving</a:t>
            </a:r>
            <a:r>
              <a:rPr lang="pl-PL" sz="3200" dirty="0" smtClean="0"/>
              <a:t> </a:t>
            </a:r>
            <a:r>
              <a:rPr lang="pl-PL" sz="3200" dirty="0" err="1" smtClean="0"/>
              <a:t>optimal</a:t>
            </a:r>
            <a:r>
              <a:rPr lang="pl-PL" sz="3200" dirty="0" smtClean="0"/>
              <a:t> </a:t>
            </a:r>
            <a:r>
              <a:rPr lang="pl-PL" sz="3200" dirty="0" err="1" smtClean="0"/>
              <a:t>conditions</a:t>
            </a:r>
            <a:r>
              <a:rPr lang="pl-PL" sz="3200" dirty="0" smtClean="0"/>
              <a:t> for foreign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 learning </a:t>
            </a:r>
            <a:r>
              <a:rPr lang="pl-PL" sz="3200" dirty="0" err="1" smtClean="0"/>
              <a:t>is</a:t>
            </a:r>
            <a:r>
              <a:rPr lang="pl-PL" sz="3200" dirty="0" smtClean="0"/>
              <a:t> a </a:t>
            </a:r>
            <a:r>
              <a:rPr lang="pl-PL" sz="3200" dirty="0" err="1" smtClean="0"/>
              <a:t>significant</a:t>
            </a:r>
            <a:r>
              <a:rPr lang="pl-PL" sz="3200" dirty="0" smtClean="0"/>
              <a:t> challenge for </a:t>
            </a:r>
            <a:r>
              <a:rPr lang="pl-PL" sz="3200" dirty="0" err="1" smtClean="0"/>
              <a:t>both</a:t>
            </a:r>
            <a:r>
              <a:rPr lang="pl-PL" sz="3200" dirty="0" smtClean="0"/>
              <a:t> foreign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 </a:t>
            </a:r>
            <a:r>
              <a:rPr lang="pl-PL" sz="3200" dirty="0" err="1" smtClean="0"/>
              <a:t>teachers</a:t>
            </a:r>
            <a:r>
              <a:rPr lang="pl-PL" sz="3200" dirty="0" smtClean="0"/>
              <a:t> and </a:t>
            </a:r>
            <a:r>
              <a:rPr lang="pl-PL" sz="3200" dirty="0" err="1" smtClean="0"/>
              <a:t>learners</a:t>
            </a: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REFRENCES: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pl-PL" sz="2000" dirty="0" err="1" smtClean="0"/>
              <a:t>Egbert</a:t>
            </a:r>
            <a:r>
              <a:rPr lang="pl-PL" sz="2000" dirty="0" smtClean="0"/>
              <a:t>, J., Chao C., Hanson – Smith, E. (1999). </a:t>
            </a:r>
            <a:r>
              <a:rPr lang="pl-PL" sz="2000" dirty="0" err="1" smtClean="0"/>
              <a:t>Computer-enhanced</a:t>
            </a:r>
            <a:r>
              <a:rPr lang="pl-PL" sz="2000" dirty="0" smtClean="0"/>
              <a:t>  </a:t>
            </a:r>
            <a:r>
              <a:rPr lang="pl-PL" sz="2000" dirty="0" err="1" smtClean="0"/>
              <a:t>language</a:t>
            </a:r>
            <a:r>
              <a:rPr lang="pl-PL" sz="2000" dirty="0" smtClean="0"/>
              <a:t> learning </a:t>
            </a:r>
            <a:r>
              <a:rPr lang="pl-PL" sz="2000" dirty="0" err="1" smtClean="0"/>
              <a:t>environments</a:t>
            </a:r>
            <a:r>
              <a:rPr lang="pl-PL" sz="2000" dirty="0" smtClean="0"/>
              <a:t>: An </a:t>
            </a:r>
            <a:r>
              <a:rPr lang="pl-PL" sz="2000" dirty="0" err="1" smtClean="0"/>
              <a:t>overview</a:t>
            </a:r>
            <a:r>
              <a:rPr lang="pl-PL" sz="2000" dirty="0" smtClean="0"/>
              <a:t>. In J. </a:t>
            </a:r>
            <a:r>
              <a:rPr lang="pl-PL" sz="2000" dirty="0" err="1" smtClean="0"/>
              <a:t>Egbert</a:t>
            </a:r>
            <a:r>
              <a:rPr lang="pl-PL" sz="2000" dirty="0" smtClean="0"/>
              <a:t> &amp; E. Hanson-Smith (</a:t>
            </a:r>
            <a:r>
              <a:rPr lang="pl-PL" sz="2000" dirty="0" err="1" smtClean="0"/>
              <a:t>Eds</a:t>
            </a:r>
            <a:r>
              <a:rPr lang="pl-PL" sz="2000" dirty="0" smtClean="0"/>
              <a:t>.), </a:t>
            </a:r>
            <a:r>
              <a:rPr lang="pl-PL" sz="2000" i="1" dirty="0" err="1" smtClean="0"/>
              <a:t>Call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environments</a:t>
            </a:r>
            <a:r>
              <a:rPr lang="pl-PL" sz="2000" i="1" dirty="0" smtClean="0"/>
              <a:t>: </a:t>
            </a:r>
            <a:r>
              <a:rPr lang="pl-PL" sz="2000" i="1" dirty="0" err="1" smtClean="0"/>
              <a:t>Research</a:t>
            </a:r>
            <a:r>
              <a:rPr lang="pl-PL" sz="2000" i="1" dirty="0" smtClean="0"/>
              <a:t>, </a:t>
            </a:r>
            <a:r>
              <a:rPr lang="pl-PL" sz="2000" i="1" dirty="0" err="1" smtClean="0"/>
              <a:t>practice</a:t>
            </a:r>
            <a:r>
              <a:rPr lang="pl-PL" sz="2000" i="1" dirty="0" smtClean="0"/>
              <a:t>, and </a:t>
            </a:r>
            <a:r>
              <a:rPr lang="pl-PL" sz="2000" i="1" dirty="0" err="1" smtClean="0"/>
              <a:t>critical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issues</a:t>
            </a:r>
            <a:r>
              <a:rPr lang="pl-PL" sz="2000" dirty="0" smtClean="0"/>
              <a:t> (pp.1-13). Alexandria, VA: TESOL.</a:t>
            </a:r>
          </a:p>
          <a:p>
            <a:r>
              <a:rPr lang="pl-PL" sz="2000" dirty="0" err="1" smtClean="0"/>
              <a:t>Lightbown</a:t>
            </a:r>
            <a:r>
              <a:rPr lang="pl-PL" sz="2000" dirty="0" smtClean="0"/>
              <a:t>, P. M., Spada , N. (1999). </a:t>
            </a:r>
            <a:r>
              <a:rPr lang="pl-PL" sz="2000" i="1" dirty="0" err="1" smtClean="0"/>
              <a:t>Learner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Language</a:t>
            </a:r>
            <a:r>
              <a:rPr lang="pl-PL" sz="2000" i="1" dirty="0" smtClean="0"/>
              <a:t>. In </a:t>
            </a:r>
            <a:r>
              <a:rPr lang="pl-PL" sz="2000" i="1" dirty="0" err="1" smtClean="0"/>
              <a:t>How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languages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are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learned</a:t>
            </a:r>
            <a:r>
              <a:rPr lang="pl-PL" sz="2000" i="1" dirty="0" smtClean="0"/>
              <a:t> </a:t>
            </a:r>
            <a:r>
              <a:rPr lang="pl-PL" sz="2000" dirty="0" smtClean="0"/>
              <a:t>(2nd </a:t>
            </a:r>
            <a:r>
              <a:rPr lang="pl-PL" sz="2000" dirty="0" err="1" smtClean="0"/>
              <a:t>ed</a:t>
            </a:r>
            <a:r>
              <a:rPr lang="pl-PL" sz="2000" dirty="0" smtClean="0"/>
              <a:t>). pp. 49-70. Oxford: </a:t>
            </a:r>
            <a:r>
              <a:rPr lang="pl-PL" sz="2000" dirty="0" err="1" smtClean="0"/>
              <a:t>Oxford</a:t>
            </a:r>
            <a:r>
              <a:rPr lang="pl-PL" sz="2000" dirty="0" smtClean="0"/>
              <a:t>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 Press. </a:t>
            </a:r>
          </a:p>
          <a:p>
            <a:r>
              <a:rPr lang="pl-PL" sz="2000" dirty="0" err="1" smtClean="0"/>
              <a:t>Littlewood</a:t>
            </a:r>
            <a:r>
              <a:rPr lang="pl-PL" sz="2000" dirty="0" smtClean="0"/>
              <a:t>, W. (1984). </a:t>
            </a:r>
            <a:r>
              <a:rPr lang="pl-PL" sz="2000" i="1" dirty="0" smtClean="0"/>
              <a:t>Foreign and </a:t>
            </a:r>
            <a:r>
              <a:rPr lang="pl-PL" sz="2000" i="1" dirty="0" err="1" smtClean="0"/>
              <a:t>Second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Language</a:t>
            </a:r>
            <a:r>
              <a:rPr lang="pl-PL" sz="2000" i="1" dirty="0" smtClean="0"/>
              <a:t> Learning</a:t>
            </a:r>
            <a:r>
              <a:rPr lang="pl-PL" sz="2000" dirty="0" smtClean="0"/>
              <a:t>. Cambridge. Cambridge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 Press.</a:t>
            </a:r>
          </a:p>
          <a:p>
            <a:r>
              <a:rPr lang="pl-PL" sz="2000" dirty="0" smtClean="0"/>
              <a:t>Richards, J., </a:t>
            </a:r>
            <a:r>
              <a:rPr lang="pl-PL" sz="2000" dirty="0" err="1" smtClean="0"/>
              <a:t>Bohlke</a:t>
            </a:r>
            <a:r>
              <a:rPr lang="pl-PL" sz="2000" dirty="0" smtClean="0"/>
              <a:t>, D. (2011). </a:t>
            </a:r>
            <a:r>
              <a:rPr lang="pl-PL" sz="2000" i="1" dirty="0" err="1" smtClean="0"/>
              <a:t>Creating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Effective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Language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Lessons</a:t>
            </a:r>
            <a:r>
              <a:rPr lang="pl-PL" sz="2000" i="1" dirty="0" smtClean="0"/>
              <a:t>. </a:t>
            </a:r>
            <a:r>
              <a:rPr lang="pl-PL" sz="2000" dirty="0" smtClean="0"/>
              <a:t>Cambridge. Cambridge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 </a:t>
            </a:r>
          </a:p>
          <a:p>
            <a:r>
              <a:rPr lang="pl-PL" sz="2000" dirty="0" err="1" smtClean="0"/>
              <a:t>Yi</a:t>
            </a:r>
            <a:r>
              <a:rPr lang="pl-PL" sz="2000" dirty="0" smtClean="0"/>
              <a:t>, F. (2007). EFL </a:t>
            </a:r>
            <a:r>
              <a:rPr lang="pl-PL" sz="2000" dirty="0" err="1" smtClean="0"/>
              <a:t>classroom</a:t>
            </a:r>
            <a:r>
              <a:rPr lang="pl-PL" sz="2000" dirty="0" smtClean="0"/>
              <a:t> management: </a:t>
            </a:r>
            <a:r>
              <a:rPr lang="pl-PL" sz="2000" dirty="0" err="1" smtClean="0"/>
              <a:t>Creating</a:t>
            </a:r>
            <a:r>
              <a:rPr lang="pl-PL" sz="2000" dirty="0" smtClean="0"/>
              <a:t> a </a:t>
            </a:r>
            <a:r>
              <a:rPr lang="pl-PL" sz="2000" dirty="0" err="1" smtClean="0"/>
              <a:t>positive</a:t>
            </a:r>
            <a:r>
              <a:rPr lang="pl-PL" sz="2000" dirty="0" smtClean="0"/>
              <a:t> </a:t>
            </a:r>
            <a:r>
              <a:rPr lang="pl-PL" sz="2000" dirty="0" err="1" smtClean="0"/>
              <a:t>climate</a:t>
            </a:r>
            <a:r>
              <a:rPr lang="pl-PL" sz="2000" dirty="0" smtClean="0"/>
              <a:t> for learning. (</a:t>
            </a:r>
            <a:r>
              <a:rPr lang="pl-PL" sz="2000" dirty="0" err="1" smtClean="0"/>
              <a:t>Online</a:t>
            </a:r>
            <a:r>
              <a:rPr lang="pl-PL" sz="2000" dirty="0" smtClean="0"/>
              <a:t>) </a:t>
            </a:r>
            <a:r>
              <a:rPr lang="pl-PL" sz="2000" dirty="0" err="1" smtClean="0"/>
              <a:t>in</a:t>
            </a:r>
            <a:r>
              <a:rPr lang="pl-PL" sz="2000" dirty="0" smtClean="0"/>
              <a:t> </a:t>
            </a:r>
          </a:p>
          <a:p>
            <a:endParaRPr lang="pl-PL" sz="20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OUTLINE:</a:t>
            </a:r>
            <a:endParaRPr lang="pl-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pl-PL" dirty="0" smtClean="0"/>
              <a:t>Optimum </a:t>
            </a:r>
            <a:r>
              <a:rPr lang="pl-PL" dirty="0" err="1" smtClean="0"/>
              <a:t>language</a:t>
            </a:r>
            <a:r>
              <a:rPr lang="pl-PL" dirty="0" smtClean="0"/>
              <a:t> learning environment -  </a:t>
            </a:r>
            <a:r>
              <a:rPr lang="pl-PL" dirty="0" err="1" smtClean="0"/>
              <a:t>definition</a:t>
            </a:r>
            <a:endParaRPr lang="pl-PL" dirty="0" smtClean="0"/>
          </a:p>
          <a:p>
            <a:pPr marL="0" indent="0" rtl="0">
              <a:buNone/>
            </a:pPr>
            <a:endParaRPr lang="pl-PL" dirty="0" smtClean="0"/>
          </a:p>
          <a:p>
            <a:pPr rtl="0"/>
            <a:r>
              <a:rPr lang="pl-PL" dirty="0" smtClean="0"/>
              <a:t>Optimum </a:t>
            </a:r>
            <a:r>
              <a:rPr lang="pl-PL" dirty="0" err="1" smtClean="0"/>
              <a:t>language</a:t>
            </a:r>
            <a:r>
              <a:rPr lang="pl-PL" dirty="0" smtClean="0"/>
              <a:t> learning environment – </a:t>
            </a:r>
            <a:r>
              <a:rPr lang="pl-PL" dirty="0" err="1" smtClean="0"/>
              <a:t>characteristics</a:t>
            </a:r>
            <a:endParaRPr lang="pl-PL" dirty="0" smtClean="0"/>
          </a:p>
          <a:p>
            <a:pPr rtl="0"/>
            <a:endParaRPr lang="pl-PL" dirty="0" smtClean="0"/>
          </a:p>
          <a:p>
            <a:pPr rtl="0"/>
            <a:r>
              <a:rPr lang="pl-PL" dirty="0" err="1" smtClean="0"/>
              <a:t>Ways</a:t>
            </a:r>
            <a:r>
              <a:rPr lang="pl-PL" dirty="0" smtClean="0"/>
              <a:t> of </a:t>
            </a:r>
            <a:r>
              <a:rPr lang="pl-PL" dirty="0" err="1" smtClean="0"/>
              <a:t>achieving</a:t>
            </a:r>
            <a:r>
              <a:rPr lang="pl-PL" dirty="0" smtClean="0"/>
              <a:t> </a:t>
            </a:r>
            <a:r>
              <a:rPr lang="pl-PL" dirty="0" err="1" smtClean="0"/>
              <a:t>optimal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r>
              <a:rPr lang="pl-PL" dirty="0" smtClean="0"/>
              <a:t> for foreign </a:t>
            </a:r>
            <a:r>
              <a:rPr lang="pl-PL" dirty="0" err="1" smtClean="0"/>
              <a:t>language</a:t>
            </a:r>
            <a:r>
              <a:rPr lang="pl-PL" dirty="0" smtClean="0"/>
              <a:t> learning -  a challenge </a:t>
            </a:r>
          </a:p>
          <a:p>
            <a:pPr rtl="0">
              <a:buNone/>
            </a:pPr>
            <a:endParaRPr lang="pl-PL" dirty="0" smtClean="0"/>
          </a:p>
          <a:p>
            <a:pPr rtl="0"/>
            <a:r>
              <a:rPr lang="pl-PL" dirty="0" err="1" smtClean="0"/>
              <a:t>Meeting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r>
              <a:rPr lang="pl-PL" dirty="0" smtClean="0"/>
              <a:t> for </a:t>
            </a:r>
            <a:r>
              <a:rPr lang="pl-PL" dirty="0" err="1" smtClean="0"/>
              <a:t>creating</a:t>
            </a:r>
            <a:r>
              <a:rPr lang="pl-PL" dirty="0" smtClean="0"/>
              <a:t> an optimum </a:t>
            </a:r>
            <a:r>
              <a:rPr lang="pl-PL" dirty="0" err="1" smtClean="0"/>
              <a:t>language</a:t>
            </a:r>
            <a:r>
              <a:rPr lang="pl-PL" dirty="0" smtClean="0"/>
              <a:t> learning environment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POLISH NAVAL ACADEMY IN GDYNIA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9437" y="1954449"/>
            <a:ext cx="6795616" cy="415588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35236" y="1600200"/>
            <a:ext cx="33344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5-MONTH INTENSIVE RESIDENTIAL COURSES </a:t>
            </a:r>
          </a:p>
          <a:p>
            <a:r>
              <a:rPr lang="en-US" sz="2000" dirty="0"/>
              <a:t>590h L1 &amp;L2, 620h L3 (6-7 hours a day)</a:t>
            </a:r>
          </a:p>
          <a:p>
            <a:r>
              <a:rPr lang="pl-PL" sz="2000" dirty="0" smtClean="0"/>
              <a:t>2</a:t>
            </a:r>
            <a:r>
              <a:rPr lang="en-US" sz="2000" dirty="0" smtClean="0"/>
              <a:t>-</a:t>
            </a:r>
            <a:r>
              <a:rPr lang="pl-PL" sz="2000" dirty="0" smtClean="0"/>
              <a:t>3</a:t>
            </a:r>
            <a:r>
              <a:rPr lang="en-US" sz="2000" dirty="0" smtClean="0"/>
              <a:t>-MONTH </a:t>
            </a:r>
            <a:r>
              <a:rPr lang="en-US" sz="2000" dirty="0"/>
              <a:t>SPECIALIZED OR REMEDY COURSES 270-300h</a:t>
            </a:r>
          </a:p>
          <a:p>
            <a:r>
              <a:rPr lang="en-US" sz="2000" dirty="0"/>
              <a:t>MILITARY STUDENTS - 9 SEMESTERS (468h)            </a:t>
            </a:r>
            <a:br>
              <a:rPr lang="en-US" sz="2000" dirty="0"/>
            </a:br>
            <a:r>
              <a:rPr lang="en-US" sz="2000" dirty="0"/>
              <a:t>LEVEL REQUIRED TO BE PROMOTED TO AN OFFICER </a:t>
            </a:r>
            <a:br>
              <a:rPr lang="en-US" sz="2000" dirty="0"/>
            </a:br>
            <a:r>
              <a:rPr lang="en-US" sz="2000" dirty="0"/>
              <a:t>- 3232 according to  STANAG </a:t>
            </a:r>
            <a:r>
              <a:rPr lang="en-US" sz="2000" dirty="0" smtClean="0"/>
              <a:t>6001</a:t>
            </a:r>
            <a:endParaRPr lang="pl-PL" sz="2000" dirty="0" smtClean="0"/>
          </a:p>
          <a:p>
            <a:r>
              <a:rPr lang="pl-PL" sz="2000" dirty="0" smtClean="0"/>
              <a:t>FOREIGN STUDENTS – </a:t>
            </a:r>
            <a:r>
              <a:rPr lang="pl-PL" sz="2000" dirty="0" err="1" smtClean="0"/>
              <a:t>Kuwait</a:t>
            </a:r>
            <a:r>
              <a:rPr lang="pl-PL" sz="2000" dirty="0" smtClean="0"/>
              <a:t>, </a:t>
            </a:r>
            <a:r>
              <a:rPr lang="pl-PL" sz="2000" dirty="0" err="1" smtClean="0"/>
              <a:t>Qatar</a:t>
            </a:r>
            <a:r>
              <a:rPr lang="pl-PL" sz="2000" dirty="0" smtClean="0"/>
              <a:t> and </a:t>
            </a:r>
            <a:r>
              <a:rPr lang="pl-PL" sz="2000" dirty="0" err="1" smtClean="0"/>
              <a:t>Saudi</a:t>
            </a:r>
            <a:r>
              <a:rPr lang="pl-PL" sz="2000" dirty="0" smtClean="0"/>
              <a:t> Arabia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OPTIMUM LANGUAGE LEARNING ENVIRONMENT: </a:t>
            </a:r>
            <a:r>
              <a:rPr lang="pl-PL" dirty="0" err="1" smtClean="0"/>
              <a:t>definition</a:t>
            </a:r>
            <a:endParaRPr lang="pl-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pl-PL" sz="3200" dirty="0" smtClean="0"/>
          </a:p>
          <a:p>
            <a:pPr rtl="0"/>
            <a:r>
              <a:rPr lang="pl-PL" sz="3200" dirty="0" err="1" smtClean="0"/>
              <a:t>Managing</a:t>
            </a:r>
            <a:r>
              <a:rPr lang="pl-PL" sz="3200" dirty="0" smtClean="0"/>
              <a:t> the </a:t>
            </a:r>
            <a:r>
              <a:rPr lang="pl-PL" sz="3200" dirty="0" err="1" smtClean="0"/>
              <a:t>class</a:t>
            </a:r>
            <a:r>
              <a:rPr lang="pl-PL" sz="3200" dirty="0" smtClean="0"/>
              <a:t> in order to </a:t>
            </a:r>
            <a:r>
              <a:rPr lang="pl-PL" sz="3200" dirty="0" err="1" smtClean="0"/>
              <a:t>create</a:t>
            </a:r>
            <a:r>
              <a:rPr lang="pl-PL" sz="3200" dirty="0" smtClean="0"/>
              <a:t> a </a:t>
            </a:r>
            <a:r>
              <a:rPr lang="pl-PL" sz="3200" dirty="0" err="1" smtClean="0"/>
              <a:t>positive</a:t>
            </a:r>
            <a:r>
              <a:rPr lang="pl-PL" sz="3200" dirty="0" smtClean="0"/>
              <a:t> </a:t>
            </a:r>
            <a:r>
              <a:rPr lang="pl-PL" sz="3200" dirty="0" err="1" smtClean="0"/>
              <a:t>climate</a:t>
            </a:r>
            <a:r>
              <a:rPr lang="pl-PL" sz="3200" dirty="0" smtClean="0"/>
              <a:t> for learning </a:t>
            </a:r>
            <a:r>
              <a:rPr lang="pl-PL" sz="3200" dirty="0" err="1" smtClean="0"/>
              <a:t>allowing</a:t>
            </a:r>
            <a:r>
              <a:rPr lang="pl-PL" sz="3200" dirty="0" smtClean="0"/>
              <a:t> the </a:t>
            </a:r>
            <a:r>
              <a:rPr lang="pl-PL" sz="3200" dirty="0" err="1" smtClean="0"/>
              <a:t>students</a:t>
            </a:r>
            <a:r>
              <a:rPr lang="pl-PL" sz="3200" dirty="0" smtClean="0"/>
              <a:t> to </a:t>
            </a:r>
            <a:r>
              <a:rPr lang="pl-PL" sz="3200" dirty="0" err="1" smtClean="0"/>
              <a:t>achieve</a:t>
            </a:r>
            <a:r>
              <a:rPr lang="pl-PL" sz="3200" dirty="0" smtClean="0"/>
              <a:t> </a:t>
            </a:r>
            <a:r>
              <a:rPr lang="pl-PL" sz="3200" dirty="0" err="1" smtClean="0"/>
              <a:t>their</a:t>
            </a:r>
            <a:r>
              <a:rPr lang="pl-PL" sz="3200" dirty="0" smtClean="0"/>
              <a:t> </a:t>
            </a:r>
            <a:r>
              <a:rPr lang="pl-PL" sz="3200" dirty="0" err="1" smtClean="0"/>
              <a:t>primary</a:t>
            </a:r>
            <a:r>
              <a:rPr lang="pl-PL" sz="3200" dirty="0" smtClean="0"/>
              <a:t> </a:t>
            </a:r>
            <a:r>
              <a:rPr lang="pl-PL" sz="3200" dirty="0" err="1" smtClean="0"/>
              <a:t>goal</a:t>
            </a:r>
            <a:r>
              <a:rPr lang="pl-PL" sz="3200" dirty="0" smtClean="0"/>
              <a:t> of </a:t>
            </a:r>
            <a:r>
              <a:rPr lang="pl-PL" sz="3200" dirty="0" err="1" smtClean="0"/>
              <a:t>foreign</a:t>
            </a:r>
            <a:r>
              <a:rPr lang="pl-PL" sz="3200" dirty="0" smtClean="0"/>
              <a:t>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 learning – the </a:t>
            </a:r>
            <a:r>
              <a:rPr lang="pl-PL" sz="3200" dirty="0" err="1" smtClean="0"/>
              <a:t>ability</a:t>
            </a:r>
            <a:r>
              <a:rPr lang="pl-PL" sz="3200" dirty="0" smtClean="0"/>
              <a:t> to </a:t>
            </a:r>
            <a:r>
              <a:rPr lang="pl-PL" sz="3200" dirty="0" err="1" smtClean="0"/>
              <a:t>communicate</a:t>
            </a:r>
            <a:r>
              <a:rPr lang="pl-PL" sz="3200" dirty="0" smtClean="0"/>
              <a:t> (</a:t>
            </a:r>
            <a:r>
              <a:rPr lang="pl-PL" sz="3200" dirty="0" err="1" smtClean="0"/>
              <a:t>Yi</a:t>
            </a:r>
            <a:r>
              <a:rPr lang="pl-PL" sz="3200" dirty="0" smtClean="0"/>
              <a:t>, 2007)</a:t>
            </a:r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OPTIMUM LANGUAGE LEARNING ENVIRONMENT: </a:t>
            </a:r>
            <a:r>
              <a:rPr lang="pl-PL" dirty="0" err="1" smtClean="0"/>
              <a:t>characteristics</a:t>
            </a:r>
            <a:endParaRPr lang="pl-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3200" dirty="0" smtClean="0"/>
              <a:t>1. the </a:t>
            </a:r>
            <a:r>
              <a:rPr lang="pl-PL" sz="3200" dirty="0" err="1" smtClean="0"/>
              <a:t>learner</a:t>
            </a:r>
            <a:r>
              <a:rPr lang="pl-PL" sz="3200" dirty="0" smtClean="0"/>
              <a:t> </a:t>
            </a:r>
            <a:r>
              <a:rPr lang="pl-PL" sz="3200" dirty="0" err="1" smtClean="0"/>
              <a:t>feels</a:t>
            </a:r>
            <a:r>
              <a:rPr lang="pl-PL" sz="3200" dirty="0" smtClean="0"/>
              <a:t> </a:t>
            </a:r>
            <a:r>
              <a:rPr lang="pl-PL" sz="3200" dirty="0" err="1" smtClean="0"/>
              <a:t>strongly</a:t>
            </a:r>
            <a:r>
              <a:rPr lang="pl-PL" sz="3200" dirty="0" smtClean="0"/>
              <a:t> a  </a:t>
            </a:r>
            <a:r>
              <a:rPr lang="pl-PL" sz="3200" dirty="0" err="1" smtClean="0"/>
              <a:t>communicative</a:t>
            </a:r>
            <a:r>
              <a:rPr lang="pl-PL" sz="3200" dirty="0" smtClean="0"/>
              <a:t> </a:t>
            </a:r>
            <a:r>
              <a:rPr lang="pl-PL" sz="3200" dirty="0" err="1" smtClean="0"/>
              <a:t>need</a:t>
            </a:r>
            <a:r>
              <a:rPr lang="pl-PL" sz="3200" dirty="0" smtClean="0"/>
              <a:t> </a:t>
            </a:r>
            <a:r>
              <a:rPr lang="pl-PL" sz="3200" dirty="0" err="1" smtClean="0"/>
              <a:t>using</a:t>
            </a:r>
            <a:r>
              <a:rPr lang="pl-PL" sz="3200" dirty="0" smtClean="0"/>
              <a:t> the target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 in the </a:t>
            </a:r>
            <a:r>
              <a:rPr lang="pl-PL" sz="3200" dirty="0" err="1" smtClean="0"/>
              <a:t>class</a:t>
            </a:r>
            <a:endParaRPr lang="pl-PL" sz="3200" dirty="0" smtClean="0"/>
          </a:p>
          <a:p>
            <a:pPr marL="0" indent="0" rtl="0">
              <a:buNone/>
            </a:pPr>
            <a:r>
              <a:rPr lang="pl-PL" sz="3200" dirty="0" smtClean="0"/>
              <a:t>2. </a:t>
            </a:r>
            <a:r>
              <a:rPr lang="pl-PL" sz="3200" dirty="0" err="1"/>
              <a:t>a</a:t>
            </a:r>
            <a:r>
              <a:rPr lang="pl-PL" sz="3200" dirty="0" err="1" smtClean="0"/>
              <a:t>dequate</a:t>
            </a:r>
            <a:r>
              <a:rPr lang="pl-PL" sz="3200" dirty="0" smtClean="0"/>
              <a:t> </a:t>
            </a:r>
            <a:r>
              <a:rPr lang="pl-PL" sz="3200" dirty="0" err="1" smtClean="0"/>
              <a:t>opportunities</a:t>
            </a:r>
            <a:r>
              <a:rPr lang="pl-PL" sz="3200" dirty="0" smtClean="0"/>
              <a:t> </a:t>
            </a:r>
            <a:r>
              <a:rPr lang="pl-PL" sz="3200" dirty="0" err="1" smtClean="0"/>
              <a:t>are</a:t>
            </a:r>
            <a:r>
              <a:rPr lang="pl-PL" sz="3200" dirty="0" smtClean="0"/>
              <a:t> </a:t>
            </a:r>
            <a:r>
              <a:rPr lang="pl-PL" sz="3200" dirty="0" err="1" smtClean="0"/>
              <a:t>provided</a:t>
            </a:r>
            <a:r>
              <a:rPr lang="pl-PL" sz="3200" dirty="0" smtClean="0"/>
              <a:t> for the </a:t>
            </a:r>
            <a:r>
              <a:rPr lang="pl-PL" sz="3200" dirty="0" err="1" smtClean="0"/>
              <a:t>learners</a:t>
            </a:r>
            <a:r>
              <a:rPr lang="pl-PL" sz="3200" dirty="0" smtClean="0"/>
              <a:t> to </a:t>
            </a:r>
            <a:r>
              <a:rPr lang="pl-PL" sz="3200" dirty="0" err="1" smtClean="0"/>
              <a:t>use</a:t>
            </a:r>
            <a:r>
              <a:rPr lang="pl-PL" sz="3200" dirty="0" smtClean="0"/>
              <a:t> the target </a:t>
            </a:r>
            <a:r>
              <a:rPr lang="pl-PL" sz="3200" dirty="0" err="1" smtClean="0"/>
              <a:t>language</a:t>
            </a:r>
            <a:r>
              <a:rPr lang="pl-PL" sz="3200" dirty="0" smtClean="0"/>
              <a:t> for </a:t>
            </a:r>
            <a:r>
              <a:rPr lang="pl-PL" sz="3200" dirty="0" err="1" smtClean="0"/>
              <a:t>personal</a:t>
            </a:r>
            <a:r>
              <a:rPr lang="pl-PL" sz="3200" dirty="0" smtClean="0"/>
              <a:t> </a:t>
            </a:r>
            <a:r>
              <a:rPr lang="pl-PL" sz="3200" dirty="0" err="1" smtClean="0"/>
              <a:t>communication</a:t>
            </a:r>
            <a:endParaRPr lang="pl-PL" sz="3200" dirty="0" smtClean="0"/>
          </a:p>
          <a:p>
            <a:pPr marL="0" indent="0" rtl="0">
              <a:buNone/>
            </a:pPr>
            <a:r>
              <a:rPr lang="pl-PL" sz="3200" dirty="0" smtClean="0"/>
              <a:t>3. </a:t>
            </a:r>
            <a:r>
              <a:rPr lang="pl-PL" sz="3200" dirty="0" err="1"/>
              <a:t>t</a:t>
            </a:r>
            <a:r>
              <a:rPr lang="pl-PL" sz="3200" dirty="0" err="1" smtClean="0"/>
              <a:t>here</a:t>
            </a:r>
            <a:r>
              <a:rPr lang="pl-PL" sz="3200" dirty="0" smtClean="0"/>
              <a:t> </a:t>
            </a:r>
            <a:r>
              <a:rPr lang="pl-PL" sz="3200" dirty="0" err="1" smtClean="0"/>
              <a:t>is</a:t>
            </a:r>
            <a:r>
              <a:rPr lang="pl-PL" sz="3200" dirty="0" smtClean="0"/>
              <a:t> </a:t>
            </a:r>
            <a:r>
              <a:rPr lang="pl-PL" sz="3200" dirty="0" err="1" smtClean="0"/>
              <a:t>an</a:t>
            </a:r>
            <a:r>
              <a:rPr lang="pl-PL" sz="3200" dirty="0" smtClean="0"/>
              <a:t> </a:t>
            </a:r>
            <a:r>
              <a:rPr lang="pl-PL" sz="3200" dirty="0" err="1" smtClean="0"/>
              <a:t>easy</a:t>
            </a:r>
            <a:r>
              <a:rPr lang="pl-PL" sz="3200" dirty="0" smtClean="0"/>
              <a:t> </a:t>
            </a:r>
            <a:r>
              <a:rPr lang="pl-PL" sz="3200" dirty="0" err="1" smtClean="0"/>
              <a:t>climate</a:t>
            </a:r>
            <a:r>
              <a:rPr lang="pl-PL" sz="3200" dirty="0" smtClean="0"/>
              <a:t> in the </a:t>
            </a:r>
            <a:r>
              <a:rPr lang="pl-PL" sz="3200" dirty="0" err="1" smtClean="0"/>
              <a:t>class</a:t>
            </a:r>
            <a:r>
              <a:rPr lang="pl-PL" sz="3200" dirty="0" smtClean="0"/>
              <a:t> in </a:t>
            </a:r>
            <a:r>
              <a:rPr lang="pl-PL" sz="3200" dirty="0" err="1" smtClean="0"/>
              <a:t>which</a:t>
            </a:r>
            <a:r>
              <a:rPr lang="pl-PL" sz="3200" dirty="0" smtClean="0"/>
              <a:t> the </a:t>
            </a:r>
            <a:r>
              <a:rPr lang="pl-PL" sz="3200" dirty="0" err="1" smtClean="0"/>
              <a:t>learners</a:t>
            </a:r>
            <a:r>
              <a:rPr lang="pl-PL" sz="3200" dirty="0" smtClean="0"/>
              <a:t> </a:t>
            </a:r>
            <a:r>
              <a:rPr lang="pl-PL" sz="3200" dirty="0" err="1" smtClean="0"/>
              <a:t>enjoy</a:t>
            </a:r>
            <a:r>
              <a:rPr lang="pl-PL" sz="3200" dirty="0" smtClean="0"/>
              <a:t> </a:t>
            </a:r>
            <a:r>
              <a:rPr lang="pl-PL" sz="3200" dirty="0" err="1" smtClean="0"/>
              <a:t>participating</a:t>
            </a:r>
            <a:r>
              <a:rPr lang="pl-PL" sz="3200" dirty="0" smtClean="0"/>
              <a:t> in the </a:t>
            </a:r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activities</a:t>
            </a:r>
            <a:r>
              <a:rPr lang="pl-PL" sz="3200" dirty="0" smtClean="0"/>
              <a:t> (</a:t>
            </a:r>
            <a:r>
              <a:rPr lang="pl-PL" sz="3200" dirty="0" err="1" smtClean="0"/>
              <a:t>Littlewood</a:t>
            </a:r>
            <a:r>
              <a:rPr lang="pl-PL" sz="3200" dirty="0" smtClean="0"/>
              <a:t>, 1984)</a:t>
            </a:r>
          </a:p>
          <a:p>
            <a:pPr rtl="0"/>
            <a:endParaRPr lang="pl-PL" sz="3200" dirty="0" smtClean="0"/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 smtClean="0"/>
              <a:t>OPTIMUM LANGUAGE LEARNING ENVIRONMENT: </a:t>
            </a:r>
            <a:r>
              <a:rPr lang="pl-PL" dirty="0" err="1" smtClean="0"/>
              <a:t>steps</a:t>
            </a:r>
            <a:r>
              <a:rPr lang="pl-PL" dirty="0" smtClean="0"/>
              <a:t> to </a:t>
            </a:r>
            <a:r>
              <a:rPr lang="pl-PL" dirty="0" err="1" smtClean="0"/>
              <a:t>create</a:t>
            </a:r>
            <a:r>
              <a:rPr lang="pl-PL" dirty="0" smtClean="0"/>
              <a:t> and </a:t>
            </a:r>
            <a:r>
              <a:rPr lang="pl-PL" dirty="0" err="1" smtClean="0"/>
              <a:t>effective</a:t>
            </a:r>
            <a:r>
              <a:rPr lang="pl-PL" dirty="0" smtClean="0"/>
              <a:t> EFL </a:t>
            </a:r>
            <a:r>
              <a:rPr lang="pl-PL" dirty="0" err="1" smtClean="0"/>
              <a:t>classroom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rtl="0">
              <a:buAutoNum type="arabicPeriod"/>
            </a:pPr>
            <a:r>
              <a:rPr lang="pl-PL" dirty="0" err="1" smtClean="0"/>
              <a:t>motivating</a:t>
            </a:r>
            <a:r>
              <a:rPr lang="pl-PL" dirty="0" smtClean="0"/>
              <a:t> the </a:t>
            </a:r>
            <a:r>
              <a:rPr lang="pl-PL" dirty="0" err="1" smtClean="0"/>
              <a:t>students</a:t>
            </a:r>
            <a:r>
              <a:rPr lang="pl-PL" dirty="0" smtClean="0"/>
              <a:t> to </a:t>
            </a:r>
            <a:r>
              <a:rPr lang="pl-PL" dirty="0" err="1" smtClean="0"/>
              <a:t>communicate</a:t>
            </a:r>
            <a:r>
              <a:rPr lang="pl-PL" dirty="0" smtClean="0"/>
              <a:t> with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peers</a:t>
            </a:r>
            <a:r>
              <a:rPr lang="pl-PL" dirty="0" smtClean="0"/>
              <a:t> as </a:t>
            </a:r>
            <a:r>
              <a:rPr lang="pl-PL" dirty="0" err="1" smtClean="0"/>
              <a:t>well</a:t>
            </a:r>
            <a:r>
              <a:rPr lang="pl-PL" dirty="0" smtClean="0"/>
              <a:t> as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teacher</a:t>
            </a:r>
            <a:r>
              <a:rPr lang="pl-PL" dirty="0" smtClean="0"/>
              <a:t> in the target </a:t>
            </a:r>
            <a:r>
              <a:rPr lang="pl-PL" dirty="0" err="1" smtClean="0"/>
              <a:t>language</a:t>
            </a:r>
            <a:endParaRPr lang="pl-PL" dirty="0" smtClean="0"/>
          </a:p>
          <a:p>
            <a:pPr marL="514350" indent="-514350" rtl="0">
              <a:buAutoNum type="arabicPeriod"/>
            </a:pPr>
            <a:r>
              <a:rPr lang="pl-PL" dirty="0" err="1" smtClean="0"/>
              <a:t>creating</a:t>
            </a:r>
            <a:r>
              <a:rPr lang="pl-PL" dirty="0" smtClean="0"/>
              <a:t> </a:t>
            </a:r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r>
              <a:rPr lang="pl-PL" dirty="0" smtClean="0"/>
              <a:t> </a:t>
            </a:r>
            <a:r>
              <a:rPr lang="pl-PL" dirty="0" err="1" smtClean="0"/>
              <a:t>attracting</a:t>
            </a:r>
            <a:r>
              <a:rPr lang="pl-PL" dirty="0" smtClean="0"/>
              <a:t> the </a:t>
            </a:r>
            <a:r>
              <a:rPr lang="pl-PL" dirty="0" err="1" smtClean="0"/>
              <a:t>students</a:t>
            </a:r>
            <a:r>
              <a:rPr lang="pl-PL" dirty="0" smtClean="0"/>
              <a:t>’ </a:t>
            </a:r>
            <a:r>
              <a:rPr lang="pl-PL" dirty="0" err="1" smtClean="0"/>
              <a:t>attention</a:t>
            </a:r>
            <a:r>
              <a:rPr lang="pl-PL" dirty="0" smtClean="0"/>
              <a:t> and </a:t>
            </a:r>
            <a:r>
              <a:rPr lang="pl-PL" dirty="0" err="1" smtClean="0"/>
              <a:t>involving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actual</a:t>
            </a:r>
            <a:r>
              <a:rPr lang="pl-PL" dirty="0" smtClean="0"/>
              <a:t> </a:t>
            </a:r>
            <a:r>
              <a:rPr lang="pl-PL" dirty="0" err="1" smtClean="0"/>
              <a:t>communication</a:t>
            </a:r>
            <a:endParaRPr lang="pl-PL" dirty="0" smtClean="0"/>
          </a:p>
          <a:p>
            <a:pPr marL="514350" indent="-514350" rtl="0">
              <a:buAutoNum type="arabicPeriod"/>
            </a:pPr>
            <a:r>
              <a:rPr lang="pl-PL" dirty="0" err="1"/>
              <a:t>c</a:t>
            </a:r>
            <a:r>
              <a:rPr lang="pl-PL" dirty="0" err="1" smtClean="0"/>
              <a:t>reating</a:t>
            </a:r>
            <a:r>
              <a:rPr lang="pl-PL" dirty="0" smtClean="0"/>
              <a:t> a </a:t>
            </a:r>
            <a:r>
              <a:rPr lang="pl-PL" dirty="0" err="1" smtClean="0"/>
              <a:t>relaxed</a:t>
            </a:r>
            <a:r>
              <a:rPr lang="pl-PL" dirty="0" smtClean="0"/>
              <a:t> </a:t>
            </a:r>
            <a:r>
              <a:rPr lang="pl-PL" dirty="0" err="1" smtClean="0"/>
              <a:t>atmosphere</a:t>
            </a:r>
            <a:r>
              <a:rPr lang="pl-PL" dirty="0" smtClean="0"/>
              <a:t> and </a:t>
            </a:r>
            <a:r>
              <a:rPr lang="pl-PL" dirty="0" err="1" smtClean="0"/>
              <a:t>focus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on </a:t>
            </a:r>
            <a:r>
              <a:rPr lang="pl-PL" dirty="0" err="1" smtClean="0"/>
              <a:t>fluency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accuracy</a:t>
            </a:r>
            <a:r>
              <a:rPr lang="pl-PL" dirty="0" smtClean="0"/>
              <a:t> in order to </a:t>
            </a:r>
            <a:r>
              <a:rPr lang="pl-PL" dirty="0" err="1" smtClean="0"/>
              <a:t>reduce</a:t>
            </a:r>
            <a:r>
              <a:rPr lang="pl-PL" dirty="0" smtClean="0"/>
              <a:t> </a:t>
            </a:r>
            <a:r>
              <a:rPr lang="pl-PL" dirty="0" err="1" smtClean="0"/>
              <a:t>learners</a:t>
            </a:r>
            <a:r>
              <a:rPr lang="pl-PL" dirty="0" smtClean="0"/>
              <a:t>’ </a:t>
            </a:r>
            <a:r>
              <a:rPr lang="pl-PL" dirty="0" err="1" smtClean="0"/>
              <a:t>anxiety</a:t>
            </a:r>
            <a:r>
              <a:rPr lang="pl-PL" dirty="0" smtClean="0"/>
              <a:t> and to </a:t>
            </a:r>
            <a:r>
              <a:rPr lang="pl-PL" dirty="0" err="1" smtClean="0"/>
              <a:t>encourage</a:t>
            </a:r>
            <a:r>
              <a:rPr lang="pl-PL" dirty="0" smtClean="0"/>
              <a:t> </a:t>
            </a:r>
            <a:r>
              <a:rPr lang="pl-PL" dirty="0" err="1" smtClean="0"/>
              <a:t>learners</a:t>
            </a:r>
            <a:r>
              <a:rPr lang="pl-PL" dirty="0" smtClean="0"/>
              <a:t> to </a:t>
            </a:r>
            <a:r>
              <a:rPr lang="pl-PL" dirty="0" err="1" smtClean="0"/>
              <a:t>take</a:t>
            </a:r>
            <a:r>
              <a:rPr lang="pl-PL" dirty="0" smtClean="0"/>
              <a:t> </a:t>
            </a:r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smtClean="0"/>
              <a:t>in </a:t>
            </a:r>
            <a:r>
              <a:rPr lang="pl-PL" dirty="0" err="1" smtClean="0"/>
              <a:t>using</a:t>
            </a:r>
            <a:r>
              <a:rPr lang="pl-PL" dirty="0" smtClean="0"/>
              <a:t> the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54696" y="166711"/>
            <a:ext cx="1080042" cy="10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WAYS TO CREATE AN EFFECTIVE SECOND LANGUAGE LEARNING ENVIRONEMNT 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rtl="0">
              <a:buAutoNum type="arabicPeriod"/>
            </a:pPr>
            <a:r>
              <a:rPr lang="pl-PL" sz="3600" dirty="0" err="1" smtClean="0"/>
              <a:t>Need</a:t>
            </a:r>
            <a:r>
              <a:rPr lang="pl-PL" sz="3600" dirty="0" smtClean="0"/>
              <a:t> </a:t>
            </a:r>
            <a:r>
              <a:rPr lang="pl-PL" sz="3600" dirty="0" err="1" smtClean="0"/>
              <a:t>analysis</a:t>
            </a:r>
            <a:r>
              <a:rPr lang="pl-PL" sz="3600" dirty="0" smtClean="0"/>
              <a:t> – </a:t>
            </a:r>
            <a:r>
              <a:rPr lang="pl-PL" sz="3600" dirty="0" err="1" smtClean="0"/>
              <a:t>learners</a:t>
            </a:r>
            <a:r>
              <a:rPr lang="pl-PL" sz="3600" dirty="0" smtClean="0"/>
              <a:t>’ </a:t>
            </a:r>
            <a:r>
              <a:rPr lang="pl-PL" sz="3600" dirty="0" err="1" smtClean="0"/>
              <a:t>diversity</a:t>
            </a:r>
            <a:endParaRPr lang="pl-PL" sz="3600" dirty="0" smtClean="0"/>
          </a:p>
          <a:p>
            <a:pPr marL="514350" indent="-514350" rtl="0">
              <a:buAutoNum type="arabicPeriod"/>
            </a:pPr>
            <a:r>
              <a:rPr lang="pl-PL" sz="3600" dirty="0" smtClean="0"/>
              <a:t>Class management  </a:t>
            </a:r>
          </a:p>
          <a:p>
            <a:pPr marL="514350" indent="-514350" rtl="0">
              <a:buAutoNum type="arabicPeriod"/>
            </a:pPr>
            <a:r>
              <a:rPr lang="pl-PL" sz="3600" dirty="0" err="1" smtClean="0"/>
              <a:t>Proper</a:t>
            </a:r>
            <a:r>
              <a:rPr lang="pl-PL" sz="3600" dirty="0" smtClean="0"/>
              <a:t> </a:t>
            </a:r>
            <a:r>
              <a:rPr lang="pl-PL" sz="3600" dirty="0" err="1" smtClean="0"/>
              <a:t>teaching</a:t>
            </a:r>
            <a:r>
              <a:rPr lang="pl-PL" sz="3600" dirty="0" smtClean="0"/>
              <a:t> </a:t>
            </a:r>
            <a:r>
              <a:rPr lang="pl-PL" sz="3600" dirty="0" err="1" smtClean="0"/>
              <a:t>strategies</a:t>
            </a:r>
            <a:r>
              <a:rPr lang="pl-PL" sz="3600" dirty="0" smtClean="0"/>
              <a:t> and </a:t>
            </a:r>
            <a:r>
              <a:rPr lang="pl-PL" sz="3600" dirty="0" err="1" smtClean="0"/>
              <a:t>assessment</a:t>
            </a:r>
            <a:r>
              <a:rPr lang="pl-PL" sz="3600" dirty="0" smtClean="0"/>
              <a:t> </a:t>
            </a:r>
            <a:r>
              <a:rPr lang="pl-PL" sz="3600" dirty="0" err="1" smtClean="0"/>
              <a:t>appropriateness</a:t>
            </a:r>
            <a:endParaRPr lang="pl-PL" sz="3600" dirty="0" smtClean="0"/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STUDENTS’ NEED ANALYSIS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rtl="0">
              <a:buAutoNum type="arabicPeriod"/>
            </a:pP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aware</a:t>
            </a:r>
            <a:r>
              <a:rPr lang="pl-PL" dirty="0" smtClean="0"/>
              <a:t> of the </a:t>
            </a:r>
            <a:r>
              <a:rPr lang="pl-PL" dirty="0" err="1" smtClean="0"/>
              <a:t>students</a:t>
            </a:r>
            <a:r>
              <a:rPr lang="pl-PL" dirty="0" smtClean="0"/>
              <a:t>’ </a:t>
            </a:r>
            <a:r>
              <a:rPr lang="pl-PL" dirty="0" err="1" smtClean="0"/>
              <a:t>individual</a:t>
            </a:r>
            <a:r>
              <a:rPr lang="pl-PL" dirty="0" smtClean="0"/>
              <a:t> </a:t>
            </a:r>
            <a:r>
              <a:rPr lang="pl-PL" dirty="0" err="1" smtClean="0"/>
              <a:t>differences</a:t>
            </a:r>
            <a:r>
              <a:rPr lang="pl-PL" dirty="0" smtClean="0"/>
              <a:t>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age</a:t>
            </a:r>
            <a:r>
              <a:rPr lang="pl-PL" dirty="0" smtClean="0"/>
              <a:t> and </a:t>
            </a:r>
            <a:r>
              <a:rPr lang="pl-PL" dirty="0" err="1" smtClean="0"/>
              <a:t>motivation</a:t>
            </a:r>
            <a:endParaRPr lang="pl-PL" dirty="0" smtClean="0"/>
          </a:p>
          <a:p>
            <a:pPr marL="514350" indent="-514350" rtl="0">
              <a:buAutoNum type="arabicPeriod"/>
            </a:pPr>
            <a:r>
              <a:rPr lang="pl-PL" dirty="0" err="1" smtClean="0"/>
              <a:t>Conducting</a:t>
            </a:r>
            <a:r>
              <a:rPr lang="pl-PL" dirty="0" smtClean="0"/>
              <a:t> a </a:t>
            </a:r>
            <a:r>
              <a:rPr lang="pl-PL" dirty="0" err="1" smtClean="0"/>
              <a:t>need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a </a:t>
            </a:r>
            <a:r>
              <a:rPr lang="pl-PL" dirty="0" err="1" smtClean="0"/>
              <a:t>survey</a:t>
            </a:r>
            <a:r>
              <a:rPr lang="pl-PL" dirty="0" smtClean="0"/>
              <a:t> – </a:t>
            </a:r>
            <a:r>
              <a:rPr lang="pl-PL" dirty="0" err="1" smtClean="0"/>
              <a:t>identyfying</a:t>
            </a:r>
            <a:r>
              <a:rPr lang="pl-PL" dirty="0" smtClean="0"/>
              <a:t> the </a:t>
            </a:r>
            <a:r>
              <a:rPr lang="pl-PL" dirty="0" err="1" smtClean="0"/>
              <a:t>learners</a:t>
            </a:r>
            <a:r>
              <a:rPr lang="pl-PL" dirty="0" smtClean="0"/>
              <a:t>’ </a:t>
            </a:r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proficiency</a:t>
            </a:r>
            <a:r>
              <a:rPr lang="pl-PL" dirty="0" smtClean="0"/>
              <a:t> , </a:t>
            </a:r>
            <a:r>
              <a:rPr lang="pl-PL" dirty="0" err="1" smtClean="0"/>
              <a:t>deciding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the </a:t>
            </a:r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goals</a:t>
            </a:r>
            <a:r>
              <a:rPr lang="pl-PL" dirty="0" smtClean="0"/>
              <a:t>, materials, </a:t>
            </a:r>
            <a:r>
              <a:rPr lang="pl-PL" dirty="0" err="1" smtClean="0"/>
              <a:t>methods</a:t>
            </a:r>
            <a:r>
              <a:rPr lang="pl-PL" dirty="0" smtClean="0"/>
              <a:t> of </a:t>
            </a:r>
            <a:r>
              <a:rPr lang="pl-PL" dirty="0" err="1" smtClean="0"/>
              <a:t>delivery</a:t>
            </a:r>
            <a:endParaRPr lang="pl-PL" dirty="0" smtClean="0"/>
          </a:p>
          <a:p>
            <a:pPr marL="514350" indent="-514350" rtl="0">
              <a:buAutoNum type="arabicPeriod"/>
            </a:pP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sensitive</a:t>
            </a:r>
            <a:r>
              <a:rPr lang="pl-PL" dirty="0" smtClean="0"/>
              <a:t> to </a:t>
            </a:r>
            <a:r>
              <a:rPr lang="pl-PL" dirty="0" err="1" smtClean="0"/>
              <a:t>affective</a:t>
            </a:r>
            <a:r>
              <a:rPr lang="pl-PL" dirty="0" smtClean="0"/>
              <a:t> </a:t>
            </a:r>
            <a:r>
              <a:rPr lang="pl-PL" dirty="0" err="1" smtClean="0"/>
              <a:t>factors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influence the learning </a:t>
            </a:r>
            <a:r>
              <a:rPr lang="pl-PL" dirty="0" err="1" smtClean="0"/>
              <a:t>process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anxiety</a:t>
            </a:r>
            <a:r>
              <a:rPr lang="pl-PL" dirty="0" smtClean="0"/>
              <a:t> and learning </a:t>
            </a:r>
            <a:r>
              <a:rPr lang="pl-PL" dirty="0" err="1" smtClean="0"/>
              <a:t>styles</a:t>
            </a:r>
            <a:r>
              <a:rPr lang="pl-PL" dirty="0" smtClean="0"/>
              <a:t> </a:t>
            </a:r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200" dirty="0" smtClean="0"/>
              <a:t>STUDENTS’ NEED ANALYSIS</a:t>
            </a:r>
            <a:endParaRPr lang="pl-PL" sz="32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pl-PL" dirty="0" smtClean="0"/>
          </a:p>
          <a:p>
            <a:pPr marL="0" indent="0" rtl="0">
              <a:buNone/>
            </a:pPr>
            <a:r>
              <a:rPr lang="pl-PL" dirty="0" smtClean="0"/>
              <a:t>„A </a:t>
            </a:r>
            <a:r>
              <a:rPr lang="pl-PL" dirty="0" err="1" smtClean="0"/>
              <a:t>sensitive</a:t>
            </a:r>
            <a:r>
              <a:rPr lang="pl-PL" dirty="0" smtClean="0"/>
              <a:t> </a:t>
            </a:r>
            <a:r>
              <a:rPr lang="pl-PL" dirty="0" err="1" smtClean="0"/>
              <a:t>teacher</a:t>
            </a:r>
            <a:r>
              <a:rPr lang="pl-PL" dirty="0" smtClean="0"/>
              <a:t>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takes</a:t>
            </a:r>
            <a:r>
              <a:rPr lang="pl-PL" dirty="0" smtClean="0"/>
              <a:t> </a:t>
            </a:r>
            <a:r>
              <a:rPr lang="pl-PL" dirty="0" err="1" smtClean="0"/>
              <a:t>learner’s</a:t>
            </a:r>
            <a:r>
              <a:rPr lang="pl-PL" dirty="0" smtClean="0"/>
              <a:t> </a:t>
            </a:r>
            <a:r>
              <a:rPr lang="pl-PL" dirty="0" err="1" smtClean="0"/>
              <a:t>individual</a:t>
            </a:r>
            <a:r>
              <a:rPr lang="pl-PL" dirty="0" smtClean="0"/>
              <a:t> </a:t>
            </a:r>
            <a:r>
              <a:rPr lang="pl-PL" dirty="0" err="1" smtClean="0"/>
              <a:t>personalities</a:t>
            </a:r>
            <a:r>
              <a:rPr lang="pl-PL" dirty="0" smtClean="0"/>
              <a:t> and learning </a:t>
            </a:r>
            <a:r>
              <a:rPr lang="pl-PL" dirty="0" err="1" smtClean="0"/>
              <a:t>styles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acount</a:t>
            </a:r>
            <a:r>
              <a:rPr lang="pl-PL" dirty="0" smtClean="0"/>
              <a:t>,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create</a:t>
            </a:r>
            <a:r>
              <a:rPr lang="pl-PL" dirty="0" smtClean="0"/>
              <a:t> a learning environment in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virtually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learners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successful</a:t>
            </a:r>
            <a:r>
              <a:rPr lang="pl-PL" dirty="0" smtClean="0"/>
              <a:t> in learning a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”. </a:t>
            </a:r>
          </a:p>
          <a:p>
            <a:pPr marL="0" indent="0" algn="r" rtl="0">
              <a:buNone/>
            </a:pPr>
            <a:r>
              <a:rPr lang="pl-PL" dirty="0" smtClean="0"/>
              <a:t>(</a:t>
            </a:r>
            <a:r>
              <a:rPr lang="pl-PL" dirty="0" err="1" smtClean="0"/>
              <a:t>Lightblown</a:t>
            </a:r>
            <a:r>
              <a:rPr lang="pl-PL" dirty="0" smtClean="0"/>
              <a:t> and Spada, 1999)</a:t>
            </a:r>
          </a:p>
          <a:p>
            <a:pPr marL="0" indent="0" rtl="0">
              <a:buNone/>
            </a:pPr>
            <a:endParaRPr lang="pl-PL" sz="3200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" y="44624"/>
            <a:ext cx="1066892" cy="132904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7889" y="166710"/>
            <a:ext cx="131685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ale oceanu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37_TF02901025.potx" id="{F5D2AACC-27A1-4ED0-BA5F-15117ABA5746}" vid="{C5AF4E21-8970-49B2-9006-CC7A8F60926D}"/>
    </a:ext>
  </a:extLst>
</a:theme>
</file>

<file path=ppt/theme/theme2.xml><?xml version="1.0" encoding="utf-8"?>
<a:theme xmlns:a="http://schemas.openxmlformats.org/drawingml/2006/main" name="Motyw pakietu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purl.org/dc/elements/1.1/"/>
    <ds:schemaRef ds:uri="http://schemas.microsoft.com/office/2006/metadata/properties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Fale oceanu (natura, panoramiczna)</Template>
  <TotalTime>613</TotalTime>
  <Words>919</Words>
  <Application>Microsoft Office PowerPoint</Application>
  <PresentationFormat>Niestandardowy</PresentationFormat>
  <Paragraphs>91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Fale oceanu 16x9</vt:lpstr>
      <vt:lpstr>Certain aspects of developing optimum language learning/teaching environment for military personnel at the Polish Naval Academy  </vt:lpstr>
      <vt:lpstr>OUTLINE:</vt:lpstr>
      <vt:lpstr>POLISH NAVAL ACADEMY IN GDYNIA:</vt:lpstr>
      <vt:lpstr>OPTIMUM LANGUAGE LEARNING ENVIRONMENT: definition</vt:lpstr>
      <vt:lpstr>OPTIMUM LANGUAGE LEARNING ENVIRONMENT: characteristics</vt:lpstr>
      <vt:lpstr>OPTIMUM LANGUAGE LEARNING ENVIRONMENT: steps to create and effective EFL classroom </vt:lpstr>
      <vt:lpstr>WAYS TO CREATE AN EFFECTIVE SECOND LANGUAGE LEARNING ENVIRONEMNT </vt:lpstr>
      <vt:lpstr>STUDENTS’ NEED ANALYSIS</vt:lpstr>
      <vt:lpstr>STUDENTS’ NEED ANALYSIS</vt:lpstr>
      <vt:lpstr>CLASS MANAGEMENT</vt:lpstr>
      <vt:lpstr>TEACHING STRATEGIES AND ASSESSMENT</vt:lpstr>
      <vt:lpstr>OPTIMUM LANGUAGE LEARNING ENVIRONMENT AT THE POLISH NAVAL ACADEMY</vt:lpstr>
      <vt:lpstr>OPTIMUM LANGUAGE LEARNING ENVIRONMENT - SUMMARY</vt:lpstr>
      <vt:lpstr>OPTIMUM LANGUAGE LEARNING ENVIRONMENT - SUMMARY</vt:lpstr>
      <vt:lpstr>REFRENCES: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Certain aspects of developing optimum language learning/teaching environment for military personel at the Polish Naval Academy</dc:title>
  <dc:creator>Łęska-Osiak Daria</dc:creator>
  <cp:lastModifiedBy>Osiak Daria</cp:lastModifiedBy>
  <cp:revision>57</cp:revision>
  <cp:lastPrinted>2018-10-13T09:10:32Z</cp:lastPrinted>
  <dcterms:created xsi:type="dcterms:W3CDTF">2018-10-07T11:21:16Z</dcterms:created>
  <dcterms:modified xsi:type="dcterms:W3CDTF">2018-10-15T20:55:03Z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