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72" r:id="rId6"/>
    <p:sldId id="274" r:id="rId7"/>
    <p:sldId id="273" r:id="rId8"/>
    <p:sldId id="276" r:id="rId9"/>
    <p:sldId id="281" r:id="rId10"/>
    <p:sldId id="282" r:id="rId11"/>
    <p:sldId id="278" r:id="rId12"/>
    <p:sldId id="284" r:id="rId13"/>
    <p:sldId id="277" r:id="rId14"/>
    <p:sldId id="264" r:id="rId15"/>
    <p:sldId id="269" r:id="rId16"/>
    <p:sldId id="283" r:id="rId17"/>
    <p:sldId id="270" r:id="rId18"/>
    <p:sldId id="263" r:id="rId19"/>
    <p:sldId id="265" r:id="rId20"/>
    <p:sldId id="267" r:id="rId21"/>
    <p:sldId id="268"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1895" autoAdjust="0"/>
  </p:normalViewPr>
  <p:slideViewPr>
    <p:cSldViewPr snapToGrid="0">
      <p:cViewPr varScale="1">
        <p:scale>
          <a:sx n="80" d="100"/>
          <a:sy n="80" d="100"/>
        </p:scale>
        <p:origin x="73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E145CE9-C8C8-44E8-B743-A8D35392D2E1}" type="datetimeFigureOut">
              <a:rPr lang="en-CA" smtClean="0"/>
              <a:t>2019-10-07</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404C074-924D-4C3C-9C6E-E6D3C381512F}" type="slidenum">
              <a:rPr lang="en-CA" smtClean="0"/>
              <a:t>‹nr.›</a:t>
            </a:fld>
            <a:endParaRPr lang="en-CA"/>
          </a:p>
        </p:txBody>
      </p:sp>
    </p:spTree>
    <p:extLst>
      <p:ext uri="{BB962C8B-B14F-4D97-AF65-F5344CB8AC3E}">
        <p14:creationId xmlns:p14="http://schemas.microsoft.com/office/powerpoint/2010/main" val="122432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404C074-924D-4C3C-9C6E-E6D3C381512F}" type="slidenum">
              <a:rPr lang="en-CA" smtClean="0"/>
              <a:t>1</a:t>
            </a:fld>
            <a:endParaRPr lang="en-CA"/>
          </a:p>
        </p:txBody>
      </p:sp>
    </p:spTree>
    <p:extLst>
      <p:ext uri="{BB962C8B-B14F-4D97-AF65-F5344CB8AC3E}">
        <p14:creationId xmlns:p14="http://schemas.microsoft.com/office/powerpoint/2010/main" val="22050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a result of the growing demand from BILC member and partner nations, for support in the development of French language testing, a SG was formed in</a:t>
            </a:r>
            <a:r>
              <a:rPr lang="en-CA" baseline="0" dirty="0" smtClean="0"/>
              <a:t> Tartu IOT establish the level of knowledge and expertise within the BILC community and to formulate a strategy to move the collective progress forward. Since France and Canada already had established leadership in this collaboration, they decided to meet in Tours during the testing workshop and begin the effort of standardising themselves – a ‘train-the-trainer’ session.</a:t>
            </a:r>
            <a:endParaRPr lang="en-CA" dirty="0"/>
          </a:p>
        </p:txBody>
      </p:sp>
      <p:sp>
        <p:nvSpPr>
          <p:cNvPr id="4" name="Slide Number Placeholder 3"/>
          <p:cNvSpPr>
            <a:spLocks noGrp="1"/>
          </p:cNvSpPr>
          <p:nvPr>
            <p:ph type="sldNum" sz="quarter" idx="10"/>
          </p:nvPr>
        </p:nvSpPr>
        <p:spPr/>
        <p:txBody>
          <a:bodyPr/>
          <a:lstStyle/>
          <a:p>
            <a:fld id="{0404C074-924D-4C3C-9C6E-E6D3C381512F}" type="slidenum">
              <a:rPr lang="en-CA" smtClean="0"/>
              <a:t>3</a:t>
            </a:fld>
            <a:endParaRPr lang="en-CA"/>
          </a:p>
        </p:txBody>
      </p:sp>
    </p:spTree>
    <p:extLst>
      <p:ext uri="{BB962C8B-B14F-4D97-AF65-F5344CB8AC3E}">
        <p14:creationId xmlns:p14="http://schemas.microsoft.com/office/powerpoint/2010/main" val="22169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404C074-924D-4C3C-9C6E-E6D3C381512F}" type="slidenum">
              <a:rPr lang="en-CA" smtClean="0"/>
              <a:t>4</a:t>
            </a:fld>
            <a:endParaRPr lang="en-CA"/>
          </a:p>
        </p:txBody>
      </p:sp>
    </p:spTree>
    <p:extLst>
      <p:ext uri="{BB962C8B-B14F-4D97-AF65-F5344CB8AC3E}">
        <p14:creationId xmlns:p14="http://schemas.microsoft.com/office/powerpoint/2010/main" val="288826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3816F4D-8DEA-463A-A951-7DA6A05334EE}"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21C72FF-C6B9-4584-BA8D-B4314D1AB3F5}" type="slidenum">
              <a:rPr lang="fr-FR" smtClean="0"/>
              <a:t>‹nr.›</a:t>
            </a:fld>
            <a:endParaRPr lang="fr-FR"/>
          </a:p>
        </p:txBody>
      </p:sp>
    </p:spTree>
    <p:extLst>
      <p:ext uri="{BB962C8B-B14F-4D97-AF65-F5344CB8AC3E}">
        <p14:creationId xmlns:p14="http://schemas.microsoft.com/office/powerpoint/2010/main" val="398561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3816F4D-8DEA-463A-A951-7DA6A05334EE}"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21C72FF-C6B9-4584-BA8D-B4314D1AB3F5}" type="slidenum">
              <a:rPr lang="fr-FR" smtClean="0"/>
              <a:t>‹nr.›</a:t>
            </a:fld>
            <a:endParaRPr lang="fr-FR"/>
          </a:p>
        </p:txBody>
      </p:sp>
    </p:spTree>
    <p:extLst>
      <p:ext uri="{BB962C8B-B14F-4D97-AF65-F5344CB8AC3E}">
        <p14:creationId xmlns:p14="http://schemas.microsoft.com/office/powerpoint/2010/main" val="16168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3816F4D-8DEA-463A-A951-7DA6A05334EE}"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21C72FF-C6B9-4584-BA8D-B4314D1AB3F5}" type="slidenum">
              <a:rPr lang="fr-FR" smtClean="0"/>
              <a:t>‹nr.›</a:t>
            </a:fld>
            <a:endParaRPr lang="fr-FR"/>
          </a:p>
        </p:txBody>
      </p:sp>
    </p:spTree>
    <p:extLst>
      <p:ext uri="{BB962C8B-B14F-4D97-AF65-F5344CB8AC3E}">
        <p14:creationId xmlns:p14="http://schemas.microsoft.com/office/powerpoint/2010/main" val="210872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3816F4D-8DEA-463A-A951-7DA6A05334EE}"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21C72FF-C6B9-4584-BA8D-B4314D1AB3F5}" type="slidenum">
              <a:rPr lang="fr-FR" smtClean="0"/>
              <a:t>‹nr.›</a:t>
            </a:fld>
            <a:endParaRPr lang="fr-FR"/>
          </a:p>
        </p:txBody>
      </p:sp>
    </p:spTree>
    <p:extLst>
      <p:ext uri="{BB962C8B-B14F-4D97-AF65-F5344CB8AC3E}">
        <p14:creationId xmlns:p14="http://schemas.microsoft.com/office/powerpoint/2010/main" val="283522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3816F4D-8DEA-463A-A951-7DA6A05334EE}"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21C72FF-C6B9-4584-BA8D-B4314D1AB3F5}" type="slidenum">
              <a:rPr lang="fr-FR" smtClean="0"/>
              <a:t>‹nr.›</a:t>
            </a:fld>
            <a:endParaRPr lang="fr-FR"/>
          </a:p>
        </p:txBody>
      </p:sp>
    </p:spTree>
    <p:extLst>
      <p:ext uri="{BB962C8B-B14F-4D97-AF65-F5344CB8AC3E}">
        <p14:creationId xmlns:p14="http://schemas.microsoft.com/office/powerpoint/2010/main" val="317284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3816F4D-8DEA-463A-A951-7DA6A05334EE}" type="datetimeFigureOut">
              <a:rPr lang="fr-FR" smtClean="0"/>
              <a:t>07/10/2019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21C72FF-C6B9-4584-BA8D-B4314D1AB3F5}" type="slidenum">
              <a:rPr lang="fr-FR" smtClean="0"/>
              <a:t>‹nr.›</a:t>
            </a:fld>
            <a:endParaRPr lang="fr-FR"/>
          </a:p>
        </p:txBody>
      </p:sp>
    </p:spTree>
    <p:extLst>
      <p:ext uri="{BB962C8B-B14F-4D97-AF65-F5344CB8AC3E}">
        <p14:creationId xmlns:p14="http://schemas.microsoft.com/office/powerpoint/2010/main" val="361764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3816F4D-8DEA-463A-A951-7DA6A05334EE}" type="datetimeFigureOut">
              <a:rPr lang="fr-FR" smtClean="0"/>
              <a:t>07/10/2019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21C72FF-C6B9-4584-BA8D-B4314D1AB3F5}" type="slidenum">
              <a:rPr lang="fr-FR" smtClean="0"/>
              <a:t>‹nr.›</a:t>
            </a:fld>
            <a:endParaRPr lang="fr-FR"/>
          </a:p>
        </p:txBody>
      </p:sp>
    </p:spTree>
    <p:extLst>
      <p:ext uri="{BB962C8B-B14F-4D97-AF65-F5344CB8AC3E}">
        <p14:creationId xmlns:p14="http://schemas.microsoft.com/office/powerpoint/2010/main" val="295074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3816F4D-8DEA-463A-A951-7DA6A05334EE}" type="datetimeFigureOut">
              <a:rPr lang="fr-FR" smtClean="0"/>
              <a:t>07/10/2019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21C72FF-C6B9-4584-BA8D-B4314D1AB3F5}" type="slidenum">
              <a:rPr lang="fr-FR" smtClean="0"/>
              <a:t>‹nr.›</a:t>
            </a:fld>
            <a:endParaRPr lang="fr-FR"/>
          </a:p>
        </p:txBody>
      </p:sp>
    </p:spTree>
    <p:extLst>
      <p:ext uri="{BB962C8B-B14F-4D97-AF65-F5344CB8AC3E}">
        <p14:creationId xmlns:p14="http://schemas.microsoft.com/office/powerpoint/2010/main" val="297274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16F4D-8DEA-463A-A951-7DA6A05334EE}" type="datetimeFigureOut">
              <a:rPr lang="fr-FR" smtClean="0"/>
              <a:t>07/10/2019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21C72FF-C6B9-4584-BA8D-B4314D1AB3F5}" type="slidenum">
              <a:rPr lang="fr-FR" smtClean="0"/>
              <a:t>‹nr.›</a:t>
            </a:fld>
            <a:endParaRPr lang="fr-FR"/>
          </a:p>
        </p:txBody>
      </p:sp>
    </p:spTree>
    <p:extLst>
      <p:ext uri="{BB962C8B-B14F-4D97-AF65-F5344CB8AC3E}">
        <p14:creationId xmlns:p14="http://schemas.microsoft.com/office/powerpoint/2010/main" val="301024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3816F4D-8DEA-463A-A951-7DA6A05334EE}" type="datetimeFigureOut">
              <a:rPr lang="fr-FR" smtClean="0"/>
              <a:t>07/10/2019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21C72FF-C6B9-4584-BA8D-B4314D1AB3F5}" type="slidenum">
              <a:rPr lang="fr-FR" smtClean="0"/>
              <a:t>‹nr.›</a:t>
            </a:fld>
            <a:endParaRPr lang="fr-FR"/>
          </a:p>
        </p:txBody>
      </p:sp>
    </p:spTree>
    <p:extLst>
      <p:ext uri="{BB962C8B-B14F-4D97-AF65-F5344CB8AC3E}">
        <p14:creationId xmlns:p14="http://schemas.microsoft.com/office/powerpoint/2010/main" val="350503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3816F4D-8DEA-463A-A951-7DA6A05334EE}" type="datetimeFigureOut">
              <a:rPr lang="fr-FR" smtClean="0"/>
              <a:t>07/10/2019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21C72FF-C6B9-4584-BA8D-B4314D1AB3F5}" type="slidenum">
              <a:rPr lang="fr-FR" smtClean="0"/>
              <a:t>‹nr.›</a:t>
            </a:fld>
            <a:endParaRPr lang="fr-FR"/>
          </a:p>
        </p:txBody>
      </p:sp>
    </p:spTree>
    <p:extLst>
      <p:ext uri="{BB962C8B-B14F-4D97-AF65-F5344CB8AC3E}">
        <p14:creationId xmlns:p14="http://schemas.microsoft.com/office/powerpoint/2010/main" val="268751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16F4D-8DEA-463A-A951-7DA6A05334EE}" type="datetimeFigureOut">
              <a:rPr lang="fr-FR" smtClean="0"/>
              <a:t>07/10/2019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C72FF-C6B9-4584-BA8D-B4314D1AB3F5}" type="slidenum">
              <a:rPr lang="fr-FR" smtClean="0"/>
              <a:t>‹nr.›</a:t>
            </a:fld>
            <a:endParaRPr lang="fr-FR"/>
          </a:p>
        </p:txBody>
      </p:sp>
    </p:spTree>
    <p:extLst>
      <p:ext uri="{BB962C8B-B14F-4D97-AF65-F5344CB8AC3E}">
        <p14:creationId xmlns:p14="http://schemas.microsoft.com/office/powerpoint/2010/main" val="15821188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4621" y="724063"/>
            <a:ext cx="9144000" cy="4748542"/>
          </a:xfrm>
        </p:spPr>
        <p:txBody>
          <a:bodyPr>
            <a:normAutofit fontScale="90000"/>
          </a:bodyPr>
          <a:lstStyle/>
          <a:p>
            <a:r>
              <a:rPr lang="fr-FR" sz="3600" dirty="0" smtClean="0"/>
              <a:t/>
            </a:r>
            <a:br>
              <a:rPr lang="fr-FR" sz="3600" dirty="0" smtClean="0"/>
            </a:br>
            <a:r>
              <a:rPr lang="fr-FR" dirty="0"/>
              <a:t/>
            </a:r>
            <a:br>
              <a:rPr lang="fr-FR" dirty="0"/>
            </a:br>
            <a:r>
              <a:rPr lang="fr-FR" sz="2200" dirty="0" smtClean="0">
                <a:latin typeface="Calibri" panose="020F0502020204030204" pitchFamily="34" charset="0"/>
                <a:cs typeface="Calibri" panose="020F0502020204030204" pitchFamily="34" charset="0"/>
              </a:rPr>
              <a:t>UPDATE on the </a:t>
            </a:r>
            <a:r>
              <a:rPr lang="fr-FR" sz="2200" dirty="0" err="1" smtClean="0">
                <a:latin typeface="Calibri" panose="020F0502020204030204" pitchFamily="34" charset="0"/>
                <a:cs typeface="Calibri" panose="020F0502020204030204" pitchFamily="34" charset="0"/>
              </a:rPr>
              <a:t>work</a:t>
            </a:r>
            <a:r>
              <a:rPr lang="fr-FR" sz="2200" dirty="0" smtClean="0">
                <a:latin typeface="Calibri" panose="020F0502020204030204" pitchFamily="34" charset="0"/>
                <a:cs typeface="Calibri" panose="020F0502020204030204" pitchFamily="34" charset="0"/>
              </a:rPr>
              <a:t> of the</a:t>
            </a:r>
            <a:br>
              <a:rPr lang="fr-FR" sz="2200" dirty="0" smtClean="0">
                <a:latin typeface="Calibri" panose="020F0502020204030204" pitchFamily="34" charset="0"/>
                <a:cs typeface="Calibri" panose="020F0502020204030204" pitchFamily="34" charset="0"/>
              </a:rPr>
            </a:br>
            <a:r>
              <a:rPr lang="fr-FR" dirty="0" smtClean="0">
                <a:latin typeface="Calibri" panose="020F0502020204030204" pitchFamily="34" charset="0"/>
                <a:cs typeface="Calibri" panose="020F0502020204030204" pitchFamily="34" charset="0"/>
              </a:rPr>
              <a:t/>
            </a:r>
            <a:br>
              <a:rPr lang="fr-FR" dirty="0" smtClean="0">
                <a:latin typeface="Calibri" panose="020F0502020204030204" pitchFamily="34" charset="0"/>
                <a:cs typeface="Calibri" panose="020F0502020204030204" pitchFamily="34" charset="0"/>
              </a:rPr>
            </a:br>
            <a:r>
              <a:rPr lang="fr-FR" dirty="0" smtClean="0">
                <a:latin typeface="Calibri" panose="020F0502020204030204" pitchFamily="34" charset="0"/>
                <a:cs typeface="Calibri" panose="020F0502020204030204" pitchFamily="34" charset="0"/>
              </a:rPr>
              <a:t>Groupe STANAG</a:t>
            </a:r>
            <a:br>
              <a:rPr lang="fr-FR" dirty="0" smtClean="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L</a:t>
            </a:r>
            <a:r>
              <a:rPr lang="fr-FR" dirty="0" smtClean="0">
                <a:latin typeface="Calibri" panose="020F0502020204030204" pitchFamily="34" charset="0"/>
                <a:cs typeface="Calibri" panose="020F0502020204030204" pitchFamily="34" charset="0"/>
              </a:rPr>
              <a:t>angue française</a:t>
            </a:r>
            <a:br>
              <a:rPr lang="fr-FR" dirty="0" smtClean="0">
                <a:latin typeface="Calibri" panose="020F0502020204030204" pitchFamily="34" charset="0"/>
                <a:cs typeface="Calibri" panose="020F0502020204030204" pitchFamily="34" charset="0"/>
              </a:rPr>
            </a:br>
            <a:r>
              <a:rPr lang="fr-FR" dirty="0" smtClean="0">
                <a:latin typeface="Calibri" panose="020F0502020204030204" pitchFamily="34" charset="0"/>
                <a:cs typeface="Calibri" panose="020F0502020204030204" pitchFamily="34" charset="0"/>
              </a:rPr>
              <a:t/>
            </a:r>
            <a:br>
              <a:rPr lang="fr-FR" dirty="0" smtClean="0">
                <a:latin typeface="Calibri" panose="020F0502020204030204" pitchFamily="34" charset="0"/>
                <a:cs typeface="Calibri" panose="020F0502020204030204" pitchFamily="34" charset="0"/>
              </a:rPr>
            </a:br>
            <a:r>
              <a:rPr lang="fr-FR" dirty="0" smtClean="0">
                <a:latin typeface="Calibri" panose="020F0502020204030204" pitchFamily="34" charset="0"/>
                <a:cs typeface="Calibri" panose="020F0502020204030204" pitchFamily="34" charset="0"/>
              </a:rPr>
              <a:t/>
            </a:r>
            <a:br>
              <a:rPr lang="fr-FR" dirty="0" smtClean="0">
                <a:latin typeface="Calibri" panose="020F0502020204030204" pitchFamily="34" charset="0"/>
                <a:cs typeface="Calibri" panose="020F0502020204030204" pitchFamily="34" charset="0"/>
              </a:rPr>
            </a:br>
            <a:r>
              <a:rPr lang="fr-FR" sz="3100" dirty="0">
                <a:latin typeface="Calibri" panose="020F0502020204030204" pitchFamily="34" charset="0"/>
                <a:cs typeface="Calibri" panose="020F0502020204030204" pitchFamily="34" charset="0"/>
              </a:rPr>
              <a:t/>
            </a:r>
            <a:br>
              <a:rPr lang="fr-FR" sz="3100" dirty="0">
                <a:latin typeface="Calibri" panose="020F0502020204030204" pitchFamily="34" charset="0"/>
                <a:cs typeface="Calibri" panose="020F0502020204030204" pitchFamily="34" charset="0"/>
              </a:rPr>
            </a:br>
            <a:endParaRPr lang="fr-FR" sz="3100" dirty="0">
              <a:latin typeface="Calibri" panose="020F0502020204030204" pitchFamily="34" charset="0"/>
              <a:cs typeface="Calibri" panose="020F0502020204030204" pitchFamily="34" charset="0"/>
            </a:endParaRPr>
          </a:p>
        </p:txBody>
      </p:sp>
      <p:sp>
        <p:nvSpPr>
          <p:cNvPr id="3" name="Sous-titre 2"/>
          <p:cNvSpPr>
            <a:spLocks noGrp="1"/>
          </p:cNvSpPr>
          <p:nvPr>
            <p:ph type="subTitle" idx="1"/>
          </p:nvPr>
        </p:nvSpPr>
        <p:spPr>
          <a:xfrm>
            <a:off x="1469678" y="4038586"/>
            <a:ext cx="9144000" cy="506254"/>
          </a:xfrm>
        </p:spPr>
        <p:txBody>
          <a:bodyPr>
            <a:noAutofit/>
          </a:bodyPr>
          <a:lstStyle/>
          <a:p>
            <a:r>
              <a:rPr lang="fr-FR" sz="2000" dirty="0" err="1" smtClean="0"/>
              <a:t>During</a:t>
            </a:r>
            <a:r>
              <a:rPr lang="fr-FR" sz="2000" dirty="0" smtClean="0"/>
              <a:t> the </a:t>
            </a:r>
          </a:p>
          <a:p>
            <a:r>
              <a:rPr lang="fr-FR" sz="2000" dirty="0" smtClean="0"/>
              <a:t>Tours</a:t>
            </a:r>
            <a:r>
              <a:rPr lang="fr-FR" sz="2000" dirty="0"/>
              <a:t>, </a:t>
            </a:r>
            <a:r>
              <a:rPr lang="fr-FR" sz="2000" i="1" dirty="0" err="1"/>
              <a:t>Testing</a:t>
            </a:r>
            <a:r>
              <a:rPr lang="fr-FR" sz="2000" i="1" dirty="0"/>
              <a:t> Workshop</a:t>
            </a:r>
            <a:r>
              <a:rPr lang="fr-FR" sz="2000" dirty="0" smtClean="0"/>
              <a:t>, 3-5 Sept. </a:t>
            </a:r>
            <a:r>
              <a:rPr lang="fr-FR" sz="2000" dirty="0"/>
              <a:t>2019</a:t>
            </a:r>
          </a:p>
        </p:txBody>
      </p:sp>
      <p:sp>
        <p:nvSpPr>
          <p:cNvPr id="4" name="Sous-titre 2"/>
          <p:cNvSpPr txBox="1">
            <a:spLocks/>
          </p:cNvSpPr>
          <p:nvPr/>
        </p:nvSpPr>
        <p:spPr>
          <a:xfrm>
            <a:off x="7783285" y="6001297"/>
            <a:ext cx="3037113" cy="2980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r-FR" sz="1800" dirty="0" smtClean="0"/>
              <a:t>BILC </a:t>
            </a:r>
            <a:r>
              <a:rPr lang="fr-FR" sz="1800" dirty="0" err="1" smtClean="0"/>
              <a:t>Copenhagen</a:t>
            </a:r>
            <a:r>
              <a:rPr lang="fr-FR" sz="1800" dirty="0" smtClean="0"/>
              <a:t>, 7 Oct. 2019 </a:t>
            </a:r>
            <a:endParaRPr lang="fr-FR" sz="1800" dirty="0"/>
          </a:p>
        </p:txBody>
      </p:sp>
      <p:pic>
        <p:nvPicPr>
          <p:cNvPr id="5" name="Picture 4" descr="bil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238" y="342679"/>
            <a:ext cx="152717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txBox="1">
            <a:spLocks/>
          </p:cNvSpPr>
          <p:nvPr/>
        </p:nvSpPr>
        <p:spPr>
          <a:xfrm>
            <a:off x="413658" y="5244469"/>
            <a:ext cx="2242456" cy="15136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dirty="0"/>
              <a:t>Annie </a:t>
            </a:r>
            <a:r>
              <a:rPr lang="fr-FR" sz="1600" dirty="0" smtClean="0"/>
              <a:t>Bordeleau, CAN</a:t>
            </a:r>
            <a:endParaRPr lang="fr-FR" sz="1600" dirty="0"/>
          </a:p>
          <a:p>
            <a:pPr algn="l"/>
            <a:r>
              <a:rPr lang="fr-FR" sz="1600" dirty="0"/>
              <a:t>Marie </a:t>
            </a:r>
            <a:r>
              <a:rPr lang="fr-FR" sz="1600" dirty="0" smtClean="0"/>
              <a:t>Carlier, SHAPE</a:t>
            </a:r>
            <a:endParaRPr lang="fr-FR" sz="1600" dirty="0"/>
          </a:p>
          <a:p>
            <a:pPr algn="l"/>
            <a:r>
              <a:rPr lang="fr-FR" sz="1600" dirty="0" smtClean="0"/>
              <a:t>Jérôme </a:t>
            </a:r>
            <a:r>
              <a:rPr lang="fr-FR" sz="1600" dirty="0" err="1" smtClean="0"/>
              <a:t>Collin</a:t>
            </a:r>
            <a:r>
              <a:rPr lang="fr-FR" sz="1600" dirty="0" smtClean="0"/>
              <a:t>, FRA</a:t>
            </a:r>
          </a:p>
          <a:p>
            <a:pPr algn="l"/>
            <a:r>
              <a:rPr lang="fr-FR" sz="1600" dirty="0" smtClean="0"/>
              <a:t>Julie </a:t>
            </a:r>
            <a:r>
              <a:rPr lang="fr-FR" sz="1600" dirty="0" err="1" smtClean="0"/>
              <a:t>Dubeau</a:t>
            </a:r>
            <a:r>
              <a:rPr lang="fr-FR" sz="1600" dirty="0" smtClean="0"/>
              <a:t>, CAN</a:t>
            </a:r>
          </a:p>
        </p:txBody>
      </p:sp>
    </p:spTree>
    <p:extLst>
      <p:ext uri="{BB962C8B-B14F-4D97-AF65-F5344CB8AC3E}">
        <p14:creationId xmlns:p14="http://schemas.microsoft.com/office/powerpoint/2010/main" val="2035415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CA" dirty="0" smtClean="0"/>
              <a:t>1. Review </a:t>
            </a:r>
            <a:r>
              <a:rPr lang="en-CA" dirty="0"/>
              <a:t>IMS </a:t>
            </a:r>
            <a:r>
              <a:rPr lang="en-CA" dirty="0" smtClean="0"/>
              <a:t>one-page-STANAG-overview</a:t>
            </a:r>
            <a:br>
              <a:rPr lang="en-CA" dirty="0" smtClean="0"/>
            </a:br>
            <a:r>
              <a:rPr lang="en-CA" dirty="0" smtClean="0"/>
              <a:t>to </a:t>
            </a:r>
            <a:r>
              <a:rPr lang="en-CA" dirty="0"/>
              <a:t>ensure adequate translation</a:t>
            </a:r>
            <a:br>
              <a:rPr lang="en-CA" dirty="0"/>
            </a:br>
            <a:endParaRPr lang="en-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882847433"/>
              </p:ext>
            </p:extLst>
          </p:nvPr>
        </p:nvGraphicFramePr>
        <p:xfrm>
          <a:off x="153909" y="1930399"/>
          <a:ext cx="11896253" cy="4394202"/>
        </p:xfrm>
        <a:graphic>
          <a:graphicData uri="http://schemas.openxmlformats.org/drawingml/2006/table">
            <a:tbl>
              <a:tblPr firstRow="1" bandRow="1">
                <a:tableStyleId>{5C22544A-7EE6-4342-B048-85BDC9FD1C3A}</a:tableStyleId>
              </a:tblPr>
              <a:tblGrid>
                <a:gridCol w="3492805">
                  <a:extLst>
                    <a:ext uri="{9D8B030D-6E8A-4147-A177-3AD203B41FA5}">
                      <a16:colId xmlns:a16="http://schemas.microsoft.com/office/drawing/2014/main" val="3158620483"/>
                    </a:ext>
                  </a:extLst>
                </a:gridCol>
                <a:gridCol w="4539343">
                  <a:extLst>
                    <a:ext uri="{9D8B030D-6E8A-4147-A177-3AD203B41FA5}">
                      <a16:colId xmlns:a16="http://schemas.microsoft.com/office/drawing/2014/main" val="3201971358"/>
                    </a:ext>
                  </a:extLst>
                </a:gridCol>
                <a:gridCol w="3864105">
                  <a:extLst>
                    <a:ext uri="{9D8B030D-6E8A-4147-A177-3AD203B41FA5}">
                      <a16:colId xmlns:a16="http://schemas.microsoft.com/office/drawing/2014/main" val="2715475688"/>
                    </a:ext>
                  </a:extLst>
                </a:gridCol>
              </a:tblGrid>
              <a:tr h="1793454">
                <a:tc>
                  <a:txBody>
                    <a:bodyPr/>
                    <a:lstStyle/>
                    <a:p>
                      <a:endParaRPr lang="en-CA" sz="3200" i="1" dirty="0" smtClean="0"/>
                    </a:p>
                    <a:p>
                      <a:r>
                        <a:rPr lang="en-CA" sz="3200" i="1" dirty="0" smtClean="0"/>
                        <a:t>STANAG Overview</a:t>
                      </a:r>
                    </a:p>
                    <a:p>
                      <a:r>
                        <a:rPr lang="en-CA" sz="2800" i="1" dirty="0" smtClean="0"/>
                        <a:t>Level 3 </a:t>
                      </a:r>
                      <a:r>
                        <a:rPr lang="en-CA" sz="2800" b="0" i="1" dirty="0" smtClean="0"/>
                        <a:t>(Military tasks)</a:t>
                      </a:r>
                      <a:endParaRPr lang="en-CA" sz="2800" b="0" i="1" dirty="0"/>
                    </a:p>
                  </a:txBody>
                  <a:tcPr/>
                </a:tc>
                <a:tc>
                  <a:txBody>
                    <a:bodyPr/>
                    <a:lstStyle/>
                    <a:p>
                      <a:endParaRPr lang="en-CA" sz="3200" dirty="0" smtClean="0"/>
                    </a:p>
                    <a:p>
                      <a:r>
                        <a:rPr lang="en-CA" sz="3200" dirty="0" smtClean="0"/>
                        <a:t>NATO Office</a:t>
                      </a:r>
                      <a:r>
                        <a:rPr lang="en-CA" sz="3200" baseline="0" dirty="0" smtClean="0"/>
                        <a:t> Translation</a:t>
                      </a:r>
                      <a:endParaRPr lang="en-CA" sz="3200" dirty="0"/>
                    </a:p>
                  </a:txBody>
                  <a:tcPr/>
                </a:tc>
                <a:tc>
                  <a:txBody>
                    <a:bodyPr/>
                    <a:lstStyle/>
                    <a:p>
                      <a:endParaRPr lang="en-CA" sz="3200" dirty="0" smtClean="0"/>
                    </a:p>
                    <a:p>
                      <a:r>
                        <a:rPr lang="en-CA" sz="3200" dirty="0" smtClean="0"/>
                        <a:t>BILC revision</a:t>
                      </a:r>
                      <a:endParaRPr lang="en-CA" sz="3200" dirty="0"/>
                    </a:p>
                  </a:txBody>
                  <a:tcPr/>
                </a:tc>
                <a:extLst>
                  <a:ext uri="{0D108BD9-81ED-4DB2-BD59-A6C34878D82A}">
                    <a16:rowId xmlns:a16="http://schemas.microsoft.com/office/drawing/2014/main" val="659052339"/>
                  </a:ext>
                </a:extLst>
              </a:tr>
              <a:tr h="2600748">
                <a:tc>
                  <a:txBody>
                    <a:bodyPr/>
                    <a:lstStyle/>
                    <a:p>
                      <a:endParaRPr lang="en-CA" sz="1800" b="0" i="0" u="none" strike="noStrike" kern="1200" baseline="0" dirty="0" smtClean="0">
                        <a:solidFill>
                          <a:schemeClr val="dk1"/>
                        </a:solidFill>
                        <a:latin typeface="+mn-lt"/>
                        <a:ea typeface="+mn-ea"/>
                        <a:cs typeface="+mn-cs"/>
                      </a:endParaRPr>
                    </a:p>
                    <a:p>
                      <a:endParaRPr lang="en-CA" sz="1800" b="0" i="0" u="none" strike="noStrike" kern="1200" baseline="0" dirty="0" smtClean="0">
                        <a:solidFill>
                          <a:schemeClr val="dk1"/>
                        </a:solidFill>
                        <a:latin typeface="+mn-lt"/>
                        <a:ea typeface="+mn-ea"/>
                        <a:cs typeface="+mn-cs"/>
                      </a:endParaRPr>
                    </a:p>
                    <a:p>
                      <a:pPr algn="l"/>
                      <a:r>
                        <a:rPr lang="en-CA" sz="2400" b="0" i="0" u="none" strike="noStrike" kern="1200" baseline="0" dirty="0" smtClean="0">
                          <a:solidFill>
                            <a:schemeClr val="dk1"/>
                          </a:solidFill>
                          <a:latin typeface="+mn-lt"/>
                          <a:ea typeface="+mn-ea"/>
                          <a:cs typeface="+mn-cs"/>
                        </a:rPr>
                        <a:t>Gather operational intelligence by interrogation. 	</a:t>
                      </a:r>
                    </a:p>
                    <a:p>
                      <a:endParaRPr lang="en-CA" sz="3200" i="1" dirty="0"/>
                    </a:p>
                  </a:txBody>
                  <a:tcPr/>
                </a:tc>
                <a:tc>
                  <a:txBody>
                    <a:bodyPr/>
                    <a:lstStyle/>
                    <a:p>
                      <a:endParaRPr lang="fr-FR" sz="1800" kern="1200" dirty="0" smtClean="0">
                        <a:solidFill>
                          <a:schemeClr val="dk1"/>
                        </a:solidFill>
                        <a:effectLst/>
                        <a:latin typeface="+mn-lt"/>
                        <a:ea typeface="+mn-ea"/>
                        <a:cs typeface="+mn-cs"/>
                      </a:endParaRPr>
                    </a:p>
                    <a:p>
                      <a:endParaRPr lang="fr-FR" sz="1800" kern="1200" dirty="0" smtClean="0">
                        <a:solidFill>
                          <a:schemeClr val="dk1"/>
                        </a:solidFill>
                        <a:effectLst/>
                        <a:latin typeface="+mn-lt"/>
                        <a:ea typeface="+mn-ea"/>
                        <a:cs typeface="+mn-cs"/>
                      </a:endParaRPr>
                    </a:p>
                    <a:p>
                      <a:r>
                        <a:rPr lang="fr-FR" sz="2400" kern="1200" dirty="0" smtClean="0">
                          <a:solidFill>
                            <a:schemeClr val="dk1"/>
                          </a:solidFill>
                          <a:effectLst/>
                          <a:latin typeface="+mn-lt"/>
                          <a:ea typeface="+mn-ea"/>
                          <a:cs typeface="+mn-cs"/>
                        </a:rPr>
                        <a:t>Rassembler des données de renseignement opérationnel par interrogation. </a:t>
                      </a:r>
                      <a:endParaRPr lang="en-CA"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smtClean="0">
                          <a:solidFill>
                            <a:schemeClr val="dk1"/>
                          </a:solidFill>
                          <a:effectLst/>
                          <a:latin typeface="+mn-lt"/>
                          <a:ea typeface="+mn-ea"/>
                          <a:cs typeface="+mn-cs"/>
                        </a:rPr>
                        <a:t>Conduire un interrogatoire dans le but d’obtenir des renseignements opérationnels.</a:t>
                      </a:r>
                      <a:endParaRPr lang="en-CA" sz="2400" kern="1200" dirty="0" smtClean="0">
                        <a:solidFill>
                          <a:schemeClr val="dk1"/>
                        </a:solidFill>
                        <a:effectLst/>
                        <a:latin typeface="+mn-lt"/>
                        <a:ea typeface="+mn-ea"/>
                        <a:cs typeface="+mn-cs"/>
                      </a:endParaRPr>
                    </a:p>
                    <a:p>
                      <a:endParaRPr lang="en-CA" sz="3200" dirty="0"/>
                    </a:p>
                  </a:txBody>
                  <a:tcPr/>
                </a:tc>
                <a:extLst>
                  <a:ext uri="{0D108BD9-81ED-4DB2-BD59-A6C34878D82A}">
                    <a16:rowId xmlns:a16="http://schemas.microsoft.com/office/drawing/2014/main" val="1801196780"/>
                  </a:ext>
                </a:extLst>
              </a:tr>
            </a:tbl>
          </a:graphicData>
        </a:graphic>
      </p:graphicFrame>
    </p:spTree>
    <p:extLst>
      <p:ext uri="{BB962C8B-B14F-4D97-AF65-F5344CB8AC3E}">
        <p14:creationId xmlns:p14="http://schemas.microsoft.com/office/powerpoint/2010/main" val="3253476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CA" dirty="0" smtClean="0"/>
              <a:t>1. Review </a:t>
            </a:r>
            <a:r>
              <a:rPr lang="en-CA" dirty="0"/>
              <a:t>IMS </a:t>
            </a:r>
            <a:r>
              <a:rPr lang="en-CA" dirty="0" smtClean="0"/>
              <a:t>one-page-STANAG-overview</a:t>
            </a:r>
            <a:br>
              <a:rPr lang="en-CA" dirty="0" smtClean="0"/>
            </a:br>
            <a:r>
              <a:rPr lang="en-CA" dirty="0" smtClean="0"/>
              <a:t>to </a:t>
            </a:r>
            <a:r>
              <a:rPr lang="en-CA" dirty="0"/>
              <a:t>ensure adequate translation</a:t>
            </a:r>
            <a:br>
              <a:rPr lang="en-CA" dirty="0"/>
            </a:br>
            <a:endParaRPr lang="en-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143004346"/>
              </p:ext>
            </p:extLst>
          </p:nvPr>
        </p:nvGraphicFramePr>
        <p:xfrm>
          <a:off x="153909" y="1930399"/>
          <a:ext cx="11896253" cy="4394202"/>
        </p:xfrm>
        <a:graphic>
          <a:graphicData uri="http://schemas.openxmlformats.org/drawingml/2006/table">
            <a:tbl>
              <a:tblPr firstRow="1" bandRow="1">
                <a:tableStyleId>{5C22544A-7EE6-4342-B048-85BDC9FD1C3A}</a:tableStyleId>
              </a:tblPr>
              <a:tblGrid>
                <a:gridCol w="3639493">
                  <a:extLst>
                    <a:ext uri="{9D8B030D-6E8A-4147-A177-3AD203B41FA5}">
                      <a16:colId xmlns:a16="http://schemas.microsoft.com/office/drawing/2014/main" val="3158620483"/>
                    </a:ext>
                  </a:extLst>
                </a:gridCol>
                <a:gridCol w="4282289">
                  <a:extLst>
                    <a:ext uri="{9D8B030D-6E8A-4147-A177-3AD203B41FA5}">
                      <a16:colId xmlns:a16="http://schemas.microsoft.com/office/drawing/2014/main" val="3201971358"/>
                    </a:ext>
                  </a:extLst>
                </a:gridCol>
                <a:gridCol w="3974471">
                  <a:extLst>
                    <a:ext uri="{9D8B030D-6E8A-4147-A177-3AD203B41FA5}">
                      <a16:colId xmlns:a16="http://schemas.microsoft.com/office/drawing/2014/main" val="2715475688"/>
                    </a:ext>
                  </a:extLst>
                </a:gridCol>
              </a:tblGrid>
              <a:tr h="1793454">
                <a:tc>
                  <a:txBody>
                    <a:bodyPr/>
                    <a:lstStyle/>
                    <a:p>
                      <a:endParaRPr lang="en-CA" sz="3200" i="1" dirty="0" smtClean="0"/>
                    </a:p>
                    <a:p>
                      <a:r>
                        <a:rPr lang="en-CA" sz="3200" i="1" dirty="0" smtClean="0"/>
                        <a:t>STANAG Overview</a:t>
                      </a:r>
                    </a:p>
                    <a:p>
                      <a:r>
                        <a:rPr lang="en-CA" sz="2800" i="1" dirty="0" smtClean="0"/>
                        <a:t>Level 4 </a:t>
                      </a:r>
                      <a:r>
                        <a:rPr lang="en-CA" sz="2800" b="0" i="1" dirty="0" smtClean="0"/>
                        <a:t>(Military tasks)</a:t>
                      </a:r>
                      <a:endParaRPr lang="en-CA" sz="2800" b="0" i="1" dirty="0"/>
                    </a:p>
                  </a:txBody>
                  <a:tcPr/>
                </a:tc>
                <a:tc>
                  <a:txBody>
                    <a:bodyPr/>
                    <a:lstStyle/>
                    <a:p>
                      <a:endParaRPr lang="en-CA" sz="3200" dirty="0" smtClean="0"/>
                    </a:p>
                    <a:p>
                      <a:r>
                        <a:rPr lang="en-CA" sz="3200" dirty="0" smtClean="0"/>
                        <a:t>NATO Office</a:t>
                      </a:r>
                      <a:r>
                        <a:rPr lang="en-CA" sz="3200" baseline="0" dirty="0" smtClean="0"/>
                        <a:t> Translation</a:t>
                      </a:r>
                      <a:endParaRPr lang="en-CA" sz="3200" dirty="0"/>
                    </a:p>
                  </a:txBody>
                  <a:tcPr/>
                </a:tc>
                <a:tc>
                  <a:txBody>
                    <a:bodyPr/>
                    <a:lstStyle/>
                    <a:p>
                      <a:endParaRPr lang="en-CA" sz="3200" dirty="0" smtClean="0"/>
                    </a:p>
                    <a:p>
                      <a:r>
                        <a:rPr lang="en-CA" sz="3200" dirty="0" smtClean="0"/>
                        <a:t>BILC revision</a:t>
                      </a:r>
                      <a:endParaRPr lang="en-CA" sz="3200" dirty="0"/>
                    </a:p>
                  </a:txBody>
                  <a:tcPr/>
                </a:tc>
                <a:extLst>
                  <a:ext uri="{0D108BD9-81ED-4DB2-BD59-A6C34878D82A}">
                    <a16:rowId xmlns:a16="http://schemas.microsoft.com/office/drawing/2014/main" val="659052339"/>
                  </a:ext>
                </a:extLst>
              </a:tr>
              <a:tr h="2600748">
                <a:tc>
                  <a:txBody>
                    <a:bodyPr/>
                    <a:lstStyle/>
                    <a:p>
                      <a:r>
                        <a:rPr lang="en-CA" sz="3200" i="1" dirty="0" smtClean="0"/>
                        <a:t>Analyse</a:t>
                      </a:r>
                      <a:r>
                        <a:rPr lang="en-CA" sz="3200" i="1" baseline="0" dirty="0" smtClean="0"/>
                        <a:t> the </a:t>
                      </a:r>
                      <a:r>
                        <a:rPr lang="en-CA" sz="3200" i="1" baseline="0" dirty="0" smtClean="0">
                          <a:solidFill>
                            <a:srgbClr val="FF0000"/>
                          </a:solidFill>
                        </a:rPr>
                        <a:t>real </a:t>
                      </a:r>
                      <a:r>
                        <a:rPr lang="en-CA" sz="3200" i="1" baseline="0" dirty="0" smtClean="0"/>
                        <a:t>communicative intent of diplomatic pronouncements.</a:t>
                      </a:r>
                      <a:endParaRPr lang="en-CA" sz="3200" i="1" dirty="0"/>
                    </a:p>
                  </a:txBody>
                  <a:tcPr/>
                </a:tc>
                <a:tc>
                  <a:txBody>
                    <a:bodyPr/>
                    <a:lstStyle/>
                    <a:p>
                      <a:r>
                        <a:rPr lang="en-CA" sz="3200" dirty="0" smtClean="0"/>
                        <a:t>Analyser</a:t>
                      </a:r>
                      <a:r>
                        <a:rPr lang="en-CA" sz="3200" baseline="0" dirty="0" smtClean="0"/>
                        <a:t> </a:t>
                      </a:r>
                      <a:r>
                        <a:rPr lang="en-CA" sz="3200" baseline="0" dirty="0" err="1" smtClean="0"/>
                        <a:t>l’intention</a:t>
                      </a:r>
                      <a:r>
                        <a:rPr lang="en-CA" sz="3200" baseline="0" dirty="0" smtClean="0"/>
                        <a:t> </a:t>
                      </a:r>
                      <a:r>
                        <a:rPr lang="en-CA" sz="3200" baseline="0" dirty="0" err="1" smtClean="0">
                          <a:solidFill>
                            <a:srgbClr val="FF0000"/>
                          </a:solidFill>
                        </a:rPr>
                        <a:t>réellement</a:t>
                      </a:r>
                      <a:r>
                        <a:rPr lang="en-CA" sz="3200" baseline="0" dirty="0" smtClean="0">
                          <a:solidFill>
                            <a:srgbClr val="FF0000"/>
                          </a:solidFill>
                        </a:rPr>
                        <a:t> </a:t>
                      </a:r>
                      <a:r>
                        <a:rPr lang="en-CA" sz="3200" baseline="0" dirty="0" err="1" smtClean="0"/>
                        <a:t>exprimée</a:t>
                      </a:r>
                      <a:r>
                        <a:rPr lang="en-CA" sz="3200" baseline="0" dirty="0" smtClean="0"/>
                        <a:t> </a:t>
                      </a:r>
                      <a:r>
                        <a:rPr lang="en-CA" sz="3200" baseline="0" dirty="0" err="1" smtClean="0"/>
                        <a:t>dans</a:t>
                      </a:r>
                      <a:r>
                        <a:rPr lang="en-CA" sz="3200" baseline="0" dirty="0" smtClean="0"/>
                        <a:t> des </a:t>
                      </a:r>
                      <a:r>
                        <a:rPr lang="en-CA" sz="3200" baseline="0" dirty="0" err="1" smtClean="0"/>
                        <a:t>déclarations</a:t>
                      </a:r>
                      <a:r>
                        <a:rPr lang="en-CA" sz="3200" baseline="0" dirty="0" smtClean="0"/>
                        <a:t> </a:t>
                      </a:r>
                      <a:r>
                        <a:rPr lang="en-CA" sz="3200" baseline="0" dirty="0" err="1" smtClean="0"/>
                        <a:t>diplomatiques</a:t>
                      </a:r>
                      <a:r>
                        <a:rPr lang="en-CA" sz="3200" baseline="0" dirty="0" smtClean="0"/>
                        <a:t>.</a:t>
                      </a:r>
                      <a:endParaRPr lang="en-CA" sz="3200" dirty="0"/>
                    </a:p>
                  </a:txBody>
                  <a:tcPr/>
                </a:tc>
                <a:tc>
                  <a:txBody>
                    <a:bodyPr/>
                    <a:lstStyle/>
                    <a:p>
                      <a:r>
                        <a:rPr lang="fr-FR" sz="3200" dirty="0" smtClean="0"/>
                        <a:t>Analyser la </a:t>
                      </a:r>
                      <a:r>
                        <a:rPr lang="fr-FR" sz="3200" dirty="0" smtClean="0">
                          <a:solidFill>
                            <a:srgbClr val="FF0000"/>
                          </a:solidFill>
                        </a:rPr>
                        <a:t>véritable</a:t>
                      </a:r>
                      <a:r>
                        <a:rPr lang="fr-FR" sz="3200" dirty="0" smtClean="0">
                          <a:solidFill>
                            <a:schemeClr val="accent2">
                              <a:lumMod val="75000"/>
                            </a:schemeClr>
                          </a:solidFill>
                        </a:rPr>
                        <a:t> </a:t>
                      </a:r>
                      <a:r>
                        <a:rPr lang="fr-FR" sz="3200" dirty="0" smtClean="0"/>
                        <a:t>intention d’une déclaration diplomatique.</a:t>
                      </a:r>
                      <a:endParaRPr lang="en-CA" sz="3200" dirty="0"/>
                    </a:p>
                  </a:txBody>
                  <a:tcPr/>
                </a:tc>
                <a:extLst>
                  <a:ext uri="{0D108BD9-81ED-4DB2-BD59-A6C34878D82A}">
                    <a16:rowId xmlns:a16="http://schemas.microsoft.com/office/drawing/2014/main" val="1801196780"/>
                  </a:ext>
                </a:extLst>
              </a:tr>
            </a:tbl>
          </a:graphicData>
        </a:graphic>
      </p:graphicFrame>
    </p:spTree>
    <p:extLst>
      <p:ext uri="{BB962C8B-B14F-4D97-AF65-F5344CB8AC3E}">
        <p14:creationId xmlns:p14="http://schemas.microsoft.com/office/powerpoint/2010/main" val="3155569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63355852"/>
              </p:ext>
            </p:extLst>
          </p:nvPr>
        </p:nvGraphicFramePr>
        <p:xfrm>
          <a:off x="586157" y="1325563"/>
          <a:ext cx="10987028" cy="5158867"/>
        </p:xfrm>
        <a:graphic>
          <a:graphicData uri="http://schemas.openxmlformats.org/drawingml/2006/table">
            <a:tbl>
              <a:tblPr firstRow="1" firstCol="1" bandRow="1">
                <a:tableStyleId>{5C22544A-7EE6-4342-B048-85BDC9FD1C3A}</a:tableStyleId>
              </a:tblPr>
              <a:tblGrid>
                <a:gridCol w="2398199">
                  <a:extLst>
                    <a:ext uri="{9D8B030D-6E8A-4147-A177-3AD203B41FA5}">
                      <a16:colId xmlns:a16="http://schemas.microsoft.com/office/drawing/2014/main" val="20000"/>
                    </a:ext>
                  </a:extLst>
                </a:gridCol>
                <a:gridCol w="4288972">
                  <a:extLst>
                    <a:ext uri="{9D8B030D-6E8A-4147-A177-3AD203B41FA5}">
                      <a16:colId xmlns:a16="http://schemas.microsoft.com/office/drawing/2014/main" val="20001"/>
                    </a:ext>
                  </a:extLst>
                </a:gridCol>
                <a:gridCol w="4299857">
                  <a:extLst>
                    <a:ext uri="{9D8B030D-6E8A-4147-A177-3AD203B41FA5}">
                      <a16:colId xmlns:a16="http://schemas.microsoft.com/office/drawing/2014/main" val="20002"/>
                    </a:ext>
                  </a:extLst>
                </a:gridCol>
              </a:tblGrid>
              <a:tr h="535894">
                <a:tc>
                  <a:txBody>
                    <a:bodyPr/>
                    <a:lstStyle/>
                    <a:p>
                      <a:pPr algn="l">
                        <a:lnSpc>
                          <a:spcPct val="107000"/>
                        </a:lnSpc>
                        <a:spcAft>
                          <a:spcPts val="0"/>
                        </a:spcAft>
                      </a:pPr>
                      <a:r>
                        <a:rPr lang="fr-FR" sz="1100" dirty="0" smtClean="0">
                          <a:effectLst/>
                        </a:rPr>
                        <a:t>              </a:t>
                      </a:r>
                      <a:r>
                        <a:rPr lang="fr-FR" sz="1800" dirty="0" smtClean="0">
                          <a:effectLst/>
                        </a:rPr>
                        <a:t>LES COMPÉTENCES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dirty="0">
                          <a:effectLst/>
                        </a:rPr>
                        <a:t>Oral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dirty="0">
                          <a:effectLst/>
                        </a:rPr>
                        <a:t>Ecrit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177143">
                <a:tc>
                  <a:txBody>
                    <a:bodyPr/>
                    <a:lstStyle/>
                    <a:p>
                      <a:pPr algn="ctr">
                        <a:lnSpc>
                          <a:spcPct val="107000"/>
                        </a:lnSpc>
                        <a:spcAft>
                          <a:spcPts val="0"/>
                        </a:spcAft>
                      </a:pPr>
                      <a:r>
                        <a:rPr lang="fr-FR" b="1" i="1" dirty="0" err="1" smtClean="0">
                          <a:latin typeface="Calibri" panose="020F0502020204030204" pitchFamily="34" charset="0"/>
                          <a:ea typeface="Calibri" panose="020F0502020204030204" pitchFamily="34" charset="0"/>
                          <a:cs typeface="Times New Roman" panose="02020603050405020304" pitchFamily="18" charset="0"/>
                        </a:rPr>
                        <a:t>Receptive</a:t>
                      </a:r>
                      <a:r>
                        <a:rPr lang="fr-FR" b="1" i="1" dirty="0" smtClean="0">
                          <a:latin typeface="Calibri" panose="020F0502020204030204" pitchFamily="34" charset="0"/>
                          <a:ea typeface="Calibri" panose="020F0502020204030204" pitchFamily="34" charset="0"/>
                          <a:cs typeface="Times New Roman" panose="02020603050405020304" pitchFamily="18" charset="0"/>
                        </a:rPr>
                        <a:t> </a:t>
                      </a:r>
                      <a:r>
                        <a:rPr lang="fr-FR" b="1" i="1" dirty="0" err="1" smtClean="0">
                          <a:latin typeface="Calibri" panose="020F0502020204030204" pitchFamily="34" charset="0"/>
                          <a:ea typeface="Calibri" panose="020F0502020204030204" pitchFamily="34" charset="0"/>
                          <a:cs typeface="Times New Roman" panose="02020603050405020304" pitchFamily="18" charset="0"/>
                        </a:rPr>
                        <a:t>Skills</a:t>
                      </a:r>
                      <a:r>
                        <a:rPr lang="fr-FR" i="1" dirty="0" smtClean="0">
                          <a:latin typeface="Calibri" panose="020F0502020204030204" pitchFamily="34" charset="0"/>
                          <a:ea typeface="Calibri" panose="020F0502020204030204" pitchFamily="34" charset="0"/>
                          <a:cs typeface="Times New Roman" panose="02020603050405020304" pitchFamily="18" charset="0"/>
                        </a:rPr>
                        <a:t> : </a:t>
                      </a:r>
                    </a:p>
                    <a:p>
                      <a:pPr algn="ctr">
                        <a:lnSpc>
                          <a:spcPct val="107000"/>
                        </a:lnSpc>
                        <a:spcAft>
                          <a:spcPts val="0"/>
                        </a:spcAft>
                      </a:pPr>
                      <a:endParaRPr lang="fr-FR"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dirty="0" smtClean="0">
                          <a:latin typeface="Calibri" panose="020F0502020204030204" pitchFamily="34" charset="0"/>
                          <a:ea typeface="Calibri" panose="020F0502020204030204" pitchFamily="34" charset="0"/>
                          <a:cs typeface="Times New Roman" panose="02020603050405020304" pitchFamily="18" charset="0"/>
                        </a:rPr>
                        <a:t>Compétences de compréhension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b="1" i="1" dirty="0" smtClean="0">
                          <a:solidFill>
                            <a:srgbClr val="7030A0"/>
                          </a:solidFill>
                          <a:effectLst/>
                        </a:rPr>
                        <a:t>Compréhension de la langue parlée – CP</a:t>
                      </a:r>
                    </a:p>
                    <a:p>
                      <a:pPr algn="ctr">
                        <a:lnSpc>
                          <a:spcPct val="107000"/>
                        </a:lnSpc>
                        <a:spcAft>
                          <a:spcPts val="0"/>
                        </a:spcAft>
                      </a:pPr>
                      <a:endParaRPr lang="fr-FR" sz="1800" dirty="0" smtClean="0">
                        <a:solidFill>
                          <a:srgbClr val="FF0000"/>
                        </a:solidFill>
                        <a:effectLst/>
                      </a:endParaRPr>
                    </a:p>
                    <a:p>
                      <a:pPr algn="ctr">
                        <a:lnSpc>
                          <a:spcPct val="107000"/>
                        </a:lnSpc>
                        <a:spcAft>
                          <a:spcPts val="0"/>
                        </a:spcAft>
                      </a:pPr>
                      <a:r>
                        <a:rPr lang="fr-FR" sz="1800" dirty="0" smtClean="0">
                          <a:effectLst/>
                        </a:rPr>
                        <a:t>Compréhension auditive – CA</a:t>
                      </a:r>
                    </a:p>
                    <a:p>
                      <a:pPr algn="ctr">
                        <a:lnSpc>
                          <a:spcPct val="107000"/>
                        </a:lnSpc>
                        <a:spcAft>
                          <a:spcPts val="0"/>
                        </a:spcAft>
                      </a:pPr>
                      <a:endParaRPr lang="fr-FR" sz="1800" dirty="0" smtClean="0">
                        <a:effectLst/>
                      </a:endParaRPr>
                    </a:p>
                    <a:p>
                      <a:pPr algn="ctr">
                        <a:lnSpc>
                          <a:spcPct val="107000"/>
                        </a:lnSpc>
                        <a:spcAft>
                          <a:spcPts val="0"/>
                        </a:spcAft>
                      </a:pPr>
                      <a:r>
                        <a:rPr lang="fr-FR" sz="2400" b="1" dirty="0" smtClean="0">
                          <a:solidFill>
                            <a:srgbClr val="FF0000"/>
                          </a:solidFill>
                          <a:effectLst/>
                        </a:rPr>
                        <a:t>Compréhension orale - CO</a:t>
                      </a:r>
                      <a:endParaRPr lang="en-CA"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b="1" i="1" dirty="0" smtClean="0">
                          <a:solidFill>
                            <a:srgbClr val="7030A0"/>
                          </a:solidFill>
                          <a:effectLst/>
                        </a:rPr>
                        <a:t>Compréhension de la langue écrite - CE</a:t>
                      </a:r>
                    </a:p>
                    <a:p>
                      <a:pPr algn="ctr">
                        <a:lnSpc>
                          <a:spcPct val="107000"/>
                        </a:lnSpc>
                        <a:spcAft>
                          <a:spcPts val="0"/>
                        </a:spcAft>
                      </a:pPr>
                      <a:endParaRPr lang="fr-FR" sz="1800" dirty="0" smtClean="0">
                        <a:solidFill>
                          <a:srgbClr val="FF0000"/>
                        </a:solidFill>
                        <a:effectLst/>
                      </a:endParaRPr>
                    </a:p>
                    <a:p>
                      <a:pPr algn="ctr">
                        <a:lnSpc>
                          <a:spcPct val="107000"/>
                        </a:lnSpc>
                        <a:spcAft>
                          <a:spcPts val="0"/>
                        </a:spcAft>
                      </a:pPr>
                      <a:r>
                        <a:rPr lang="fr-FR" sz="1800" dirty="0" smtClean="0">
                          <a:effectLst/>
                        </a:rPr>
                        <a:t>Lecture</a:t>
                      </a:r>
                    </a:p>
                    <a:p>
                      <a:pPr algn="ctr">
                        <a:lnSpc>
                          <a:spcPct val="107000"/>
                        </a:lnSpc>
                        <a:spcAft>
                          <a:spcPts val="0"/>
                        </a:spcAft>
                      </a:pPr>
                      <a:endParaRPr lang="fr-FR" sz="1800" dirty="0" smtClean="0">
                        <a:effectLst/>
                      </a:endParaRPr>
                    </a:p>
                    <a:p>
                      <a:pPr algn="ctr">
                        <a:lnSpc>
                          <a:spcPct val="107000"/>
                        </a:lnSpc>
                        <a:spcAft>
                          <a:spcPts val="0"/>
                        </a:spcAft>
                      </a:pPr>
                      <a:r>
                        <a:rPr lang="fr-FR" sz="2400" b="1" dirty="0" smtClean="0">
                          <a:solidFill>
                            <a:srgbClr val="FF0000"/>
                          </a:solidFill>
                          <a:effectLst/>
                        </a:rPr>
                        <a:t>Compréhension écrite - CE</a:t>
                      </a:r>
                      <a:endParaRPr lang="en-CA"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20980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b="1" i="1" dirty="0" smtClean="0">
                          <a:latin typeface="Calibri" panose="020F0502020204030204" pitchFamily="34" charset="0"/>
                          <a:ea typeface="Calibri" panose="020F0502020204030204" pitchFamily="34" charset="0"/>
                          <a:cs typeface="Times New Roman" panose="02020603050405020304" pitchFamily="18" charset="0"/>
                        </a:rPr>
                        <a:t>Productive </a:t>
                      </a:r>
                      <a:r>
                        <a:rPr lang="fr-FR" b="1" i="1" dirty="0" err="1" smtClean="0">
                          <a:latin typeface="Calibri" panose="020F0502020204030204" pitchFamily="34" charset="0"/>
                          <a:ea typeface="Calibri" panose="020F0502020204030204" pitchFamily="34" charset="0"/>
                          <a:cs typeface="Times New Roman" panose="02020603050405020304" pitchFamily="18" charset="0"/>
                        </a:rPr>
                        <a:t>Skills</a:t>
                      </a:r>
                      <a:r>
                        <a:rPr lang="fr-FR" b="1" i="1" dirty="0" smtClean="0">
                          <a:latin typeface="Calibri" panose="020F0502020204030204" pitchFamily="34" charset="0"/>
                          <a:ea typeface="Calibri" panose="020F0502020204030204" pitchFamily="34" charset="0"/>
                          <a:cs typeface="Times New Roman" panose="02020603050405020304" pitchFamily="18" charset="0"/>
                        </a:rPr>
                        <a:t> </a:t>
                      </a:r>
                      <a:r>
                        <a:rPr lang="fr-FR" i="1" dirty="0" smtClean="0">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fr-FR"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fr-FR" dirty="0" smtClean="0">
                          <a:latin typeface="Calibri" panose="020F0502020204030204" pitchFamily="34" charset="0"/>
                          <a:ea typeface="Calibri" panose="020F0502020204030204" pitchFamily="34" charset="0"/>
                          <a:cs typeface="Times New Roman" panose="02020603050405020304" pitchFamily="18" charset="0"/>
                        </a:rPr>
                        <a:t>Compétences d’expression</a:t>
                      </a:r>
                      <a:endParaRPr lang="en-CA" dirty="0" smtClean="0">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1800" dirty="0" smtClean="0">
                        <a:effectLst/>
                      </a:endParaRPr>
                    </a:p>
                    <a:p>
                      <a:pPr algn="ctr">
                        <a:lnSpc>
                          <a:spcPct val="107000"/>
                        </a:lnSpc>
                        <a:spcAft>
                          <a:spcPts val="0"/>
                        </a:spcAft>
                      </a:pPr>
                      <a:r>
                        <a:rPr lang="fr-FR" sz="1800" dirty="0" smtClean="0">
                          <a:effectLst/>
                        </a:rPr>
                        <a:t>Entrevue interactive – EI</a:t>
                      </a:r>
                    </a:p>
                    <a:p>
                      <a:pPr algn="ctr">
                        <a:lnSpc>
                          <a:spcPct val="107000"/>
                        </a:lnSpc>
                        <a:spcAft>
                          <a:spcPts val="0"/>
                        </a:spcAft>
                      </a:pPr>
                      <a:endParaRPr lang="fr-FR" sz="1800" dirty="0" smtClean="0">
                        <a:effectLst/>
                      </a:endParaRPr>
                    </a:p>
                    <a:p>
                      <a:pPr algn="ctr">
                        <a:lnSpc>
                          <a:spcPct val="107000"/>
                        </a:lnSpc>
                        <a:spcAft>
                          <a:spcPts val="0"/>
                        </a:spcAft>
                      </a:pPr>
                      <a:r>
                        <a:rPr lang="fr-FR" sz="1800" dirty="0" smtClean="0">
                          <a:effectLst/>
                        </a:rPr>
                        <a:t>Interaction orale – IO</a:t>
                      </a:r>
                    </a:p>
                    <a:p>
                      <a:pPr algn="ctr">
                        <a:lnSpc>
                          <a:spcPct val="107000"/>
                        </a:lnSpc>
                        <a:spcAft>
                          <a:spcPts val="0"/>
                        </a:spcAft>
                      </a:pPr>
                      <a:endParaRPr lang="fr-FR" sz="1800" dirty="0" smtClean="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fr-FR" sz="2400" b="1" dirty="0" smtClean="0">
                          <a:solidFill>
                            <a:srgbClr val="FF0000"/>
                          </a:solidFill>
                          <a:effectLst/>
                        </a:rPr>
                        <a:t>Expression orale – EO</a:t>
                      </a:r>
                    </a:p>
                    <a:p>
                      <a:pPr algn="ctr">
                        <a:lnSpc>
                          <a:spcPct val="107000"/>
                        </a:lnSpc>
                        <a:spcAft>
                          <a:spcPts val="0"/>
                        </a:spcAft>
                      </a:pPr>
                      <a:endParaRPr lang="fr-FR" sz="1800" dirty="0" smtClean="0">
                        <a:effectLst/>
                      </a:endParaRPr>
                    </a:p>
                    <a:p>
                      <a:pPr algn="ct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400" b="1" dirty="0">
                          <a:solidFill>
                            <a:srgbClr val="FF0000"/>
                          </a:solidFill>
                          <a:effectLst/>
                        </a:rPr>
                        <a:t>Expression </a:t>
                      </a:r>
                      <a:r>
                        <a:rPr lang="fr-FR" sz="2400" b="1" dirty="0" smtClean="0">
                          <a:solidFill>
                            <a:srgbClr val="FF0000"/>
                          </a:solidFill>
                          <a:effectLst/>
                        </a:rPr>
                        <a:t>écrite - EE</a:t>
                      </a:r>
                      <a:endParaRPr lang="en-CA"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8" name="Title 1"/>
          <p:cNvSpPr>
            <a:spLocks noGrp="1"/>
          </p:cNvSpPr>
          <p:nvPr>
            <p:ph type="title"/>
          </p:nvPr>
        </p:nvSpPr>
        <p:spPr>
          <a:xfrm>
            <a:off x="185057" y="0"/>
            <a:ext cx="11789228" cy="1325563"/>
          </a:xfrm>
        </p:spPr>
        <p:txBody>
          <a:bodyPr/>
          <a:lstStyle/>
          <a:p>
            <a:r>
              <a:rPr lang="en-CA" dirty="0">
                <a:latin typeface="Calibri" panose="020F0502020204030204" pitchFamily="34" charset="0"/>
                <a:cs typeface="Calibri" panose="020F0502020204030204" pitchFamily="34" charset="0"/>
              </a:rPr>
              <a:t>2. Agree on specific STANAG-related terminology, and draft a lexical aid</a:t>
            </a:r>
          </a:p>
        </p:txBody>
      </p:sp>
    </p:spTree>
    <p:extLst>
      <p:ext uri="{BB962C8B-B14F-4D97-AF65-F5344CB8AC3E}">
        <p14:creationId xmlns:p14="http://schemas.microsoft.com/office/powerpoint/2010/main" val="3663099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136525"/>
            <a:ext cx="11553193" cy="1325563"/>
          </a:xfrm>
        </p:spPr>
        <p:txBody>
          <a:bodyPr/>
          <a:lstStyle/>
          <a:p>
            <a:r>
              <a:rPr lang="en-CA" dirty="0">
                <a:latin typeface="+mn-lt"/>
              </a:rPr>
              <a:t>2. Agree on specific STANAG-related terminology, and draft a lexical aid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9243866"/>
              </p:ext>
            </p:extLst>
          </p:nvPr>
        </p:nvGraphicFramePr>
        <p:xfrm>
          <a:off x="1055916" y="2719703"/>
          <a:ext cx="10265228" cy="3256554"/>
        </p:xfrm>
        <a:graphic>
          <a:graphicData uri="http://schemas.openxmlformats.org/drawingml/2006/table">
            <a:tbl>
              <a:tblPr firstRow="1" firstCol="1" bandRow="1">
                <a:tableStyleId>{5C22544A-7EE6-4342-B048-85BDC9FD1C3A}</a:tableStyleId>
              </a:tblPr>
              <a:tblGrid>
                <a:gridCol w="1461843">
                  <a:extLst>
                    <a:ext uri="{9D8B030D-6E8A-4147-A177-3AD203B41FA5}">
                      <a16:colId xmlns:a16="http://schemas.microsoft.com/office/drawing/2014/main" val="20000"/>
                    </a:ext>
                  </a:extLst>
                </a:gridCol>
                <a:gridCol w="1403370">
                  <a:extLst>
                    <a:ext uri="{9D8B030D-6E8A-4147-A177-3AD203B41FA5}">
                      <a16:colId xmlns:a16="http://schemas.microsoft.com/office/drawing/2014/main" val="20001"/>
                    </a:ext>
                  </a:extLst>
                </a:gridCol>
                <a:gridCol w="7400015">
                  <a:extLst>
                    <a:ext uri="{9D8B030D-6E8A-4147-A177-3AD203B41FA5}">
                      <a16:colId xmlns:a16="http://schemas.microsoft.com/office/drawing/2014/main" val="20002"/>
                    </a:ext>
                  </a:extLst>
                </a:gridCol>
              </a:tblGrid>
              <a:tr h="1085518">
                <a:tc>
                  <a:txBody>
                    <a:bodyPr/>
                    <a:lstStyle/>
                    <a:p>
                      <a:pPr>
                        <a:lnSpc>
                          <a:spcPct val="107000"/>
                        </a:lnSpc>
                        <a:spcAft>
                          <a:spcPts val="0"/>
                        </a:spcAft>
                      </a:pPr>
                      <a:r>
                        <a:rPr lang="fr-FR" sz="1800" dirty="0">
                          <a:effectLst/>
                        </a:rPr>
                        <a:t>TASK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800" dirty="0">
                          <a:solidFill>
                            <a:srgbClr val="FF0000"/>
                          </a:solidFill>
                          <a:effectLst/>
                        </a:rPr>
                        <a:t>TÂCHE</a:t>
                      </a:r>
                      <a:endParaRPr lang="en-C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nSpc>
                          <a:spcPct val="107000"/>
                        </a:lnSpc>
                        <a:spcAft>
                          <a:spcPts val="0"/>
                        </a:spcAft>
                      </a:pPr>
                      <a:r>
                        <a:rPr lang="fr-FR" sz="1800" b="1" dirty="0">
                          <a:solidFill>
                            <a:schemeClr val="bg1"/>
                          </a:solidFill>
                          <a:effectLst/>
                        </a:rPr>
                        <a:t>Ce que la personne peut accomplir en utilisant la langue</a:t>
                      </a:r>
                      <a:endParaRPr lang="en-C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085518">
                <a:tc>
                  <a:txBody>
                    <a:bodyPr/>
                    <a:lstStyle/>
                    <a:p>
                      <a:pPr>
                        <a:lnSpc>
                          <a:spcPct val="107000"/>
                        </a:lnSpc>
                        <a:spcAft>
                          <a:spcPts val="0"/>
                        </a:spcAft>
                      </a:pPr>
                      <a:r>
                        <a:rPr lang="fr-FR" sz="1800" dirty="0">
                          <a:effectLst/>
                        </a:rPr>
                        <a:t>CONTENT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800" b="1" dirty="0">
                          <a:solidFill>
                            <a:srgbClr val="FF0000"/>
                          </a:solidFill>
                          <a:effectLst/>
                        </a:rPr>
                        <a:t>CONTENU</a:t>
                      </a:r>
                      <a:endParaRPr lang="en-C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800" b="1" dirty="0">
                          <a:effectLst/>
                        </a:rPr>
                        <a:t>Ce dont la personne peut parler</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85518">
                <a:tc>
                  <a:txBody>
                    <a:bodyPr/>
                    <a:lstStyle/>
                    <a:p>
                      <a:pPr>
                        <a:lnSpc>
                          <a:spcPct val="107000"/>
                        </a:lnSpc>
                        <a:spcAft>
                          <a:spcPts val="0"/>
                        </a:spcAft>
                      </a:pPr>
                      <a:r>
                        <a:rPr lang="fr-FR" sz="1800" dirty="0">
                          <a:effectLst/>
                        </a:rPr>
                        <a:t>ACCURACY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800" b="1" dirty="0">
                          <a:solidFill>
                            <a:srgbClr val="FF0000"/>
                          </a:solidFill>
                          <a:effectLst/>
                        </a:rPr>
                        <a:t>PRÉCISION</a:t>
                      </a:r>
                      <a:endParaRPr lang="en-C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800" b="1" dirty="0">
                          <a:effectLst/>
                        </a:rPr>
                        <a:t>La mesure dans laquelle la personne maîtrise la langue</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6" name="Rectangle 5"/>
          <p:cNvSpPr/>
          <p:nvPr/>
        </p:nvSpPr>
        <p:spPr>
          <a:xfrm>
            <a:off x="838200" y="1985228"/>
            <a:ext cx="10095367" cy="487506"/>
          </a:xfrm>
          <a:prstGeom prst="rect">
            <a:avLst/>
          </a:prstGeom>
        </p:spPr>
        <p:txBody>
          <a:bodyPr wrap="square">
            <a:spAutoFit/>
          </a:bodyPr>
          <a:lstStyle/>
          <a:p>
            <a:pPr algn="ctr">
              <a:lnSpc>
                <a:spcPct val="107000"/>
              </a:lnSpc>
              <a:spcAft>
                <a:spcPts val="800"/>
              </a:spcAft>
            </a:pPr>
            <a:r>
              <a:rPr lang="fr-FR" sz="2400" b="1" dirty="0" smtClean="0">
                <a:latin typeface="Calibri" panose="020F0502020204030204" pitchFamily="34" charset="0"/>
                <a:ea typeface="Calibri" panose="020F0502020204030204" pitchFamily="34" charset="0"/>
                <a:cs typeface="Times New Roman" panose="02020603050405020304" pitchFamily="18" charset="0"/>
              </a:rPr>
              <a:t>CONTENT, TASK &amp; ACCURACY (CTA):   CONTENU, TÂCHE </a:t>
            </a:r>
            <a:r>
              <a:rPr lang="fr-FR" sz="2400" b="1" dirty="0">
                <a:latin typeface="Calibri" panose="020F0502020204030204" pitchFamily="34" charset="0"/>
                <a:ea typeface="Calibri" panose="020F0502020204030204" pitchFamily="34" charset="0"/>
                <a:cs typeface="Times New Roman" panose="02020603050405020304" pitchFamily="18" charset="0"/>
              </a:rPr>
              <a:t>ET PR</a:t>
            </a:r>
            <a:r>
              <a:rPr lang="fr-FR" sz="2400" b="1" dirty="0">
                <a:latin typeface="Calibri" panose="020F0502020204030204" pitchFamily="34" charset="0"/>
                <a:ea typeface="Calibri" panose="020F0502020204030204" pitchFamily="34" charset="0"/>
                <a:cs typeface="Calibri" panose="020F0502020204030204" pitchFamily="34" charset="0"/>
              </a:rPr>
              <a:t>É</a:t>
            </a:r>
            <a:r>
              <a:rPr lang="fr-FR" sz="2400" b="1" dirty="0">
                <a:latin typeface="Calibri" panose="020F0502020204030204" pitchFamily="34" charset="0"/>
                <a:ea typeface="Calibri" panose="020F0502020204030204" pitchFamily="34" charset="0"/>
                <a:cs typeface="Times New Roman" panose="02020603050405020304" pitchFamily="18" charset="0"/>
              </a:rPr>
              <a:t>CISION </a:t>
            </a:r>
            <a:r>
              <a:rPr lang="fr-FR" sz="2400" b="1" dirty="0" smtClean="0">
                <a:latin typeface="Calibri" panose="020F0502020204030204" pitchFamily="34" charset="0"/>
                <a:ea typeface="Calibri" panose="020F0502020204030204" pitchFamily="34" charset="0"/>
                <a:cs typeface="Times New Roman" panose="02020603050405020304" pitchFamily="18" charset="0"/>
              </a:rPr>
              <a:t>(CTP</a:t>
            </a:r>
            <a:r>
              <a:rPr lang="fr-FR" sz="2400" b="1" dirty="0">
                <a:latin typeface="Calibri" panose="020F0502020204030204" pitchFamily="34" charset="0"/>
                <a:ea typeface="Calibri" panose="020F0502020204030204" pitchFamily="34" charset="0"/>
                <a:cs typeface="Times New Roman" panose="02020603050405020304" pitchFamily="18" charset="0"/>
              </a:rPr>
              <a: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7343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172" y="84468"/>
            <a:ext cx="11722082" cy="1325563"/>
          </a:xfrm>
        </p:spPr>
        <p:txBody>
          <a:bodyPr/>
          <a:lstStyle/>
          <a:p>
            <a:r>
              <a:rPr lang="en-CA" dirty="0">
                <a:latin typeface="+mn-lt"/>
              </a:rPr>
              <a:t>2</a:t>
            </a:r>
            <a:r>
              <a:rPr lang="en-CA" dirty="0" smtClean="0">
                <a:latin typeface="+mn-lt"/>
              </a:rPr>
              <a:t>. Agree </a:t>
            </a:r>
            <a:r>
              <a:rPr lang="en-CA" dirty="0">
                <a:latin typeface="+mn-lt"/>
              </a:rPr>
              <a:t>on specific STANAG-related terminology, and draft a lexical aid</a:t>
            </a:r>
          </a:p>
        </p:txBody>
      </p:sp>
      <p:sp>
        <p:nvSpPr>
          <p:cNvPr id="3" name="Rectangle 2"/>
          <p:cNvSpPr/>
          <p:nvPr/>
        </p:nvSpPr>
        <p:spPr>
          <a:xfrm>
            <a:off x="434566" y="1756108"/>
            <a:ext cx="11289672" cy="5192319"/>
          </a:xfrm>
          <a:prstGeom prst="rect">
            <a:avLst/>
          </a:prstGeom>
        </p:spPr>
        <p:txBody>
          <a:bodyPr wrap="square">
            <a:spAutoFit/>
          </a:bodyPr>
          <a:lstStyle/>
          <a:p>
            <a:pPr>
              <a:lnSpc>
                <a:spcPct val="107000"/>
              </a:lnSpc>
              <a:spcAft>
                <a:spcPts val="800"/>
              </a:spcAft>
            </a:pPr>
            <a:r>
              <a:rPr lang="fr-FR" sz="2400" b="1" i="1" dirty="0" err="1">
                <a:latin typeface="Calibri" panose="020F0502020204030204" pitchFamily="34" charset="0"/>
                <a:ea typeface="Calibri" panose="020F0502020204030204" pitchFamily="34" charset="0"/>
                <a:cs typeface="Times New Roman" panose="02020603050405020304" pitchFamily="18" charset="0"/>
              </a:rPr>
              <a:t>A</a:t>
            </a:r>
            <a:r>
              <a:rPr lang="fr-FR" sz="2400" b="1" i="1" dirty="0" err="1" smtClean="0">
                <a:latin typeface="Calibri" panose="020F0502020204030204" pitchFamily="34" charset="0"/>
                <a:ea typeface="Calibri" panose="020F0502020204030204" pitchFamily="34" charset="0"/>
                <a:cs typeface="Times New Roman" panose="02020603050405020304" pitchFamily="18" charset="0"/>
              </a:rPr>
              <a:t>rticulate</a:t>
            </a:r>
            <a:r>
              <a:rPr lang="fr-FR" sz="2400" dirty="0">
                <a:latin typeface="Calibri" panose="020F0502020204030204" pitchFamily="34" charset="0"/>
                <a:ea typeface="Calibri" panose="020F0502020204030204" pitchFamily="34" charset="0"/>
                <a:cs typeface="Times New Roman" panose="02020603050405020304" pitchFamily="18" charset="0"/>
              </a:rPr>
              <a:t> : qui s’exprime aisément</a:t>
            </a:r>
          </a:p>
          <a:p>
            <a:pPr>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	</a:t>
            </a:r>
            <a:r>
              <a:rPr lang="fr-FR" sz="2400" b="1" i="1" dirty="0" err="1" smtClean="0">
                <a:latin typeface="Calibri" panose="020F0502020204030204" pitchFamily="34" charset="0"/>
                <a:ea typeface="Calibri" panose="020F0502020204030204" pitchFamily="34" charset="0"/>
                <a:cs typeface="Times New Roman" panose="02020603050405020304" pitchFamily="18" charset="0"/>
              </a:rPr>
              <a:t>Highly</a:t>
            </a:r>
            <a:r>
              <a:rPr lang="fr-FR" sz="2400" b="1" i="1" dirty="0" smtClean="0">
                <a:latin typeface="Calibri" panose="020F0502020204030204" pitchFamily="34" charset="0"/>
                <a:ea typeface="Calibri" panose="020F0502020204030204" pitchFamily="34" charset="0"/>
                <a:cs typeface="Times New Roman" panose="02020603050405020304" pitchFamily="18" charset="0"/>
              </a:rPr>
              <a:t> </a:t>
            </a:r>
            <a:r>
              <a:rPr lang="fr-FR" sz="2400" b="1" i="1" dirty="0" err="1">
                <a:latin typeface="Calibri" panose="020F0502020204030204" pitchFamily="34" charset="0"/>
                <a:ea typeface="Calibri" panose="020F0502020204030204" pitchFamily="34" charset="0"/>
                <a:cs typeface="Times New Roman" panose="02020603050405020304" pitchFamily="18" charset="0"/>
              </a:rPr>
              <a:t>A</a:t>
            </a:r>
            <a:r>
              <a:rPr lang="fr-FR" sz="2400" b="1" i="1" dirty="0" err="1" smtClean="0">
                <a:latin typeface="Calibri" panose="020F0502020204030204" pitchFamily="34" charset="0"/>
                <a:ea typeface="Calibri" panose="020F0502020204030204" pitchFamily="34" charset="0"/>
                <a:cs typeface="Times New Roman" panose="02020603050405020304" pitchFamily="18" charset="0"/>
              </a:rPr>
              <a:t>rticulate</a:t>
            </a:r>
            <a:r>
              <a:rPr lang="fr-FR" sz="2400" b="1" i="1" dirty="0">
                <a:latin typeface="Calibri" panose="020F0502020204030204" pitchFamily="34" charset="0"/>
                <a:ea typeface="Calibri" panose="020F0502020204030204" pitchFamily="34" charset="0"/>
                <a:cs typeface="Times New Roman" panose="02020603050405020304" pitchFamily="18" charset="0"/>
              </a:rPr>
              <a:t> : </a:t>
            </a:r>
            <a:r>
              <a:rPr lang="fr-FR" sz="2400" dirty="0">
                <a:latin typeface="Calibri" panose="020F0502020204030204" pitchFamily="34" charset="0"/>
                <a:ea typeface="Calibri" panose="020F0502020204030204" pitchFamily="34" charset="0"/>
                <a:cs typeface="Times New Roman" panose="02020603050405020304" pitchFamily="18" charset="0"/>
              </a:rPr>
              <a:t>qui s’exprime avec une grande </a:t>
            </a:r>
            <a:r>
              <a:rPr lang="fr-FR" sz="2400" dirty="0" smtClean="0">
                <a:latin typeface="Calibri" panose="020F0502020204030204" pitchFamily="34" charset="0"/>
                <a:ea typeface="Calibri" panose="020F0502020204030204" pitchFamily="34" charset="0"/>
                <a:cs typeface="Times New Roman" panose="02020603050405020304" pitchFamily="18" charset="0"/>
              </a:rPr>
              <a:t>aisance</a:t>
            </a:r>
          </a:p>
          <a:p>
            <a:endParaRPr lang="fr-FR" sz="2400" b="1" i="1" dirty="0" smtClean="0"/>
          </a:p>
          <a:p>
            <a:r>
              <a:rPr lang="fr-FR" sz="2400" b="1" i="1" dirty="0" err="1" smtClean="0"/>
              <a:t>Snippet</a:t>
            </a:r>
            <a:r>
              <a:rPr lang="fr-FR" sz="2400" dirty="0"/>
              <a:t> : extrait de document écrit ou sonore</a:t>
            </a:r>
            <a:endParaRPr lang="en-CA" sz="2400" dirty="0"/>
          </a:p>
          <a:p>
            <a:endParaRPr lang="fr-FR" sz="2400" b="1" i="1" dirty="0" smtClean="0"/>
          </a:p>
          <a:p>
            <a:r>
              <a:rPr lang="fr-FR" sz="2400" b="1" i="1" dirty="0" err="1"/>
              <a:t>S</a:t>
            </a:r>
            <a:r>
              <a:rPr lang="fr-FR" sz="2400" b="1" i="1" dirty="0" err="1" smtClean="0"/>
              <a:t>takeholders</a:t>
            </a:r>
            <a:r>
              <a:rPr lang="fr-FR" sz="2400" dirty="0"/>
              <a:t> : acteurs clé</a:t>
            </a:r>
            <a:endParaRPr lang="en-CA" sz="2400" dirty="0"/>
          </a:p>
          <a:p>
            <a:r>
              <a:rPr lang="fr-FR" sz="2400" dirty="0"/>
              <a:t>	</a:t>
            </a:r>
            <a:r>
              <a:rPr lang="fr-FR" sz="2400" b="1" i="1" dirty="0" err="1"/>
              <a:t>low-stakes</a:t>
            </a:r>
            <a:r>
              <a:rPr lang="fr-FR" sz="2400" dirty="0"/>
              <a:t> : à enjeu faible</a:t>
            </a:r>
            <a:endParaRPr lang="en-CA" sz="2400" dirty="0"/>
          </a:p>
          <a:p>
            <a:r>
              <a:rPr lang="fr-FR" sz="2400" dirty="0"/>
              <a:t>	</a:t>
            </a:r>
            <a:r>
              <a:rPr lang="fr-FR" sz="2400" b="1" i="1" dirty="0"/>
              <a:t>high-</a:t>
            </a:r>
            <a:r>
              <a:rPr lang="fr-FR" sz="2400" b="1" i="1" dirty="0" err="1"/>
              <a:t>stakes</a:t>
            </a:r>
            <a:r>
              <a:rPr lang="fr-FR" sz="2400" dirty="0"/>
              <a:t> : à enjeu élevé</a:t>
            </a:r>
            <a:endParaRPr lang="en-CA" sz="2400" dirty="0"/>
          </a:p>
          <a:p>
            <a:pPr>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i="1" dirty="0" smtClean="0">
                <a:latin typeface="Calibri" panose="020F0502020204030204" pitchFamily="34" charset="0"/>
                <a:ea typeface="Calibri" panose="020F0502020204030204" pitchFamily="34" charset="0"/>
                <a:cs typeface="Times New Roman" panose="02020603050405020304" pitchFamily="18" charset="0"/>
              </a:rPr>
              <a:t>Benchmark</a:t>
            </a:r>
            <a:r>
              <a:rPr lang="fr-FR" sz="2400" dirty="0">
                <a:latin typeface="Calibri" panose="020F0502020204030204" pitchFamily="34" charset="0"/>
                <a:ea typeface="Calibri" panose="020F0502020204030204" pitchFamily="34" charset="0"/>
                <a:cs typeface="Times New Roman" panose="02020603050405020304" pitchFamily="18" charset="0"/>
              </a:rPr>
              <a:t> : reconnu comme référence </a:t>
            </a:r>
            <a:r>
              <a:rPr lang="fr-FR" sz="2400" dirty="0" smtClean="0">
                <a:latin typeface="Calibri" panose="020F0502020204030204" pitchFamily="34" charset="0"/>
                <a:ea typeface="Calibri" panose="020F0502020204030204" pitchFamily="34" charset="0"/>
                <a:cs typeface="Times New Roman" panose="02020603050405020304" pitchFamily="18" charset="0"/>
              </a:rPr>
              <a:t>- (p.ex</a:t>
            </a:r>
            <a:r>
              <a:rPr lang="fr-FR" sz="2400" dirty="0">
                <a:latin typeface="Calibri" panose="020F0502020204030204" pitchFamily="34" charset="0"/>
                <a:ea typeface="Calibri" panose="020F0502020204030204" pitchFamily="34" charset="0"/>
                <a:cs typeface="Times New Roman" panose="02020603050405020304" pitchFamily="18" charset="0"/>
              </a:rPr>
              <a:t>. </a:t>
            </a:r>
            <a:r>
              <a:rPr lang="fr-FR" sz="2400" dirty="0" smtClean="0">
                <a:latin typeface="Calibri" panose="020F0502020204030204" pitchFamily="34" charset="0"/>
                <a:ea typeface="Calibri" panose="020F0502020204030204" pitchFamily="34" charset="0"/>
                <a:cs typeface="Times New Roman" panose="02020603050405020304" pitchFamily="18" charset="0"/>
              </a:rPr>
              <a:t>texte</a:t>
            </a:r>
            <a:r>
              <a:rPr lang="fr-FR" sz="2400" dirty="0">
                <a:latin typeface="Calibri" panose="020F0502020204030204" pitchFamily="34" charset="0"/>
                <a:ea typeface="Calibri" panose="020F0502020204030204" pitchFamily="34" charset="0"/>
                <a:cs typeface="Times New Roman" panose="02020603050405020304" pitchFamily="18" charset="0"/>
              </a:rPr>
              <a:t>, échantillon (Eng. </a:t>
            </a:r>
            <a:r>
              <a:rPr lang="fr-FR" sz="2400" dirty="0" err="1" smtClean="0">
                <a:latin typeface="Calibri" panose="020F0502020204030204" pitchFamily="34" charset="0"/>
                <a:ea typeface="Calibri" panose="020F0502020204030204" pitchFamily="34" charset="0"/>
                <a:cs typeface="Times New Roman" panose="02020603050405020304" pitchFamily="18" charset="0"/>
              </a:rPr>
              <a:t>sample</a:t>
            </a:r>
            <a:r>
              <a:rPr lang="fr-FR" sz="2400" dirty="0" smtClean="0">
                <a:latin typeface="Calibri" panose="020F0502020204030204" pitchFamily="34" charset="0"/>
                <a:ea typeface="Calibri" panose="020F0502020204030204" pitchFamily="34" charset="0"/>
                <a:cs typeface="Times New Roman" panose="02020603050405020304" pitchFamily="18" charset="0"/>
              </a:rPr>
              <a:t>, </a:t>
            </a:r>
            <a:r>
              <a:rPr lang="fr-FR" sz="2400" dirty="0">
                <a:latin typeface="Calibri" panose="020F0502020204030204" pitchFamily="34" charset="0"/>
                <a:ea typeface="Calibri" panose="020F0502020204030204" pitchFamily="34" charset="0"/>
                <a:cs typeface="Times New Roman" panose="02020603050405020304" pitchFamily="18" charset="0"/>
              </a:rPr>
              <a:t>item</a:t>
            </a:r>
            <a:r>
              <a:rPr lang="fr-FR" sz="2400"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2400" b="1" dirty="0" smtClean="0">
                <a:latin typeface="Calibri" panose="020F0502020204030204" pitchFamily="34" charset="0"/>
                <a:ea typeface="Calibri" panose="020F0502020204030204" pitchFamily="34" charset="0"/>
                <a:cs typeface="Times New Roman" panose="02020603050405020304" pitchFamily="18" charset="0"/>
              </a:rPr>
              <a:t>Benchmark </a:t>
            </a:r>
            <a:r>
              <a:rPr lang="fr-FR" sz="2400" b="1" dirty="0" err="1" smtClean="0">
                <a:latin typeface="Calibri" panose="020F0502020204030204" pitchFamily="34" charset="0"/>
                <a:ea typeface="Calibri" panose="020F0502020204030204" pitchFamily="34" charset="0"/>
                <a:cs typeface="Times New Roman" panose="02020603050405020304" pitchFamily="18" charset="0"/>
              </a:rPr>
              <a:t>Advisory</a:t>
            </a:r>
            <a:r>
              <a:rPr lang="fr-FR" sz="2400" b="1" dirty="0" smtClean="0">
                <a:latin typeface="Calibri" panose="020F0502020204030204" pitchFamily="34" charset="0"/>
                <a:ea typeface="Calibri" panose="020F0502020204030204" pitchFamily="34" charset="0"/>
                <a:cs typeface="Times New Roman" panose="02020603050405020304" pitchFamily="18" charset="0"/>
              </a:rPr>
              <a:t> Test</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i="1" dirty="0">
                <a:latin typeface="Calibri" panose="020F0502020204030204" pitchFamily="34"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800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15" y="125639"/>
            <a:ext cx="11832879" cy="1325563"/>
          </a:xfrm>
        </p:spPr>
        <p:txBody>
          <a:bodyPr/>
          <a:lstStyle/>
          <a:p>
            <a:r>
              <a:rPr lang="en-CA" dirty="0" smtClean="0">
                <a:latin typeface="+mn-lt"/>
              </a:rPr>
              <a:t>2.	Agree </a:t>
            </a:r>
            <a:r>
              <a:rPr lang="en-CA" dirty="0">
                <a:latin typeface="+mn-lt"/>
              </a:rPr>
              <a:t>on specific STANAG-related terminology, and draft a lexical </a:t>
            </a:r>
            <a:r>
              <a:rPr lang="en-CA" dirty="0" smtClean="0">
                <a:latin typeface="+mn-lt"/>
              </a:rPr>
              <a:t>aid</a:t>
            </a:r>
            <a:endParaRPr lang="en-CA" dirty="0">
              <a:latin typeface="+mn-lt"/>
            </a:endParaRPr>
          </a:p>
        </p:txBody>
      </p:sp>
      <p:sp>
        <p:nvSpPr>
          <p:cNvPr id="3" name="Rectangle 2"/>
          <p:cNvSpPr/>
          <p:nvPr/>
        </p:nvSpPr>
        <p:spPr>
          <a:xfrm>
            <a:off x="838200" y="1968877"/>
            <a:ext cx="4191000" cy="461665"/>
          </a:xfrm>
          <a:prstGeom prst="rect">
            <a:avLst/>
          </a:prstGeom>
        </p:spPr>
        <p:txBody>
          <a:bodyPr wrap="square">
            <a:spAutoFit/>
          </a:bodyPr>
          <a:lstStyle/>
          <a:p>
            <a:r>
              <a:rPr lang="en-CA" sz="2400" dirty="0" smtClean="0"/>
              <a:t>Benchmark Advisory Test (BAT) </a:t>
            </a:r>
            <a:endParaRPr lang="en-CA" sz="2400" dirty="0"/>
          </a:p>
        </p:txBody>
      </p:sp>
      <p:sp>
        <p:nvSpPr>
          <p:cNvPr id="9" name="Rectangle 8"/>
          <p:cNvSpPr/>
          <p:nvPr/>
        </p:nvSpPr>
        <p:spPr>
          <a:xfrm>
            <a:off x="7132286" y="1974659"/>
            <a:ext cx="4506684" cy="461665"/>
          </a:xfrm>
          <a:prstGeom prst="rect">
            <a:avLst/>
          </a:prstGeom>
        </p:spPr>
        <p:txBody>
          <a:bodyPr wrap="square">
            <a:spAutoFit/>
          </a:bodyPr>
          <a:lstStyle/>
          <a:p>
            <a:r>
              <a:rPr lang="en-CA" sz="2400" dirty="0" smtClean="0"/>
              <a:t>Test </a:t>
            </a:r>
            <a:r>
              <a:rPr lang="en-CA" sz="2400" dirty="0" err="1" smtClean="0"/>
              <a:t>Informatif</a:t>
            </a:r>
            <a:r>
              <a:rPr lang="en-CA" sz="2400" dirty="0" smtClean="0"/>
              <a:t> de </a:t>
            </a:r>
            <a:r>
              <a:rPr lang="en-CA" sz="2400" dirty="0" err="1" smtClean="0"/>
              <a:t>Réf</a:t>
            </a:r>
            <a:r>
              <a:rPr lang="en-CA" sz="2400" dirty="0" err="1"/>
              <a:t>é</a:t>
            </a:r>
            <a:r>
              <a:rPr lang="en-CA" sz="2400" dirty="0" err="1" smtClean="0"/>
              <a:t>rence</a:t>
            </a:r>
            <a:r>
              <a:rPr lang="en-CA" sz="2400" dirty="0" smtClean="0"/>
              <a:t> (TIR) </a:t>
            </a:r>
            <a:endParaRPr lang="en-CA"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00" y="3224295"/>
            <a:ext cx="4255200" cy="2304000"/>
          </a:xfrm>
          <a:prstGeom prst="rect">
            <a:avLst/>
          </a:prstGeom>
          <a:solidFill>
            <a:schemeClr val="tx1"/>
          </a:solidFill>
        </p:spPr>
      </p:pic>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72136" y="2720295"/>
            <a:ext cx="3413328" cy="3420000"/>
          </a:xfrm>
        </p:spPr>
      </p:pic>
    </p:spTree>
    <p:extLst>
      <p:ext uri="{BB962C8B-B14F-4D97-AF65-F5344CB8AC3E}">
        <p14:creationId xmlns:p14="http://schemas.microsoft.com/office/powerpoint/2010/main" val="37945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3" name="Picture 2"/>
          <p:cNvPicPr>
            <a:picLocks noChangeAspect="1"/>
          </p:cNvPicPr>
          <p:nvPr/>
        </p:nvPicPr>
        <p:blipFill>
          <a:blip r:embed="rId2"/>
          <a:stretch>
            <a:fillRect/>
          </a:stretch>
        </p:blipFill>
        <p:spPr>
          <a:xfrm>
            <a:off x="3347573" y="18000"/>
            <a:ext cx="4943800" cy="6840000"/>
          </a:xfrm>
          <a:prstGeom prst="rect">
            <a:avLst/>
          </a:prstGeom>
        </p:spPr>
      </p:pic>
      <p:sp>
        <p:nvSpPr>
          <p:cNvPr id="8" name="Content Placeholder 7"/>
          <p:cNvSpPr>
            <a:spLocks noGrp="1"/>
          </p:cNvSpPr>
          <p:nvPr>
            <p:ph idx="1"/>
          </p:nvPr>
        </p:nvSpPr>
        <p:spPr/>
        <p:txBody>
          <a:bodyPr/>
          <a:lstStyle/>
          <a:p>
            <a:endParaRPr lang="en-CA" dirty="0"/>
          </a:p>
        </p:txBody>
      </p:sp>
    </p:spTree>
    <p:extLst>
      <p:ext uri="{BB962C8B-B14F-4D97-AF65-F5344CB8AC3E}">
        <p14:creationId xmlns:p14="http://schemas.microsoft.com/office/powerpoint/2010/main" val="3795145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481" y="87982"/>
            <a:ext cx="11914361" cy="1325563"/>
          </a:xfrm>
        </p:spPr>
        <p:txBody>
          <a:bodyPr/>
          <a:lstStyle/>
          <a:p>
            <a:r>
              <a:rPr lang="en-CA" dirty="0">
                <a:latin typeface="+mn-lt"/>
              </a:rPr>
              <a:t>2</a:t>
            </a:r>
            <a:r>
              <a:rPr lang="en-CA" dirty="0" smtClean="0">
                <a:latin typeface="+mn-lt"/>
              </a:rPr>
              <a:t>. Agree </a:t>
            </a:r>
            <a:r>
              <a:rPr lang="en-CA" dirty="0">
                <a:latin typeface="+mn-lt"/>
              </a:rPr>
              <a:t>on specific STANAG-related terminology, and draft a lexical aid</a:t>
            </a:r>
          </a:p>
        </p:txBody>
      </p:sp>
      <p:graphicFrame>
        <p:nvGraphicFramePr>
          <p:cNvPr id="10" name="Tableau 9"/>
          <p:cNvGraphicFramePr>
            <a:graphicFrameLocks noGrp="1"/>
          </p:cNvGraphicFramePr>
          <p:nvPr>
            <p:extLst>
              <p:ext uri="{D42A27DB-BD31-4B8C-83A1-F6EECF244321}">
                <p14:modId xmlns:p14="http://schemas.microsoft.com/office/powerpoint/2010/main" val="3698303704"/>
              </p:ext>
            </p:extLst>
          </p:nvPr>
        </p:nvGraphicFramePr>
        <p:xfrm>
          <a:off x="838200" y="1521647"/>
          <a:ext cx="11016342" cy="5215054"/>
        </p:xfrm>
        <a:graphic>
          <a:graphicData uri="http://schemas.openxmlformats.org/drawingml/2006/table">
            <a:tbl>
              <a:tblPr firstRow="1" firstCol="1" bandRow="1">
                <a:tableStyleId>{5C22544A-7EE6-4342-B048-85BDC9FD1C3A}</a:tableStyleId>
              </a:tblPr>
              <a:tblGrid>
                <a:gridCol w="2394857">
                  <a:extLst>
                    <a:ext uri="{9D8B030D-6E8A-4147-A177-3AD203B41FA5}">
                      <a16:colId xmlns:a16="http://schemas.microsoft.com/office/drawing/2014/main" val="460369939"/>
                    </a:ext>
                  </a:extLst>
                </a:gridCol>
                <a:gridCol w="4270780">
                  <a:extLst>
                    <a:ext uri="{9D8B030D-6E8A-4147-A177-3AD203B41FA5}">
                      <a16:colId xmlns:a16="http://schemas.microsoft.com/office/drawing/2014/main" val="2786266791"/>
                    </a:ext>
                  </a:extLst>
                </a:gridCol>
                <a:gridCol w="4350705">
                  <a:extLst>
                    <a:ext uri="{9D8B030D-6E8A-4147-A177-3AD203B41FA5}">
                      <a16:colId xmlns:a16="http://schemas.microsoft.com/office/drawing/2014/main" val="20002"/>
                    </a:ext>
                  </a:extLst>
                </a:gridCol>
              </a:tblGrid>
              <a:tr h="979492">
                <a:tc>
                  <a:txBody>
                    <a:bodyPr/>
                    <a:lstStyle/>
                    <a:p>
                      <a:pPr algn="ctr">
                        <a:lnSpc>
                          <a:spcPct val="107000"/>
                        </a:lnSpc>
                        <a:spcAft>
                          <a:spcPts val="0"/>
                        </a:spcAft>
                      </a:pPr>
                      <a:r>
                        <a:rPr lang="fr-FR" sz="2000" dirty="0" smtClean="0">
                          <a:effectLst/>
                        </a:rPr>
                        <a:t>Niveaux / </a:t>
                      </a:r>
                      <a:r>
                        <a:rPr lang="fr-FR" sz="2000" dirty="0" err="1" smtClean="0">
                          <a:effectLst/>
                        </a:rPr>
                        <a:t>Levels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err="1" smtClean="0">
                          <a:effectLst/>
                        </a:rPr>
                        <a:t>Language</a:t>
                      </a:r>
                      <a:r>
                        <a:rPr lang="fr-FR" sz="2000" dirty="0" smtClean="0">
                          <a:effectLst/>
                        </a:rPr>
                        <a:t> Proficiency </a:t>
                      </a:r>
                      <a:r>
                        <a:rPr lang="fr-FR" sz="2000" dirty="0" err="1" smtClean="0">
                          <a:effectLst/>
                        </a:rPr>
                        <a:t>Levels</a:t>
                      </a: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2000" dirty="0" smtClean="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fr-FR" sz="2000" dirty="0" smtClean="0">
                          <a:effectLst/>
                        </a:rPr>
                        <a:t>Niveaux de compétence linguistique</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4132825"/>
                  </a:ext>
                </a:extLst>
              </a:tr>
              <a:tr h="596266">
                <a:tc>
                  <a:txBody>
                    <a:bodyPr/>
                    <a:lstStyle/>
                    <a:p>
                      <a:pPr algn="ctr">
                        <a:lnSpc>
                          <a:spcPct val="107000"/>
                        </a:lnSpc>
                        <a:spcAft>
                          <a:spcPts val="0"/>
                        </a:spcAft>
                      </a:pPr>
                      <a:r>
                        <a:rPr lang="fr-FR" sz="2000">
                          <a:effectLst/>
                        </a:rPr>
                        <a:t>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b="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 Proficiency</a:t>
                      </a:r>
                      <a:endParaRPr lang="fr-FR"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dirty="0">
                          <a:effectLst/>
                        </a:rPr>
                        <a:t>Aucune </a:t>
                      </a:r>
                      <a:r>
                        <a:rPr lang="fr-FR" sz="2000" dirty="0" smtClean="0">
                          <a:effectLst/>
                        </a:rPr>
                        <a:t>compétence</a:t>
                      </a:r>
                      <a:endParaRPr lang="fr-FR"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2529129"/>
                  </a:ext>
                </a:extLst>
              </a:tr>
              <a:tr h="596266">
                <a:tc>
                  <a:txBody>
                    <a:bodyPr/>
                    <a:lstStyle/>
                    <a:p>
                      <a:pPr algn="ctr">
                        <a:lnSpc>
                          <a:spcPct val="107000"/>
                        </a:lnSpc>
                        <a:spcAft>
                          <a:spcPts val="0"/>
                        </a:spcAft>
                      </a:pPr>
                      <a:r>
                        <a:rPr lang="fr-FR" sz="2000">
                          <a:effectLst/>
                        </a:rPr>
                        <a:t>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dirty="0" err="1" smtClean="0">
                          <a:effectLst/>
                          <a:latin typeface="Calibri" panose="020F0502020204030204" pitchFamily="34" charset="0"/>
                          <a:ea typeface="Calibri" panose="020F0502020204030204" pitchFamily="34" charset="0"/>
                          <a:cs typeface="Times New Roman" panose="02020603050405020304" pitchFamily="18" charset="0"/>
                        </a:rPr>
                        <a:t>Survival</a:t>
                      </a: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 Proficiency</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dirty="0">
                          <a:effectLst/>
                        </a:rPr>
                        <a:t>Compétence de survie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5834390"/>
                  </a:ext>
                </a:extLst>
              </a:tr>
              <a:tr h="596266">
                <a:tc>
                  <a:txBody>
                    <a:bodyPr/>
                    <a:lstStyle/>
                    <a:p>
                      <a:pPr algn="ctr">
                        <a:lnSpc>
                          <a:spcPct val="107000"/>
                        </a:lnSpc>
                        <a:spcAft>
                          <a:spcPts val="0"/>
                        </a:spcAft>
                      </a:pPr>
                      <a:r>
                        <a:rPr lang="fr-FR" sz="2000">
                          <a:effectLst/>
                        </a:rPr>
                        <a:t>2</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dirty="0" err="1" smtClean="0">
                          <a:effectLst/>
                          <a:latin typeface="Calibri" panose="020F0502020204030204" pitchFamily="34" charset="0"/>
                          <a:ea typeface="Calibri" panose="020F0502020204030204" pitchFamily="34" charset="0"/>
                          <a:cs typeface="Times New Roman" panose="02020603050405020304" pitchFamily="18" charset="0"/>
                        </a:rPr>
                        <a:t>Functional</a:t>
                      </a: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 Proficiency</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dirty="0">
                          <a:effectLst/>
                        </a:rPr>
                        <a:t>Compétence fonctionnelle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9317298"/>
                  </a:ext>
                </a:extLst>
              </a:tr>
              <a:tr h="596266">
                <a:tc>
                  <a:txBody>
                    <a:bodyPr/>
                    <a:lstStyle/>
                    <a:p>
                      <a:pPr algn="ctr">
                        <a:lnSpc>
                          <a:spcPct val="107000"/>
                        </a:lnSpc>
                        <a:spcAft>
                          <a:spcPts val="0"/>
                        </a:spcAft>
                      </a:pPr>
                      <a:r>
                        <a:rPr lang="fr-FR" sz="2000">
                          <a:effectLst/>
                        </a:rPr>
                        <a:t>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Professional Proficiency</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dirty="0">
                          <a:effectLst/>
                        </a:rPr>
                        <a:t>Compétence professionnelle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2350384"/>
                  </a:ext>
                </a:extLst>
              </a:tr>
              <a:tr h="596266">
                <a:tc>
                  <a:txBody>
                    <a:bodyPr/>
                    <a:lstStyle/>
                    <a:p>
                      <a:pPr algn="ctr">
                        <a:lnSpc>
                          <a:spcPct val="107000"/>
                        </a:lnSpc>
                        <a:spcAft>
                          <a:spcPts val="0"/>
                        </a:spcAft>
                      </a:pPr>
                      <a:r>
                        <a:rPr lang="fr-FR" sz="2000">
                          <a:effectLst/>
                        </a:rPr>
                        <a:t>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Expert Proficiency</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dirty="0">
                          <a:effectLst/>
                        </a:rPr>
                        <a:t>Compétence experte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091232"/>
                  </a:ext>
                </a:extLst>
              </a:tr>
              <a:tr h="1254232">
                <a:tc>
                  <a:txBody>
                    <a:bodyPr/>
                    <a:lstStyle/>
                    <a:p>
                      <a:pPr algn="ctr">
                        <a:lnSpc>
                          <a:spcPct val="107000"/>
                        </a:lnSpc>
                        <a:spcAft>
                          <a:spcPts val="0"/>
                        </a:spcAft>
                      </a:pPr>
                      <a:r>
                        <a:rPr lang="fr-FR" sz="2000">
                          <a:effectLst/>
                        </a:rPr>
                        <a:t>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2000" b="1" i="0" dirty="0" smtClean="0">
                        <a:solidFill>
                          <a:srgbClr val="FF0000"/>
                        </a:solidFill>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CA" sz="2000" b="1" i="0" dirty="0" smtClean="0">
                          <a:solidFill>
                            <a:srgbClr val="FF0000"/>
                          </a:solidFill>
                        </a:rPr>
                        <a:t>Highly Articulate Native</a:t>
                      </a:r>
                    </a:p>
                    <a:p>
                      <a:pPr>
                        <a:lnSpc>
                          <a:spcPct val="107000"/>
                        </a:lnSpc>
                        <a:spcAft>
                          <a:spcPts val="0"/>
                        </a:spcAft>
                      </a:pPr>
                      <a:endParaRPr lang="fr-FR"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A" sz="2000" b="1" dirty="0" err="1" smtClean="0">
                          <a:solidFill>
                            <a:srgbClr val="FF0000"/>
                          </a:solidFill>
                        </a:rPr>
                        <a:t>Compétence</a:t>
                      </a:r>
                      <a:r>
                        <a:rPr lang="en-CA" sz="2000" b="1" dirty="0" smtClean="0">
                          <a:solidFill>
                            <a:srgbClr val="FF0000"/>
                          </a:solidFill>
                        </a:rPr>
                        <a:t> du </a:t>
                      </a:r>
                      <a:r>
                        <a:rPr lang="en-CA" sz="2000" b="1" dirty="0" err="1" smtClean="0">
                          <a:solidFill>
                            <a:srgbClr val="FF0000"/>
                          </a:solidFill>
                        </a:rPr>
                        <a:t>locuteur</a:t>
                      </a:r>
                      <a:r>
                        <a:rPr lang="en-CA" sz="2000" b="1" dirty="0" smtClean="0">
                          <a:solidFill>
                            <a:srgbClr val="FF0000"/>
                          </a:solidFill>
                        </a:rPr>
                        <a:t> </a:t>
                      </a:r>
                      <a:r>
                        <a:rPr lang="en-CA" sz="2000" b="1" dirty="0" err="1" smtClean="0">
                          <a:solidFill>
                            <a:srgbClr val="FF0000"/>
                          </a:solidFill>
                        </a:rPr>
                        <a:t>natif</a:t>
                      </a:r>
                      <a:r>
                        <a:rPr lang="en-CA" sz="2000" b="1" dirty="0" smtClean="0">
                          <a:solidFill>
                            <a:srgbClr val="FF0000"/>
                          </a:solidFill>
                        </a:rPr>
                        <a:t> </a:t>
                      </a:r>
                      <a:r>
                        <a:rPr lang="en-CA" sz="2000" b="1" dirty="0" err="1" smtClean="0">
                          <a:solidFill>
                            <a:srgbClr val="FF0000"/>
                          </a:solidFill>
                        </a:rPr>
                        <a:t>érudit</a:t>
                      </a:r>
                      <a:endParaRPr lang="en-CA" sz="2000" b="1" dirty="0">
                        <a:solidFill>
                          <a:srgbClr val="FF0000"/>
                        </a:solidFill>
                      </a:endParaRPr>
                    </a:p>
                  </a:txBody>
                  <a:tcPr marL="68580" marR="68580" marT="0" marB="0" anchor="ctr"/>
                </a:tc>
                <a:extLst>
                  <a:ext uri="{0D108BD9-81ED-4DB2-BD59-A6C34878D82A}">
                    <a16:rowId xmlns:a16="http://schemas.microsoft.com/office/drawing/2014/main" val="1626918440"/>
                  </a:ext>
                </a:extLst>
              </a:tr>
            </a:tbl>
          </a:graphicData>
        </a:graphic>
      </p:graphicFrame>
      <p:sp>
        <p:nvSpPr>
          <p:cNvPr id="6" name="ZoneTexte 5"/>
          <p:cNvSpPr txBox="1"/>
          <p:nvPr/>
        </p:nvSpPr>
        <p:spPr>
          <a:xfrm>
            <a:off x="5852884" y="1059982"/>
            <a:ext cx="2119085" cy="461665"/>
          </a:xfrm>
          <a:prstGeom prst="rect">
            <a:avLst/>
          </a:prstGeom>
          <a:noFill/>
        </p:spPr>
        <p:txBody>
          <a:bodyPr wrap="square" rtlCol="0">
            <a:spAutoFit/>
          </a:bodyPr>
          <a:lstStyle/>
          <a:p>
            <a:r>
              <a:rPr lang="en-CA" sz="2400" b="1" dirty="0" smtClean="0"/>
              <a:t>Current labels</a:t>
            </a:r>
            <a:endParaRPr lang="en-CA" sz="2400" b="1" dirty="0"/>
          </a:p>
        </p:txBody>
      </p:sp>
    </p:spTree>
    <p:extLst>
      <p:ext uri="{BB962C8B-B14F-4D97-AF65-F5344CB8AC3E}">
        <p14:creationId xmlns:p14="http://schemas.microsoft.com/office/powerpoint/2010/main" val="2114180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885" y="241300"/>
            <a:ext cx="11844565" cy="1325563"/>
          </a:xfrm>
        </p:spPr>
        <p:txBody>
          <a:bodyPr/>
          <a:lstStyle/>
          <a:p>
            <a:r>
              <a:rPr lang="en-CA" dirty="0">
                <a:latin typeface="+mn-lt"/>
              </a:rPr>
              <a:t>2</a:t>
            </a:r>
            <a:r>
              <a:rPr lang="en-CA" dirty="0" smtClean="0">
                <a:latin typeface="+mn-lt"/>
              </a:rPr>
              <a:t>. Agree </a:t>
            </a:r>
            <a:r>
              <a:rPr lang="en-CA" dirty="0">
                <a:latin typeface="+mn-lt"/>
              </a:rPr>
              <a:t>on specific STANAG-related terminology, and draft a lexical aid</a:t>
            </a:r>
          </a:p>
        </p:txBody>
      </p:sp>
      <p:graphicFrame>
        <p:nvGraphicFramePr>
          <p:cNvPr id="10" name="Tableau 9"/>
          <p:cNvGraphicFramePr>
            <a:graphicFrameLocks noGrp="1"/>
          </p:cNvGraphicFramePr>
          <p:nvPr>
            <p:extLst>
              <p:ext uri="{D42A27DB-BD31-4B8C-83A1-F6EECF244321}">
                <p14:modId xmlns:p14="http://schemas.microsoft.com/office/powerpoint/2010/main" val="3041145364"/>
              </p:ext>
            </p:extLst>
          </p:nvPr>
        </p:nvGraphicFramePr>
        <p:xfrm>
          <a:off x="1262743" y="2057400"/>
          <a:ext cx="9666514" cy="4354286"/>
        </p:xfrm>
        <a:graphic>
          <a:graphicData uri="http://schemas.openxmlformats.org/drawingml/2006/table">
            <a:tbl>
              <a:tblPr firstRow="1" firstCol="1" bandRow="1">
                <a:tableStyleId>{5C22544A-7EE6-4342-B048-85BDC9FD1C3A}</a:tableStyleId>
              </a:tblPr>
              <a:tblGrid>
                <a:gridCol w="2699657">
                  <a:extLst>
                    <a:ext uri="{9D8B030D-6E8A-4147-A177-3AD203B41FA5}">
                      <a16:colId xmlns:a16="http://schemas.microsoft.com/office/drawing/2014/main" val="460369939"/>
                    </a:ext>
                  </a:extLst>
                </a:gridCol>
                <a:gridCol w="6966857">
                  <a:extLst>
                    <a:ext uri="{9D8B030D-6E8A-4147-A177-3AD203B41FA5}">
                      <a16:colId xmlns:a16="http://schemas.microsoft.com/office/drawing/2014/main" val="2786266791"/>
                    </a:ext>
                  </a:extLst>
                </a:gridCol>
              </a:tblGrid>
              <a:tr h="559838">
                <a:tc>
                  <a:txBody>
                    <a:bodyPr/>
                    <a:lstStyle/>
                    <a:p>
                      <a:pPr algn="ctr">
                        <a:lnSpc>
                          <a:spcPct val="107000"/>
                        </a:lnSpc>
                        <a:spcAft>
                          <a:spcPts val="0"/>
                        </a:spcAft>
                      </a:pPr>
                      <a:r>
                        <a:rPr lang="fr-FR" sz="2000" dirty="0">
                          <a:effectLst/>
                        </a:rPr>
                        <a:t>Niveaux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r>
                        <a:rPr lang="fr-FR" sz="2000" dirty="0" smtClean="0">
                          <a:effectLst/>
                        </a:rPr>
                        <a:t>Niveaux de compétence Linguistique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4132825"/>
                  </a:ext>
                </a:extLst>
              </a:tr>
              <a:tr h="632408">
                <a:tc>
                  <a:txBody>
                    <a:bodyPr/>
                    <a:lstStyle/>
                    <a:p>
                      <a:pPr algn="ctr">
                        <a:lnSpc>
                          <a:spcPct val="107000"/>
                        </a:lnSpc>
                        <a:spcAft>
                          <a:spcPts val="0"/>
                        </a:spcAft>
                      </a:pPr>
                      <a:r>
                        <a:rPr lang="fr-FR" sz="2000">
                          <a:effectLst/>
                        </a:rPr>
                        <a:t>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dirty="0">
                          <a:effectLst/>
                        </a:rPr>
                        <a:t>Aucune compétence </a:t>
                      </a:r>
                      <a:r>
                        <a:rPr lang="fr-FR" sz="2000" b="1" dirty="0">
                          <a:solidFill>
                            <a:srgbClr val="FF0000"/>
                          </a:solidFill>
                          <a:effectLst/>
                        </a:rPr>
                        <a:t>interactive</a:t>
                      </a:r>
                      <a:endPar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2529129"/>
                  </a:ext>
                </a:extLst>
              </a:tr>
              <a:tr h="632408">
                <a:tc>
                  <a:txBody>
                    <a:bodyPr/>
                    <a:lstStyle/>
                    <a:p>
                      <a:pPr algn="ctr">
                        <a:lnSpc>
                          <a:spcPct val="107000"/>
                        </a:lnSpc>
                        <a:spcAft>
                          <a:spcPts val="0"/>
                        </a:spcAft>
                      </a:pPr>
                      <a:r>
                        <a:rPr lang="fr-FR" sz="2000">
                          <a:effectLst/>
                        </a:rPr>
                        <a:t>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dirty="0">
                          <a:effectLst/>
                        </a:rPr>
                        <a:t>Compétence de survie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5834390"/>
                  </a:ext>
                </a:extLst>
              </a:tr>
              <a:tr h="632408">
                <a:tc>
                  <a:txBody>
                    <a:bodyPr/>
                    <a:lstStyle/>
                    <a:p>
                      <a:pPr algn="ctr">
                        <a:lnSpc>
                          <a:spcPct val="107000"/>
                        </a:lnSpc>
                        <a:spcAft>
                          <a:spcPts val="0"/>
                        </a:spcAft>
                      </a:pPr>
                      <a:r>
                        <a:rPr lang="fr-FR" sz="2000">
                          <a:effectLst/>
                        </a:rPr>
                        <a:t>2</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a:effectLst/>
                        </a:rPr>
                        <a:t>Compétence fonctionnelle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9317298"/>
                  </a:ext>
                </a:extLst>
              </a:tr>
              <a:tr h="632408">
                <a:tc>
                  <a:txBody>
                    <a:bodyPr/>
                    <a:lstStyle/>
                    <a:p>
                      <a:pPr algn="ctr">
                        <a:lnSpc>
                          <a:spcPct val="107000"/>
                        </a:lnSpc>
                        <a:spcAft>
                          <a:spcPts val="0"/>
                        </a:spcAft>
                      </a:pPr>
                      <a:r>
                        <a:rPr lang="fr-FR" sz="2000">
                          <a:effectLst/>
                        </a:rPr>
                        <a:t>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a:effectLst/>
                        </a:rPr>
                        <a:t>Compétence professionnelle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2350384"/>
                  </a:ext>
                </a:extLst>
              </a:tr>
              <a:tr h="632408">
                <a:tc>
                  <a:txBody>
                    <a:bodyPr/>
                    <a:lstStyle/>
                    <a:p>
                      <a:pPr algn="ctr">
                        <a:lnSpc>
                          <a:spcPct val="107000"/>
                        </a:lnSpc>
                        <a:spcAft>
                          <a:spcPts val="0"/>
                        </a:spcAft>
                      </a:pPr>
                      <a:r>
                        <a:rPr lang="fr-FR" sz="2000">
                          <a:effectLst/>
                        </a:rPr>
                        <a:t>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a:effectLst/>
                        </a:rPr>
                        <a:t>Compétence experte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091232"/>
                  </a:ext>
                </a:extLst>
              </a:tr>
              <a:tr h="632408">
                <a:tc>
                  <a:txBody>
                    <a:bodyPr/>
                    <a:lstStyle/>
                    <a:p>
                      <a:pPr algn="ctr">
                        <a:lnSpc>
                          <a:spcPct val="107000"/>
                        </a:lnSpc>
                        <a:spcAft>
                          <a:spcPts val="0"/>
                        </a:spcAft>
                      </a:pPr>
                      <a:r>
                        <a:rPr lang="fr-FR" sz="2000">
                          <a:effectLst/>
                        </a:rPr>
                        <a:t>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2000" b="1" dirty="0">
                          <a:solidFill>
                            <a:srgbClr val="FF0000"/>
                          </a:solidFill>
                          <a:effectLst/>
                        </a:rPr>
                        <a:t>Maîtrise exceptionnelle de la langue</a:t>
                      </a:r>
                      <a:endPar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6918440"/>
                  </a:ext>
                </a:extLst>
              </a:tr>
            </a:tbl>
          </a:graphicData>
        </a:graphic>
      </p:graphicFrame>
      <p:sp>
        <p:nvSpPr>
          <p:cNvPr id="3" name="ZoneTexte 2"/>
          <p:cNvSpPr txBox="1"/>
          <p:nvPr/>
        </p:nvSpPr>
        <p:spPr>
          <a:xfrm>
            <a:off x="6060167" y="1566863"/>
            <a:ext cx="2380342" cy="461665"/>
          </a:xfrm>
          <a:prstGeom prst="rect">
            <a:avLst/>
          </a:prstGeom>
          <a:noFill/>
        </p:spPr>
        <p:txBody>
          <a:bodyPr wrap="square" rtlCol="0">
            <a:spAutoFit/>
          </a:bodyPr>
          <a:lstStyle/>
          <a:p>
            <a:r>
              <a:rPr lang="en-CA" sz="2400" b="1" dirty="0" smtClean="0"/>
              <a:t>Proposed labels</a:t>
            </a:r>
            <a:endParaRPr lang="en-CA" sz="2400" b="1" dirty="0"/>
          </a:p>
        </p:txBody>
      </p:sp>
    </p:spTree>
    <p:extLst>
      <p:ext uri="{BB962C8B-B14F-4D97-AF65-F5344CB8AC3E}">
        <p14:creationId xmlns:p14="http://schemas.microsoft.com/office/powerpoint/2010/main" val="1423081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4" y="193578"/>
            <a:ext cx="11858625" cy="1325563"/>
          </a:xfrm>
        </p:spPr>
        <p:txBody>
          <a:bodyPr>
            <a:normAutofit/>
          </a:bodyPr>
          <a:lstStyle/>
          <a:p>
            <a:r>
              <a:rPr lang="en-CA" dirty="0" smtClean="0">
                <a:latin typeface="+mn-lt"/>
              </a:rPr>
              <a:t>3. Begin </a:t>
            </a:r>
            <a:r>
              <a:rPr lang="en-CA" dirty="0">
                <a:latin typeface="+mn-lt"/>
              </a:rPr>
              <a:t>standardisation by translating the Table of T</a:t>
            </a:r>
            <a:r>
              <a:rPr lang="en-CA" dirty="0" smtClean="0">
                <a:latin typeface="+mn-lt"/>
              </a:rPr>
              <a:t>ext </a:t>
            </a:r>
            <a:r>
              <a:rPr lang="en-CA" dirty="0">
                <a:latin typeface="+mn-lt"/>
              </a:rPr>
              <a:t>M</a:t>
            </a:r>
            <a:r>
              <a:rPr lang="en-CA" dirty="0" smtClean="0">
                <a:latin typeface="+mn-lt"/>
              </a:rPr>
              <a:t>odes </a:t>
            </a:r>
            <a:r>
              <a:rPr lang="en-CA" dirty="0">
                <a:latin typeface="+mn-lt"/>
              </a:rPr>
              <a:t>and skill levels combined</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630478629"/>
              </p:ext>
            </p:extLst>
          </p:nvPr>
        </p:nvGraphicFramePr>
        <p:xfrm>
          <a:off x="740229" y="1792302"/>
          <a:ext cx="10735523" cy="4713358"/>
        </p:xfrm>
        <a:graphic>
          <a:graphicData uri="http://schemas.openxmlformats.org/drawingml/2006/table">
            <a:tbl>
              <a:tblPr firstRow="1" firstCol="1" bandRow="1">
                <a:tableStyleId>{5C22544A-7EE6-4342-B048-85BDC9FD1C3A}</a:tableStyleId>
              </a:tblPr>
              <a:tblGrid>
                <a:gridCol w="2311768">
                  <a:extLst>
                    <a:ext uri="{9D8B030D-6E8A-4147-A177-3AD203B41FA5}">
                      <a16:colId xmlns:a16="http://schemas.microsoft.com/office/drawing/2014/main" val="3752531886"/>
                    </a:ext>
                  </a:extLst>
                </a:gridCol>
                <a:gridCol w="4265413">
                  <a:extLst>
                    <a:ext uri="{9D8B030D-6E8A-4147-A177-3AD203B41FA5}">
                      <a16:colId xmlns:a16="http://schemas.microsoft.com/office/drawing/2014/main" val="175055848"/>
                    </a:ext>
                  </a:extLst>
                </a:gridCol>
                <a:gridCol w="4158342">
                  <a:extLst>
                    <a:ext uri="{9D8B030D-6E8A-4147-A177-3AD203B41FA5}">
                      <a16:colId xmlns:a16="http://schemas.microsoft.com/office/drawing/2014/main" val="465142714"/>
                    </a:ext>
                  </a:extLst>
                </a:gridCol>
              </a:tblGrid>
              <a:tr h="561950">
                <a:tc>
                  <a:txBody>
                    <a:bodyPr/>
                    <a:lstStyle/>
                    <a:p>
                      <a:pPr algn="ctr">
                        <a:lnSpc>
                          <a:spcPct val="107000"/>
                        </a:lnSpc>
                        <a:spcAft>
                          <a:spcPts val="0"/>
                        </a:spcAft>
                      </a:pPr>
                      <a:r>
                        <a:rPr lang="fr-FR" sz="1600" dirty="0" smtClean="0">
                          <a:effectLst/>
                        </a:rPr>
                        <a:t>NIVEAUX</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nchor="ctr"/>
                </a:tc>
                <a:tc>
                  <a:txBody>
                    <a:bodyPr/>
                    <a:lstStyle/>
                    <a:p>
                      <a:pPr algn="ctr">
                        <a:lnSpc>
                          <a:spcPct val="107000"/>
                        </a:lnSpc>
                        <a:spcAft>
                          <a:spcPts val="0"/>
                        </a:spcAft>
                      </a:pPr>
                      <a:r>
                        <a:rPr lang="fr-FR" sz="1600" dirty="0">
                          <a:effectLst/>
                        </a:rPr>
                        <a:t>BUT DE L’AUTEUR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nchor="ctr"/>
                </a:tc>
                <a:tc>
                  <a:txBody>
                    <a:bodyPr/>
                    <a:lstStyle/>
                    <a:p>
                      <a:pPr algn="ctr">
                        <a:lnSpc>
                          <a:spcPct val="107000"/>
                        </a:lnSpc>
                        <a:spcAft>
                          <a:spcPts val="0"/>
                        </a:spcAft>
                      </a:pPr>
                      <a:r>
                        <a:rPr lang="fr-FR" sz="1600" dirty="0">
                          <a:effectLst/>
                        </a:rPr>
                        <a:t>BUT DU LECTEUR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nchor="ctr"/>
                </a:tc>
                <a:extLst>
                  <a:ext uri="{0D108BD9-81ED-4DB2-BD59-A6C34878D82A}">
                    <a16:rowId xmlns:a16="http://schemas.microsoft.com/office/drawing/2014/main" val="2981185020"/>
                  </a:ext>
                </a:extLst>
              </a:tr>
              <a:tr h="697261">
                <a:tc>
                  <a:txBody>
                    <a:bodyPr/>
                    <a:lstStyle/>
                    <a:p>
                      <a:pPr algn="ctr">
                        <a:lnSpc>
                          <a:spcPct val="107000"/>
                        </a:lnSpc>
                        <a:spcAft>
                          <a:spcPts val="0"/>
                        </a:spcAft>
                      </a:pPr>
                      <a:r>
                        <a:rPr lang="fr-FR" sz="1600" dirty="0">
                          <a:effectLst/>
                        </a:rPr>
                        <a:t>1</a:t>
                      </a:r>
                    </a:p>
                    <a:p>
                      <a:pPr algn="ctr">
                        <a:lnSpc>
                          <a:spcPct val="107000"/>
                        </a:lnSpc>
                        <a:spcAft>
                          <a:spcPts val="0"/>
                        </a:spcAft>
                      </a:pPr>
                      <a:r>
                        <a:rPr lang="fr-FR" sz="1600" dirty="0">
                          <a:effectLst/>
                        </a:rPr>
                        <a:t>Mode de repérage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nchor="ctr"/>
                </a:tc>
                <a:tc>
                  <a:txBody>
                    <a:bodyPr/>
                    <a:lstStyle/>
                    <a:p>
                      <a:pPr>
                        <a:lnSpc>
                          <a:spcPct val="107000"/>
                        </a:lnSpc>
                        <a:spcAft>
                          <a:spcPts val="0"/>
                        </a:spcAft>
                      </a:pPr>
                      <a:endParaRPr lang="fr-FR" sz="1100" dirty="0" smtClean="0">
                        <a:effectLst/>
                      </a:endParaRPr>
                    </a:p>
                    <a:p>
                      <a:pPr>
                        <a:lnSpc>
                          <a:spcPct val="107000"/>
                        </a:lnSpc>
                        <a:spcAft>
                          <a:spcPts val="0"/>
                        </a:spcAft>
                      </a:pPr>
                      <a:r>
                        <a:rPr lang="fr-FR" sz="1100" dirty="0" smtClean="0">
                          <a:effectLst/>
                        </a:rPr>
                        <a:t>Délivrer </a:t>
                      </a:r>
                      <a:r>
                        <a:rPr lang="fr-FR" sz="1100" dirty="0">
                          <a:effectLst/>
                        </a:rPr>
                        <a:t>un message sommaire ou exprimer une idée simple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endParaRPr lang="fr-FR" sz="1100" dirty="0" smtClean="0">
                        <a:effectLst/>
                      </a:endParaRPr>
                    </a:p>
                    <a:p>
                      <a:pPr>
                        <a:lnSpc>
                          <a:spcPct val="107000"/>
                        </a:lnSpc>
                        <a:spcAft>
                          <a:spcPts val="0"/>
                        </a:spcAft>
                      </a:pPr>
                      <a:r>
                        <a:rPr lang="fr-FR" sz="1100" dirty="0" smtClean="0">
                          <a:effectLst/>
                        </a:rPr>
                        <a:t>Saisir </a:t>
                      </a:r>
                      <a:r>
                        <a:rPr lang="fr-FR" sz="1100" dirty="0">
                          <a:effectLst/>
                        </a:rPr>
                        <a:t>la signification d’un message sommaire, ou comprendre une idée </a:t>
                      </a:r>
                      <a:r>
                        <a:rPr lang="fr-FR" sz="1100" dirty="0" smtClean="0">
                          <a:effectLst/>
                        </a:rPr>
                        <a:t>simple</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extLst>
                  <a:ext uri="{0D108BD9-81ED-4DB2-BD59-A6C34878D82A}">
                    <a16:rowId xmlns:a16="http://schemas.microsoft.com/office/drawing/2014/main" val="1791878129"/>
                  </a:ext>
                </a:extLst>
              </a:tr>
              <a:tr h="882533">
                <a:tc>
                  <a:txBody>
                    <a:bodyPr/>
                    <a:lstStyle/>
                    <a:p>
                      <a:pPr algn="ctr">
                        <a:lnSpc>
                          <a:spcPct val="107000"/>
                        </a:lnSpc>
                        <a:spcAft>
                          <a:spcPts val="0"/>
                        </a:spcAft>
                      </a:pPr>
                      <a:r>
                        <a:rPr lang="fr-FR" sz="1600" dirty="0">
                          <a:effectLst/>
                        </a:rPr>
                        <a:t>2</a:t>
                      </a:r>
                    </a:p>
                    <a:p>
                      <a:pPr algn="ctr">
                        <a:lnSpc>
                          <a:spcPct val="107000"/>
                        </a:lnSpc>
                        <a:spcAft>
                          <a:spcPts val="0"/>
                        </a:spcAft>
                      </a:pPr>
                      <a:r>
                        <a:rPr lang="fr-FR" sz="1600" dirty="0">
                          <a:effectLst/>
                        </a:rPr>
                        <a:t>Mode d’information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nchor="ctr"/>
                </a:tc>
                <a:tc>
                  <a:txBody>
                    <a:bodyPr/>
                    <a:lstStyle/>
                    <a:p>
                      <a:pPr>
                        <a:lnSpc>
                          <a:spcPct val="107000"/>
                        </a:lnSpc>
                        <a:spcAft>
                          <a:spcPts val="0"/>
                        </a:spcAft>
                      </a:pPr>
                      <a:endParaRPr lang="fr-FR" sz="1100" dirty="0" smtClean="0">
                        <a:effectLst/>
                      </a:endParaRPr>
                    </a:p>
                    <a:p>
                      <a:pPr>
                        <a:lnSpc>
                          <a:spcPct val="107000"/>
                        </a:lnSpc>
                        <a:spcAft>
                          <a:spcPts val="0"/>
                        </a:spcAft>
                      </a:pPr>
                      <a:r>
                        <a:rPr lang="fr-FR" sz="1100" dirty="0" smtClean="0">
                          <a:effectLst/>
                        </a:rPr>
                        <a:t>Transmettre </a:t>
                      </a:r>
                      <a:r>
                        <a:rPr lang="fr-FR" sz="1100" dirty="0">
                          <a:effectLst/>
                        </a:rPr>
                        <a:t>des informations factuelles, des instructions, accompagnées de détails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endParaRPr lang="fr-FR" sz="1100" dirty="0" smtClean="0">
                        <a:effectLst/>
                      </a:endParaRPr>
                    </a:p>
                    <a:p>
                      <a:pPr>
                        <a:lnSpc>
                          <a:spcPct val="107000"/>
                        </a:lnSpc>
                        <a:spcAft>
                          <a:spcPts val="0"/>
                        </a:spcAft>
                      </a:pPr>
                      <a:r>
                        <a:rPr lang="fr-FR" sz="1100" dirty="0" smtClean="0">
                          <a:effectLst/>
                        </a:rPr>
                        <a:t>Comprendre </a:t>
                      </a:r>
                      <a:r>
                        <a:rPr lang="fr-FR" sz="1100" dirty="0">
                          <a:effectLst/>
                        </a:rPr>
                        <a:t>non seulement le sujet général et les faits présentés, mais aussi les détails qui les accompagnent, comme les relations temporelles et causales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extLst>
                  <a:ext uri="{0D108BD9-81ED-4DB2-BD59-A6C34878D82A}">
                    <a16:rowId xmlns:a16="http://schemas.microsoft.com/office/drawing/2014/main" val="636183771"/>
                  </a:ext>
                </a:extLst>
              </a:tr>
              <a:tr h="1169357">
                <a:tc>
                  <a:txBody>
                    <a:bodyPr/>
                    <a:lstStyle/>
                    <a:p>
                      <a:pPr algn="ctr">
                        <a:lnSpc>
                          <a:spcPct val="107000"/>
                        </a:lnSpc>
                        <a:spcAft>
                          <a:spcPts val="0"/>
                        </a:spcAft>
                      </a:pPr>
                      <a:r>
                        <a:rPr lang="fr-FR" sz="1600" dirty="0">
                          <a:effectLst/>
                        </a:rPr>
                        <a:t>3</a:t>
                      </a:r>
                    </a:p>
                    <a:p>
                      <a:pPr algn="ctr">
                        <a:lnSpc>
                          <a:spcPct val="107000"/>
                        </a:lnSpc>
                        <a:spcAft>
                          <a:spcPts val="0"/>
                        </a:spcAft>
                      </a:pPr>
                      <a:r>
                        <a:rPr lang="fr-FR" sz="1600" dirty="0">
                          <a:effectLst/>
                        </a:rPr>
                        <a:t>Mode de jugement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nchor="ctr"/>
                </a:tc>
                <a:tc>
                  <a:txBody>
                    <a:bodyPr/>
                    <a:lstStyle/>
                    <a:p>
                      <a:pPr>
                        <a:lnSpc>
                          <a:spcPct val="107000"/>
                        </a:lnSpc>
                        <a:spcAft>
                          <a:spcPts val="0"/>
                        </a:spcAft>
                      </a:pPr>
                      <a:endParaRPr lang="fr-FR" sz="1100" dirty="0" smtClean="0">
                        <a:effectLst/>
                      </a:endParaRPr>
                    </a:p>
                    <a:p>
                      <a:pPr>
                        <a:lnSpc>
                          <a:spcPct val="107000"/>
                        </a:lnSpc>
                        <a:spcAft>
                          <a:spcPts val="0"/>
                        </a:spcAft>
                      </a:pPr>
                      <a:r>
                        <a:rPr lang="fr-FR" sz="1100" dirty="0" smtClean="0">
                          <a:effectLst/>
                        </a:rPr>
                        <a:t>Prendre </a:t>
                      </a:r>
                      <a:r>
                        <a:rPr lang="fr-FR" sz="1100" dirty="0">
                          <a:effectLst/>
                        </a:rPr>
                        <a:t>et défendre sa position, présenter et soutenir une opinion, émettre des hypothèses et traiter de sujets abstraits en ayant recours à un discours abstrait et factuel.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endParaRPr lang="fr-FR" sz="1100" dirty="0" smtClean="0">
                        <a:effectLst/>
                      </a:endParaRPr>
                    </a:p>
                    <a:p>
                      <a:pPr>
                        <a:lnSpc>
                          <a:spcPct val="107000"/>
                        </a:lnSpc>
                        <a:spcAft>
                          <a:spcPts val="0"/>
                        </a:spcAft>
                      </a:pPr>
                      <a:r>
                        <a:rPr lang="fr-FR" sz="1100" dirty="0" smtClean="0">
                          <a:effectLst/>
                        </a:rPr>
                        <a:t>Apprendre </a:t>
                      </a:r>
                      <a:r>
                        <a:rPr lang="fr-FR" sz="1100" dirty="0">
                          <a:effectLst/>
                        </a:rPr>
                        <a:t>en établissant des liens entre idées et arguments conceptuels. Comprendre le sens propre et le sens figuré d’un texte, en sachant aussi bien lire « les lignes » qu’« entre les lignes ». Reconnaître le ton de l’auteur et en déduire sa position.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extLst>
                  <a:ext uri="{0D108BD9-81ED-4DB2-BD59-A6C34878D82A}">
                    <a16:rowId xmlns:a16="http://schemas.microsoft.com/office/drawing/2014/main" val="515640611"/>
                  </a:ext>
                </a:extLst>
              </a:tr>
              <a:tr h="1381968">
                <a:tc>
                  <a:txBody>
                    <a:bodyPr/>
                    <a:lstStyle/>
                    <a:p>
                      <a:pPr algn="ctr">
                        <a:lnSpc>
                          <a:spcPct val="107000"/>
                        </a:lnSpc>
                        <a:spcAft>
                          <a:spcPts val="0"/>
                        </a:spcAft>
                      </a:pPr>
                      <a:r>
                        <a:rPr lang="fr-FR" sz="1600" dirty="0">
                          <a:effectLst/>
                        </a:rPr>
                        <a:t>4 et 5</a:t>
                      </a:r>
                    </a:p>
                    <a:p>
                      <a:pPr algn="ctr">
                        <a:lnSpc>
                          <a:spcPct val="107000"/>
                        </a:lnSpc>
                        <a:spcAft>
                          <a:spcPts val="0"/>
                        </a:spcAft>
                      </a:pPr>
                      <a:r>
                        <a:rPr lang="fr-FR" sz="1600" dirty="0">
                          <a:effectLst/>
                        </a:rPr>
                        <a:t>Mode d’intellectualisation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nchor="ctr"/>
                </a:tc>
                <a:tc>
                  <a:txBody>
                    <a:bodyPr/>
                    <a:lstStyle/>
                    <a:p>
                      <a:pPr>
                        <a:lnSpc>
                          <a:spcPct val="107000"/>
                        </a:lnSpc>
                        <a:spcAft>
                          <a:spcPts val="0"/>
                        </a:spcAft>
                      </a:pPr>
                      <a:endParaRPr lang="fr-FR" sz="1100" dirty="0" smtClean="0">
                        <a:effectLst/>
                      </a:endParaRPr>
                    </a:p>
                    <a:p>
                      <a:pPr>
                        <a:lnSpc>
                          <a:spcPct val="107000"/>
                        </a:lnSpc>
                        <a:spcAft>
                          <a:spcPts val="0"/>
                        </a:spcAft>
                      </a:pPr>
                      <a:r>
                        <a:rPr lang="fr-FR" sz="1100" dirty="0" smtClean="0">
                          <a:effectLst/>
                        </a:rPr>
                        <a:t>Dévoiler </a:t>
                      </a:r>
                      <a:r>
                        <a:rPr lang="fr-FR" sz="1100" dirty="0">
                          <a:effectLst/>
                        </a:rPr>
                        <a:t>un schéma de pensée qui lui est propre, relier des idées et des concepts qui semblent  disparates et qui ouvrent à de nouveaux paradigmes ; présenter des idées complexes avec une précision nuancée et avec virtuosité, dans le but de projeter dans son univers mental ceux à qui il s’adresse.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endParaRPr lang="fr-FR" sz="1100" dirty="0" smtClean="0">
                        <a:effectLst/>
                      </a:endParaRPr>
                    </a:p>
                    <a:p>
                      <a:pPr>
                        <a:lnSpc>
                          <a:spcPct val="107000"/>
                        </a:lnSpc>
                        <a:spcAft>
                          <a:spcPts val="0"/>
                        </a:spcAft>
                      </a:pPr>
                      <a:r>
                        <a:rPr lang="fr-FR" sz="1100" dirty="0" smtClean="0">
                          <a:effectLst/>
                        </a:rPr>
                        <a:t>Lire </a:t>
                      </a:r>
                      <a:r>
                        <a:rPr lang="fr-FR" sz="1100" dirty="0">
                          <a:effectLst/>
                        </a:rPr>
                        <a:t>« au-delà des lignes », comprendre les références sociolinguistiques et culturelles de l’auteur, parvenir à en suivre les tournures d’esprit idiosyncratiques ; interpréter le texte à la mesure de l’univers culturel, sociétal et politique de l’auteur.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extLst>
                  <a:ext uri="{0D108BD9-81ED-4DB2-BD59-A6C34878D82A}">
                    <a16:rowId xmlns:a16="http://schemas.microsoft.com/office/drawing/2014/main" val="216772329"/>
                  </a:ext>
                </a:extLst>
              </a:tr>
            </a:tbl>
          </a:graphicData>
        </a:graphic>
      </p:graphicFrame>
      <p:sp>
        <p:nvSpPr>
          <p:cNvPr id="3" name="ZoneTexte 2"/>
          <p:cNvSpPr txBox="1"/>
          <p:nvPr/>
        </p:nvSpPr>
        <p:spPr>
          <a:xfrm>
            <a:off x="740229" y="1471056"/>
            <a:ext cx="2960915" cy="369332"/>
          </a:xfrm>
          <a:prstGeom prst="rect">
            <a:avLst/>
          </a:prstGeom>
          <a:noFill/>
        </p:spPr>
        <p:txBody>
          <a:bodyPr wrap="square" rtlCol="0">
            <a:spAutoFit/>
          </a:bodyPr>
          <a:lstStyle/>
          <a:p>
            <a:r>
              <a:rPr lang="en-CA" b="1" dirty="0" smtClean="0"/>
              <a:t>MODES DE DISCOURS* </a:t>
            </a:r>
            <a:endParaRPr lang="en-CA" b="1" dirty="0"/>
          </a:p>
        </p:txBody>
      </p:sp>
      <p:sp>
        <p:nvSpPr>
          <p:cNvPr id="6" name="ZoneTexte 2"/>
          <p:cNvSpPr txBox="1"/>
          <p:nvPr/>
        </p:nvSpPr>
        <p:spPr>
          <a:xfrm>
            <a:off x="9971314" y="6519446"/>
            <a:ext cx="2941227" cy="338554"/>
          </a:xfrm>
          <a:prstGeom prst="rect">
            <a:avLst/>
          </a:prstGeom>
          <a:noFill/>
        </p:spPr>
        <p:txBody>
          <a:bodyPr wrap="square" rtlCol="0">
            <a:spAutoFit/>
          </a:bodyPr>
          <a:lstStyle/>
          <a:p>
            <a:r>
              <a:rPr lang="en-CA" sz="1600" b="1" dirty="0" smtClean="0"/>
              <a:t>*</a:t>
            </a:r>
            <a:r>
              <a:rPr lang="en-CA" sz="1600" b="1" dirty="0" err="1" smtClean="0"/>
              <a:t>Selon</a:t>
            </a:r>
            <a:r>
              <a:rPr lang="en-CA" sz="1600" b="1" dirty="0" smtClean="0"/>
              <a:t> </a:t>
            </a:r>
            <a:r>
              <a:rPr lang="en-CA" sz="1600" b="1" i="1" dirty="0" smtClean="0"/>
              <a:t>Clifford</a:t>
            </a:r>
            <a:endParaRPr lang="en-CA" sz="1600" b="1" i="1" dirty="0"/>
          </a:p>
        </p:txBody>
      </p:sp>
    </p:spTree>
    <p:extLst>
      <p:ext uri="{BB962C8B-B14F-4D97-AF65-F5344CB8AC3E}">
        <p14:creationId xmlns:p14="http://schemas.microsoft.com/office/powerpoint/2010/main" val="94574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mn-lt"/>
              </a:rPr>
              <a:t>CONTENT</a:t>
            </a:r>
            <a:endParaRPr lang="fr-FR" dirty="0">
              <a:latin typeface="+mn-lt"/>
            </a:endParaRPr>
          </a:p>
        </p:txBody>
      </p:sp>
      <p:sp>
        <p:nvSpPr>
          <p:cNvPr id="3" name="Espace réservé du contenu 2"/>
          <p:cNvSpPr>
            <a:spLocks noGrp="1"/>
          </p:cNvSpPr>
          <p:nvPr>
            <p:ph idx="1"/>
          </p:nvPr>
        </p:nvSpPr>
        <p:spPr>
          <a:xfrm>
            <a:off x="838200" y="1611086"/>
            <a:ext cx="10515600" cy="4365171"/>
          </a:xfrm>
        </p:spPr>
        <p:txBody>
          <a:bodyPr>
            <a:normAutofit/>
          </a:bodyPr>
          <a:lstStyle/>
          <a:p>
            <a:r>
              <a:rPr lang="fr-FR" sz="4800" dirty="0" smtClean="0">
                <a:latin typeface="Calibri" panose="020F0502020204030204" pitchFamily="34" charset="0"/>
                <a:cs typeface="Calibri" panose="020F0502020204030204" pitchFamily="34" charset="0"/>
              </a:rPr>
              <a:t>Background</a:t>
            </a:r>
          </a:p>
          <a:p>
            <a:r>
              <a:rPr lang="fr-FR" sz="4800" dirty="0" err="1" smtClean="0"/>
              <a:t>Aim</a:t>
            </a:r>
            <a:r>
              <a:rPr lang="fr-FR" sz="4800" dirty="0" smtClean="0"/>
              <a:t> of meeting</a:t>
            </a:r>
          </a:p>
          <a:p>
            <a:r>
              <a:rPr lang="fr-FR" sz="4800" dirty="0" err="1" smtClean="0"/>
              <a:t>Accomplishments</a:t>
            </a:r>
            <a:endParaRPr lang="fr-FR" sz="4800" dirty="0" smtClean="0"/>
          </a:p>
          <a:p>
            <a:r>
              <a:rPr lang="fr-FR" sz="4800" dirty="0" err="1" smtClean="0"/>
              <a:t>Way</a:t>
            </a:r>
            <a:r>
              <a:rPr lang="fr-FR" sz="4800" dirty="0" smtClean="0"/>
              <a:t> </a:t>
            </a:r>
            <a:r>
              <a:rPr lang="fr-FR" sz="4800" dirty="0" err="1" smtClean="0"/>
              <a:t>ahead</a:t>
            </a:r>
            <a:endParaRPr lang="fr-FR" sz="4800" dirty="0"/>
          </a:p>
        </p:txBody>
      </p:sp>
    </p:spTree>
    <p:extLst>
      <p:ext uri="{BB962C8B-B14F-4D97-AF65-F5344CB8AC3E}">
        <p14:creationId xmlns:p14="http://schemas.microsoft.com/office/powerpoint/2010/main" val="2165614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107" y="212725"/>
            <a:ext cx="10515600" cy="1224189"/>
          </a:xfrm>
        </p:spPr>
        <p:txBody>
          <a:bodyPr/>
          <a:lstStyle/>
          <a:p>
            <a:pPr algn="ctr"/>
            <a:r>
              <a:rPr lang="fr-FR" dirty="0" smtClean="0">
                <a:latin typeface="Calibri" panose="020F0502020204030204" pitchFamily="34" charset="0"/>
                <a:cs typeface="Calibri" panose="020F0502020204030204" pitchFamily="34" charset="0"/>
              </a:rPr>
              <a:t>WAY AHEAD</a:t>
            </a:r>
            <a:endParaRPr lang="fr-FR" dirty="0">
              <a:latin typeface="Calibri" panose="020F0502020204030204" pitchFamily="34" charset="0"/>
              <a:cs typeface="Calibri" panose="020F0502020204030204" pitchFamily="34" charset="0"/>
            </a:endParaRPr>
          </a:p>
        </p:txBody>
      </p:sp>
      <p:sp>
        <p:nvSpPr>
          <p:cNvPr id="5" name="Titre 1"/>
          <p:cNvSpPr txBox="1">
            <a:spLocks/>
          </p:cNvSpPr>
          <p:nvPr/>
        </p:nvSpPr>
        <p:spPr>
          <a:xfrm>
            <a:off x="241300" y="1589314"/>
            <a:ext cx="11711214" cy="42592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dirty="0" smtClean="0">
                <a:latin typeface="Calibri" panose="020F0502020204030204" pitchFamily="34" charset="0"/>
                <a:cs typeface="Calibri" panose="020F0502020204030204" pitchFamily="34" charset="0"/>
              </a:rPr>
              <a:t>4. </a:t>
            </a:r>
            <a:r>
              <a:rPr lang="en-CA" sz="4000" dirty="0">
                <a:latin typeface="Calibri" panose="020F0502020204030204" pitchFamily="34" charset="0"/>
                <a:cs typeface="Calibri" panose="020F0502020204030204" pitchFamily="34" charset="0"/>
              </a:rPr>
              <a:t>Take stock of existing STANAG-related documents in </a:t>
            </a:r>
            <a:r>
              <a:rPr lang="en-CA" sz="4000" dirty="0" smtClean="0">
                <a:latin typeface="Calibri" panose="020F0502020204030204" pitchFamily="34" charset="0"/>
                <a:cs typeface="Calibri" panose="020F0502020204030204" pitchFamily="34" charset="0"/>
              </a:rPr>
              <a:t>French (</a:t>
            </a:r>
            <a:r>
              <a:rPr lang="en-CA" sz="4000" i="1" dirty="0" smtClean="0">
                <a:latin typeface="Calibri" panose="020F0502020204030204" pitchFamily="34" charset="0"/>
                <a:cs typeface="Calibri" panose="020F0502020204030204" pitchFamily="34" charset="0"/>
              </a:rPr>
              <a:t>e.g.</a:t>
            </a:r>
            <a:r>
              <a:rPr lang="en-CA" sz="4000" dirty="0" smtClean="0">
                <a:latin typeface="Calibri" panose="020F0502020204030204" pitchFamily="34" charset="0"/>
                <a:cs typeface="Calibri" panose="020F0502020204030204" pitchFamily="34" charset="0"/>
              </a:rPr>
              <a:t> LTS in French, test specs., etc.) </a:t>
            </a:r>
            <a:br>
              <a:rPr lang="en-CA" sz="4000" dirty="0" smtClean="0">
                <a:latin typeface="Calibri" panose="020F0502020204030204" pitchFamily="34" charset="0"/>
                <a:cs typeface="Calibri" panose="020F0502020204030204" pitchFamily="34" charset="0"/>
              </a:rPr>
            </a:br>
            <a:endParaRPr lang="en-CA" sz="4000" dirty="0" smtClean="0">
              <a:latin typeface="Calibri" panose="020F0502020204030204" pitchFamily="34" charset="0"/>
              <a:cs typeface="Calibri" panose="020F0502020204030204" pitchFamily="34" charset="0"/>
            </a:endParaRPr>
          </a:p>
          <a:p>
            <a:r>
              <a:rPr lang="en-CA" sz="4000" dirty="0" smtClean="0">
                <a:latin typeface="Calibri" panose="020F0502020204030204" pitchFamily="34" charset="0"/>
                <a:cs typeface="Calibri" panose="020F0502020204030204" pitchFamily="34" charset="0"/>
              </a:rPr>
              <a:t/>
            </a:r>
            <a:br>
              <a:rPr lang="en-CA" sz="4000" dirty="0" smtClean="0">
                <a:latin typeface="Calibri" panose="020F0502020204030204" pitchFamily="34" charset="0"/>
                <a:cs typeface="Calibri" panose="020F0502020204030204" pitchFamily="34" charset="0"/>
              </a:rPr>
            </a:br>
            <a:r>
              <a:rPr lang="en-CA" sz="4000" dirty="0" smtClean="0">
                <a:latin typeface="Calibri" panose="020F0502020204030204" pitchFamily="34" charset="0"/>
                <a:cs typeface="Calibri" panose="020F0502020204030204" pitchFamily="34" charset="0"/>
              </a:rPr>
              <a:t>5. Select and review level 2 and 3 reading items, to begin standardizing</a:t>
            </a:r>
            <a:r>
              <a:rPr lang="en-CA" sz="4000" dirty="0">
                <a:latin typeface="Calibri" panose="020F0502020204030204" pitchFamily="34" charset="0"/>
                <a:cs typeface="Calibri" panose="020F0502020204030204" pitchFamily="34" charset="0"/>
              </a:rPr>
              <a:t> </a:t>
            </a:r>
            <a:r>
              <a:rPr lang="en-CA" sz="4000" dirty="0" smtClean="0">
                <a:latin typeface="Calibri" panose="020F0502020204030204" pitchFamily="34" charset="0"/>
                <a:cs typeface="Calibri" panose="020F0502020204030204" pitchFamily="34" charset="0"/>
              </a:rPr>
              <a:t>and establishing benchmark items to share</a:t>
            </a:r>
          </a:p>
          <a:p>
            <a:endParaRPr lang="en-CA" sz="4000" dirty="0">
              <a:latin typeface="Calibri" panose="020F0502020204030204" pitchFamily="34" charset="0"/>
              <a:cs typeface="Calibri" panose="020F0502020204030204" pitchFamily="34" charset="0"/>
            </a:endParaRPr>
          </a:p>
          <a:p>
            <a:endParaRPr lang="en-CA"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443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4552" y="-2052658"/>
            <a:ext cx="6081989" cy="9178508"/>
          </a:xfrm>
        </p:spPr>
      </p:pic>
    </p:spTree>
    <p:extLst>
      <p:ext uri="{BB962C8B-B14F-4D97-AF65-F5344CB8AC3E}">
        <p14:creationId xmlns:p14="http://schemas.microsoft.com/office/powerpoint/2010/main" val="2400644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mn-lt"/>
              </a:rPr>
              <a:t>BACKGROUND</a:t>
            </a:r>
            <a:endParaRPr lang="fr-FR" dirty="0">
              <a:latin typeface="+mn-lt"/>
            </a:endParaRPr>
          </a:p>
        </p:txBody>
      </p:sp>
      <p:sp>
        <p:nvSpPr>
          <p:cNvPr id="3" name="Espace réservé du contenu 2"/>
          <p:cNvSpPr>
            <a:spLocks noGrp="1"/>
          </p:cNvSpPr>
          <p:nvPr>
            <p:ph idx="1"/>
          </p:nvPr>
        </p:nvSpPr>
        <p:spPr/>
        <p:txBody>
          <a:bodyPr/>
          <a:lstStyle/>
          <a:p>
            <a:r>
              <a:rPr lang="en-CA" dirty="0" smtClean="0">
                <a:latin typeface="Calibri" panose="020F0502020204030204" pitchFamily="34" charset="0"/>
                <a:cs typeface="Calibri" panose="020F0502020204030204" pitchFamily="34" charset="0"/>
              </a:rPr>
              <a:t>Multiple requests from nations for assistance w French testing</a:t>
            </a:r>
          </a:p>
          <a:p>
            <a:pPr lvl="1"/>
            <a:r>
              <a:rPr lang="en-CA" dirty="0" smtClean="0">
                <a:latin typeface="Calibri" panose="020F0502020204030204" pitchFamily="34" charset="0"/>
                <a:cs typeface="Calibri" panose="020F0502020204030204" pitchFamily="34" charset="0"/>
              </a:rPr>
              <a:t>Military operations in Africa</a:t>
            </a:r>
          </a:p>
          <a:p>
            <a:pPr lvl="1"/>
            <a:r>
              <a:rPr lang="en-CA" dirty="0" smtClean="0">
                <a:latin typeface="Calibri" panose="020F0502020204030204" pitchFamily="34" charset="0"/>
                <a:cs typeface="Calibri" panose="020F0502020204030204" pitchFamily="34" charset="0"/>
              </a:rPr>
              <a:t>Increased presence of France in NATO</a:t>
            </a:r>
          </a:p>
          <a:p>
            <a:pPr lvl="1"/>
            <a:endParaRPr lang="en-CA" dirty="0" smtClean="0">
              <a:latin typeface="Calibri" panose="020F0502020204030204" pitchFamily="34" charset="0"/>
              <a:cs typeface="Calibri" panose="020F0502020204030204" pitchFamily="34" charset="0"/>
            </a:endParaRPr>
          </a:p>
          <a:p>
            <a:r>
              <a:rPr lang="en-CA" dirty="0" smtClean="0">
                <a:latin typeface="Calibri" panose="020F0502020204030204" pitchFamily="34" charset="0"/>
                <a:cs typeface="Calibri" panose="020F0502020204030204" pitchFamily="34" charset="0"/>
              </a:rPr>
              <a:t>French and Canadian collaboration (April 2018)</a:t>
            </a:r>
          </a:p>
          <a:p>
            <a:pPr marL="0" indent="0">
              <a:buNone/>
            </a:pPr>
            <a:endParaRPr lang="en-CA" dirty="0" smtClean="0">
              <a:latin typeface="Calibri" panose="020F0502020204030204" pitchFamily="34" charset="0"/>
              <a:cs typeface="Calibri" panose="020F0502020204030204" pitchFamily="34" charset="0"/>
            </a:endParaRPr>
          </a:p>
          <a:p>
            <a:r>
              <a:rPr lang="en-CA" dirty="0" smtClean="0">
                <a:latin typeface="Calibri" panose="020F0502020204030204" pitchFamily="34" charset="0"/>
                <a:cs typeface="Calibri" panose="020F0502020204030204" pitchFamily="34" charset="0"/>
              </a:rPr>
              <a:t>Study Group Tartu</a:t>
            </a:r>
          </a:p>
          <a:p>
            <a:pPr lvl="1"/>
            <a:r>
              <a:rPr lang="en-CA" dirty="0" smtClean="0">
                <a:latin typeface="Calibri" panose="020F0502020204030204" pitchFamily="34" charset="0"/>
                <a:cs typeface="Calibri" panose="020F0502020204030204" pitchFamily="34" charset="0"/>
              </a:rPr>
              <a:t>Establish scope of need and determine way ahead</a:t>
            </a:r>
          </a:p>
          <a:p>
            <a:pPr lvl="2"/>
            <a:r>
              <a:rPr lang="en-CA" dirty="0" smtClean="0">
                <a:latin typeface="Calibri" panose="020F0502020204030204" pitchFamily="34" charset="0"/>
                <a:cs typeface="Calibri" panose="020F0502020204030204" pitchFamily="34" charset="0"/>
              </a:rPr>
              <a:t>Lead nations meet during Tours STANAG Testing Workshop</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7994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0229" y="136525"/>
            <a:ext cx="10515600" cy="1325563"/>
          </a:xfrm>
        </p:spPr>
        <p:txBody>
          <a:bodyPr/>
          <a:lstStyle/>
          <a:p>
            <a:r>
              <a:rPr lang="en-CA" dirty="0" smtClean="0">
                <a:latin typeface="+mn-lt"/>
              </a:rPr>
              <a:t>AIM OF MEETING in Tours</a:t>
            </a:r>
            <a:endParaRPr lang="en-CA" dirty="0">
              <a:latin typeface="+mn-lt"/>
            </a:endParaRPr>
          </a:p>
        </p:txBody>
      </p:sp>
      <p:sp>
        <p:nvSpPr>
          <p:cNvPr id="3" name="Espace réservé du contenu 2"/>
          <p:cNvSpPr>
            <a:spLocks noGrp="1"/>
          </p:cNvSpPr>
          <p:nvPr>
            <p:ph idx="1"/>
          </p:nvPr>
        </p:nvSpPr>
        <p:spPr>
          <a:xfrm>
            <a:off x="390071" y="1698172"/>
            <a:ext cx="11480800" cy="4652962"/>
          </a:xfrm>
        </p:spPr>
        <p:txBody>
          <a:bodyPr/>
          <a:lstStyle/>
          <a:p>
            <a:pPr marL="514350" indent="-514350">
              <a:buFont typeface="+mj-lt"/>
              <a:buAutoNum type="arabicPeriod"/>
            </a:pPr>
            <a:r>
              <a:rPr lang="en-CA" dirty="0"/>
              <a:t>Review IMS </a:t>
            </a:r>
            <a:r>
              <a:rPr lang="en-CA" dirty="0" smtClean="0"/>
              <a:t>one page STANAG Overview </a:t>
            </a:r>
            <a:r>
              <a:rPr lang="en-CA" dirty="0"/>
              <a:t>to ensure </a:t>
            </a:r>
            <a:r>
              <a:rPr lang="en-CA" dirty="0" smtClean="0"/>
              <a:t>satisfactory translation</a:t>
            </a:r>
          </a:p>
          <a:p>
            <a:pPr marL="971550" lvl="1" indent="-514350">
              <a:buFont typeface="+mj-lt"/>
              <a:buAutoNum type="arabicPeriod"/>
            </a:pPr>
            <a:endParaRPr lang="en-CA" dirty="0"/>
          </a:p>
          <a:p>
            <a:pPr marL="514350" indent="-514350">
              <a:buFont typeface="+mj-lt"/>
              <a:buAutoNum type="arabicPeriod"/>
            </a:pPr>
            <a:r>
              <a:rPr lang="en-CA" dirty="0" smtClean="0"/>
              <a:t>Agree on specific STANAG-related terminology, and draft a lexical aid</a:t>
            </a:r>
          </a:p>
          <a:p>
            <a:pPr marL="971550" lvl="1" indent="-514350">
              <a:buFont typeface="+mj-lt"/>
              <a:buAutoNum type="arabicPeriod"/>
            </a:pPr>
            <a:endParaRPr lang="en-CA" dirty="0" smtClean="0"/>
          </a:p>
          <a:p>
            <a:pPr marL="514350" indent="-514350">
              <a:buFont typeface="+mj-lt"/>
              <a:buAutoNum type="arabicPeriod"/>
            </a:pPr>
            <a:r>
              <a:rPr lang="en-CA" dirty="0" smtClean="0"/>
              <a:t>Begin standardisation by translating the Table of Text </a:t>
            </a:r>
            <a:r>
              <a:rPr lang="en-CA" dirty="0"/>
              <a:t>M</a:t>
            </a:r>
            <a:r>
              <a:rPr lang="en-CA" dirty="0" smtClean="0"/>
              <a:t>odes (and skill levels combined)</a:t>
            </a:r>
          </a:p>
          <a:p>
            <a:pPr marL="971550" lvl="1" indent="-514350">
              <a:buFont typeface="+mj-lt"/>
              <a:buAutoNum type="arabicPeriod"/>
            </a:pPr>
            <a:endParaRPr lang="en-CA" dirty="0" smtClean="0"/>
          </a:p>
          <a:p>
            <a:pPr marL="514350" indent="-514350">
              <a:buFont typeface="+mj-lt"/>
              <a:buAutoNum type="arabicPeriod"/>
            </a:pPr>
            <a:r>
              <a:rPr lang="en-CA" dirty="0"/>
              <a:t>Take stock of existing </a:t>
            </a:r>
            <a:r>
              <a:rPr lang="en-CA" dirty="0" smtClean="0"/>
              <a:t>STANAG-related documents in French</a:t>
            </a:r>
          </a:p>
          <a:p>
            <a:pPr marL="971550" lvl="1" indent="-514350">
              <a:buFont typeface="+mj-lt"/>
              <a:buAutoNum type="arabicPeriod"/>
            </a:pPr>
            <a:endParaRPr lang="en-CA" dirty="0"/>
          </a:p>
          <a:p>
            <a:pPr marL="514350" indent="-514350">
              <a:buFont typeface="+mj-lt"/>
              <a:buAutoNum type="arabicPeriod"/>
            </a:pPr>
            <a:r>
              <a:rPr lang="en-CA" dirty="0" smtClean="0"/>
              <a:t>Select and review benchmark level 3 reading items</a:t>
            </a:r>
          </a:p>
          <a:p>
            <a:pPr marL="514350" indent="-514350">
              <a:buFont typeface="+mj-lt"/>
              <a:buAutoNum type="arabicPeriod"/>
            </a:pPr>
            <a:endParaRPr lang="en-CA" dirty="0"/>
          </a:p>
        </p:txBody>
      </p:sp>
    </p:spTree>
    <p:extLst>
      <p:ext uri="{BB962C8B-B14F-4D97-AF65-F5344CB8AC3E}">
        <p14:creationId xmlns:p14="http://schemas.microsoft.com/office/powerpoint/2010/main" val="147918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663" y="805218"/>
            <a:ext cx="10500878" cy="5189529"/>
          </a:xfrm>
        </p:spPr>
      </p:pic>
    </p:spTree>
    <p:extLst>
      <p:ext uri="{BB962C8B-B14F-4D97-AF65-F5344CB8AC3E}">
        <p14:creationId xmlns:p14="http://schemas.microsoft.com/office/powerpoint/2010/main" val="4254603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800" y="-306281"/>
            <a:ext cx="10036400" cy="7524000"/>
          </a:xfrm>
        </p:spPr>
      </p:pic>
    </p:spTree>
    <p:extLst>
      <p:ext uri="{BB962C8B-B14F-4D97-AF65-F5344CB8AC3E}">
        <p14:creationId xmlns:p14="http://schemas.microsoft.com/office/powerpoint/2010/main" val="2783082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5323" y="187332"/>
            <a:ext cx="8938800" cy="6550925"/>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977215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4394" y="488144"/>
            <a:ext cx="6537278" cy="6048000"/>
          </a:xfrm>
        </p:spPr>
      </p:pic>
    </p:spTree>
    <p:extLst>
      <p:ext uri="{BB962C8B-B14F-4D97-AF65-F5344CB8AC3E}">
        <p14:creationId xmlns:p14="http://schemas.microsoft.com/office/powerpoint/2010/main" val="787810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CA" dirty="0" smtClean="0"/>
              <a:t>1. Review </a:t>
            </a:r>
            <a:r>
              <a:rPr lang="en-CA" dirty="0"/>
              <a:t>IMS </a:t>
            </a:r>
            <a:r>
              <a:rPr lang="en-CA" dirty="0" smtClean="0"/>
              <a:t>one-page-STANAG-overview</a:t>
            </a:r>
            <a:br>
              <a:rPr lang="en-CA" dirty="0" smtClean="0"/>
            </a:br>
            <a:r>
              <a:rPr lang="en-CA" dirty="0" smtClean="0"/>
              <a:t>to </a:t>
            </a:r>
            <a:r>
              <a:rPr lang="en-CA" dirty="0"/>
              <a:t>ensure adequate translation</a:t>
            </a:r>
            <a:br>
              <a:rPr lang="en-CA" dirty="0"/>
            </a:br>
            <a:endParaRPr lang="en-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067876647"/>
              </p:ext>
            </p:extLst>
          </p:nvPr>
        </p:nvGraphicFramePr>
        <p:xfrm>
          <a:off x="170506" y="2539775"/>
          <a:ext cx="11869093" cy="3566160"/>
        </p:xfrm>
        <a:graphic>
          <a:graphicData uri="http://schemas.openxmlformats.org/drawingml/2006/table">
            <a:tbl>
              <a:tblPr firstRow="1" bandRow="1">
                <a:tableStyleId>{5C22544A-7EE6-4342-B048-85BDC9FD1C3A}</a:tableStyleId>
              </a:tblPr>
              <a:tblGrid>
                <a:gridCol w="3793428">
                  <a:extLst>
                    <a:ext uri="{9D8B030D-6E8A-4147-A177-3AD203B41FA5}">
                      <a16:colId xmlns:a16="http://schemas.microsoft.com/office/drawing/2014/main" val="3158620483"/>
                    </a:ext>
                  </a:extLst>
                </a:gridCol>
                <a:gridCol w="4069322">
                  <a:extLst>
                    <a:ext uri="{9D8B030D-6E8A-4147-A177-3AD203B41FA5}">
                      <a16:colId xmlns:a16="http://schemas.microsoft.com/office/drawing/2014/main" val="3201971358"/>
                    </a:ext>
                  </a:extLst>
                </a:gridCol>
                <a:gridCol w="4006343">
                  <a:extLst>
                    <a:ext uri="{9D8B030D-6E8A-4147-A177-3AD203B41FA5}">
                      <a16:colId xmlns:a16="http://schemas.microsoft.com/office/drawing/2014/main" val="2715475688"/>
                    </a:ext>
                  </a:extLst>
                </a:gridCol>
              </a:tblGrid>
              <a:tr h="1003094">
                <a:tc>
                  <a:txBody>
                    <a:bodyPr/>
                    <a:lstStyle/>
                    <a:p>
                      <a:r>
                        <a:rPr lang="en-CA" sz="3200" i="1" dirty="0" smtClean="0"/>
                        <a:t>STANAG Overview</a:t>
                      </a:r>
                    </a:p>
                    <a:p>
                      <a:r>
                        <a:rPr lang="en-CA" sz="3200" i="1" dirty="0" smtClean="0"/>
                        <a:t>Level 2 </a:t>
                      </a:r>
                      <a:r>
                        <a:rPr lang="en-CA" sz="2000" b="0" i="1" dirty="0" smtClean="0"/>
                        <a:t>(Military tasks)</a:t>
                      </a:r>
                      <a:endParaRPr lang="en-CA" sz="2000" b="0" i="1" dirty="0"/>
                    </a:p>
                  </a:txBody>
                  <a:tcPr/>
                </a:tc>
                <a:tc>
                  <a:txBody>
                    <a:bodyPr/>
                    <a:lstStyle/>
                    <a:p>
                      <a:r>
                        <a:rPr lang="en-CA" sz="3200" dirty="0" smtClean="0"/>
                        <a:t>NATO Office</a:t>
                      </a:r>
                      <a:r>
                        <a:rPr lang="en-CA" sz="3200" baseline="0" dirty="0" smtClean="0"/>
                        <a:t> Translation</a:t>
                      </a:r>
                      <a:endParaRPr lang="en-CA" sz="3200" dirty="0"/>
                    </a:p>
                  </a:txBody>
                  <a:tcPr/>
                </a:tc>
                <a:tc>
                  <a:txBody>
                    <a:bodyPr/>
                    <a:lstStyle/>
                    <a:p>
                      <a:r>
                        <a:rPr lang="en-CA" sz="3200" dirty="0" smtClean="0"/>
                        <a:t>BILC revision</a:t>
                      </a:r>
                      <a:endParaRPr lang="en-CA" sz="3200" dirty="0"/>
                    </a:p>
                  </a:txBody>
                  <a:tcPr/>
                </a:tc>
                <a:extLst>
                  <a:ext uri="{0D108BD9-81ED-4DB2-BD59-A6C34878D82A}">
                    <a16:rowId xmlns:a16="http://schemas.microsoft.com/office/drawing/2014/main" val="659052339"/>
                  </a:ext>
                </a:extLst>
              </a:tr>
              <a:tr h="2476931">
                <a:tc>
                  <a:txBody>
                    <a:bodyPr/>
                    <a:lstStyle/>
                    <a:p>
                      <a:endParaRPr lang="en-CA" sz="1800" b="0" i="0" u="none" strike="noStrike" kern="1200" baseline="0" dirty="0" smtClean="0">
                        <a:solidFill>
                          <a:schemeClr val="dk1"/>
                        </a:solidFill>
                        <a:latin typeface="+mn-lt"/>
                        <a:ea typeface="+mn-ea"/>
                        <a:cs typeface="+mn-cs"/>
                      </a:endParaRPr>
                    </a:p>
                    <a:p>
                      <a:r>
                        <a:rPr lang="en-CA" sz="1800" b="0" i="0" u="none" strike="noStrike" kern="1200" baseline="0" dirty="0" smtClean="0">
                          <a:solidFill>
                            <a:schemeClr val="dk1"/>
                          </a:solidFill>
                          <a:latin typeface="+mn-lt"/>
                          <a:ea typeface="+mn-ea"/>
                          <a:cs typeface="+mn-cs"/>
                        </a:rPr>
                        <a:t>Escort foreign delegations and </a:t>
                      </a:r>
                      <a:r>
                        <a:rPr lang="en-CA" sz="1800" b="0" i="1" u="none" strike="noStrike" kern="1200" baseline="0" dirty="0" smtClean="0">
                          <a:solidFill>
                            <a:srgbClr val="FF0000"/>
                          </a:solidFill>
                          <a:latin typeface="+mn-lt"/>
                          <a:ea typeface="+mn-ea"/>
                          <a:cs typeface="+mn-cs"/>
                        </a:rPr>
                        <a:t>perform simple interpretation tasks </a:t>
                      </a:r>
                      <a:r>
                        <a:rPr lang="en-CA" sz="1800" b="0" i="0" u="none" strike="noStrike" kern="1200" baseline="0" dirty="0" smtClean="0">
                          <a:solidFill>
                            <a:schemeClr val="dk1"/>
                          </a:solidFill>
                          <a:latin typeface="+mn-lt"/>
                          <a:ea typeface="+mn-ea"/>
                          <a:cs typeface="+mn-cs"/>
                        </a:rPr>
                        <a:t>to solve practical problems, such as travel itineraries and accommodation. </a:t>
                      </a:r>
                    </a:p>
                    <a:p>
                      <a:endParaRPr lang="en-CA" sz="1800" b="0" i="0" u="none" strike="noStrike" kern="1200" baseline="0" dirty="0" smtClean="0">
                        <a:solidFill>
                          <a:schemeClr val="dk1"/>
                        </a:solidFill>
                        <a:latin typeface="+mn-lt"/>
                        <a:ea typeface="+mn-ea"/>
                        <a:cs typeface="+mn-cs"/>
                      </a:endParaRPr>
                    </a:p>
                    <a:p>
                      <a:r>
                        <a:rPr lang="en-CA" sz="1800" b="0" i="0" u="none" strike="noStrike" kern="1200" baseline="0" dirty="0" smtClean="0">
                          <a:solidFill>
                            <a:schemeClr val="dk1"/>
                          </a:solidFill>
                          <a:latin typeface="+mn-lt"/>
                          <a:ea typeface="+mn-ea"/>
                          <a:cs typeface="+mn-cs"/>
                        </a:rPr>
                        <a:t>	</a:t>
                      </a:r>
                    </a:p>
                    <a:p>
                      <a:endParaRPr lang="en-CA" sz="3200" i="1" dirty="0"/>
                    </a:p>
                  </a:txBody>
                  <a:tcPr/>
                </a:tc>
                <a:tc>
                  <a:txBody>
                    <a:bodyPr/>
                    <a:lstStyle/>
                    <a:p>
                      <a:endParaRPr lang="fr-FR" sz="1800" kern="1200" dirty="0" smtClean="0">
                        <a:solidFill>
                          <a:schemeClr val="dk1"/>
                        </a:solidFill>
                        <a:effectLst/>
                        <a:latin typeface="+mn-lt"/>
                        <a:ea typeface="+mn-ea"/>
                        <a:cs typeface="+mn-cs"/>
                      </a:endParaRPr>
                    </a:p>
                    <a:p>
                      <a:r>
                        <a:rPr lang="fr-FR" sz="1800" kern="1200" dirty="0" smtClean="0">
                          <a:solidFill>
                            <a:schemeClr val="dk1"/>
                          </a:solidFill>
                          <a:effectLst/>
                          <a:latin typeface="+mn-lt"/>
                          <a:ea typeface="+mn-ea"/>
                          <a:cs typeface="+mn-cs"/>
                        </a:rPr>
                        <a:t>Escorter des délégations étrangères et </a:t>
                      </a:r>
                      <a:r>
                        <a:rPr lang="fr-FR" sz="1800" b="1" kern="1200" dirty="0" smtClean="0">
                          <a:solidFill>
                            <a:srgbClr val="FF0000"/>
                          </a:solidFill>
                          <a:effectLst/>
                          <a:latin typeface="+mn-lt"/>
                          <a:ea typeface="+mn-ea"/>
                          <a:cs typeface="+mn-cs"/>
                        </a:rPr>
                        <a:t>faire office d’interprète</a:t>
                      </a:r>
                      <a:r>
                        <a:rPr lang="fr-FR" sz="1800" kern="1200" dirty="0" smtClean="0">
                          <a:solidFill>
                            <a:schemeClr val="dk1"/>
                          </a:solidFill>
                          <a:effectLst/>
                          <a:latin typeface="+mn-lt"/>
                          <a:ea typeface="+mn-ea"/>
                          <a:cs typeface="+mn-cs"/>
                        </a:rPr>
                        <a:t>, dans des situations simples, pour résoudre des problèmes pratiques concernant notamment les itinéraires de voyage et l’hébergement.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Escorter des délégations étrangères et </a:t>
                      </a:r>
                      <a:r>
                        <a:rPr lang="fr-FR" sz="1800" b="1" kern="1200" dirty="0" smtClean="0">
                          <a:solidFill>
                            <a:srgbClr val="FF0000"/>
                          </a:solidFill>
                          <a:effectLst/>
                          <a:latin typeface="+mn-lt"/>
                          <a:ea typeface="+mn-ea"/>
                          <a:cs typeface="+mn-cs"/>
                        </a:rPr>
                        <a:t>agir à titre d’interprète </a:t>
                      </a:r>
                      <a:r>
                        <a:rPr lang="fr-FR" sz="1800" kern="1200" dirty="0" smtClean="0">
                          <a:solidFill>
                            <a:schemeClr val="dk1"/>
                          </a:solidFill>
                          <a:effectLst/>
                          <a:latin typeface="+mn-lt"/>
                          <a:ea typeface="+mn-ea"/>
                          <a:cs typeface="+mn-cs"/>
                        </a:rPr>
                        <a:t>dans des situations simples pour résoudre des problèmes pratiques (p. ex.  un itinéraire de voyage, un hébergement).</a:t>
                      </a:r>
                    </a:p>
                  </a:txBody>
                  <a:tcPr/>
                </a:tc>
                <a:extLst>
                  <a:ext uri="{0D108BD9-81ED-4DB2-BD59-A6C34878D82A}">
                    <a16:rowId xmlns:a16="http://schemas.microsoft.com/office/drawing/2014/main" val="1801196780"/>
                  </a:ext>
                </a:extLst>
              </a:tr>
            </a:tbl>
          </a:graphicData>
        </a:graphic>
      </p:graphicFrame>
    </p:spTree>
    <p:extLst>
      <p:ext uri="{BB962C8B-B14F-4D97-AF65-F5344CB8AC3E}">
        <p14:creationId xmlns:p14="http://schemas.microsoft.com/office/powerpoint/2010/main" val="3420607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1200</TotalTime>
  <Words>889</Words>
  <Application>Microsoft Office PowerPoint</Application>
  <PresentationFormat>Widescreen</PresentationFormat>
  <Paragraphs>206</Paragraphs>
  <Slides>21</Slides>
  <Notes>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21</vt:i4>
      </vt:variant>
    </vt:vector>
  </HeadingPairs>
  <TitlesOfParts>
    <vt:vector size="26" baseType="lpstr">
      <vt:lpstr>Arial</vt:lpstr>
      <vt:lpstr>Calibri</vt:lpstr>
      <vt:lpstr>Calibri Light</vt:lpstr>
      <vt:lpstr>Times New Roman</vt:lpstr>
      <vt:lpstr>Office Theme</vt:lpstr>
      <vt:lpstr>  UPDATE on the work of the  Groupe STANAG Langue française    </vt:lpstr>
      <vt:lpstr>CONTENT</vt:lpstr>
      <vt:lpstr>BACKGROUND</vt:lpstr>
      <vt:lpstr>AIM OF MEETING in Tours</vt:lpstr>
      <vt:lpstr>PowerPoint-præsentation</vt:lpstr>
      <vt:lpstr>PowerPoint-præsentation</vt:lpstr>
      <vt:lpstr>PowerPoint-præsentation</vt:lpstr>
      <vt:lpstr>PowerPoint-præsentation</vt:lpstr>
      <vt:lpstr>1. Review IMS one-page-STANAG-overview to ensure adequate translation </vt:lpstr>
      <vt:lpstr>1. Review IMS one-page-STANAG-overview to ensure adequate translation </vt:lpstr>
      <vt:lpstr>1. Review IMS one-page-STANAG-overview to ensure adequate translation </vt:lpstr>
      <vt:lpstr>2. Agree on specific STANAG-related terminology, and draft a lexical aid</vt:lpstr>
      <vt:lpstr>2. Agree on specific STANAG-related terminology, and draft a lexical aid</vt:lpstr>
      <vt:lpstr>2. Agree on specific STANAG-related terminology, and draft a lexical aid</vt:lpstr>
      <vt:lpstr>2. Agree on specific STANAG-related terminology, and draft a lexical aid</vt:lpstr>
      <vt:lpstr>PowerPoint-præsentation</vt:lpstr>
      <vt:lpstr>2. Agree on specific STANAG-related terminology, and draft a lexical aid</vt:lpstr>
      <vt:lpstr>2. Agree on specific STANAG-related terminology, and draft a lexical aid</vt:lpstr>
      <vt:lpstr>3. Begin standardisation by translating the Table of Text Modes and skill levels combined</vt:lpstr>
      <vt:lpstr>WAY AHEAD</vt:lpstr>
      <vt:lpstr>PowerPoint-præsentation</vt:lpstr>
    </vt:vector>
  </TitlesOfParts>
  <Company>Ministère des Armées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STANAG Langue française</dc:title>
  <dc:creator>COLLIN Jerome ASC NIV I OA</dc:creator>
  <cp:lastModifiedBy>ISK-ET01 Kristensen, Allan Juhl</cp:lastModifiedBy>
  <cp:revision>113</cp:revision>
  <cp:lastPrinted>2019-10-02T15:17:22Z</cp:lastPrinted>
  <dcterms:created xsi:type="dcterms:W3CDTF">2019-09-05T09:38:21Z</dcterms:created>
  <dcterms:modified xsi:type="dcterms:W3CDTF">2019-10-07T08:34:37Z</dcterms:modified>
</cp:coreProperties>
</file>