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7" r:id="rId3"/>
    <p:sldId id="262" r:id="rId4"/>
    <p:sldId id="258" r:id="rId5"/>
    <p:sldId id="263" r:id="rId6"/>
    <p:sldId id="259" r:id="rId7"/>
    <p:sldId id="260" r:id="rId8"/>
    <p:sldId id="261" r:id="rId9"/>
    <p:sldId id="264" r:id="rId10"/>
    <p:sldId id="265" r:id="rId11"/>
    <p:sldId id="266" r:id="rId12"/>
    <p:sldId id="267" r:id="rId13"/>
    <p:sldId id="273" r:id="rId14"/>
    <p:sldId id="268" r:id="rId15"/>
    <p:sldId id="274" r:id="rId16"/>
    <p:sldId id="270" r:id="rId17"/>
    <p:sldId id="271" r:id="rId18"/>
    <p:sldId id="272" r:id="rId19"/>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056" y="-9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62B9B2-7DE7-473D-9A42-B634353C6E27}" type="datetimeFigureOut">
              <a:rPr lang="fr-FR" smtClean="0"/>
              <a:pPr/>
              <a:t>04/10/2019</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AD6D2C-7263-4F4A-8EAC-C07D7869CF16}" type="slidenum">
              <a:rPr lang="fr-FR" smtClean="0"/>
              <a:pPr/>
              <a:t>‹N°›</a:t>
            </a:fld>
            <a:endParaRPr lang="fr-FR"/>
          </a:p>
        </p:txBody>
      </p:sp>
    </p:spTree>
    <p:extLst>
      <p:ext uri="{BB962C8B-B14F-4D97-AF65-F5344CB8AC3E}">
        <p14:creationId xmlns:p14="http://schemas.microsoft.com/office/powerpoint/2010/main" xmlns="" val="14475905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2CAD6D2C-7263-4F4A-8EAC-C07D7869CF16}" type="slidenum">
              <a:rPr lang="fr-FR" smtClean="0"/>
              <a:pPr/>
              <a:t>1</a:t>
            </a:fld>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2CAD6D2C-7263-4F4A-8EAC-C07D7869CF16}" type="slidenum">
              <a:rPr lang="fr-FR" smtClean="0"/>
              <a:pPr/>
              <a:t>10</a:t>
            </a:fld>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2CAD6D2C-7263-4F4A-8EAC-C07D7869CF16}" type="slidenum">
              <a:rPr lang="fr-FR" smtClean="0"/>
              <a:pPr/>
              <a:t>11</a:t>
            </a:fld>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2CAD6D2C-7263-4F4A-8EAC-C07D7869CF16}" type="slidenum">
              <a:rPr lang="fr-FR" smtClean="0"/>
              <a:pPr/>
              <a:t>12</a:t>
            </a:fld>
            <a:endParaRPr 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2CAD6D2C-7263-4F4A-8EAC-C07D7869CF16}" type="slidenum">
              <a:rPr lang="fr-FR" smtClean="0"/>
              <a:pPr/>
              <a:t>13</a:t>
            </a:fld>
            <a:endParaRPr 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2CAD6D2C-7263-4F4A-8EAC-C07D7869CF16}" type="slidenum">
              <a:rPr lang="fr-FR" smtClean="0"/>
              <a:pPr/>
              <a:t>14</a:t>
            </a:fld>
            <a:endParaRPr lang="fr-F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2CAD6D2C-7263-4F4A-8EAC-C07D7869CF16}" type="slidenum">
              <a:rPr lang="fr-FR" smtClean="0"/>
              <a:pPr/>
              <a:t>15</a:t>
            </a:fld>
            <a:endParaRPr lang="fr-F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2CAD6D2C-7263-4F4A-8EAC-C07D7869CF16}" type="slidenum">
              <a:rPr lang="fr-FR" smtClean="0"/>
              <a:pPr/>
              <a:t>16</a:t>
            </a:fld>
            <a:endParaRPr lang="fr-F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2CAD6D2C-7263-4F4A-8EAC-C07D7869CF16}" type="slidenum">
              <a:rPr lang="fr-FR" smtClean="0"/>
              <a:pPr/>
              <a:t>17</a:t>
            </a:fld>
            <a:endParaRPr lang="fr-F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2CAD6D2C-7263-4F4A-8EAC-C07D7869CF16}" type="slidenum">
              <a:rPr lang="fr-FR" smtClean="0"/>
              <a:pPr/>
              <a:t>18</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2CAD6D2C-7263-4F4A-8EAC-C07D7869CF16}" type="slidenum">
              <a:rPr lang="fr-FR" smtClean="0"/>
              <a:pPr/>
              <a:t>2</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2CAD6D2C-7263-4F4A-8EAC-C07D7869CF16}" type="slidenum">
              <a:rPr lang="fr-FR" smtClean="0"/>
              <a:pPr/>
              <a:t>3</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2CAD6D2C-7263-4F4A-8EAC-C07D7869CF16}" type="slidenum">
              <a:rPr lang="fr-FR" smtClean="0"/>
              <a:pPr/>
              <a:t>4</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2CAD6D2C-7263-4F4A-8EAC-C07D7869CF16}" type="slidenum">
              <a:rPr lang="fr-FR" smtClean="0"/>
              <a:pPr/>
              <a:t>5</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2CAD6D2C-7263-4F4A-8EAC-C07D7869CF16}" type="slidenum">
              <a:rPr lang="fr-FR" smtClean="0"/>
              <a:pPr/>
              <a:t>6</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2CAD6D2C-7263-4F4A-8EAC-C07D7869CF16}" type="slidenum">
              <a:rPr lang="fr-FR" smtClean="0"/>
              <a:pPr/>
              <a:t>7</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2CAD6D2C-7263-4F4A-8EAC-C07D7869CF16}" type="slidenum">
              <a:rPr lang="fr-FR" smtClean="0"/>
              <a:pPr/>
              <a:t>8</a:t>
            </a:fld>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2CAD6D2C-7263-4F4A-8EAC-C07D7869CF16}" type="slidenum">
              <a:rPr lang="fr-FR" smtClean="0"/>
              <a:pPr/>
              <a:t>9</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5A5EDFA9-CD66-4F45-80AB-6DB66BE17B53}" type="datetimeFigureOut">
              <a:rPr lang="fr-FR" smtClean="0"/>
              <a:pPr/>
              <a:t>04/10/2019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6E7875F-948C-4F5B-94A6-6F1211C6A1F6}" type="slidenum">
              <a:rPr lang="fr-FR" smtClean="0"/>
              <a:pPr/>
              <a:t>‹N°›</a:t>
            </a:fld>
            <a:endParaRPr lang="fr-FR"/>
          </a:p>
        </p:txBody>
      </p:sp>
    </p:spTree>
    <p:extLst>
      <p:ext uri="{BB962C8B-B14F-4D97-AF65-F5344CB8AC3E}">
        <p14:creationId xmlns:p14="http://schemas.microsoft.com/office/powerpoint/2010/main" xmlns="" val="2642133215"/>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A5EDFA9-CD66-4F45-80AB-6DB66BE17B53}" type="datetimeFigureOut">
              <a:rPr lang="fr-FR" smtClean="0"/>
              <a:pPr/>
              <a:t>04/10/2019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6E7875F-948C-4F5B-94A6-6F1211C6A1F6}" type="slidenum">
              <a:rPr lang="fr-FR" smtClean="0"/>
              <a:pPr/>
              <a:t>‹N°›</a:t>
            </a:fld>
            <a:endParaRPr lang="fr-FR"/>
          </a:p>
        </p:txBody>
      </p:sp>
    </p:spTree>
    <p:extLst>
      <p:ext uri="{BB962C8B-B14F-4D97-AF65-F5344CB8AC3E}">
        <p14:creationId xmlns:p14="http://schemas.microsoft.com/office/powerpoint/2010/main" xmlns="" val="3618269141"/>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A5EDFA9-CD66-4F45-80AB-6DB66BE17B53}" type="datetimeFigureOut">
              <a:rPr lang="fr-FR" smtClean="0"/>
              <a:pPr/>
              <a:t>04/10/2019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6E7875F-948C-4F5B-94A6-6F1211C6A1F6}" type="slidenum">
              <a:rPr lang="fr-FR" smtClean="0"/>
              <a:pPr/>
              <a:t>‹N°›</a:t>
            </a:fld>
            <a:endParaRPr lang="fr-FR"/>
          </a:p>
        </p:txBody>
      </p:sp>
    </p:spTree>
    <p:extLst>
      <p:ext uri="{BB962C8B-B14F-4D97-AF65-F5344CB8AC3E}">
        <p14:creationId xmlns:p14="http://schemas.microsoft.com/office/powerpoint/2010/main" xmlns="" val="1526815116"/>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A5EDFA9-CD66-4F45-80AB-6DB66BE17B53}" type="datetimeFigureOut">
              <a:rPr lang="fr-FR" smtClean="0"/>
              <a:pPr/>
              <a:t>04/10/2019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6E7875F-948C-4F5B-94A6-6F1211C6A1F6}" type="slidenum">
              <a:rPr lang="fr-FR" smtClean="0"/>
              <a:pPr/>
              <a:t>‹N°›</a:t>
            </a:fld>
            <a:endParaRPr lang="fr-FR"/>
          </a:p>
        </p:txBody>
      </p:sp>
    </p:spTree>
    <p:extLst>
      <p:ext uri="{BB962C8B-B14F-4D97-AF65-F5344CB8AC3E}">
        <p14:creationId xmlns:p14="http://schemas.microsoft.com/office/powerpoint/2010/main" xmlns="" val="871602617"/>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5A5EDFA9-CD66-4F45-80AB-6DB66BE17B53}" type="datetimeFigureOut">
              <a:rPr lang="fr-FR" smtClean="0"/>
              <a:pPr/>
              <a:t>04/10/2019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6E7875F-948C-4F5B-94A6-6F1211C6A1F6}" type="slidenum">
              <a:rPr lang="fr-FR" smtClean="0"/>
              <a:pPr/>
              <a:t>‹N°›</a:t>
            </a:fld>
            <a:endParaRPr lang="fr-FR"/>
          </a:p>
        </p:txBody>
      </p:sp>
    </p:spTree>
    <p:extLst>
      <p:ext uri="{BB962C8B-B14F-4D97-AF65-F5344CB8AC3E}">
        <p14:creationId xmlns:p14="http://schemas.microsoft.com/office/powerpoint/2010/main" xmlns="" val="3387590480"/>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5A5EDFA9-CD66-4F45-80AB-6DB66BE17B53}" type="datetimeFigureOut">
              <a:rPr lang="fr-FR" smtClean="0"/>
              <a:pPr/>
              <a:t>04/10/2019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6E7875F-948C-4F5B-94A6-6F1211C6A1F6}" type="slidenum">
              <a:rPr lang="fr-FR" smtClean="0"/>
              <a:pPr/>
              <a:t>‹N°›</a:t>
            </a:fld>
            <a:endParaRPr lang="fr-FR"/>
          </a:p>
        </p:txBody>
      </p:sp>
    </p:spTree>
    <p:extLst>
      <p:ext uri="{BB962C8B-B14F-4D97-AF65-F5344CB8AC3E}">
        <p14:creationId xmlns:p14="http://schemas.microsoft.com/office/powerpoint/2010/main" xmlns="" val="640271423"/>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5A5EDFA9-CD66-4F45-80AB-6DB66BE17B53}" type="datetimeFigureOut">
              <a:rPr lang="fr-FR" smtClean="0"/>
              <a:pPr/>
              <a:t>04/10/2019</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B6E7875F-948C-4F5B-94A6-6F1211C6A1F6}" type="slidenum">
              <a:rPr lang="fr-FR" smtClean="0"/>
              <a:pPr/>
              <a:t>‹N°›</a:t>
            </a:fld>
            <a:endParaRPr lang="fr-FR"/>
          </a:p>
        </p:txBody>
      </p:sp>
    </p:spTree>
    <p:extLst>
      <p:ext uri="{BB962C8B-B14F-4D97-AF65-F5344CB8AC3E}">
        <p14:creationId xmlns:p14="http://schemas.microsoft.com/office/powerpoint/2010/main" xmlns="" val="4095170164"/>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5A5EDFA9-CD66-4F45-80AB-6DB66BE17B53}" type="datetimeFigureOut">
              <a:rPr lang="fr-FR" smtClean="0"/>
              <a:pPr/>
              <a:t>04/10/2019</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B6E7875F-948C-4F5B-94A6-6F1211C6A1F6}" type="slidenum">
              <a:rPr lang="fr-FR" smtClean="0"/>
              <a:pPr/>
              <a:t>‹N°›</a:t>
            </a:fld>
            <a:endParaRPr lang="fr-FR"/>
          </a:p>
        </p:txBody>
      </p:sp>
    </p:spTree>
    <p:extLst>
      <p:ext uri="{BB962C8B-B14F-4D97-AF65-F5344CB8AC3E}">
        <p14:creationId xmlns:p14="http://schemas.microsoft.com/office/powerpoint/2010/main" xmlns="" val="2034392161"/>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A5EDFA9-CD66-4F45-80AB-6DB66BE17B53}" type="datetimeFigureOut">
              <a:rPr lang="fr-FR" smtClean="0"/>
              <a:pPr/>
              <a:t>04/10/2019</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B6E7875F-948C-4F5B-94A6-6F1211C6A1F6}" type="slidenum">
              <a:rPr lang="fr-FR" smtClean="0"/>
              <a:pPr/>
              <a:t>‹N°›</a:t>
            </a:fld>
            <a:endParaRPr lang="fr-FR"/>
          </a:p>
        </p:txBody>
      </p:sp>
    </p:spTree>
    <p:extLst>
      <p:ext uri="{BB962C8B-B14F-4D97-AF65-F5344CB8AC3E}">
        <p14:creationId xmlns:p14="http://schemas.microsoft.com/office/powerpoint/2010/main" xmlns="" val="3527292749"/>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5A5EDFA9-CD66-4F45-80AB-6DB66BE17B53}" type="datetimeFigureOut">
              <a:rPr lang="fr-FR" smtClean="0"/>
              <a:pPr/>
              <a:t>04/10/2019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6E7875F-948C-4F5B-94A6-6F1211C6A1F6}" type="slidenum">
              <a:rPr lang="fr-FR" smtClean="0"/>
              <a:pPr/>
              <a:t>‹N°›</a:t>
            </a:fld>
            <a:endParaRPr lang="fr-FR"/>
          </a:p>
        </p:txBody>
      </p:sp>
    </p:spTree>
    <p:extLst>
      <p:ext uri="{BB962C8B-B14F-4D97-AF65-F5344CB8AC3E}">
        <p14:creationId xmlns:p14="http://schemas.microsoft.com/office/powerpoint/2010/main" xmlns="" val="1597095016"/>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5A5EDFA9-CD66-4F45-80AB-6DB66BE17B53}" type="datetimeFigureOut">
              <a:rPr lang="fr-FR" smtClean="0"/>
              <a:pPr/>
              <a:t>04/10/2019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6E7875F-948C-4F5B-94A6-6F1211C6A1F6}" type="slidenum">
              <a:rPr lang="fr-FR" smtClean="0"/>
              <a:pPr/>
              <a:t>‹N°›</a:t>
            </a:fld>
            <a:endParaRPr lang="fr-FR"/>
          </a:p>
        </p:txBody>
      </p:sp>
    </p:spTree>
    <p:extLst>
      <p:ext uri="{BB962C8B-B14F-4D97-AF65-F5344CB8AC3E}">
        <p14:creationId xmlns:p14="http://schemas.microsoft.com/office/powerpoint/2010/main" xmlns="" val="1056499569"/>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5EDFA9-CD66-4F45-80AB-6DB66BE17B53}" type="datetimeFigureOut">
              <a:rPr lang="fr-FR" smtClean="0"/>
              <a:pPr/>
              <a:t>04/10/2019</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E7875F-948C-4F5B-94A6-6F1211C6A1F6}" type="slidenum">
              <a:rPr lang="fr-FR" smtClean="0"/>
              <a:pPr/>
              <a:t>‹N°›</a:t>
            </a:fld>
            <a:endParaRPr lang="fr-FR"/>
          </a:p>
        </p:txBody>
      </p:sp>
    </p:spTree>
    <p:extLst>
      <p:ext uri="{BB962C8B-B14F-4D97-AF65-F5344CB8AC3E}">
        <p14:creationId xmlns:p14="http://schemas.microsoft.com/office/powerpoint/2010/main" xmlns="" val="29596868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jpe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691680" y="4941168"/>
            <a:ext cx="7168880" cy="1577615"/>
          </a:xfrm>
        </p:spPr>
        <p:txBody>
          <a:bodyPr>
            <a:normAutofit fontScale="90000"/>
          </a:bodyPr>
          <a:lstStyle/>
          <a:p>
            <a:pPr algn="r"/>
            <a:r>
              <a:rPr lang="fr-FR" sz="2800" b="1" dirty="0" smtClean="0"/>
              <a:t>Jérôme COLLIN</a:t>
            </a:r>
            <a:br>
              <a:rPr lang="fr-FR" sz="2800" b="1" dirty="0" smtClean="0"/>
            </a:br>
            <a:r>
              <a:rPr lang="fr-FR" sz="2800" dirty="0" smtClean="0"/>
              <a:t>Ecole de Guerre</a:t>
            </a:r>
            <a:br>
              <a:rPr lang="fr-FR" sz="2800" dirty="0" smtClean="0"/>
            </a:br>
            <a:r>
              <a:rPr lang="fr-FR" sz="2800" dirty="0" smtClean="0"/>
              <a:t>Département </a:t>
            </a:r>
            <a:r>
              <a:rPr lang="fr-FR" sz="2800" dirty="0" smtClean="0"/>
              <a:t>Langue française</a:t>
            </a:r>
            <a:br>
              <a:rPr lang="fr-FR" sz="2800" dirty="0" smtClean="0"/>
            </a:br>
            <a:endParaRPr lang="fr-FR" sz="2800" i="1" dirty="0"/>
          </a:p>
        </p:txBody>
      </p:sp>
      <p:pic>
        <p:nvPicPr>
          <p:cNvPr id="5" name="Picture 3" descr="U:\18 - Bureau Langue Francaise\1 - ESPACE CHEF DE BUREAU\A - DOCUMENTATION GENERALE\A - DOCUMENTS DE REFERENCE\dems.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956376" y="77126"/>
            <a:ext cx="936104" cy="1119626"/>
          </a:xfrm>
          <a:prstGeom prst="rect">
            <a:avLst/>
          </a:prstGeom>
          <a:noFill/>
          <a:extLst>
            <a:ext uri="{909E8E84-426E-40DD-AFC4-6F175D3DCCD1}">
              <a14:hiddenFill xmlns:a14="http://schemas.microsoft.com/office/drawing/2010/main" xmlns="">
                <a:solidFill>
                  <a:srgbClr val="FFFFFF"/>
                </a:solidFill>
              </a14:hiddenFill>
            </a:ext>
          </a:extLst>
        </p:spPr>
      </p:pic>
      <p:pic>
        <p:nvPicPr>
          <p:cNvPr id="40962" name="Picture 2" descr="http://idata.over-blog.com/3/38/71/67/Photo-002.jpg"/>
          <p:cNvPicPr>
            <a:picLocks noChangeAspect="1" noChangeArrowheads="1"/>
          </p:cNvPicPr>
          <p:nvPr/>
        </p:nvPicPr>
        <p:blipFill>
          <a:blip r:embed="rId4" cstate="print"/>
          <a:srcRect l="2664"/>
          <a:stretch>
            <a:fillRect/>
          </a:stretch>
        </p:blipFill>
        <p:spPr bwMode="auto">
          <a:xfrm>
            <a:off x="467544" y="1708823"/>
            <a:ext cx="5976664" cy="402443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Rectangle 7"/>
          <p:cNvSpPr/>
          <p:nvPr/>
        </p:nvSpPr>
        <p:spPr>
          <a:xfrm>
            <a:off x="467544" y="356463"/>
            <a:ext cx="6624736" cy="1200329"/>
          </a:xfrm>
          <a:prstGeom prst="rect">
            <a:avLst/>
          </a:prstGeom>
        </p:spPr>
        <p:txBody>
          <a:bodyPr wrap="square">
            <a:spAutoFit/>
          </a:bodyPr>
          <a:lstStyle/>
          <a:p>
            <a:r>
              <a:rPr lang="en-US" sz="3600" b="1" dirty="0" smtClean="0">
                <a:solidFill>
                  <a:schemeClr val="tx2"/>
                </a:solidFill>
              </a:rPr>
              <a:t>NO RELEVANT FEEDBACK </a:t>
            </a:r>
            <a:r>
              <a:rPr lang="en-US" sz="3600" b="1" dirty="0" smtClean="0">
                <a:solidFill>
                  <a:schemeClr val="tx2"/>
                </a:solidFill>
              </a:rPr>
              <a:t>—</a:t>
            </a:r>
          </a:p>
          <a:p>
            <a:r>
              <a:rPr lang="en-US" sz="3600" b="1" dirty="0" smtClean="0">
                <a:solidFill>
                  <a:schemeClr val="tx2"/>
                </a:solidFill>
              </a:rPr>
              <a:t>NO </a:t>
            </a:r>
            <a:r>
              <a:rPr lang="en-US" sz="3600" b="1" dirty="0" smtClean="0">
                <a:solidFill>
                  <a:schemeClr val="tx2"/>
                </a:solidFill>
              </a:rPr>
              <a:t>SUCCESS ON THE TRACK</a:t>
            </a:r>
            <a:endParaRPr lang="fr-FR" sz="3600" dirty="0">
              <a:solidFill>
                <a:schemeClr val="tx2"/>
              </a:solidFill>
            </a:endParaRPr>
          </a:p>
        </p:txBody>
      </p:sp>
    </p:spTree>
    <p:extLst>
      <p:ext uri="{BB962C8B-B14F-4D97-AF65-F5344CB8AC3E}">
        <p14:creationId xmlns:p14="http://schemas.microsoft.com/office/powerpoint/2010/main" xmlns="" val="2939025210"/>
      </p:ext>
    </p:extLst>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U:\18 - Bureau Langue Francaise\1 - ESPACE CHEF DE BUREAU\A - DOCUMENTATION GENERALE\A - DOCUMENTS DE REFERENCE\dems.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956376" y="77126"/>
            <a:ext cx="936104" cy="1119626"/>
          </a:xfrm>
          <a:prstGeom prst="rect">
            <a:avLst/>
          </a:prstGeom>
          <a:noFill/>
          <a:extLst>
            <a:ext uri="{909E8E84-426E-40DD-AFC4-6F175D3DCCD1}">
              <a14:hiddenFill xmlns:a14="http://schemas.microsoft.com/office/drawing/2010/main" xmlns="">
                <a:solidFill>
                  <a:srgbClr val="FFFFFF"/>
                </a:solidFill>
              </a14:hiddenFill>
            </a:ext>
          </a:extLst>
        </p:spPr>
      </p:pic>
      <p:sp>
        <p:nvSpPr>
          <p:cNvPr id="7" name="ZoneTexte 6"/>
          <p:cNvSpPr txBox="1"/>
          <p:nvPr/>
        </p:nvSpPr>
        <p:spPr>
          <a:xfrm>
            <a:off x="971600" y="6453336"/>
            <a:ext cx="7344816" cy="307777"/>
          </a:xfrm>
          <a:prstGeom prst="rect">
            <a:avLst/>
          </a:prstGeom>
          <a:noFill/>
        </p:spPr>
        <p:txBody>
          <a:bodyPr wrap="square" rtlCol="0">
            <a:spAutoFit/>
          </a:bodyPr>
          <a:lstStyle/>
          <a:p>
            <a:pPr algn="ctr"/>
            <a:r>
              <a:rPr lang="fr-FR" sz="1400" dirty="0" smtClean="0"/>
              <a:t>Jérôme COLLIN – Ecole de Guerre – Département Langue française</a:t>
            </a:r>
            <a:endParaRPr lang="fr-FR" sz="1400" dirty="0"/>
          </a:p>
        </p:txBody>
      </p:sp>
      <p:sp>
        <p:nvSpPr>
          <p:cNvPr id="9" name="ZoneTexte 8"/>
          <p:cNvSpPr txBox="1"/>
          <p:nvPr/>
        </p:nvSpPr>
        <p:spPr>
          <a:xfrm>
            <a:off x="0" y="1"/>
            <a:ext cx="9144000" cy="307777"/>
          </a:xfrm>
          <a:prstGeom prst="rect">
            <a:avLst/>
          </a:prstGeom>
          <a:noFill/>
        </p:spPr>
        <p:txBody>
          <a:bodyPr wrap="square" rtlCol="0">
            <a:spAutoFit/>
          </a:bodyPr>
          <a:lstStyle/>
          <a:p>
            <a:pPr algn="ctr"/>
            <a:r>
              <a:rPr lang="fr-FR" sz="1400" dirty="0" smtClean="0">
                <a:solidFill>
                  <a:schemeClr val="tx2"/>
                </a:solidFill>
              </a:rPr>
              <a:t>No Relevant Feedback – No </a:t>
            </a:r>
            <a:r>
              <a:rPr lang="fr-FR" sz="1400" dirty="0" err="1" smtClean="0">
                <a:solidFill>
                  <a:schemeClr val="tx2"/>
                </a:solidFill>
              </a:rPr>
              <a:t>success</a:t>
            </a:r>
            <a:r>
              <a:rPr lang="fr-FR" sz="1400" dirty="0" smtClean="0">
                <a:solidFill>
                  <a:schemeClr val="tx2"/>
                </a:solidFill>
              </a:rPr>
              <a:t> on the </a:t>
            </a:r>
            <a:r>
              <a:rPr lang="fr-FR" sz="1400" dirty="0" err="1" smtClean="0">
                <a:solidFill>
                  <a:schemeClr val="tx2"/>
                </a:solidFill>
              </a:rPr>
              <a:t>Track</a:t>
            </a:r>
            <a:endParaRPr lang="fr-FR" sz="1400" dirty="0">
              <a:solidFill>
                <a:schemeClr val="tx2"/>
              </a:solidFill>
            </a:endParaRPr>
          </a:p>
        </p:txBody>
      </p:sp>
      <p:graphicFrame>
        <p:nvGraphicFramePr>
          <p:cNvPr id="10" name="Tableau 9"/>
          <p:cNvGraphicFramePr>
            <a:graphicFrameLocks noGrp="1"/>
          </p:cNvGraphicFramePr>
          <p:nvPr/>
        </p:nvGraphicFramePr>
        <p:xfrm>
          <a:off x="611559" y="2132856"/>
          <a:ext cx="8064897" cy="2556000"/>
        </p:xfrm>
        <a:graphic>
          <a:graphicData uri="http://schemas.openxmlformats.org/drawingml/2006/table">
            <a:tbl>
              <a:tblPr>
                <a:tableStyleId>{BC89EF96-8CEA-46FF-86C4-4CE0E7609802}</a:tableStyleId>
              </a:tblPr>
              <a:tblGrid>
                <a:gridCol w="2688299"/>
                <a:gridCol w="2688299"/>
                <a:gridCol w="2688299"/>
              </a:tblGrid>
              <a:tr h="540000">
                <a:tc>
                  <a:txBody>
                    <a:bodyPr/>
                    <a:lstStyle/>
                    <a:p>
                      <a:pPr algn="ctr">
                        <a:lnSpc>
                          <a:spcPct val="115000"/>
                        </a:lnSpc>
                        <a:spcAft>
                          <a:spcPts val="0"/>
                        </a:spcAft>
                      </a:pPr>
                      <a:r>
                        <a:rPr lang="en-US" sz="1800" b="1" dirty="0"/>
                        <a:t>Sources of feedback</a:t>
                      </a:r>
                      <a:endParaRPr lang="fr-FR" sz="1400" b="1" dirty="0">
                        <a:latin typeface="Calibri"/>
                        <a:ea typeface="Calibri"/>
                        <a:cs typeface="Times New Roman"/>
                      </a:endParaRPr>
                    </a:p>
                  </a:txBody>
                  <a:tcPr marL="68580" marR="68580" marT="0" marB="0" anchor="ctr">
                    <a:solidFill>
                      <a:schemeClr val="tx2">
                        <a:lumMod val="20000"/>
                        <a:lumOff val="80000"/>
                      </a:schemeClr>
                    </a:solidFill>
                  </a:tcPr>
                </a:tc>
                <a:tc>
                  <a:txBody>
                    <a:bodyPr/>
                    <a:lstStyle/>
                    <a:p>
                      <a:pPr algn="ctr">
                        <a:lnSpc>
                          <a:spcPct val="115000"/>
                        </a:lnSpc>
                        <a:spcAft>
                          <a:spcPts val="0"/>
                        </a:spcAft>
                      </a:pPr>
                      <a:r>
                        <a:rPr lang="en-US" sz="1800" b="1" dirty="0"/>
                        <a:t>Useful</a:t>
                      </a:r>
                      <a:endParaRPr lang="fr-FR" sz="1400" b="1" dirty="0">
                        <a:latin typeface="Calibri"/>
                        <a:ea typeface="Calibri"/>
                        <a:cs typeface="Times New Roman"/>
                      </a:endParaRPr>
                    </a:p>
                  </a:txBody>
                  <a:tcPr marL="68580" marR="68580" marT="0" marB="0" anchor="ctr">
                    <a:solidFill>
                      <a:schemeClr val="tx2">
                        <a:lumMod val="20000"/>
                        <a:lumOff val="80000"/>
                      </a:schemeClr>
                    </a:solidFill>
                  </a:tcPr>
                </a:tc>
                <a:tc>
                  <a:txBody>
                    <a:bodyPr/>
                    <a:lstStyle/>
                    <a:p>
                      <a:pPr algn="ctr">
                        <a:lnSpc>
                          <a:spcPct val="115000"/>
                        </a:lnSpc>
                        <a:spcAft>
                          <a:spcPts val="0"/>
                        </a:spcAft>
                      </a:pPr>
                      <a:r>
                        <a:rPr lang="en-US" sz="1800" b="1" dirty="0"/>
                        <a:t>Not useful</a:t>
                      </a:r>
                      <a:endParaRPr lang="fr-FR" sz="1400" b="1" dirty="0">
                        <a:latin typeface="Calibri"/>
                        <a:ea typeface="Calibri"/>
                        <a:cs typeface="Times New Roman"/>
                      </a:endParaRPr>
                    </a:p>
                  </a:txBody>
                  <a:tcPr marL="68580" marR="68580" marT="0" marB="0" anchor="ctr">
                    <a:solidFill>
                      <a:schemeClr val="tx2">
                        <a:lumMod val="20000"/>
                        <a:lumOff val="80000"/>
                      </a:schemeClr>
                    </a:solidFill>
                  </a:tcPr>
                </a:tc>
              </a:tr>
              <a:tr h="1008000">
                <a:tc>
                  <a:txBody>
                    <a:bodyPr/>
                    <a:lstStyle/>
                    <a:p>
                      <a:pPr algn="l">
                        <a:lnSpc>
                          <a:spcPct val="115000"/>
                        </a:lnSpc>
                        <a:spcAft>
                          <a:spcPts val="0"/>
                        </a:spcAft>
                      </a:pPr>
                      <a:r>
                        <a:rPr lang="en-US" sz="1800" dirty="0" smtClean="0"/>
                        <a:t>External professionals</a:t>
                      </a:r>
                      <a:endParaRPr lang="fr-FR" sz="1400" dirty="0">
                        <a:latin typeface="Calibri"/>
                        <a:ea typeface="Calibri"/>
                        <a:cs typeface="Times New Roman"/>
                      </a:endParaRPr>
                    </a:p>
                  </a:txBody>
                  <a:tcPr marL="68580" marR="68580" marT="0" marB="0" anchor="ctr"/>
                </a:tc>
                <a:tc>
                  <a:txBody>
                    <a:bodyPr/>
                    <a:lstStyle/>
                    <a:p>
                      <a:pPr algn="ctr">
                        <a:lnSpc>
                          <a:spcPct val="115000"/>
                        </a:lnSpc>
                        <a:spcAft>
                          <a:spcPts val="0"/>
                        </a:spcAft>
                      </a:pPr>
                      <a:r>
                        <a:rPr lang="en-US" sz="2800" dirty="0" smtClean="0">
                          <a:solidFill>
                            <a:srgbClr val="00B050"/>
                          </a:solidFill>
                          <a:latin typeface="Calibri"/>
                          <a:ea typeface="Calibri"/>
                          <a:cs typeface="Times New Roman"/>
                          <a:sym typeface="Wingdings"/>
                        </a:rPr>
                        <a:t></a:t>
                      </a:r>
                      <a:endParaRPr lang="en-US" sz="2800" dirty="0">
                        <a:solidFill>
                          <a:srgbClr val="00B050"/>
                        </a:solidFill>
                        <a:latin typeface="Calibri"/>
                        <a:ea typeface="Calibri"/>
                        <a:cs typeface="Times New Roman"/>
                      </a:endParaRPr>
                    </a:p>
                  </a:txBody>
                  <a:tcPr marL="68580" marR="68580" marT="0" marB="0" anchor="ctr"/>
                </a:tc>
                <a:tc>
                  <a:txBody>
                    <a:bodyPr/>
                    <a:lstStyle/>
                    <a:p>
                      <a:pPr algn="ctr">
                        <a:lnSpc>
                          <a:spcPct val="115000"/>
                        </a:lnSpc>
                        <a:spcAft>
                          <a:spcPts val="0"/>
                        </a:spcAft>
                      </a:pPr>
                      <a:endParaRPr lang="en-US" sz="1800" dirty="0">
                        <a:solidFill>
                          <a:srgbClr val="FF0000"/>
                        </a:solidFill>
                        <a:latin typeface="Calibri"/>
                        <a:ea typeface="Calibri"/>
                        <a:cs typeface="Times New Roman"/>
                      </a:endParaRPr>
                    </a:p>
                  </a:txBody>
                  <a:tcPr marL="68580" marR="68580" marT="0" marB="0" anchor="ctr"/>
                </a:tc>
              </a:tr>
              <a:tr h="1008000">
                <a:tc>
                  <a:txBody>
                    <a:bodyPr/>
                    <a:lstStyle/>
                    <a:p>
                      <a:pPr algn="l">
                        <a:lnSpc>
                          <a:spcPct val="115000"/>
                        </a:lnSpc>
                        <a:spcAft>
                          <a:spcPts val="0"/>
                        </a:spcAft>
                      </a:pPr>
                      <a:r>
                        <a:rPr lang="en-US" sz="1800" dirty="0" smtClean="0">
                          <a:latin typeface="+mn-lt"/>
                          <a:ea typeface="+mn-ea"/>
                          <a:cs typeface="+mn-cs"/>
                        </a:rPr>
                        <a:t>Post-class</a:t>
                      </a:r>
                      <a:r>
                        <a:rPr lang="en-US" sz="1800" baseline="0" dirty="0" smtClean="0">
                          <a:latin typeface="+mn-lt"/>
                          <a:ea typeface="+mn-ea"/>
                          <a:cs typeface="+mn-cs"/>
                        </a:rPr>
                        <a:t> </a:t>
                      </a:r>
                      <a:r>
                        <a:rPr lang="en-US" sz="1800" baseline="0" dirty="0" err="1" smtClean="0">
                          <a:latin typeface="+mn-lt"/>
                          <a:ea typeface="+mn-ea"/>
                          <a:cs typeface="+mn-cs"/>
                        </a:rPr>
                        <a:t>militairy</a:t>
                      </a:r>
                      <a:r>
                        <a:rPr lang="en-US" sz="1800" baseline="0" dirty="0" smtClean="0">
                          <a:latin typeface="+mn-lt"/>
                          <a:ea typeface="+mn-ea"/>
                          <a:cs typeface="+mn-cs"/>
                        </a:rPr>
                        <a:t> employment administrators</a:t>
                      </a:r>
                      <a:endParaRPr lang="fr-FR" sz="1400" dirty="0">
                        <a:latin typeface="Calibri"/>
                        <a:ea typeface="Calibri"/>
                        <a:cs typeface="Times New Roman"/>
                      </a:endParaRPr>
                    </a:p>
                  </a:txBody>
                  <a:tcPr marL="68580" marR="6858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endParaRPr lang="en-US" sz="2800" dirty="0" smtClean="0">
                        <a:solidFill>
                          <a:srgbClr val="00B050"/>
                        </a:solidFill>
                        <a:latin typeface="+mn-lt"/>
                        <a:ea typeface="Calibri"/>
                        <a:cs typeface="Times New Roman"/>
                      </a:endParaRPr>
                    </a:p>
                  </a:txBody>
                  <a:tcPr marL="68580" marR="6858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endParaRPr lang="en-US" sz="1800" dirty="0" smtClean="0">
                        <a:solidFill>
                          <a:srgbClr val="FF0000"/>
                        </a:solidFill>
                        <a:latin typeface="+mn-lt"/>
                        <a:ea typeface="Calibri"/>
                        <a:cs typeface="Times New Roman"/>
                      </a:endParaRPr>
                    </a:p>
                  </a:txBody>
                  <a:tcPr marL="68580" marR="68580" marT="0" marB="0" anchor="ctr"/>
                </a:tc>
              </a:tr>
            </a:tbl>
          </a:graphicData>
        </a:graphic>
      </p:graphicFrame>
    </p:spTree>
    <p:extLst>
      <p:ext uri="{BB962C8B-B14F-4D97-AF65-F5344CB8AC3E}">
        <p14:creationId xmlns:p14="http://schemas.microsoft.com/office/powerpoint/2010/main" xmlns="" val="2939025210"/>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U:\18 - Bureau Langue Francaise\1 - ESPACE CHEF DE BUREAU\A - DOCUMENTATION GENERALE\A - DOCUMENTS DE REFERENCE\dems.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956376" y="77126"/>
            <a:ext cx="936104" cy="1119626"/>
          </a:xfrm>
          <a:prstGeom prst="rect">
            <a:avLst/>
          </a:prstGeom>
          <a:noFill/>
          <a:extLst>
            <a:ext uri="{909E8E84-426E-40DD-AFC4-6F175D3DCCD1}">
              <a14:hiddenFill xmlns:a14="http://schemas.microsoft.com/office/drawing/2010/main" xmlns="">
                <a:solidFill>
                  <a:srgbClr val="FFFFFF"/>
                </a:solidFill>
              </a14:hiddenFill>
            </a:ext>
          </a:extLst>
        </p:spPr>
      </p:pic>
      <p:sp>
        <p:nvSpPr>
          <p:cNvPr id="7" name="ZoneTexte 6"/>
          <p:cNvSpPr txBox="1"/>
          <p:nvPr/>
        </p:nvSpPr>
        <p:spPr>
          <a:xfrm>
            <a:off x="971600" y="6453336"/>
            <a:ext cx="7344816" cy="307777"/>
          </a:xfrm>
          <a:prstGeom prst="rect">
            <a:avLst/>
          </a:prstGeom>
          <a:noFill/>
        </p:spPr>
        <p:txBody>
          <a:bodyPr wrap="square" rtlCol="0">
            <a:spAutoFit/>
          </a:bodyPr>
          <a:lstStyle/>
          <a:p>
            <a:pPr algn="ctr"/>
            <a:r>
              <a:rPr lang="fr-FR" sz="1400" dirty="0" smtClean="0"/>
              <a:t>Jérôme COLLIN – Ecole de Guerre – Département Langue française</a:t>
            </a:r>
            <a:endParaRPr lang="fr-FR" sz="1400" dirty="0"/>
          </a:p>
        </p:txBody>
      </p:sp>
      <p:sp>
        <p:nvSpPr>
          <p:cNvPr id="9" name="ZoneTexte 8"/>
          <p:cNvSpPr txBox="1"/>
          <p:nvPr/>
        </p:nvSpPr>
        <p:spPr>
          <a:xfrm>
            <a:off x="0" y="1"/>
            <a:ext cx="9144000" cy="307777"/>
          </a:xfrm>
          <a:prstGeom prst="rect">
            <a:avLst/>
          </a:prstGeom>
          <a:noFill/>
        </p:spPr>
        <p:txBody>
          <a:bodyPr wrap="square" rtlCol="0">
            <a:spAutoFit/>
          </a:bodyPr>
          <a:lstStyle/>
          <a:p>
            <a:pPr algn="ctr"/>
            <a:r>
              <a:rPr lang="fr-FR" sz="1400" dirty="0" smtClean="0">
                <a:solidFill>
                  <a:schemeClr val="tx2"/>
                </a:solidFill>
              </a:rPr>
              <a:t>No Relevant Feedback – No </a:t>
            </a:r>
            <a:r>
              <a:rPr lang="fr-FR" sz="1400" dirty="0" err="1" smtClean="0">
                <a:solidFill>
                  <a:schemeClr val="tx2"/>
                </a:solidFill>
              </a:rPr>
              <a:t>success</a:t>
            </a:r>
            <a:r>
              <a:rPr lang="fr-FR" sz="1400" dirty="0" smtClean="0">
                <a:solidFill>
                  <a:schemeClr val="tx2"/>
                </a:solidFill>
              </a:rPr>
              <a:t> on the </a:t>
            </a:r>
            <a:r>
              <a:rPr lang="fr-FR" sz="1400" dirty="0" err="1" smtClean="0">
                <a:solidFill>
                  <a:schemeClr val="tx2"/>
                </a:solidFill>
              </a:rPr>
              <a:t>Track</a:t>
            </a:r>
            <a:endParaRPr lang="fr-FR" sz="1400" dirty="0">
              <a:solidFill>
                <a:schemeClr val="tx2"/>
              </a:solidFill>
            </a:endParaRPr>
          </a:p>
        </p:txBody>
      </p:sp>
      <p:graphicFrame>
        <p:nvGraphicFramePr>
          <p:cNvPr id="10" name="Tableau 9"/>
          <p:cNvGraphicFramePr>
            <a:graphicFrameLocks noGrp="1"/>
          </p:cNvGraphicFramePr>
          <p:nvPr/>
        </p:nvGraphicFramePr>
        <p:xfrm>
          <a:off x="611559" y="2132856"/>
          <a:ext cx="8064897" cy="2556000"/>
        </p:xfrm>
        <a:graphic>
          <a:graphicData uri="http://schemas.openxmlformats.org/drawingml/2006/table">
            <a:tbl>
              <a:tblPr>
                <a:tableStyleId>{BC89EF96-8CEA-46FF-86C4-4CE0E7609802}</a:tableStyleId>
              </a:tblPr>
              <a:tblGrid>
                <a:gridCol w="2688299"/>
                <a:gridCol w="2688299"/>
                <a:gridCol w="2688299"/>
              </a:tblGrid>
              <a:tr h="540000">
                <a:tc>
                  <a:txBody>
                    <a:bodyPr/>
                    <a:lstStyle/>
                    <a:p>
                      <a:pPr algn="ctr">
                        <a:lnSpc>
                          <a:spcPct val="115000"/>
                        </a:lnSpc>
                        <a:spcAft>
                          <a:spcPts val="0"/>
                        </a:spcAft>
                      </a:pPr>
                      <a:r>
                        <a:rPr lang="en-US" sz="1800" b="1" dirty="0"/>
                        <a:t>Sources of feedback</a:t>
                      </a:r>
                      <a:endParaRPr lang="fr-FR" sz="1400" b="1" dirty="0">
                        <a:latin typeface="Calibri"/>
                        <a:ea typeface="Calibri"/>
                        <a:cs typeface="Times New Roman"/>
                      </a:endParaRPr>
                    </a:p>
                  </a:txBody>
                  <a:tcPr marL="68580" marR="68580" marT="0" marB="0" anchor="ctr">
                    <a:solidFill>
                      <a:schemeClr val="tx2">
                        <a:lumMod val="20000"/>
                        <a:lumOff val="80000"/>
                      </a:schemeClr>
                    </a:solidFill>
                  </a:tcPr>
                </a:tc>
                <a:tc>
                  <a:txBody>
                    <a:bodyPr/>
                    <a:lstStyle/>
                    <a:p>
                      <a:pPr algn="ctr">
                        <a:lnSpc>
                          <a:spcPct val="115000"/>
                        </a:lnSpc>
                        <a:spcAft>
                          <a:spcPts val="0"/>
                        </a:spcAft>
                      </a:pPr>
                      <a:r>
                        <a:rPr lang="en-US" sz="1800" b="1" dirty="0"/>
                        <a:t>Useful</a:t>
                      </a:r>
                      <a:endParaRPr lang="fr-FR" sz="1400" b="1" dirty="0">
                        <a:latin typeface="Calibri"/>
                        <a:ea typeface="Calibri"/>
                        <a:cs typeface="Times New Roman"/>
                      </a:endParaRPr>
                    </a:p>
                  </a:txBody>
                  <a:tcPr marL="68580" marR="68580" marT="0" marB="0" anchor="ctr">
                    <a:solidFill>
                      <a:schemeClr val="tx2">
                        <a:lumMod val="20000"/>
                        <a:lumOff val="80000"/>
                      </a:schemeClr>
                    </a:solidFill>
                  </a:tcPr>
                </a:tc>
                <a:tc>
                  <a:txBody>
                    <a:bodyPr/>
                    <a:lstStyle/>
                    <a:p>
                      <a:pPr algn="ctr">
                        <a:lnSpc>
                          <a:spcPct val="115000"/>
                        </a:lnSpc>
                        <a:spcAft>
                          <a:spcPts val="0"/>
                        </a:spcAft>
                      </a:pPr>
                      <a:r>
                        <a:rPr lang="en-US" sz="1800" b="1" dirty="0"/>
                        <a:t>Not useful</a:t>
                      </a:r>
                      <a:endParaRPr lang="fr-FR" sz="1400" b="1" dirty="0">
                        <a:latin typeface="Calibri"/>
                        <a:ea typeface="Calibri"/>
                        <a:cs typeface="Times New Roman"/>
                      </a:endParaRPr>
                    </a:p>
                  </a:txBody>
                  <a:tcPr marL="68580" marR="68580" marT="0" marB="0" anchor="ctr">
                    <a:solidFill>
                      <a:schemeClr val="tx2">
                        <a:lumMod val="20000"/>
                        <a:lumOff val="80000"/>
                      </a:schemeClr>
                    </a:solidFill>
                  </a:tcPr>
                </a:tc>
              </a:tr>
              <a:tr h="1008000">
                <a:tc>
                  <a:txBody>
                    <a:bodyPr/>
                    <a:lstStyle/>
                    <a:p>
                      <a:pPr algn="l">
                        <a:lnSpc>
                          <a:spcPct val="115000"/>
                        </a:lnSpc>
                        <a:spcAft>
                          <a:spcPts val="0"/>
                        </a:spcAft>
                      </a:pPr>
                      <a:r>
                        <a:rPr lang="en-US" sz="1800" dirty="0" smtClean="0"/>
                        <a:t>External professionals</a:t>
                      </a:r>
                      <a:endParaRPr lang="fr-FR" sz="1400" dirty="0">
                        <a:latin typeface="Calibri"/>
                        <a:ea typeface="Calibri"/>
                        <a:cs typeface="Times New Roman"/>
                      </a:endParaRPr>
                    </a:p>
                  </a:txBody>
                  <a:tcPr marL="68580" marR="68580" marT="0" marB="0" anchor="ctr"/>
                </a:tc>
                <a:tc>
                  <a:txBody>
                    <a:bodyPr/>
                    <a:lstStyle/>
                    <a:p>
                      <a:pPr algn="ctr">
                        <a:lnSpc>
                          <a:spcPct val="115000"/>
                        </a:lnSpc>
                        <a:spcAft>
                          <a:spcPts val="0"/>
                        </a:spcAft>
                      </a:pPr>
                      <a:r>
                        <a:rPr lang="en-US" sz="2800" dirty="0" smtClean="0">
                          <a:solidFill>
                            <a:srgbClr val="00B050"/>
                          </a:solidFill>
                          <a:latin typeface="Calibri"/>
                          <a:ea typeface="Calibri"/>
                          <a:cs typeface="Times New Roman"/>
                          <a:sym typeface="Wingdings"/>
                        </a:rPr>
                        <a:t></a:t>
                      </a:r>
                      <a:endParaRPr lang="en-US" sz="2800" dirty="0">
                        <a:solidFill>
                          <a:srgbClr val="00B050"/>
                        </a:solidFill>
                        <a:latin typeface="Calibri"/>
                        <a:ea typeface="Calibri"/>
                        <a:cs typeface="Times New Roman"/>
                      </a:endParaRPr>
                    </a:p>
                  </a:txBody>
                  <a:tcPr marL="68580" marR="68580" marT="0" marB="0" anchor="ctr"/>
                </a:tc>
                <a:tc>
                  <a:txBody>
                    <a:bodyPr/>
                    <a:lstStyle/>
                    <a:p>
                      <a:pPr algn="ctr">
                        <a:lnSpc>
                          <a:spcPct val="115000"/>
                        </a:lnSpc>
                        <a:spcAft>
                          <a:spcPts val="0"/>
                        </a:spcAft>
                      </a:pPr>
                      <a:endParaRPr lang="en-US" sz="1800" dirty="0">
                        <a:solidFill>
                          <a:srgbClr val="FF0000"/>
                        </a:solidFill>
                        <a:latin typeface="Calibri"/>
                        <a:ea typeface="Calibri"/>
                        <a:cs typeface="Times New Roman"/>
                      </a:endParaRPr>
                    </a:p>
                  </a:txBody>
                  <a:tcPr marL="68580" marR="68580" marT="0" marB="0" anchor="ctr"/>
                </a:tc>
              </a:tr>
              <a:tr h="1008000">
                <a:tc>
                  <a:txBody>
                    <a:bodyPr/>
                    <a:lstStyle/>
                    <a:p>
                      <a:pPr algn="l">
                        <a:lnSpc>
                          <a:spcPct val="115000"/>
                        </a:lnSpc>
                        <a:spcAft>
                          <a:spcPts val="0"/>
                        </a:spcAft>
                      </a:pPr>
                      <a:r>
                        <a:rPr lang="en-US" sz="1800" dirty="0" smtClean="0">
                          <a:latin typeface="+mn-lt"/>
                          <a:ea typeface="+mn-ea"/>
                          <a:cs typeface="+mn-cs"/>
                        </a:rPr>
                        <a:t>Post-class</a:t>
                      </a:r>
                      <a:r>
                        <a:rPr lang="en-US" sz="1800" baseline="0" dirty="0" smtClean="0">
                          <a:latin typeface="+mn-lt"/>
                          <a:ea typeface="+mn-ea"/>
                          <a:cs typeface="+mn-cs"/>
                        </a:rPr>
                        <a:t> </a:t>
                      </a:r>
                      <a:r>
                        <a:rPr lang="en-US" sz="1800" baseline="0" dirty="0" err="1" smtClean="0">
                          <a:latin typeface="+mn-lt"/>
                          <a:ea typeface="+mn-ea"/>
                          <a:cs typeface="+mn-cs"/>
                        </a:rPr>
                        <a:t>militairy</a:t>
                      </a:r>
                      <a:r>
                        <a:rPr lang="en-US" sz="1800" baseline="0" dirty="0" smtClean="0">
                          <a:latin typeface="+mn-lt"/>
                          <a:ea typeface="+mn-ea"/>
                          <a:cs typeface="+mn-cs"/>
                        </a:rPr>
                        <a:t> employment administrators</a:t>
                      </a:r>
                      <a:endParaRPr lang="fr-FR" sz="1400" dirty="0">
                        <a:latin typeface="Calibri"/>
                        <a:ea typeface="Calibri"/>
                        <a:cs typeface="Times New Roman"/>
                      </a:endParaRPr>
                    </a:p>
                  </a:txBody>
                  <a:tcPr marL="68580" marR="6858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2800" dirty="0" smtClean="0">
                          <a:solidFill>
                            <a:srgbClr val="00B050"/>
                          </a:solidFill>
                          <a:latin typeface="+mn-lt"/>
                          <a:ea typeface="Calibri"/>
                          <a:cs typeface="Times New Roman"/>
                          <a:sym typeface="Wingdings"/>
                        </a:rPr>
                        <a:t></a:t>
                      </a:r>
                      <a:endParaRPr lang="en-US" sz="2800" dirty="0" smtClean="0">
                        <a:solidFill>
                          <a:srgbClr val="00B050"/>
                        </a:solidFill>
                        <a:latin typeface="+mn-lt"/>
                        <a:ea typeface="Calibri"/>
                        <a:cs typeface="Times New Roman"/>
                      </a:endParaRPr>
                    </a:p>
                  </a:txBody>
                  <a:tcPr marL="68580" marR="6858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endParaRPr lang="en-US" sz="1800" dirty="0" smtClean="0">
                        <a:solidFill>
                          <a:srgbClr val="FF0000"/>
                        </a:solidFill>
                        <a:latin typeface="+mn-lt"/>
                        <a:ea typeface="Calibri"/>
                        <a:cs typeface="Times New Roman"/>
                      </a:endParaRPr>
                    </a:p>
                  </a:txBody>
                  <a:tcPr marL="68580" marR="68580" marT="0" marB="0" anchor="ctr"/>
                </a:tc>
              </a:tr>
            </a:tbl>
          </a:graphicData>
        </a:graphic>
      </p:graphicFrame>
    </p:spTree>
    <p:extLst>
      <p:ext uri="{BB962C8B-B14F-4D97-AF65-F5344CB8AC3E}">
        <p14:creationId xmlns:p14="http://schemas.microsoft.com/office/powerpoint/2010/main" xmlns="" val="2939025210"/>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U:\18 - Bureau Langue Francaise\1 - ESPACE CHEF DE BUREAU\A - DOCUMENTATION GENERALE\A - DOCUMENTS DE REFERENCE\dems.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956376" y="77126"/>
            <a:ext cx="936104" cy="1119626"/>
          </a:xfrm>
          <a:prstGeom prst="rect">
            <a:avLst/>
          </a:prstGeom>
          <a:noFill/>
          <a:extLst>
            <a:ext uri="{909E8E84-426E-40DD-AFC4-6F175D3DCCD1}">
              <a14:hiddenFill xmlns:a14="http://schemas.microsoft.com/office/drawing/2010/main" xmlns="">
                <a:solidFill>
                  <a:srgbClr val="FFFFFF"/>
                </a:solidFill>
              </a14:hiddenFill>
            </a:ext>
          </a:extLst>
        </p:spPr>
      </p:pic>
      <p:sp>
        <p:nvSpPr>
          <p:cNvPr id="9" name="ZoneTexte 8"/>
          <p:cNvSpPr txBox="1"/>
          <p:nvPr/>
        </p:nvSpPr>
        <p:spPr>
          <a:xfrm>
            <a:off x="0" y="1"/>
            <a:ext cx="9144000" cy="307777"/>
          </a:xfrm>
          <a:prstGeom prst="rect">
            <a:avLst/>
          </a:prstGeom>
          <a:noFill/>
        </p:spPr>
        <p:txBody>
          <a:bodyPr wrap="square" rtlCol="0">
            <a:spAutoFit/>
          </a:bodyPr>
          <a:lstStyle/>
          <a:p>
            <a:pPr algn="ctr"/>
            <a:r>
              <a:rPr lang="fr-FR" sz="1400" dirty="0" smtClean="0">
                <a:solidFill>
                  <a:schemeClr val="tx2"/>
                </a:solidFill>
              </a:rPr>
              <a:t>No Relevant Feedback – No </a:t>
            </a:r>
            <a:r>
              <a:rPr lang="fr-FR" sz="1400" dirty="0" err="1" smtClean="0">
                <a:solidFill>
                  <a:schemeClr val="tx2"/>
                </a:solidFill>
              </a:rPr>
              <a:t>success</a:t>
            </a:r>
            <a:r>
              <a:rPr lang="fr-FR" sz="1400" dirty="0" smtClean="0">
                <a:solidFill>
                  <a:schemeClr val="tx2"/>
                </a:solidFill>
              </a:rPr>
              <a:t> on the </a:t>
            </a:r>
            <a:r>
              <a:rPr lang="fr-FR" sz="1400" dirty="0" err="1" smtClean="0">
                <a:solidFill>
                  <a:schemeClr val="tx2"/>
                </a:solidFill>
              </a:rPr>
              <a:t>Track</a:t>
            </a:r>
            <a:endParaRPr lang="fr-FR" sz="1400" dirty="0">
              <a:solidFill>
                <a:schemeClr val="tx2"/>
              </a:solidFill>
            </a:endParaRPr>
          </a:p>
        </p:txBody>
      </p:sp>
      <p:pic>
        <p:nvPicPr>
          <p:cNvPr id="39940" name="Picture 4" descr="Afficher l’image source"/>
          <p:cNvPicPr>
            <a:picLocks noChangeAspect="1" noChangeArrowheads="1"/>
          </p:cNvPicPr>
          <p:nvPr/>
        </p:nvPicPr>
        <p:blipFill>
          <a:blip r:embed="rId4" cstate="print"/>
          <a:srcRect l="10592" r="6187"/>
          <a:stretch>
            <a:fillRect/>
          </a:stretch>
        </p:blipFill>
        <p:spPr bwMode="auto">
          <a:xfrm>
            <a:off x="467544" y="1700808"/>
            <a:ext cx="3960440" cy="3240000"/>
          </a:xfrm>
          <a:prstGeom prst="rect">
            <a:avLst/>
          </a:prstGeom>
          <a:noFill/>
        </p:spPr>
      </p:pic>
      <p:sp>
        <p:nvSpPr>
          <p:cNvPr id="7" name="ZoneTexte 6"/>
          <p:cNvSpPr txBox="1"/>
          <p:nvPr/>
        </p:nvSpPr>
        <p:spPr>
          <a:xfrm>
            <a:off x="971600" y="6453336"/>
            <a:ext cx="7344816" cy="307777"/>
          </a:xfrm>
          <a:prstGeom prst="rect">
            <a:avLst/>
          </a:prstGeom>
          <a:noFill/>
        </p:spPr>
        <p:txBody>
          <a:bodyPr wrap="square" rtlCol="0">
            <a:spAutoFit/>
          </a:bodyPr>
          <a:lstStyle/>
          <a:p>
            <a:pPr algn="ctr"/>
            <a:r>
              <a:rPr lang="fr-FR" sz="1400" dirty="0" smtClean="0"/>
              <a:t>Jérôme COLLIN – Ecole de Guerre – Département Langue française</a:t>
            </a:r>
            <a:endParaRPr lang="fr-FR" sz="1400" dirty="0"/>
          </a:p>
        </p:txBody>
      </p:sp>
    </p:spTree>
    <p:extLst>
      <p:ext uri="{BB962C8B-B14F-4D97-AF65-F5344CB8AC3E}">
        <p14:creationId xmlns:p14="http://schemas.microsoft.com/office/powerpoint/2010/main" xmlns="" val="2939025210"/>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U:\18 - Bureau Langue Francaise\1 - ESPACE CHEF DE BUREAU\A - DOCUMENTATION GENERALE\A - DOCUMENTS DE REFERENCE\dems.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956376" y="77126"/>
            <a:ext cx="936104" cy="1119626"/>
          </a:xfrm>
          <a:prstGeom prst="rect">
            <a:avLst/>
          </a:prstGeom>
          <a:noFill/>
          <a:extLst>
            <a:ext uri="{909E8E84-426E-40DD-AFC4-6F175D3DCCD1}">
              <a14:hiddenFill xmlns:a14="http://schemas.microsoft.com/office/drawing/2010/main" xmlns="">
                <a:solidFill>
                  <a:srgbClr val="FFFFFF"/>
                </a:solidFill>
              </a14:hiddenFill>
            </a:ext>
          </a:extLst>
        </p:spPr>
      </p:pic>
      <p:sp>
        <p:nvSpPr>
          <p:cNvPr id="9" name="ZoneTexte 8"/>
          <p:cNvSpPr txBox="1"/>
          <p:nvPr/>
        </p:nvSpPr>
        <p:spPr>
          <a:xfrm>
            <a:off x="0" y="1"/>
            <a:ext cx="9144000" cy="307777"/>
          </a:xfrm>
          <a:prstGeom prst="rect">
            <a:avLst/>
          </a:prstGeom>
          <a:noFill/>
        </p:spPr>
        <p:txBody>
          <a:bodyPr wrap="square" rtlCol="0">
            <a:spAutoFit/>
          </a:bodyPr>
          <a:lstStyle/>
          <a:p>
            <a:pPr algn="ctr"/>
            <a:r>
              <a:rPr lang="fr-FR" sz="1400" dirty="0" smtClean="0">
                <a:solidFill>
                  <a:schemeClr val="tx2"/>
                </a:solidFill>
              </a:rPr>
              <a:t>No Relevant Feedback – No </a:t>
            </a:r>
            <a:r>
              <a:rPr lang="fr-FR" sz="1400" dirty="0" err="1" smtClean="0">
                <a:solidFill>
                  <a:schemeClr val="tx2"/>
                </a:solidFill>
              </a:rPr>
              <a:t>success</a:t>
            </a:r>
            <a:r>
              <a:rPr lang="fr-FR" sz="1400" dirty="0" smtClean="0">
                <a:solidFill>
                  <a:schemeClr val="tx2"/>
                </a:solidFill>
              </a:rPr>
              <a:t> on the </a:t>
            </a:r>
            <a:r>
              <a:rPr lang="fr-FR" sz="1400" dirty="0" err="1" smtClean="0">
                <a:solidFill>
                  <a:schemeClr val="tx2"/>
                </a:solidFill>
              </a:rPr>
              <a:t>Track</a:t>
            </a:r>
            <a:endParaRPr lang="fr-FR" sz="1400" dirty="0">
              <a:solidFill>
                <a:schemeClr val="tx2"/>
              </a:solidFill>
            </a:endParaRPr>
          </a:p>
        </p:txBody>
      </p:sp>
      <p:pic>
        <p:nvPicPr>
          <p:cNvPr id="39938" name="Picture 2" descr="Afficher l’image source"/>
          <p:cNvPicPr>
            <a:picLocks noChangeAspect="1" noChangeArrowheads="1"/>
          </p:cNvPicPr>
          <p:nvPr/>
        </p:nvPicPr>
        <p:blipFill>
          <a:blip r:embed="rId4" cstate="print"/>
          <a:srcRect t="6001" r="31202" b="7990"/>
          <a:stretch>
            <a:fillRect/>
          </a:stretch>
        </p:blipFill>
        <p:spPr bwMode="auto">
          <a:xfrm>
            <a:off x="4860032" y="1700808"/>
            <a:ext cx="3888432" cy="3240000"/>
          </a:xfrm>
          <a:prstGeom prst="rect">
            <a:avLst/>
          </a:prstGeom>
          <a:noFill/>
        </p:spPr>
      </p:pic>
      <p:pic>
        <p:nvPicPr>
          <p:cNvPr id="39940" name="Picture 4" descr="Afficher l’image source"/>
          <p:cNvPicPr>
            <a:picLocks noChangeAspect="1" noChangeArrowheads="1"/>
          </p:cNvPicPr>
          <p:nvPr/>
        </p:nvPicPr>
        <p:blipFill>
          <a:blip r:embed="rId5" cstate="print"/>
          <a:srcRect l="10592" r="6187"/>
          <a:stretch>
            <a:fillRect/>
          </a:stretch>
        </p:blipFill>
        <p:spPr bwMode="auto">
          <a:xfrm>
            <a:off x="467544" y="1700808"/>
            <a:ext cx="3960440" cy="3240000"/>
          </a:xfrm>
          <a:prstGeom prst="rect">
            <a:avLst/>
          </a:prstGeom>
          <a:noFill/>
        </p:spPr>
      </p:pic>
      <p:sp>
        <p:nvSpPr>
          <p:cNvPr id="7" name="ZoneTexte 6"/>
          <p:cNvSpPr txBox="1"/>
          <p:nvPr/>
        </p:nvSpPr>
        <p:spPr>
          <a:xfrm>
            <a:off x="971600" y="6453336"/>
            <a:ext cx="7344816" cy="307777"/>
          </a:xfrm>
          <a:prstGeom prst="rect">
            <a:avLst/>
          </a:prstGeom>
          <a:noFill/>
        </p:spPr>
        <p:txBody>
          <a:bodyPr wrap="square" rtlCol="0">
            <a:spAutoFit/>
          </a:bodyPr>
          <a:lstStyle/>
          <a:p>
            <a:pPr algn="ctr"/>
            <a:r>
              <a:rPr lang="fr-FR" sz="1400" dirty="0" smtClean="0"/>
              <a:t>Jérôme COLLIN – Ecole de Guerre – Département Langue française</a:t>
            </a:r>
            <a:endParaRPr lang="fr-FR" sz="1400" dirty="0"/>
          </a:p>
        </p:txBody>
      </p:sp>
    </p:spTree>
    <p:extLst>
      <p:ext uri="{BB962C8B-B14F-4D97-AF65-F5344CB8AC3E}">
        <p14:creationId xmlns:p14="http://schemas.microsoft.com/office/powerpoint/2010/main" xmlns="" val="2939025210"/>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U:\18 - Bureau Langue Francaise\1 - ESPACE CHEF DE BUREAU\A - DOCUMENTATION GENERALE\A - DOCUMENTS DE REFERENCE\dems.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956376" y="77126"/>
            <a:ext cx="936104" cy="1119626"/>
          </a:xfrm>
          <a:prstGeom prst="rect">
            <a:avLst/>
          </a:prstGeom>
          <a:noFill/>
          <a:extLst>
            <a:ext uri="{909E8E84-426E-40DD-AFC4-6F175D3DCCD1}">
              <a14:hiddenFill xmlns:a14="http://schemas.microsoft.com/office/drawing/2010/main" xmlns="">
                <a:solidFill>
                  <a:srgbClr val="FFFFFF"/>
                </a:solidFill>
              </a14:hiddenFill>
            </a:ext>
          </a:extLst>
        </p:spPr>
      </p:pic>
      <p:sp>
        <p:nvSpPr>
          <p:cNvPr id="9" name="ZoneTexte 8"/>
          <p:cNvSpPr txBox="1"/>
          <p:nvPr/>
        </p:nvSpPr>
        <p:spPr>
          <a:xfrm>
            <a:off x="0" y="1"/>
            <a:ext cx="9144000" cy="307777"/>
          </a:xfrm>
          <a:prstGeom prst="rect">
            <a:avLst/>
          </a:prstGeom>
          <a:noFill/>
        </p:spPr>
        <p:txBody>
          <a:bodyPr wrap="square" rtlCol="0">
            <a:spAutoFit/>
          </a:bodyPr>
          <a:lstStyle/>
          <a:p>
            <a:pPr algn="ctr"/>
            <a:r>
              <a:rPr lang="fr-FR" sz="1400" dirty="0" smtClean="0">
                <a:solidFill>
                  <a:schemeClr val="tx2"/>
                </a:solidFill>
              </a:rPr>
              <a:t>No Relevant Feedback – No </a:t>
            </a:r>
            <a:r>
              <a:rPr lang="fr-FR" sz="1400" dirty="0" err="1" smtClean="0">
                <a:solidFill>
                  <a:schemeClr val="tx2"/>
                </a:solidFill>
              </a:rPr>
              <a:t>success</a:t>
            </a:r>
            <a:r>
              <a:rPr lang="fr-FR" sz="1400" dirty="0" smtClean="0">
                <a:solidFill>
                  <a:schemeClr val="tx2"/>
                </a:solidFill>
              </a:rPr>
              <a:t> on the </a:t>
            </a:r>
            <a:r>
              <a:rPr lang="fr-FR" sz="1400" dirty="0" err="1" smtClean="0">
                <a:solidFill>
                  <a:schemeClr val="tx2"/>
                </a:solidFill>
              </a:rPr>
              <a:t>Track</a:t>
            </a:r>
            <a:endParaRPr lang="fr-FR" sz="1400" dirty="0">
              <a:solidFill>
                <a:schemeClr val="tx2"/>
              </a:solidFill>
            </a:endParaRPr>
          </a:p>
        </p:txBody>
      </p:sp>
      <p:graphicFrame>
        <p:nvGraphicFramePr>
          <p:cNvPr id="8" name="Tableau 7"/>
          <p:cNvGraphicFramePr>
            <a:graphicFrameLocks noGrp="1"/>
          </p:cNvGraphicFramePr>
          <p:nvPr/>
        </p:nvGraphicFramePr>
        <p:xfrm>
          <a:off x="1524000" y="1397000"/>
          <a:ext cx="6096000" cy="370840"/>
        </p:xfrm>
        <a:graphic>
          <a:graphicData uri="http://schemas.openxmlformats.org/drawingml/2006/table">
            <a:tbl>
              <a:tblPr firstRow="1" bandRow="1">
                <a:tableStyleId>{5C22544A-7EE6-4342-B048-85BDC9FD1C3A}</a:tableStyleId>
              </a:tblPr>
              <a:tblGrid>
                <a:gridCol w="3048000"/>
                <a:gridCol w="3048000"/>
              </a:tblGrid>
              <a:tr h="370840">
                <a:tc>
                  <a:txBody>
                    <a:bodyPr/>
                    <a:lstStyle/>
                    <a:p>
                      <a:pPr algn="l"/>
                      <a:r>
                        <a:rPr lang="fr-FR" dirty="0" smtClean="0"/>
                        <a:t>WRITTEN</a:t>
                      </a:r>
                      <a:r>
                        <a:rPr lang="fr-FR" baseline="0" dirty="0" smtClean="0"/>
                        <a:t> SKILLS</a:t>
                      </a:r>
                      <a:endParaRPr lang="fr-FR" dirty="0"/>
                    </a:p>
                  </a:txBody>
                  <a:tcPr/>
                </a:tc>
                <a:tc>
                  <a:txBody>
                    <a:bodyPr/>
                    <a:lstStyle/>
                    <a:p>
                      <a:pPr algn="r"/>
                      <a:r>
                        <a:rPr lang="fr-FR" dirty="0" smtClean="0"/>
                        <a:t>ORAL</a:t>
                      </a:r>
                      <a:r>
                        <a:rPr lang="fr-FR" baseline="0" dirty="0" smtClean="0"/>
                        <a:t> LANGUAGE SKILLS</a:t>
                      </a:r>
                      <a:endParaRPr lang="fr-FR" dirty="0"/>
                    </a:p>
                  </a:txBody>
                  <a:tcPr/>
                </a:tc>
              </a:tr>
            </a:tbl>
          </a:graphicData>
        </a:graphic>
      </p:graphicFrame>
      <p:pic>
        <p:nvPicPr>
          <p:cNvPr id="46082" name="Picture 2" descr="Afficher l’image source"/>
          <p:cNvPicPr>
            <a:picLocks noChangeAspect="1" noChangeArrowheads="1"/>
          </p:cNvPicPr>
          <p:nvPr/>
        </p:nvPicPr>
        <p:blipFill>
          <a:blip r:embed="rId4" cstate="print"/>
          <a:srcRect/>
          <a:stretch>
            <a:fillRect/>
          </a:stretch>
        </p:blipFill>
        <p:spPr bwMode="auto">
          <a:xfrm>
            <a:off x="1043608" y="2636912"/>
            <a:ext cx="3370362" cy="2255882"/>
          </a:xfrm>
          <a:prstGeom prst="rect">
            <a:avLst/>
          </a:prstGeom>
          <a:noFill/>
        </p:spPr>
      </p:pic>
      <p:sp>
        <p:nvSpPr>
          <p:cNvPr id="7" name="ZoneTexte 6"/>
          <p:cNvSpPr txBox="1"/>
          <p:nvPr/>
        </p:nvSpPr>
        <p:spPr>
          <a:xfrm>
            <a:off x="971600" y="6453336"/>
            <a:ext cx="7344816" cy="307777"/>
          </a:xfrm>
          <a:prstGeom prst="rect">
            <a:avLst/>
          </a:prstGeom>
          <a:noFill/>
        </p:spPr>
        <p:txBody>
          <a:bodyPr wrap="square" rtlCol="0">
            <a:spAutoFit/>
          </a:bodyPr>
          <a:lstStyle/>
          <a:p>
            <a:pPr algn="ctr"/>
            <a:r>
              <a:rPr lang="fr-FR" sz="1400" dirty="0" smtClean="0"/>
              <a:t>Jérôme COLLIN – Ecole de Guerre – Département Langue française</a:t>
            </a:r>
            <a:endParaRPr lang="fr-FR" sz="1400" dirty="0"/>
          </a:p>
        </p:txBody>
      </p:sp>
    </p:spTree>
    <p:extLst>
      <p:ext uri="{BB962C8B-B14F-4D97-AF65-F5344CB8AC3E}">
        <p14:creationId xmlns:p14="http://schemas.microsoft.com/office/powerpoint/2010/main" xmlns="" val="2939025210"/>
      </p:ext>
    </p:extLst>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U:\18 - Bureau Langue Francaise\1 - ESPACE CHEF DE BUREAU\A - DOCUMENTATION GENERALE\A - DOCUMENTS DE REFERENCE\dems.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956376" y="77126"/>
            <a:ext cx="936104" cy="1119626"/>
          </a:xfrm>
          <a:prstGeom prst="rect">
            <a:avLst/>
          </a:prstGeom>
          <a:noFill/>
          <a:extLst>
            <a:ext uri="{909E8E84-426E-40DD-AFC4-6F175D3DCCD1}">
              <a14:hiddenFill xmlns:a14="http://schemas.microsoft.com/office/drawing/2010/main" xmlns="">
                <a:solidFill>
                  <a:srgbClr val="FFFFFF"/>
                </a:solidFill>
              </a14:hiddenFill>
            </a:ext>
          </a:extLst>
        </p:spPr>
      </p:pic>
      <p:sp>
        <p:nvSpPr>
          <p:cNvPr id="9" name="ZoneTexte 8"/>
          <p:cNvSpPr txBox="1"/>
          <p:nvPr/>
        </p:nvSpPr>
        <p:spPr>
          <a:xfrm>
            <a:off x="0" y="1"/>
            <a:ext cx="9144000" cy="307777"/>
          </a:xfrm>
          <a:prstGeom prst="rect">
            <a:avLst/>
          </a:prstGeom>
          <a:noFill/>
        </p:spPr>
        <p:txBody>
          <a:bodyPr wrap="square" rtlCol="0">
            <a:spAutoFit/>
          </a:bodyPr>
          <a:lstStyle/>
          <a:p>
            <a:pPr algn="ctr"/>
            <a:r>
              <a:rPr lang="fr-FR" sz="1400" dirty="0" smtClean="0">
                <a:solidFill>
                  <a:schemeClr val="tx2"/>
                </a:solidFill>
              </a:rPr>
              <a:t>No Relevant Feedback – No </a:t>
            </a:r>
            <a:r>
              <a:rPr lang="fr-FR" sz="1400" dirty="0" err="1" smtClean="0">
                <a:solidFill>
                  <a:schemeClr val="tx2"/>
                </a:solidFill>
              </a:rPr>
              <a:t>success</a:t>
            </a:r>
            <a:r>
              <a:rPr lang="fr-FR" sz="1400" dirty="0" smtClean="0">
                <a:solidFill>
                  <a:schemeClr val="tx2"/>
                </a:solidFill>
              </a:rPr>
              <a:t> on the </a:t>
            </a:r>
            <a:r>
              <a:rPr lang="fr-FR" sz="1400" dirty="0" err="1" smtClean="0">
                <a:solidFill>
                  <a:schemeClr val="tx2"/>
                </a:solidFill>
              </a:rPr>
              <a:t>Track</a:t>
            </a:r>
            <a:endParaRPr lang="fr-FR" sz="1400" dirty="0">
              <a:solidFill>
                <a:schemeClr val="tx2"/>
              </a:solidFill>
            </a:endParaRPr>
          </a:p>
        </p:txBody>
      </p:sp>
      <p:graphicFrame>
        <p:nvGraphicFramePr>
          <p:cNvPr id="8" name="Tableau 7"/>
          <p:cNvGraphicFramePr>
            <a:graphicFrameLocks noGrp="1"/>
          </p:cNvGraphicFramePr>
          <p:nvPr/>
        </p:nvGraphicFramePr>
        <p:xfrm>
          <a:off x="1524000" y="1397000"/>
          <a:ext cx="6096000" cy="370840"/>
        </p:xfrm>
        <a:graphic>
          <a:graphicData uri="http://schemas.openxmlformats.org/drawingml/2006/table">
            <a:tbl>
              <a:tblPr firstRow="1" bandRow="1">
                <a:tableStyleId>{5C22544A-7EE6-4342-B048-85BDC9FD1C3A}</a:tableStyleId>
              </a:tblPr>
              <a:tblGrid>
                <a:gridCol w="3048000"/>
                <a:gridCol w="3048000"/>
              </a:tblGrid>
              <a:tr h="370840">
                <a:tc>
                  <a:txBody>
                    <a:bodyPr/>
                    <a:lstStyle/>
                    <a:p>
                      <a:pPr algn="l"/>
                      <a:r>
                        <a:rPr lang="fr-FR" dirty="0" smtClean="0"/>
                        <a:t>WRITTEN</a:t>
                      </a:r>
                      <a:r>
                        <a:rPr lang="fr-FR" baseline="0" dirty="0" smtClean="0"/>
                        <a:t> SKILLS</a:t>
                      </a:r>
                      <a:endParaRPr lang="fr-FR" dirty="0"/>
                    </a:p>
                  </a:txBody>
                  <a:tcPr/>
                </a:tc>
                <a:tc>
                  <a:txBody>
                    <a:bodyPr/>
                    <a:lstStyle/>
                    <a:p>
                      <a:pPr algn="r"/>
                      <a:r>
                        <a:rPr lang="fr-FR" dirty="0" smtClean="0"/>
                        <a:t>ORAL</a:t>
                      </a:r>
                      <a:r>
                        <a:rPr lang="fr-FR" baseline="0" dirty="0" smtClean="0"/>
                        <a:t> LANGUAGE SKILLS</a:t>
                      </a:r>
                      <a:endParaRPr lang="fr-FR" dirty="0"/>
                    </a:p>
                  </a:txBody>
                  <a:tcPr/>
                </a:tc>
              </a:tr>
            </a:tbl>
          </a:graphicData>
        </a:graphic>
      </p:graphicFrame>
      <p:pic>
        <p:nvPicPr>
          <p:cNvPr id="46082" name="Picture 2" descr="Afficher l’image source"/>
          <p:cNvPicPr>
            <a:picLocks noChangeAspect="1" noChangeArrowheads="1"/>
          </p:cNvPicPr>
          <p:nvPr/>
        </p:nvPicPr>
        <p:blipFill>
          <a:blip r:embed="rId4" cstate="print"/>
          <a:srcRect/>
          <a:stretch>
            <a:fillRect/>
          </a:stretch>
        </p:blipFill>
        <p:spPr bwMode="auto">
          <a:xfrm>
            <a:off x="1043608" y="2636912"/>
            <a:ext cx="3370362" cy="2255882"/>
          </a:xfrm>
          <a:prstGeom prst="rect">
            <a:avLst/>
          </a:prstGeom>
          <a:noFill/>
        </p:spPr>
      </p:pic>
      <p:pic>
        <p:nvPicPr>
          <p:cNvPr id="46084" name="Picture 4" descr="Afficher l’image source"/>
          <p:cNvPicPr>
            <a:picLocks noChangeAspect="1" noChangeArrowheads="1"/>
          </p:cNvPicPr>
          <p:nvPr/>
        </p:nvPicPr>
        <p:blipFill>
          <a:blip r:embed="rId5" cstate="print">
            <a:lum contrast="40000"/>
          </a:blip>
          <a:srcRect/>
          <a:stretch>
            <a:fillRect/>
          </a:stretch>
        </p:blipFill>
        <p:spPr bwMode="auto">
          <a:xfrm>
            <a:off x="4283968" y="2708920"/>
            <a:ext cx="4157491" cy="1800000"/>
          </a:xfrm>
          <a:prstGeom prst="rect">
            <a:avLst/>
          </a:prstGeom>
          <a:noFill/>
        </p:spPr>
      </p:pic>
      <p:sp>
        <p:nvSpPr>
          <p:cNvPr id="7" name="ZoneTexte 6"/>
          <p:cNvSpPr txBox="1"/>
          <p:nvPr/>
        </p:nvSpPr>
        <p:spPr>
          <a:xfrm>
            <a:off x="971600" y="6453336"/>
            <a:ext cx="7344816" cy="307777"/>
          </a:xfrm>
          <a:prstGeom prst="rect">
            <a:avLst/>
          </a:prstGeom>
          <a:noFill/>
        </p:spPr>
        <p:txBody>
          <a:bodyPr wrap="square" rtlCol="0">
            <a:spAutoFit/>
          </a:bodyPr>
          <a:lstStyle/>
          <a:p>
            <a:pPr algn="ctr"/>
            <a:r>
              <a:rPr lang="fr-FR" sz="1400" dirty="0" smtClean="0"/>
              <a:t>Jérôme COLLIN – Ecole de Guerre – Département Langue française</a:t>
            </a:r>
            <a:endParaRPr lang="fr-FR" sz="1400" dirty="0"/>
          </a:p>
        </p:txBody>
      </p:sp>
    </p:spTree>
    <p:extLst>
      <p:ext uri="{BB962C8B-B14F-4D97-AF65-F5344CB8AC3E}">
        <p14:creationId xmlns:p14="http://schemas.microsoft.com/office/powerpoint/2010/main" xmlns="" val="2939025210"/>
      </p:ext>
    </p:extLst>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U:\18 - Bureau Langue Francaise\1 - ESPACE CHEF DE BUREAU\A - DOCUMENTATION GENERALE\A - DOCUMENTS DE REFERENCE\dems.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956376" y="77126"/>
            <a:ext cx="936104" cy="1119626"/>
          </a:xfrm>
          <a:prstGeom prst="rect">
            <a:avLst/>
          </a:prstGeom>
          <a:noFill/>
          <a:extLst>
            <a:ext uri="{909E8E84-426E-40DD-AFC4-6F175D3DCCD1}">
              <a14:hiddenFill xmlns:a14="http://schemas.microsoft.com/office/drawing/2010/main" xmlns="">
                <a:solidFill>
                  <a:srgbClr val="FFFFFF"/>
                </a:solidFill>
              </a14:hiddenFill>
            </a:ext>
          </a:extLst>
        </p:spPr>
      </p:pic>
      <p:sp>
        <p:nvSpPr>
          <p:cNvPr id="7" name="ZoneTexte 6"/>
          <p:cNvSpPr txBox="1"/>
          <p:nvPr/>
        </p:nvSpPr>
        <p:spPr>
          <a:xfrm>
            <a:off x="971600" y="6453336"/>
            <a:ext cx="7344816" cy="307777"/>
          </a:xfrm>
          <a:prstGeom prst="rect">
            <a:avLst/>
          </a:prstGeom>
          <a:noFill/>
        </p:spPr>
        <p:txBody>
          <a:bodyPr wrap="square" rtlCol="0">
            <a:spAutoFit/>
          </a:bodyPr>
          <a:lstStyle/>
          <a:p>
            <a:pPr algn="ctr"/>
            <a:r>
              <a:rPr lang="fr-FR" sz="1400" dirty="0" smtClean="0"/>
              <a:t>Jérôme COLLIN – Ecole de Guerre – Département Langue française</a:t>
            </a:r>
            <a:endParaRPr lang="fr-FR" sz="1400" dirty="0"/>
          </a:p>
        </p:txBody>
      </p:sp>
      <p:sp>
        <p:nvSpPr>
          <p:cNvPr id="9" name="ZoneTexte 8"/>
          <p:cNvSpPr txBox="1"/>
          <p:nvPr/>
        </p:nvSpPr>
        <p:spPr>
          <a:xfrm>
            <a:off x="0" y="1"/>
            <a:ext cx="9144000" cy="307777"/>
          </a:xfrm>
          <a:prstGeom prst="rect">
            <a:avLst/>
          </a:prstGeom>
          <a:noFill/>
        </p:spPr>
        <p:txBody>
          <a:bodyPr wrap="square" rtlCol="0">
            <a:spAutoFit/>
          </a:bodyPr>
          <a:lstStyle/>
          <a:p>
            <a:pPr algn="ctr"/>
            <a:r>
              <a:rPr lang="fr-FR" sz="1400" dirty="0" smtClean="0">
                <a:solidFill>
                  <a:schemeClr val="tx2"/>
                </a:solidFill>
              </a:rPr>
              <a:t>No Relevant Feedback – No </a:t>
            </a:r>
            <a:r>
              <a:rPr lang="fr-FR" sz="1400" dirty="0" err="1" smtClean="0">
                <a:solidFill>
                  <a:schemeClr val="tx2"/>
                </a:solidFill>
              </a:rPr>
              <a:t>success</a:t>
            </a:r>
            <a:r>
              <a:rPr lang="fr-FR" sz="1400" dirty="0" smtClean="0">
                <a:solidFill>
                  <a:schemeClr val="tx2"/>
                </a:solidFill>
              </a:rPr>
              <a:t> on the </a:t>
            </a:r>
            <a:r>
              <a:rPr lang="fr-FR" sz="1400" dirty="0" err="1" smtClean="0">
                <a:solidFill>
                  <a:schemeClr val="tx2"/>
                </a:solidFill>
              </a:rPr>
              <a:t>Track</a:t>
            </a:r>
            <a:endParaRPr lang="fr-FR" sz="1400" dirty="0">
              <a:solidFill>
                <a:schemeClr val="tx2"/>
              </a:solidFill>
            </a:endParaRPr>
          </a:p>
        </p:txBody>
      </p:sp>
      <p:graphicFrame>
        <p:nvGraphicFramePr>
          <p:cNvPr id="8" name="Tableau 7"/>
          <p:cNvGraphicFramePr>
            <a:graphicFrameLocks noGrp="1"/>
          </p:cNvGraphicFramePr>
          <p:nvPr/>
        </p:nvGraphicFramePr>
        <p:xfrm>
          <a:off x="1524000" y="1397000"/>
          <a:ext cx="6096000" cy="370840"/>
        </p:xfrm>
        <a:graphic>
          <a:graphicData uri="http://schemas.openxmlformats.org/drawingml/2006/table">
            <a:tbl>
              <a:tblPr firstRow="1" bandRow="1">
                <a:tableStyleId>{5C22544A-7EE6-4342-B048-85BDC9FD1C3A}</a:tableStyleId>
              </a:tblPr>
              <a:tblGrid>
                <a:gridCol w="3048000"/>
                <a:gridCol w="3048000"/>
              </a:tblGrid>
              <a:tr h="370840">
                <a:tc>
                  <a:txBody>
                    <a:bodyPr/>
                    <a:lstStyle/>
                    <a:p>
                      <a:pPr algn="l"/>
                      <a:r>
                        <a:rPr lang="fr-FR" dirty="0" smtClean="0"/>
                        <a:t>WRITTEN</a:t>
                      </a:r>
                      <a:r>
                        <a:rPr lang="fr-FR" baseline="0" dirty="0" smtClean="0"/>
                        <a:t> SKILLS</a:t>
                      </a:r>
                      <a:endParaRPr lang="fr-FR" dirty="0"/>
                    </a:p>
                  </a:txBody>
                  <a:tcPr/>
                </a:tc>
                <a:tc>
                  <a:txBody>
                    <a:bodyPr/>
                    <a:lstStyle/>
                    <a:p>
                      <a:pPr algn="r"/>
                      <a:r>
                        <a:rPr lang="fr-FR" dirty="0" smtClean="0"/>
                        <a:t>ORAL</a:t>
                      </a:r>
                      <a:r>
                        <a:rPr lang="fr-FR" baseline="0" dirty="0" smtClean="0"/>
                        <a:t> LANGUAGE SKILLS</a:t>
                      </a:r>
                      <a:endParaRPr lang="fr-FR" dirty="0"/>
                    </a:p>
                  </a:txBody>
                  <a:tcPr/>
                </a:tc>
              </a:tr>
            </a:tbl>
          </a:graphicData>
        </a:graphic>
      </p:graphicFrame>
      <p:pic>
        <p:nvPicPr>
          <p:cNvPr id="46084" name="Picture 4" descr="Afficher l’image source"/>
          <p:cNvPicPr>
            <a:picLocks noChangeAspect="1" noChangeArrowheads="1"/>
          </p:cNvPicPr>
          <p:nvPr/>
        </p:nvPicPr>
        <p:blipFill>
          <a:blip r:embed="rId4" cstate="print">
            <a:lum contrast="40000"/>
          </a:blip>
          <a:srcRect/>
          <a:stretch>
            <a:fillRect/>
          </a:stretch>
        </p:blipFill>
        <p:spPr bwMode="auto">
          <a:xfrm>
            <a:off x="4283968" y="2708920"/>
            <a:ext cx="4157491" cy="1800000"/>
          </a:xfrm>
          <a:prstGeom prst="rect">
            <a:avLst/>
          </a:prstGeom>
          <a:noFill/>
        </p:spPr>
      </p:pic>
      <p:pic>
        <p:nvPicPr>
          <p:cNvPr id="48132" name="Picture 4" descr="Afficher l’image source"/>
          <p:cNvPicPr>
            <a:picLocks noChangeAspect="1" noChangeArrowheads="1"/>
          </p:cNvPicPr>
          <p:nvPr/>
        </p:nvPicPr>
        <p:blipFill>
          <a:blip r:embed="rId5" cstate="print"/>
          <a:srcRect/>
          <a:stretch>
            <a:fillRect/>
          </a:stretch>
        </p:blipFill>
        <p:spPr bwMode="auto">
          <a:xfrm>
            <a:off x="1691680" y="2780928"/>
            <a:ext cx="2744599" cy="1800000"/>
          </a:xfrm>
          <a:prstGeom prst="rect">
            <a:avLst/>
          </a:prstGeom>
          <a:noFill/>
        </p:spPr>
      </p:pic>
    </p:spTree>
    <p:extLst>
      <p:ext uri="{BB962C8B-B14F-4D97-AF65-F5344CB8AC3E}">
        <p14:creationId xmlns:p14="http://schemas.microsoft.com/office/powerpoint/2010/main" xmlns="" val="2939025210"/>
      </p:ext>
    </p:extLst>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U:\18 - Bureau Langue Francaise\1 - ESPACE CHEF DE BUREAU\A - DOCUMENTATION GENERALE\A - DOCUMENTS DE REFERENCE\dems.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956376" y="77126"/>
            <a:ext cx="936104" cy="1119626"/>
          </a:xfrm>
          <a:prstGeom prst="rect">
            <a:avLst/>
          </a:prstGeom>
          <a:noFill/>
          <a:extLst>
            <a:ext uri="{909E8E84-426E-40DD-AFC4-6F175D3DCCD1}">
              <a14:hiddenFill xmlns:a14="http://schemas.microsoft.com/office/drawing/2010/main" xmlns="">
                <a:solidFill>
                  <a:srgbClr val="FFFFFF"/>
                </a:solidFill>
              </a14:hiddenFill>
            </a:ext>
          </a:extLst>
        </p:spPr>
      </p:pic>
      <p:sp>
        <p:nvSpPr>
          <p:cNvPr id="7" name="ZoneTexte 6"/>
          <p:cNvSpPr txBox="1"/>
          <p:nvPr/>
        </p:nvSpPr>
        <p:spPr>
          <a:xfrm>
            <a:off x="971600" y="6453336"/>
            <a:ext cx="7344816" cy="307777"/>
          </a:xfrm>
          <a:prstGeom prst="rect">
            <a:avLst/>
          </a:prstGeom>
          <a:noFill/>
        </p:spPr>
        <p:txBody>
          <a:bodyPr wrap="square" rtlCol="0">
            <a:spAutoFit/>
          </a:bodyPr>
          <a:lstStyle/>
          <a:p>
            <a:pPr algn="ctr"/>
            <a:r>
              <a:rPr lang="fr-FR" sz="1400" dirty="0" smtClean="0"/>
              <a:t>Jérôme COLLIN – Ecole de Guerre – Département Langue française</a:t>
            </a:r>
            <a:endParaRPr lang="fr-FR" sz="1400" dirty="0"/>
          </a:p>
        </p:txBody>
      </p:sp>
      <p:sp>
        <p:nvSpPr>
          <p:cNvPr id="9" name="ZoneTexte 8"/>
          <p:cNvSpPr txBox="1"/>
          <p:nvPr/>
        </p:nvSpPr>
        <p:spPr>
          <a:xfrm>
            <a:off x="0" y="1"/>
            <a:ext cx="9144000" cy="307777"/>
          </a:xfrm>
          <a:prstGeom prst="rect">
            <a:avLst/>
          </a:prstGeom>
          <a:noFill/>
        </p:spPr>
        <p:txBody>
          <a:bodyPr wrap="square" rtlCol="0">
            <a:spAutoFit/>
          </a:bodyPr>
          <a:lstStyle/>
          <a:p>
            <a:pPr algn="ctr"/>
            <a:r>
              <a:rPr lang="fr-FR" sz="1400" dirty="0" smtClean="0">
                <a:solidFill>
                  <a:schemeClr val="tx2"/>
                </a:solidFill>
              </a:rPr>
              <a:t>No Relevant Feedback – No </a:t>
            </a:r>
            <a:r>
              <a:rPr lang="fr-FR" sz="1400" dirty="0" err="1" smtClean="0">
                <a:solidFill>
                  <a:schemeClr val="tx2"/>
                </a:solidFill>
              </a:rPr>
              <a:t>success</a:t>
            </a:r>
            <a:r>
              <a:rPr lang="fr-FR" sz="1400" dirty="0" smtClean="0">
                <a:solidFill>
                  <a:schemeClr val="tx2"/>
                </a:solidFill>
              </a:rPr>
              <a:t> on the </a:t>
            </a:r>
            <a:r>
              <a:rPr lang="fr-FR" sz="1400" dirty="0" err="1" smtClean="0">
                <a:solidFill>
                  <a:schemeClr val="tx2"/>
                </a:solidFill>
              </a:rPr>
              <a:t>Track</a:t>
            </a:r>
            <a:endParaRPr lang="fr-FR" sz="1400" dirty="0">
              <a:solidFill>
                <a:schemeClr val="tx2"/>
              </a:solidFill>
            </a:endParaRPr>
          </a:p>
        </p:txBody>
      </p:sp>
      <p:graphicFrame>
        <p:nvGraphicFramePr>
          <p:cNvPr id="8" name="Tableau 7"/>
          <p:cNvGraphicFramePr>
            <a:graphicFrameLocks noGrp="1"/>
          </p:cNvGraphicFramePr>
          <p:nvPr/>
        </p:nvGraphicFramePr>
        <p:xfrm>
          <a:off x="1524000" y="1397000"/>
          <a:ext cx="6096000" cy="370840"/>
        </p:xfrm>
        <a:graphic>
          <a:graphicData uri="http://schemas.openxmlformats.org/drawingml/2006/table">
            <a:tbl>
              <a:tblPr firstRow="1" bandRow="1">
                <a:tableStyleId>{5C22544A-7EE6-4342-B048-85BDC9FD1C3A}</a:tableStyleId>
              </a:tblPr>
              <a:tblGrid>
                <a:gridCol w="3048000"/>
                <a:gridCol w="3048000"/>
              </a:tblGrid>
              <a:tr h="370840">
                <a:tc>
                  <a:txBody>
                    <a:bodyPr/>
                    <a:lstStyle/>
                    <a:p>
                      <a:pPr algn="l"/>
                      <a:r>
                        <a:rPr lang="fr-FR" dirty="0" smtClean="0"/>
                        <a:t>WRITTEN</a:t>
                      </a:r>
                      <a:r>
                        <a:rPr lang="fr-FR" baseline="0" dirty="0" smtClean="0"/>
                        <a:t> SKILLS</a:t>
                      </a:r>
                      <a:endParaRPr lang="fr-FR" dirty="0"/>
                    </a:p>
                  </a:txBody>
                  <a:tcPr/>
                </a:tc>
                <a:tc>
                  <a:txBody>
                    <a:bodyPr/>
                    <a:lstStyle/>
                    <a:p>
                      <a:pPr algn="r"/>
                      <a:r>
                        <a:rPr lang="fr-FR" dirty="0" smtClean="0"/>
                        <a:t>ORAL</a:t>
                      </a:r>
                      <a:r>
                        <a:rPr lang="fr-FR" baseline="0" dirty="0" smtClean="0"/>
                        <a:t> LANGUAGE SKILLS</a:t>
                      </a:r>
                      <a:endParaRPr lang="fr-FR" dirty="0"/>
                    </a:p>
                  </a:txBody>
                  <a:tcPr/>
                </a:tc>
              </a:tr>
            </a:tbl>
          </a:graphicData>
        </a:graphic>
      </p:graphicFrame>
      <p:pic>
        <p:nvPicPr>
          <p:cNvPr id="48132" name="Picture 4" descr="Afficher l’image source"/>
          <p:cNvPicPr>
            <a:picLocks noChangeAspect="1" noChangeArrowheads="1"/>
          </p:cNvPicPr>
          <p:nvPr/>
        </p:nvPicPr>
        <p:blipFill>
          <a:blip r:embed="rId4" cstate="print"/>
          <a:srcRect/>
          <a:stretch>
            <a:fillRect/>
          </a:stretch>
        </p:blipFill>
        <p:spPr bwMode="auto">
          <a:xfrm>
            <a:off x="1691680" y="2780928"/>
            <a:ext cx="2744599" cy="1800000"/>
          </a:xfrm>
          <a:prstGeom prst="rect">
            <a:avLst/>
          </a:prstGeom>
          <a:noFill/>
        </p:spPr>
      </p:pic>
      <p:pic>
        <p:nvPicPr>
          <p:cNvPr id="52226" name="Picture 2" descr="Afficher l’image source"/>
          <p:cNvPicPr>
            <a:picLocks noChangeAspect="1" noChangeArrowheads="1"/>
          </p:cNvPicPr>
          <p:nvPr/>
        </p:nvPicPr>
        <p:blipFill>
          <a:blip r:embed="rId5" cstate="print"/>
          <a:srcRect/>
          <a:stretch>
            <a:fillRect/>
          </a:stretch>
        </p:blipFill>
        <p:spPr bwMode="auto">
          <a:xfrm>
            <a:off x="4427984" y="2564904"/>
            <a:ext cx="3255218" cy="2163279"/>
          </a:xfrm>
          <a:prstGeom prst="rect">
            <a:avLst/>
          </a:prstGeom>
          <a:noFill/>
        </p:spPr>
      </p:pic>
    </p:spTree>
    <p:extLst>
      <p:ext uri="{BB962C8B-B14F-4D97-AF65-F5344CB8AC3E}">
        <p14:creationId xmlns:p14="http://schemas.microsoft.com/office/powerpoint/2010/main" xmlns="" val="2939025210"/>
      </p:ext>
    </p:extLst>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U:\18 - Bureau Langue Francaise\1 - ESPACE CHEF DE BUREAU\A - DOCUMENTATION GENERALE\A - DOCUMENTS DE REFERENCE\dems.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956376" y="77126"/>
            <a:ext cx="936104" cy="1119626"/>
          </a:xfrm>
          <a:prstGeom prst="rect">
            <a:avLst/>
          </a:prstGeom>
          <a:noFill/>
          <a:extLst>
            <a:ext uri="{909E8E84-426E-40DD-AFC4-6F175D3DCCD1}">
              <a14:hiddenFill xmlns:a14="http://schemas.microsoft.com/office/drawing/2010/main" xmlns="">
                <a:solidFill>
                  <a:srgbClr val="FFFFFF"/>
                </a:solidFill>
              </a14:hiddenFill>
            </a:ext>
          </a:extLst>
        </p:spPr>
      </p:pic>
      <p:sp>
        <p:nvSpPr>
          <p:cNvPr id="7" name="ZoneTexte 6"/>
          <p:cNvSpPr txBox="1"/>
          <p:nvPr/>
        </p:nvSpPr>
        <p:spPr>
          <a:xfrm>
            <a:off x="971600" y="6453336"/>
            <a:ext cx="7344816" cy="307777"/>
          </a:xfrm>
          <a:prstGeom prst="rect">
            <a:avLst/>
          </a:prstGeom>
          <a:noFill/>
        </p:spPr>
        <p:txBody>
          <a:bodyPr wrap="square" rtlCol="0">
            <a:spAutoFit/>
          </a:bodyPr>
          <a:lstStyle/>
          <a:p>
            <a:pPr algn="ctr"/>
            <a:r>
              <a:rPr lang="fr-FR" sz="1400" dirty="0" smtClean="0"/>
              <a:t>Jérôme COLLIN – Ecole de Guerre – Département Langue française</a:t>
            </a:r>
            <a:endParaRPr lang="fr-FR" sz="1400" dirty="0"/>
          </a:p>
        </p:txBody>
      </p:sp>
      <p:sp>
        <p:nvSpPr>
          <p:cNvPr id="9" name="ZoneTexte 8"/>
          <p:cNvSpPr txBox="1"/>
          <p:nvPr/>
        </p:nvSpPr>
        <p:spPr>
          <a:xfrm>
            <a:off x="0" y="1"/>
            <a:ext cx="9144000" cy="307777"/>
          </a:xfrm>
          <a:prstGeom prst="rect">
            <a:avLst/>
          </a:prstGeom>
          <a:noFill/>
        </p:spPr>
        <p:txBody>
          <a:bodyPr wrap="square" rtlCol="0">
            <a:spAutoFit/>
          </a:bodyPr>
          <a:lstStyle/>
          <a:p>
            <a:pPr algn="ctr"/>
            <a:r>
              <a:rPr lang="fr-FR" sz="1400" dirty="0" smtClean="0">
                <a:solidFill>
                  <a:schemeClr val="tx2"/>
                </a:solidFill>
              </a:rPr>
              <a:t>No Relevant Feedback – No </a:t>
            </a:r>
            <a:r>
              <a:rPr lang="fr-FR" sz="1400" dirty="0" err="1" smtClean="0">
                <a:solidFill>
                  <a:schemeClr val="tx2"/>
                </a:solidFill>
              </a:rPr>
              <a:t>success</a:t>
            </a:r>
            <a:r>
              <a:rPr lang="fr-FR" sz="1400" dirty="0" smtClean="0">
                <a:solidFill>
                  <a:schemeClr val="tx2"/>
                </a:solidFill>
              </a:rPr>
              <a:t> on the </a:t>
            </a:r>
            <a:r>
              <a:rPr lang="fr-FR" sz="1400" dirty="0" err="1" smtClean="0">
                <a:solidFill>
                  <a:schemeClr val="tx2"/>
                </a:solidFill>
              </a:rPr>
              <a:t>Track</a:t>
            </a:r>
            <a:endParaRPr lang="fr-FR" sz="1400" dirty="0">
              <a:solidFill>
                <a:schemeClr val="tx2"/>
              </a:solidFill>
            </a:endParaRPr>
          </a:p>
        </p:txBody>
      </p:sp>
      <p:graphicFrame>
        <p:nvGraphicFramePr>
          <p:cNvPr id="10" name="Tableau 9"/>
          <p:cNvGraphicFramePr>
            <a:graphicFrameLocks noGrp="1"/>
          </p:cNvGraphicFramePr>
          <p:nvPr/>
        </p:nvGraphicFramePr>
        <p:xfrm>
          <a:off x="611559" y="1340768"/>
          <a:ext cx="8064897" cy="2772394"/>
        </p:xfrm>
        <a:graphic>
          <a:graphicData uri="http://schemas.openxmlformats.org/drawingml/2006/table">
            <a:tbl>
              <a:tblPr>
                <a:tableStyleId>{BC89EF96-8CEA-46FF-86C4-4CE0E7609802}</a:tableStyleId>
              </a:tblPr>
              <a:tblGrid>
                <a:gridCol w="2688299"/>
                <a:gridCol w="2688299"/>
                <a:gridCol w="2688299"/>
              </a:tblGrid>
              <a:tr h="540000">
                <a:tc>
                  <a:txBody>
                    <a:bodyPr/>
                    <a:lstStyle/>
                    <a:p>
                      <a:pPr algn="ctr">
                        <a:lnSpc>
                          <a:spcPct val="115000"/>
                        </a:lnSpc>
                        <a:spcAft>
                          <a:spcPts val="0"/>
                        </a:spcAft>
                      </a:pPr>
                      <a:r>
                        <a:rPr lang="en-US" sz="1800" b="1" dirty="0"/>
                        <a:t>Sources of feedback</a:t>
                      </a:r>
                      <a:endParaRPr lang="fr-FR" sz="1400" b="1" dirty="0">
                        <a:latin typeface="Calibri"/>
                        <a:ea typeface="Calibri"/>
                        <a:cs typeface="Times New Roman"/>
                      </a:endParaRPr>
                    </a:p>
                  </a:txBody>
                  <a:tcPr marL="68580" marR="68580" marT="0" marB="0" anchor="ctr">
                    <a:solidFill>
                      <a:schemeClr val="tx2">
                        <a:lumMod val="20000"/>
                        <a:lumOff val="80000"/>
                      </a:schemeClr>
                    </a:solidFill>
                  </a:tcPr>
                </a:tc>
                <a:tc>
                  <a:txBody>
                    <a:bodyPr/>
                    <a:lstStyle/>
                    <a:p>
                      <a:pPr algn="ctr">
                        <a:lnSpc>
                          <a:spcPct val="115000"/>
                        </a:lnSpc>
                        <a:spcAft>
                          <a:spcPts val="0"/>
                        </a:spcAft>
                      </a:pPr>
                      <a:r>
                        <a:rPr lang="en-US" sz="1800" b="1" dirty="0"/>
                        <a:t>Useful</a:t>
                      </a:r>
                      <a:endParaRPr lang="fr-FR" sz="1400" b="1" dirty="0">
                        <a:latin typeface="Calibri"/>
                        <a:ea typeface="Calibri"/>
                        <a:cs typeface="Times New Roman"/>
                      </a:endParaRPr>
                    </a:p>
                  </a:txBody>
                  <a:tcPr marL="68580" marR="68580" marT="0" marB="0" anchor="ctr">
                    <a:solidFill>
                      <a:schemeClr val="tx2">
                        <a:lumMod val="20000"/>
                        <a:lumOff val="80000"/>
                      </a:schemeClr>
                    </a:solidFill>
                  </a:tcPr>
                </a:tc>
                <a:tc>
                  <a:txBody>
                    <a:bodyPr/>
                    <a:lstStyle/>
                    <a:p>
                      <a:pPr algn="ctr">
                        <a:lnSpc>
                          <a:spcPct val="115000"/>
                        </a:lnSpc>
                        <a:spcAft>
                          <a:spcPts val="0"/>
                        </a:spcAft>
                      </a:pPr>
                      <a:r>
                        <a:rPr lang="en-US" sz="1800" b="1" dirty="0"/>
                        <a:t>Not useful</a:t>
                      </a:r>
                      <a:endParaRPr lang="fr-FR" sz="1400" b="1" dirty="0">
                        <a:latin typeface="Calibri"/>
                        <a:ea typeface="Calibri"/>
                        <a:cs typeface="Times New Roman"/>
                      </a:endParaRPr>
                    </a:p>
                  </a:txBody>
                  <a:tcPr marL="68580" marR="68580" marT="0" marB="0" anchor="ctr">
                    <a:solidFill>
                      <a:schemeClr val="tx2">
                        <a:lumMod val="20000"/>
                        <a:lumOff val="80000"/>
                      </a:schemeClr>
                    </a:solidFill>
                  </a:tcPr>
                </a:tc>
              </a:tr>
              <a:tr h="540000">
                <a:tc>
                  <a:txBody>
                    <a:bodyPr/>
                    <a:lstStyle/>
                    <a:p>
                      <a:pPr algn="l">
                        <a:lnSpc>
                          <a:spcPct val="115000"/>
                        </a:lnSpc>
                        <a:spcAft>
                          <a:spcPts val="0"/>
                        </a:spcAft>
                      </a:pPr>
                      <a:r>
                        <a:rPr lang="en-US" sz="1800" dirty="0"/>
                        <a:t>Students</a:t>
                      </a:r>
                      <a:endParaRPr lang="fr-FR" sz="1400" dirty="0">
                        <a:latin typeface="Calibri"/>
                        <a:ea typeface="Calibri"/>
                        <a:cs typeface="Times New Roman"/>
                      </a:endParaRPr>
                    </a:p>
                  </a:txBody>
                  <a:tcPr marL="68580" marR="68580" marT="0" marB="0" anchor="ctr"/>
                </a:tc>
                <a:tc>
                  <a:txBody>
                    <a:bodyPr/>
                    <a:lstStyle/>
                    <a:p>
                      <a:pPr algn="just">
                        <a:lnSpc>
                          <a:spcPct val="115000"/>
                        </a:lnSpc>
                        <a:spcAft>
                          <a:spcPts val="0"/>
                        </a:spcAft>
                      </a:pPr>
                      <a:endParaRPr lang="en-US" sz="1800">
                        <a:latin typeface="Calibri"/>
                        <a:ea typeface="Calibri"/>
                        <a:cs typeface="Times New Roman"/>
                      </a:endParaRPr>
                    </a:p>
                  </a:txBody>
                  <a:tcPr marL="68580" marR="68580" marT="0" marB="0" anchor="ctr"/>
                </a:tc>
                <a:tc>
                  <a:txBody>
                    <a:bodyPr/>
                    <a:lstStyle/>
                    <a:p>
                      <a:pPr algn="ctr">
                        <a:lnSpc>
                          <a:spcPct val="115000"/>
                        </a:lnSpc>
                        <a:spcAft>
                          <a:spcPts val="0"/>
                        </a:spcAft>
                      </a:pPr>
                      <a:r>
                        <a:rPr lang="en-US" sz="2800" dirty="0" smtClean="0">
                          <a:solidFill>
                            <a:srgbClr val="FF0000"/>
                          </a:solidFill>
                          <a:latin typeface="Calibri"/>
                          <a:ea typeface="Calibri"/>
                          <a:cs typeface="Times New Roman"/>
                          <a:sym typeface="Wingdings"/>
                        </a:rPr>
                        <a:t></a:t>
                      </a:r>
                    </a:p>
                  </a:txBody>
                  <a:tcPr marL="68580" marR="68580" marT="0" marB="0" anchor="ctr"/>
                </a:tc>
              </a:tr>
              <a:tr h="540000">
                <a:tc>
                  <a:txBody>
                    <a:bodyPr/>
                    <a:lstStyle/>
                    <a:p>
                      <a:pPr algn="l">
                        <a:lnSpc>
                          <a:spcPct val="115000"/>
                        </a:lnSpc>
                        <a:spcAft>
                          <a:spcPts val="0"/>
                        </a:spcAft>
                      </a:pPr>
                      <a:r>
                        <a:rPr lang="en-US" sz="1800" dirty="0"/>
                        <a:t>Teachers</a:t>
                      </a:r>
                      <a:endParaRPr lang="fr-FR" sz="1400" dirty="0">
                        <a:latin typeface="Calibri"/>
                        <a:ea typeface="Calibri"/>
                        <a:cs typeface="Times New Roman"/>
                      </a:endParaRPr>
                    </a:p>
                  </a:txBody>
                  <a:tcPr marL="68580" marR="68580" marT="0" marB="0" anchor="ctr"/>
                </a:tc>
                <a:tc>
                  <a:txBody>
                    <a:bodyPr/>
                    <a:lstStyle/>
                    <a:p>
                      <a:pPr algn="just">
                        <a:lnSpc>
                          <a:spcPct val="115000"/>
                        </a:lnSpc>
                        <a:spcAft>
                          <a:spcPts val="0"/>
                        </a:spcAft>
                      </a:pPr>
                      <a:endParaRPr lang="en-US" sz="1800">
                        <a:latin typeface="Calibri"/>
                        <a:ea typeface="Calibri"/>
                        <a:cs typeface="Times New Roman"/>
                      </a:endParaRPr>
                    </a:p>
                  </a:txBody>
                  <a:tcPr marL="68580" marR="6858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2800" dirty="0" smtClean="0">
                          <a:solidFill>
                            <a:srgbClr val="FF0000"/>
                          </a:solidFill>
                          <a:latin typeface="+mn-lt"/>
                          <a:ea typeface="Calibri"/>
                          <a:cs typeface="Times New Roman"/>
                          <a:sym typeface="Wingdings"/>
                        </a:rPr>
                        <a:t></a:t>
                      </a:r>
                      <a:endParaRPr lang="en-US" sz="1800" dirty="0" smtClean="0">
                        <a:solidFill>
                          <a:srgbClr val="FF0000"/>
                        </a:solidFill>
                        <a:latin typeface="+mn-lt"/>
                        <a:ea typeface="Calibri"/>
                        <a:cs typeface="Times New Roman"/>
                      </a:endParaRPr>
                    </a:p>
                  </a:txBody>
                  <a:tcPr marL="68580" marR="68580" marT="0" marB="0" anchor="ctr"/>
                </a:tc>
              </a:tr>
              <a:tr h="540000">
                <a:tc>
                  <a:txBody>
                    <a:bodyPr/>
                    <a:lstStyle/>
                    <a:p>
                      <a:pPr algn="l">
                        <a:lnSpc>
                          <a:spcPct val="115000"/>
                        </a:lnSpc>
                        <a:spcAft>
                          <a:spcPts val="0"/>
                        </a:spcAft>
                      </a:pPr>
                      <a:r>
                        <a:rPr lang="en-US" sz="1800" dirty="0"/>
                        <a:t>Educational support team </a:t>
                      </a:r>
                      <a:endParaRPr lang="fr-FR" sz="1400" dirty="0">
                        <a:latin typeface="Calibri"/>
                        <a:ea typeface="Calibri"/>
                        <a:cs typeface="Times New Roman"/>
                      </a:endParaRPr>
                    </a:p>
                  </a:txBody>
                  <a:tcPr marL="68580" marR="68580" marT="0" marB="0" anchor="ctr"/>
                </a:tc>
                <a:tc>
                  <a:txBody>
                    <a:bodyPr/>
                    <a:lstStyle/>
                    <a:p>
                      <a:pPr algn="just">
                        <a:lnSpc>
                          <a:spcPct val="115000"/>
                        </a:lnSpc>
                        <a:spcAft>
                          <a:spcPts val="0"/>
                        </a:spcAft>
                      </a:pPr>
                      <a:endParaRPr lang="en-US" sz="1800" dirty="0">
                        <a:latin typeface="Calibri"/>
                        <a:ea typeface="Calibri"/>
                        <a:cs typeface="Times New Roman"/>
                      </a:endParaRPr>
                    </a:p>
                  </a:txBody>
                  <a:tcPr marL="68580" marR="6858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2800" dirty="0" smtClean="0">
                          <a:solidFill>
                            <a:srgbClr val="FF0000"/>
                          </a:solidFill>
                          <a:latin typeface="+mn-lt"/>
                          <a:ea typeface="Calibri"/>
                          <a:cs typeface="Times New Roman"/>
                          <a:sym typeface="Wingdings"/>
                        </a:rPr>
                        <a:t></a:t>
                      </a:r>
                      <a:endParaRPr lang="en-US" sz="1800" dirty="0" smtClean="0">
                        <a:solidFill>
                          <a:srgbClr val="FF0000"/>
                        </a:solidFill>
                        <a:latin typeface="+mn-lt"/>
                        <a:ea typeface="Calibri"/>
                        <a:cs typeface="Times New Roman"/>
                      </a:endParaRPr>
                    </a:p>
                  </a:txBody>
                  <a:tcPr marL="68580" marR="68580" marT="0" marB="0" anchor="ctr"/>
                </a:tc>
              </a:tr>
              <a:tr h="540000">
                <a:tc>
                  <a:txBody>
                    <a:bodyPr/>
                    <a:lstStyle/>
                    <a:p>
                      <a:pPr algn="l">
                        <a:lnSpc>
                          <a:spcPct val="115000"/>
                        </a:lnSpc>
                        <a:spcAft>
                          <a:spcPts val="0"/>
                        </a:spcAft>
                      </a:pPr>
                      <a:r>
                        <a:rPr lang="en-US" sz="1800" dirty="0"/>
                        <a:t>Language center military </a:t>
                      </a:r>
                      <a:r>
                        <a:rPr lang="en-US" sz="1800" dirty="0" smtClean="0"/>
                        <a:t>leaders</a:t>
                      </a:r>
                      <a:endParaRPr lang="fr-FR" sz="1400" dirty="0">
                        <a:latin typeface="Calibri"/>
                        <a:ea typeface="Calibri"/>
                        <a:cs typeface="Times New Roman"/>
                      </a:endParaRPr>
                    </a:p>
                  </a:txBody>
                  <a:tcPr marL="68580" marR="68580" marT="0" marB="0" anchor="ctr"/>
                </a:tc>
                <a:tc>
                  <a:txBody>
                    <a:bodyPr/>
                    <a:lstStyle/>
                    <a:p>
                      <a:pPr algn="just">
                        <a:lnSpc>
                          <a:spcPct val="115000"/>
                        </a:lnSpc>
                        <a:spcAft>
                          <a:spcPts val="0"/>
                        </a:spcAft>
                      </a:pPr>
                      <a:endParaRPr lang="en-US" sz="1800" dirty="0">
                        <a:latin typeface="Calibri"/>
                        <a:ea typeface="Calibri"/>
                        <a:cs typeface="Times New Roman"/>
                      </a:endParaRPr>
                    </a:p>
                  </a:txBody>
                  <a:tcPr marL="68580" marR="6858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2800" dirty="0" smtClean="0">
                          <a:solidFill>
                            <a:srgbClr val="FF0000"/>
                          </a:solidFill>
                          <a:latin typeface="+mn-lt"/>
                          <a:ea typeface="Calibri"/>
                          <a:cs typeface="Times New Roman"/>
                          <a:sym typeface="Wingdings"/>
                        </a:rPr>
                        <a:t></a:t>
                      </a:r>
                      <a:endParaRPr lang="en-US" sz="1800" dirty="0" smtClean="0">
                        <a:solidFill>
                          <a:srgbClr val="FF0000"/>
                        </a:solidFill>
                        <a:latin typeface="+mn-lt"/>
                        <a:ea typeface="Calibri"/>
                        <a:cs typeface="Times New Roman"/>
                      </a:endParaRPr>
                    </a:p>
                  </a:txBody>
                  <a:tcPr marL="68580" marR="68580" marT="0" marB="0" anchor="ctr"/>
                </a:tc>
              </a:tr>
            </a:tbl>
          </a:graphicData>
        </a:graphic>
      </p:graphicFrame>
      <p:graphicFrame>
        <p:nvGraphicFramePr>
          <p:cNvPr id="11" name="Tableau 10"/>
          <p:cNvGraphicFramePr>
            <a:graphicFrameLocks noGrp="1"/>
          </p:cNvGraphicFramePr>
          <p:nvPr/>
        </p:nvGraphicFramePr>
        <p:xfrm>
          <a:off x="611560" y="4221312"/>
          <a:ext cx="8064897" cy="1548000"/>
        </p:xfrm>
        <a:graphic>
          <a:graphicData uri="http://schemas.openxmlformats.org/drawingml/2006/table">
            <a:tbl>
              <a:tblPr>
                <a:tableStyleId>{BC89EF96-8CEA-46FF-86C4-4CE0E7609802}</a:tableStyleId>
              </a:tblPr>
              <a:tblGrid>
                <a:gridCol w="2688299"/>
                <a:gridCol w="2688299"/>
                <a:gridCol w="2688299"/>
              </a:tblGrid>
              <a:tr h="540000">
                <a:tc>
                  <a:txBody>
                    <a:bodyPr/>
                    <a:lstStyle/>
                    <a:p>
                      <a:pPr algn="l">
                        <a:lnSpc>
                          <a:spcPct val="115000"/>
                        </a:lnSpc>
                        <a:spcAft>
                          <a:spcPts val="0"/>
                        </a:spcAft>
                      </a:pPr>
                      <a:r>
                        <a:rPr lang="en-US" sz="1800" dirty="0" smtClean="0"/>
                        <a:t>External professionals</a:t>
                      </a:r>
                      <a:endParaRPr lang="fr-FR" sz="1400" dirty="0">
                        <a:latin typeface="Calibri"/>
                        <a:ea typeface="Calibri"/>
                        <a:cs typeface="Times New Roman"/>
                      </a:endParaRPr>
                    </a:p>
                  </a:txBody>
                  <a:tcPr marL="68580" marR="68580" marT="0" marB="0" anchor="ctr"/>
                </a:tc>
                <a:tc>
                  <a:txBody>
                    <a:bodyPr/>
                    <a:lstStyle/>
                    <a:p>
                      <a:pPr algn="ctr">
                        <a:lnSpc>
                          <a:spcPct val="115000"/>
                        </a:lnSpc>
                        <a:spcAft>
                          <a:spcPts val="0"/>
                        </a:spcAft>
                      </a:pPr>
                      <a:r>
                        <a:rPr lang="en-US" sz="2800" dirty="0" smtClean="0">
                          <a:solidFill>
                            <a:srgbClr val="00B050"/>
                          </a:solidFill>
                          <a:latin typeface="Calibri"/>
                          <a:ea typeface="Calibri"/>
                          <a:cs typeface="Times New Roman"/>
                          <a:sym typeface="Wingdings"/>
                        </a:rPr>
                        <a:t></a:t>
                      </a:r>
                      <a:endParaRPr lang="en-US" sz="2800" dirty="0">
                        <a:solidFill>
                          <a:srgbClr val="00B050"/>
                        </a:solidFill>
                        <a:latin typeface="Calibri"/>
                        <a:ea typeface="Calibri"/>
                        <a:cs typeface="Times New Roman"/>
                      </a:endParaRPr>
                    </a:p>
                  </a:txBody>
                  <a:tcPr marL="68580" marR="68580" marT="0" marB="0" anchor="ctr"/>
                </a:tc>
                <a:tc>
                  <a:txBody>
                    <a:bodyPr/>
                    <a:lstStyle/>
                    <a:p>
                      <a:pPr algn="ctr">
                        <a:lnSpc>
                          <a:spcPct val="115000"/>
                        </a:lnSpc>
                        <a:spcAft>
                          <a:spcPts val="0"/>
                        </a:spcAft>
                      </a:pPr>
                      <a:endParaRPr lang="en-US" sz="1800" dirty="0">
                        <a:solidFill>
                          <a:srgbClr val="FF0000"/>
                        </a:solidFill>
                        <a:latin typeface="Calibri"/>
                        <a:ea typeface="Calibri"/>
                        <a:cs typeface="Times New Roman"/>
                      </a:endParaRPr>
                    </a:p>
                  </a:txBody>
                  <a:tcPr marL="68580" marR="68580" marT="0" marB="0" anchor="ctr"/>
                </a:tc>
              </a:tr>
              <a:tr h="1008000">
                <a:tc>
                  <a:txBody>
                    <a:bodyPr/>
                    <a:lstStyle/>
                    <a:p>
                      <a:pPr algn="l">
                        <a:lnSpc>
                          <a:spcPct val="115000"/>
                        </a:lnSpc>
                        <a:spcAft>
                          <a:spcPts val="0"/>
                        </a:spcAft>
                      </a:pPr>
                      <a:r>
                        <a:rPr lang="en-US" sz="1800" dirty="0" smtClean="0">
                          <a:latin typeface="+mn-lt"/>
                          <a:ea typeface="+mn-ea"/>
                          <a:cs typeface="+mn-cs"/>
                        </a:rPr>
                        <a:t>Post-class</a:t>
                      </a:r>
                      <a:r>
                        <a:rPr lang="en-US" sz="1800" baseline="0" dirty="0" smtClean="0">
                          <a:latin typeface="+mn-lt"/>
                          <a:ea typeface="+mn-ea"/>
                          <a:cs typeface="+mn-cs"/>
                        </a:rPr>
                        <a:t> </a:t>
                      </a:r>
                      <a:r>
                        <a:rPr lang="en-US" sz="1800" baseline="0" dirty="0" err="1" smtClean="0">
                          <a:latin typeface="+mn-lt"/>
                          <a:ea typeface="+mn-ea"/>
                          <a:cs typeface="+mn-cs"/>
                        </a:rPr>
                        <a:t>militairy</a:t>
                      </a:r>
                      <a:r>
                        <a:rPr lang="en-US" sz="1800" baseline="0" dirty="0" smtClean="0">
                          <a:latin typeface="+mn-lt"/>
                          <a:ea typeface="+mn-ea"/>
                          <a:cs typeface="+mn-cs"/>
                        </a:rPr>
                        <a:t> employment administrators</a:t>
                      </a:r>
                      <a:endParaRPr lang="fr-FR" sz="1400" dirty="0">
                        <a:latin typeface="Calibri"/>
                        <a:ea typeface="Calibri"/>
                        <a:cs typeface="Times New Roman"/>
                      </a:endParaRPr>
                    </a:p>
                  </a:txBody>
                  <a:tcPr marL="68580" marR="6858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2800" dirty="0" smtClean="0">
                          <a:solidFill>
                            <a:srgbClr val="00B050"/>
                          </a:solidFill>
                          <a:latin typeface="+mn-lt"/>
                          <a:ea typeface="Calibri"/>
                          <a:cs typeface="Times New Roman"/>
                          <a:sym typeface="Wingdings"/>
                        </a:rPr>
                        <a:t></a:t>
                      </a:r>
                      <a:endParaRPr lang="en-US" sz="2800" dirty="0" smtClean="0">
                        <a:solidFill>
                          <a:srgbClr val="00B050"/>
                        </a:solidFill>
                        <a:latin typeface="+mn-lt"/>
                        <a:ea typeface="Calibri"/>
                        <a:cs typeface="Times New Roman"/>
                      </a:endParaRPr>
                    </a:p>
                  </a:txBody>
                  <a:tcPr marL="68580" marR="6858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endParaRPr lang="en-US" sz="1800" dirty="0" smtClean="0">
                        <a:solidFill>
                          <a:srgbClr val="FF0000"/>
                        </a:solidFill>
                        <a:latin typeface="+mn-lt"/>
                        <a:ea typeface="Calibri"/>
                        <a:cs typeface="Times New Roman"/>
                      </a:endParaRPr>
                    </a:p>
                  </a:txBody>
                  <a:tcPr marL="68580" marR="68580" marT="0" marB="0" anchor="ctr"/>
                </a:tc>
              </a:tr>
            </a:tbl>
          </a:graphicData>
        </a:graphic>
      </p:graphicFrame>
    </p:spTree>
    <p:extLst>
      <p:ext uri="{BB962C8B-B14F-4D97-AF65-F5344CB8AC3E}">
        <p14:creationId xmlns:p14="http://schemas.microsoft.com/office/powerpoint/2010/main" xmlns="" val="2939025210"/>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U:\18 - Bureau Langue Francaise\1 - ESPACE CHEF DE BUREAU\A - DOCUMENTATION GENERALE\A - DOCUMENTS DE REFERENCE\dems.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956376" y="77126"/>
            <a:ext cx="936104" cy="1119626"/>
          </a:xfrm>
          <a:prstGeom prst="rect">
            <a:avLst/>
          </a:prstGeom>
          <a:noFill/>
          <a:extLst>
            <a:ext uri="{909E8E84-426E-40DD-AFC4-6F175D3DCCD1}">
              <a14:hiddenFill xmlns:a14="http://schemas.microsoft.com/office/drawing/2010/main" xmlns="">
                <a:solidFill>
                  <a:srgbClr val="FFFFFF"/>
                </a:solidFill>
              </a14:hiddenFill>
            </a:ext>
          </a:extLst>
        </p:spPr>
      </p:pic>
      <p:sp>
        <p:nvSpPr>
          <p:cNvPr id="7" name="ZoneTexte 6"/>
          <p:cNvSpPr txBox="1"/>
          <p:nvPr/>
        </p:nvSpPr>
        <p:spPr>
          <a:xfrm>
            <a:off x="971600" y="6453336"/>
            <a:ext cx="7344816" cy="307777"/>
          </a:xfrm>
          <a:prstGeom prst="rect">
            <a:avLst/>
          </a:prstGeom>
          <a:noFill/>
        </p:spPr>
        <p:txBody>
          <a:bodyPr wrap="square" rtlCol="0">
            <a:spAutoFit/>
          </a:bodyPr>
          <a:lstStyle/>
          <a:p>
            <a:pPr algn="ctr"/>
            <a:r>
              <a:rPr lang="fr-FR" sz="1400" dirty="0" smtClean="0"/>
              <a:t>Jérôme COLLIN – Ecole de Guerre – Département Langue française</a:t>
            </a:r>
            <a:endParaRPr lang="fr-FR" sz="1400" dirty="0"/>
          </a:p>
        </p:txBody>
      </p:sp>
      <p:sp>
        <p:nvSpPr>
          <p:cNvPr id="9" name="ZoneTexte 8"/>
          <p:cNvSpPr txBox="1"/>
          <p:nvPr/>
        </p:nvSpPr>
        <p:spPr>
          <a:xfrm>
            <a:off x="0" y="1"/>
            <a:ext cx="9144000" cy="307777"/>
          </a:xfrm>
          <a:prstGeom prst="rect">
            <a:avLst/>
          </a:prstGeom>
          <a:noFill/>
        </p:spPr>
        <p:txBody>
          <a:bodyPr wrap="square" rtlCol="0">
            <a:spAutoFit/>
          </a:bodyPr>
          <a:lstStyle/>
          <a:p>
            <a:pPr algn="ctr"/>
            <a:r>
              <a:rPr lang="fr-FR" sz="1400" dirty="0" smtClean="0">
                <a:solidFill>
                  <a:schemeClr val="tx2"/>
                </a:solidFill>
              </a:rPr>
              <a:t>No Relevant Feedback – No </a:t>
            </a:r>
            <a:r>
              <a:rPr lang="fr-FR" sz="1400" dirty="0" err="1" smtClean="0">
                <a:solidFill>
                  <a:schemeClr val="tx2"/>
                </a:solidFill>
              </a:rPr>
              <a:t>success</a:t>
            </a:r>
            <a:r>
              <a:rPr lang="fr-FR" sz="1400" dirty="0" smtClean="0">
                <a:solidFill>
                  <a:schemeClr val="tx2"/>
                </a:solidFill>
              </a:rPr>
              <a:t> on the </a:t>
            </a:r>
            <a:r>
              <a:rPr lang="fr-FR" sz="1400" dirty="0" err="1" smtClean="0">
                <a:solidFill>
                  <a:schemeClr val="tx2"/>
                </a:solidFill>
              </a:rPr>
              <a:t>Track</a:t>
            </a:r>
            <a:endParaRPr lang="fr-FR" sz="1400" dirty="0">
              <a:solidFill>
                <a:schemeClr val="tx2"/>
              </a:solidFill>
            </a:endParaRPr>
          </a:p>
        </p:txBody>
      </p:sp>
      <p:graphicFrame>
        <p:nvGraphicFramePr>
          <p:cNvPr id="10" name="Tableau 9"/>
          <p:cNvGraphicFramePr>
            <a:graphicFrameLocks noGrp="1"/>
          </p:cNvGraphicFramePr>
          <p:nvPr/>
        </p:nvGraphicFramePr>
        <p:xfrm>
          <a:off x="611559" y="1916833"/>
          <a:ext cx="8064897" cy="2772394"/>
        </p:xfrm>
        <a:graphic>
          <a:graphicData uri="http://schemas.openxmlformats.org/drawingml/2006/table">
            <a:tbl>
              <a:tblPr>
                <a:tableStyleId>{BC89EF96-8CEA-46FF-86C4-4CE0E7609802}</a:tableStyleId>
              </a:tblPr>
              <a:tblGrid>
                <a:gridCol w="2688299"/>
                <a:gridCol w="2688299"/>
                <a:gridCol w="2688299"/>
              </a:tblGrid>
              <a:tr h="540000">
                <a:tc>
                  <a:txBody>
                    <a:bodyPr/>
                    <a:lstStyle/>
                    <a:p>
                      <a:pPr algn="ctr">
                        <a:lnSpc>
                          <a:spcPct val="115000"/>
                        </a:lnSpc>
                        <a:spcAft>
                          <a:spcPts val="0"/>
                        </a:spcAft>
                      </a:pPr>
                      <a:r>
                        <a:rPr lang="en-US" sz="1800" b="1" dirty="0"/>
                        <a:t>Sources of feedback</a:t>
                      </a:r>
                      <a:endParaRPr lang="fr-FR" sz="1400" b="1" dirty="0">
                        <a:latin typeface="Calibri"/>
                        <a:ea typeface="Calibri"/>
                        <a:cs typeface="Times New Roman"/>
                      </a:endParaRPr>
                    </a:p>
                  </a:txBody>
                  <a:tcPr marL="68580" marR="68580" marT="0" marB="0" anchor="ctr">
                    <a:solidFill>
                      <a:schemeClr val="tx2">
                        <a:lumMod val="20000"/>
                        <a:lumOff val="80000"/>
                      </a:schemeClr>
                    </a:solidFill>
                  </a:tcPr>
                </a:tc>
                <a:tc>
                  <a:txBody>
                    <a:bodyPr/>
                    <a:lstStyle/>
                    <a:p>
                      <a:pPr algn="ctr">
                        <a:lnSpc>
                          <a:spcPct val="115000"/>
                        </a:lnSpc>
                        <a:spcAft>
                          <a:spcPts val="0"/>
                        </a:spcAft>
                      </a:pPr>
                      <a:r>
                        <a:rPr lang="en-US" sz="1800" b="1" dirty="0"/>
                        <a:t>Useful</a:t>
                      </a:r>
                      <a:endParaRPr lang="fr-FR" sz="1400" b="1" dirty="0">
                        <a:latin typeface="Calibri"/>
                        <a:ea typeface="Calibri"/>
                        <a:cs typeface="Times New Roman"/>
                      </a:endParaRPr>
                    </a:p>
                  </a:txBody>
                  <a:tcPr marL="68580" marR="68580" marT="0" marB="0" anchor="ctr">
                    <a:solidFill>
                      <a:schemeClr val="tx2">
                        <a:lumMod val="20000"/>
                        <a:lumOff val="80000"/>
                      </a:schemeClr>
                    </a:solidFill>
                  </a:tcPr>
                </a:tc>
                <a:tc>
                  <a:txBody>
                    <a:bodyPr/>
                    <a:lstStyle/>
                    <a:p>
                      <a:pPr algn="ctr">
                        <a:lnSpc>
                          <a:spcPct val="115000"/>
                        </a:lnSpc>
                        <a:spcAft>
                          <a:spcPts val="0"/>
                        </a:spcAft>
                      </a:pPr>
                      <a:r>
                        <a:rPr lang="en-US" sz="1800" b="1" dirty="0"/>
                        <a:t>Not useful</a:t>
                      </a:r>
                      <a:endParaRPr lang="fr-FR" sz="1400" b="1" dirty="0">
                        <a:latin typeface="Calibri"/>
                        <a:ea typeface="Calibri"/>
                        <a:cs typeface="Times New Roman"/>
                      </a:endParaRPr>
                    </a:p>
                  </a:txBody>
                  <a:tcPr marL="68580" marR="68580" marT="0" marB="0" anchor="ctr">
                    <a:solidFill>
                      <a:schemeClr val="tx2">
                        <a:lumMod val="20000"/>
                        <a:lumOff val="80000"/>
                      </a:schemeClr>
                    </a:solidFill>
                  </a:tcPr>
                </a:tc>
              </a:tr>
              <a:tr h="540000">
                <a:tc>
                  <a:txBody>
                    <a:bodyPr/>
                    <a:lstStyle/>
                    <a:p>
                      <a:pPr algn="l">
                        <a:lnSpc>
                          <a:spcPct val="115000"/>
                        </a:lnSpc>
                        <a:spcAft>
                          <a:spcPts val="0"/>
                        </a:spcAft>
                      </a:pPr>
                      <a:r>
                        <a:rPr lang="en-US" sz="1800" dirty="0"/>
                        <a:t>Students</a:t>
                      </a:r>
                      <a:endParaRPr lang="fr-FR" sz="1400" dirty="0">
                        <a:latin typeface="Calibri"/>
                        <a:ea typeface="Calibri"/>
                        <a:cs typeface="Times New Roman"/>
                      </a:endParaRPr>
                    </a:p>
                  </a:txBody>
                  <a:tcPr marL="68580" marR="68580" marT="0" marB="0" anchor="ctr"/>
                </a:tc>
                <a:tc>
                  <a:txBody>
                    <a:bodyPr/>
                    <a:lstStyle/>
                    <a:p>
                      <a:pPr algn="just">
                        <a:lnSpc>
                          <a:spcPct val="115000"/>
                        </a:lnSpc>
                        <a:spcAft>
                          <a:spcPts val="0"/>
                        </a:spcAft>
                      </a:pPr>
                      <a:endParaRPr lang="en-US" sz="1800">
                        <a:latin typeface="Calibri"/>
                        <a:ea typeface="Calibri"/>
                        <a:cs typeface="Times New Roman"/>
                      </a:endParaRPr>
                    </a:p>
                  </a:txBody>
                  <a:tcPr marL="68580" marR="68580" marT="0" marB="0" anchor="ctr"/>
                </a:tc>
                <a:tc>
                  <a:txBody>
                    <a:bodyPr/>
                    <a:lstStyle/>
                    <a:p>
                      <a:pPr algn="just">
                        <a:lnSpc>
                          <a:spcPct val="115000"/>
                        </a:lnSpc>
                        <a:spcAft>
                          <a:spcPts val="0"/>
                        </a:spcAft>
                      </a:pPr>
                      <a:endParaRPr lang="en-US" sz="1800">
                        <a:latin typeface="Calibri"/>
                        <a:ea typeface="Calibri"/>
                        <a:cs typeface="Times New Roman"/>
                      </a:endParaRPr>
                    </a:p>
                  </a:txBody>
                  <a:tcPr marL="68580" marR="68580" marT="0" marB="0" anchor="ctr"/>
                </a:tc>
              </a:tr>
              <a:tr h="540000">
                <a:tc>
                  <a:txBody>
                    <a:bodyPr/>
                    <a:lstStyle/>
                    <a:p>
                      <a:pPr algn="l">
                        <a:lnSpc>
                          <a:spcPct val="115000"/>
                        </a:lnSpc>
                        <a:spcAft>
                          <a:spcPts val="0"/>
                        </a:spcAft>
                      </a:pPr>
                      <a:r>
                        <a:rPr lang="en-US" sz="1800" dirty="0"/>
                        <a:t>Teachers</a:t>
                      </a:r>
                      <a:endParaRPr lang="fr-FR" sz="1400" dirty="0">
                        <a:latin typeface="Calibri"/>
                        <a:ea typeface="Calibri"/>
                        <a:cs typeface="Times New Roman"/>
                      </a:endParaRPr>
                    </a:p>
                  </a:txBody>
                  <a:tcPr marL="68580" marR="68580" marT="0" marB="0" anchor="ctr"/>
                </a:tc>
                <a:tc>
                  <a:txBody>
                    <a:bodyPr/>
                    <a:lstStyle/>
                    <a:p>
                      <a:pPr algn="just">
                        <a:lnSpc>
                          <a:spcPct val="115000"/>
                        </a:lnSpc>
                        <a:spcAft>
                          <a:spcPts val="0"/>
                        </a:spcAft>
                      </a:pPr>
                      <a:endParaRPr lang="en-US" sz="1800">
                        <a:latin typeface="Calibri"/>
                        <a:ea typeface="Calibri"/>
                        <a:cs typeface="Times New Roman"/>
                      </a:endParaRPr>
                    </a:p>
                  </a:txBody>
                  <a:tcPr marL="68580" marR="68580" marT="0" marB="0" anchor="ctr"/>
                </a:tc>
                <a:tc>
                  <a:txBody>
                    <a:bodyPr/>
                    <a:lstStyle/>
                    <a:p>
                      <a:pPr algn="just">
                        <a:lnSpc>
                          <a:spcPct val="115000"/>
                        </a:lnSpc>
                        <a:spcAft>
                          <a:spcPts val="0"/>
                        </a:spcAft>
                      </a:pPr>
                      <a:endParaRPr lang="en-US" sz="1800">
                        <a:latin typeface="Calibri"/>
                        <a:ea typeface="Calibri"/>
                        <a:cs typeface="Times New Roman"/>
                      </a:endParaRPr>
                    </a:p>
                  </a:txBody>
                  <a:tcPr marL="68580" marR="68580" marT="0" marB="0" anchor="ctr"/>
                </a:tc>
              </a:tr>
              <a:tr h="540000">
                <a:tc>
                  <a:txBody>
                    <a:bodyPr/>
                    <a:lstStyle/>
                    <a:p>
                      <a:pPr algn="l">
                        <a:lnSpc>
                          <a:spcPct val="115000"/>
                        </a:lnSpc>
                        <a:spcAft>
                          <a:spcPts val="0"/>
                        </a:spcAft>
                      </a:pPr>
                      <a:r>
                        <a:rPr lang="en-US" sz="1800" dirty="0"/>
                        <a:t>Educational support team </a:t>
                      </a:r>
                      <a:endParaRPr lang="fr-FR" sz="1400" dirty="0">
                        <a:latin typeface="Calibri"/>
                        <a:ea typeface="Calibri"/>
                        <a:cs typeface="Times New Roman"/>
                      </a:endParaRPr>
                    </a:p>
                  </a:txBody>
                  <a:tcPr marL="68580" marR="68580" marT="0" marB="0" anchor="ctr"/>
                </a:tc>
                <a:tc>
                  <a:txBody>
                    <a:bodyPr/>
                    <a:lstStyle/>
                    <a:p>
                      <a:pPr algn="just">
                        <a:lnSpc>
                          <a:spcPct val="115000"/>
                        </a:lnSpc>
                        <a:spcAft>
                          <a:spcPts val="0"/>
                        </a:spcAft>
                      </a:pPr>
                      <a:endParaRPr lang="en-US" sz="1800" dirty="0">
                        <a:latin typeface="Calibri"/>
                        <a:ea typeface="Calibri"/>
                        <a:cs typeface="Times New Roman"/>
                      </a:endParaRPr>
                    </a:p>
                  </a:txBody>
                  <a:tcPr marL="68580" marR="68580" marT="0" marB="0" anchor="ctr"/>
                </a:tc>
                <a:tc>
                  <a:txBody>
                    <a:bodyPr/>
                    <a:lstStyle/>
                    <a:p>
                      <a:pPr algn="just">
                        <a:lnSpc>
                          <a:spcPct val="115000"/>
                        </a:lnSpc>
                        <a:spcAft>
                          <a:spcPts val="0"/>
                        </a:spcAft>
                      </a:pPr>
                      <a:endParaRPr lang="en-US" sz="1800">
                        <a:latin typeface="Calibri"/>
                        <a:ea typeface="Calibri"/>
                        <a:cs typeface="Times New Roman"/>
                      </a:endParaRPr>
                    </a:p>
                  </a:txBody>
                  <a:tcPr marL="68580" marR="68580" marT="0" marB="0" anchor="ctr"/>
                </a:tc>
              </a:tr>
              <a:tr h="540000">
                <a:tc>
                  <a:txBody>
                    <a:bodyPr/>
                    <a:lstStyle/>
                    <a:p>
                      <a:pPr algn="l">
                        <a:lnSpc>
                          <a:spcPct val="115000"/>
                        </a:lnSpc>
                        <a:spcAft>
                          <a:spcPts val="0"/>
                        </a:spcAft>
                      </a:pPr>
                      <a:r>
                        <a:rPr lang="en-US" sz="1800" dirty="0"/>
                        <a:t>Language center military </a:t>
                      </a:r>
                      <a:r>
                        <a:rPr lang="en-US" sz="1800" dirty="0" smtClean="0"/>
                        <a:t>leaders</a:t>
                      </a:r>
                      <a:endParaRPr lang="fr-FR" sz="1400" dirty="0">
                        <a:latin typeface="Calibri"/>
                        <a:ea typeface="Calibri"/>
                        <a:cs typeface="Times New Roman"/>
                      </a:endParaRPr>
                    </a:p>
                  </a:txBody>
                  <a:tcPr marL="68580" marR="68580" marT="0" marB="0" anchor="ctr"/>
                </a:tc>
                <a:tc>
                  <a:txBody>
                    <a:bodyPr/>
                    <a:lstStyle/>
                    <a:p>
                      <a:pPr algn="just">
                        <a:lnSpc>
                          <a:spcPct val="115000"/>
                        </a:lnSpc>
                        <a:spcAft>
                          <a:spcPts val="0"/>
                        </a:spcAft>
                      </a:pPr>
                      <a:endParaRPr lang="en-US" sz="1800" dirty="0">
                        <a:latin typeface="Calibri"/>
                        <a:ea typeface="Calibri"/>
                        <a:cs typeface="Times New Roman"/>
                      </a:endParaRPr>
                    </a:p>
                  </a:txBody>
                  <a:tcPr marL="68580" marR="68580" marT="0" marB="0" anchor="ctr"/>
                </a:tc>
                <a:tc>
                  <a:txBody>
                    <a:bodyPr/>
                    <a:lstStyle/>
                    <a:p>
                      <a:pPr algn="just">
                        <a:lnSpc>
                          <a:spcPct val="115000"/>
                        </a:lnSpc>
                        <a:spcAft>
                          <a:spcPts val="0"/>
                        </a:spcAft>
                      </a:pPr>
                      <a:endParaRPr lang="en-US" sz="1800" dirty="0">
                        <a:latin typeface="Calibri"/>
                        <a:ea typeface="Calibri"/>
                        <a:cs typeface="Times New Roman"/>
                      </a:endParaRPr>
                    </a:p>
                  </a:txBody>
                  <a:tcPr marL="68580" marR="68580" marT="0" marB="0" anchor="ctr"/>
                </a:tc>
              </a:tr>
            </a:tbl>
          </a:graphicData>
        </a:graphic>
      </p:graphicFrame>
    </p:spTree>
    <p:extLst>
      <p:ext uri="{BB962C8B-B14F-4D97-AF65-F5344CB8AC3E}">
        <p14:creationId xmlns:p14="http://schemas.microsoft.com/office/powerpoint/2010/main" xmlns="" val="2939025210"/>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U:\18 - Bureau Langue Francaise\1 - ESPACE CHEF DE BUREAU\A - DOCUMENTATION GENERALE\A - DOCUMENTS DE REFERENCE\dems.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956376" y="77126"/>
            <a:ext cx="936104" cy="1119626"/>
          </a:xfrm>
          <a:prstGeom prst="rect">
            <a:avLst/>
          </a:prstGeom>
          <a:noFill/>
          <a:extLst>
            <a:ext uri="{909E8E84-426E-40DD-AFC4-6F175D3DCCD1}">
              <a14:hiddenFill xmlns:a14="http://schemas.microsoft.com/office/drawing/2010/main" xmlns="">
                <a:solidFill>
                  <a:srgbClr val="FFFFFF"/>
                </a:solidFill>
              </a14:hiddenFill>
            </a:ext>
          </a:extLst>
        </p:spPr>
      </p:pic>
      <p:sp>
        <p:nvSpPr>
          <p:cNvPr id="7" name="ZoneTexte 6"/>
          <p:cNvSpPr txBox="1"/>
          <p:nvPr/>
        </p:nvSpPr>
        <p:spPr>
          <a:xfrm>
            <a:off x="971600" y="6453336"/>
            <a:ext cx="7344816" cy="307777"/>
          </a:xfrm>
          <a:prstGeom prst="rect">
            <a:avLst/>
          </a:prstGeom>
          <a:noFill/>
        </p:spPr>
        <p:txBody>
          <a:bodyPr wrap="square" rtlCol="0">
            <a:spAutoFit/>
          </a:bodyPr>
          <a:lstStyle/>
          <a:p>
            <a:pPr algn="ctr"/>
            <a:r>
              <a:rPr lang="fr-FR" sz="1400" dirty="0" smtClean="0"/>
              <a:t>Jérôme COLLIN – Ecole de Guerre – Département Langue française</a:t>
            </a:r>
            <a:endParaRPr lang="fr-FR" sz="1400" dirty="0"/>
          </a:p>
        </p:txBody>
      </p:sp>
      <p:sp>
        <p:nvSpPr>
          <p:cNvPr id="9" name="ZoneTexte 8"/>
          <p:cNvSpPr txBox="1"/>
          <p:nvPr/>
        </p:nvSpPr>
        <p:spPr>
          <a:xfrm>
            <a:off x="0" y="1"/>
            <a:ext cx="9144000" cy="307777"/>
          </a:xfrm>
          <a:prstGeom prst="rect">
            <a:avLst/>
          </a:prstGeom>
          <a:noFill/>
        </p:spPr>
        <p:txBody>
          <a:bodyPr wrap="square" rtlCol="0">
            <a:spAutoFit/>
          </a:bodyPr>
          <a:lstStyle/>
          <a:p>
            <a:pPr algn="ctr"/>
            <a:r>
              <a:rPr lang="fr-FR" sz="1400" dirty="0" smtClean="0">
                <a:solidFill>
                  <a:schemeClr val="tx2"/>
                </a:solidFill>
              </a:rPr>
              <a:t>No Relevant Feedback – No </a:t>
            </a:r>
            <a:r>
              <a:rPr lang="fr-FR" sz="1400" dirty="0" err="1" smtClean="0">
                <a:solidFill>
                  <a:schemeClr val="tx2"/>
                </a:solidFill>
              </a:rPr>
              <a:t>success</a:t>
            </a:r>
            <a:r>
              <a:rPr lang="fr-FR" sz="1400" dirty="0" smtClean="0">
                <a:solidFill>
                  <a:schemeClr val="tx2"/>
                </a:solidFill>
              </a:rPr>
              <a:t> on the </a:t>
            </a:r>
            <a:r>
              <a:rPr lang="fr-FR" sz="1400" dirty="0" err="1" smtClean="0">
                <a:solidFill>
                  <a:schemeClr val="tx2"/>
                </a:solidFill>
              </a:rPr>
              <a:t>Track</a:t>
            </a:r>
            <a:endParaRPr lang="fr-FR" sz="1400" dirty="0">
              <a:solidFill>
                <a:schemeClr val="tx2"/>
              </a:solidFill>
            </a:endParaRPr>
          </a:p>
        </p:txBody>
      </p:sp>
      <p:pic>
        <p:nvPicPr>
          <p:cNvPr id="19458" name="Picture 2" descr="Afficher l’image source"/>
          <p:cNvPicPr>
            <a:picLocks noChangeAspect="1" noChangeArrowheads="1"/>
          </p:cNvPicPr>
          <p:nvPr/>
        </p:nvPicPr>
        <p:blipFill>
          <a:blip r:embed="rId4" cstate="print"/>
          <a:srcRect/>
          <a:stretch>
            <a:fillRect/>
          </a:stretch>
        </p:blipFill>
        <p:spPr bwMode="auto">
          <a:xfrm>
            <a:off x="323527" y="1412776"/>
            <a:ext cx="1260000" cy="1867320"/>
          </a:xfrm>
          <a:prstGeom prst="rect">
            <a:avLst/>
          </a:prstGeom>
          <a:ln>
            <a:noFill/>
          </a:ln>
          <a:effectLst>
            <a:outerShdw blurRad="190500" algn="tl" rotWithShape="0">
              <a:srgbClr val="000000">
                <a:alpha val="70000"/>
              </a:srgbClr>
            </a:outerShdw>
          </a:effectLst>
        </p:spPr>
      </p:pic>
      <p:pic>
        <p:nvPicPr>
          <p:cNvPr id="19460" name="Picture 4" descr="Afficher l’image source"/>
          <p:cNvPicPr>
            <a:picLocks noChangeAspect="1" noChangeArrowheads="1"/>
          </p:cNvPicPr>
          <p:nvPr/>
        </p:nvPicPr>
        <p:blipFill>
          <a:blip r:embed="rId5" cstate="print"/>
          <a:srcRect l="18976" t="2004" r="18822" b="4502"/>
          <a:stretch>
            <a:fillRect/>
          </a:stretch>
        </p:blipFill>
        <p:spPr bwMode="auto">
          <a:xfrm>
            <a:off x="323527" y="3429000"/>
            <a:ext cx="1260000" cy="1893868"/>
          </a:xfrm>
          <a:prstGeom prst="rect">
            <a:avLst/>
          </a:prstGeom>
          <a:ln>
            <a:noFill/>
          </a:ln>
          <a:effectLst>
            <a:outerShdw blurRad="190500" algn="tl" rotWithShape="0">
              <a:srgbClr val="000000">
                <a:alpha val="70000"/>
              </a:srgbClr>
            </a:outerShdw>
          </a:effectLst>
        </p:spPr>
      </p:pic>
      <p:sp>
        <p:nvSpPr>
          <p:cNvPr id="8" name="Rectangle 7"/>
          <p:cNvSpPr/>
          <p:nvPr/>
        </p:nvSpPr>
        <p:spPr>
          <a:xfrm>
            <a:off x="1763688" y="1433676"/>
            <a:ext cx="7128792" cy="3939540"/>
          </a:xfrm>
          <a:prstGeom prst="rect">
            <a:avLst/>
          </a:prstGeom>
        </p:spPr>
        <p:txBody>
          <a:bodyPr wrap="square">
            <a:spAutoFit/>
          </a:bodyPr>
          <a:lstStyle/>
          <a:p>
            <a:r>
              <a:rPr lang="fr-FR" dirty="0" smtClean="0"/>
              <a:t>« Instruit, comme beaucoup d’autres, dans des lycées où l’entrée et la sortie de chaque classe se faisaient au tambour, où les moindres manquements à la discipline étaient sévèrement punis, où les compositions se préparaient dans l’angoisse, et où leurs résultats, proclamés sur un mode très solennel par le proviseur accompagné du censeur, causaient l’abattement ou la joie, je ne sache pas qu’enfants, la grande majorité d’entre nous en aient conçu haine ou dégoût. Adulte et par surcroît ethnologue, je retrouve dans ces usages le reflet, affaibli certes mais toujours reconnaissable, de rites universellement répandus qui confèrent un caractère sacré aux démarches par lesquelles chaque génération se prépare à partager ses responsabilités avec celle qui la suit. </a:t>
            </a:r>
            <a:r>
              <a:rPr lang="fr-FR" dirty="0" smtClean="0"/>
              <a:t>»</a:t>
            </a:r>
          </a:p>
          <a:p>
            <a:endParaRPr lang="fr-FR" dirty="0" smtClean="0"/>
          </a:p>
          <a:p>
            <a:r>
              <a:rPr lang="fr-FR" sz="1600" dirty="0" smtClean="0"/>
              <a:t>Claude Lévi-Strauss, </a:t>
            </a:r>
            <a:r>
              <a:rPr lang="fr-FR" sz="1600" i="1" dirty="0" smtClean="0"/>
              <a:t>Le regard éloigné</a:t>
            </a:r>
            <a:r>
              <a:rPr lang="fr-FR" sz="1600" dirty="0" smtClean="0"/>
              <a:t> [</a:t>
            </a:r>
            <a:r>
              <a:rPr lang="fr-FR" sz="1600" i="1" dirty="0" smtClean="0"/>
              <a:t>The </a:t>
            </a:r>
            <a:r>
              <a:rPr lang="fr-FR" sz="1600" i="1" dirty="0" err="1" smtClean="0"/>
              <a:t>View</a:t>
            </a:r>
            <a:r>
              <a:rPr lang="fr-FR" sz="1600" i="1" dirty="0" smtClean="0"/>
              <a:t> </a:t>
            </a:r>
            <a:r>
              <a:rPr lang="fr-FR" sz="1600" i="1" dirty="0" err="1" smtClean="0"/>
              <a:t>from</a:t>
            </a:r>
            <a:r>
              <a:rPr lang="fr-FR" sz="1600" i="1" dirty="0" smtClean="0"/>
              <a:t> Afar</a:t>
            </a:r>
            <a:r>
              <a:rPr lang="fr-FR" sz="1600" dirty="0" smtClean="0"/>
              <a:t>], Plon, 1983, p. </a:t>
            </a:r>
            <a:r>
              <a:rPr lang="fr-FR" sz="1600" dirty="0" smtClean="0"/>
              <a:t>366</a:t>
            </a:r>
            <a:endParaRPr lang="fr-FR" sz="1600" dirty="0"/>
          </a:p>
        </p:txBody>
      </p:sp>
    </p:spTree>
    <p:extLst>
      <p:ext uri="{BB962C8B-B14F-4D97-AF65-F5344CB8AC3E}">
        <p14:creationId xmlns:p14="http://schemas.microsoft.com/office/powerpoint/2010/main" xmlns="" val="2939025210"/>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U:\18 - Bureau Langue Francaise\1 - ESPACE CHEF DE BUREAU\A - DOCUMENTATION GENERALE\A - DOCUMENTS DE REFERENCE\dems.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956376" y="77126"/>
            <a:ext cx="936104" cy="1119626"/>
          </a:xfrm>
          <a:prstGeom prst="rect">
            <a:avLst/>
          </a:prstGeom>
          <a:noFill/>
          <a:extLst>
            <a:ext uri="{909E8E84-426E-40DD-AFC4-6F175D3DCCD1}">
              <a14:hiddenFill xmlns:a14="http://schemas.microsoft.com/office/drawing/2010/main" xmlns="">
                <a:solidFill>
                  <a:srgbClr val="FFFFFF"/>
                </a:solidFill>
              </a14:hiddenFill>
            </a:ext>
          </a:extLst>
        </p:spPr>
      </p:pic>
      <p:sp>
        <p:nvSpPr>
          <p:cNvPr id="7" name="ZoneTexte 6"/>
          <p:cNvSpPr txBox="1"/>
          <p:nvPr/>
        </p:nvSpPr>
        <p:spPr>
          <a:xfrm>
            <a:off x="971600" y="6453336"/>
            <a:ext cx="7344816" cy="307777"/>
          </a:xfrm>
          <a:prstGeom prst="rect">
            <a:avLst/>
          </a:prstGeom>
          <a:noFill/>
        </p:spPr>
        <p:txBody>
          <a:bodyPr wrap="square" rtlCol="0">
            <a:spAutoFit/>
          </a:bodyPr>
          <a:lstStyle/>
          <a:p>
            <a:pPr algn="ctr"/>
            <a:r>
              <a:rPr lang="fr-FR" sz="1400" dirty="0" smtClean="0"/>
              <a:t>Jérôme COLLIN – Ecole de Guerre – Département Langue française</a:t>
            </a:r>
            <a:endParaRPr lang="fr-FR" sz="1400" dirty="0"/>
          </a:p>
        </p:txBody>
      </p:sp>
      <p:sp>
        <p:nvSpPr>
          <p:cNvPr id="9" name="ZoneTexte 8"/>
          <p:cNvSpPr txBox="1"/>
          <p:nvPr/>
        </p:nvSpPr>
        <p:spPr>
          <a:xfrm>
            <a:off x="0" y="1"/>
            <a:ext cx="9144000" cy="307777"/>
          </a:xfrm>
          <a:prstGeom prst="rect">
            <a:avLst/>
          </a:prstGeom>
          <a:noFill/>
        </p:spPr>
        <p:txBody>
          <a:bodyPr wrap="square" rtlCol="0">
            <a:spAutoFit/>
          </a:bodyPr>
          <a:lstStyle/>
          <a:p>
            <a:pPr algn="ctr"/>
            <a:r>
              <a:rPr lang="fr-FR" sz="1400" dirty="0" smtClean="0">
                <a:solidFill>
                  <a:schemeClr val="tx2"/>
                </a:solidFill>
              </a:rPr>
              <a:t>No Relevant Feedback – No </a:t>
            </a:r>
            <a:r>
              <a:rPr lang="fr-FR" sz="1400" dirty="0" err="1" smtClean="0">
                <a:solidFill>
                  <a:schemeClr val="tx2"/>
                </a:solidFill>
              </a:rPr>
              <a:t>success</a:t>
            </a:r>
            <a:r>
              <a:rPr lang="fr-FR" sz="1400" dirty="0" smtClean="0">
                <a:solidFill>
                  <a:schemeClr val="tx2"/>
                </a:solidFill>
              </a:rPr>
              <a:t> on the </a:t>
            </a:r>
            <a:r>
              <a:rPr lang="fr-FR" sz="1400" dirty="0" err="1" smtClean="0">
                <a:solidFill>
                  <a:schemeClr val="tx2"/>
                </a:solidFill>
              </a:rPr>
              <a:t>Track</a:t>
            </a:r>
            <a:endParaRPr lang="fr-FR" sz="1400" dirty="0">
              <a:solidFill>
                <a:schemeClr val="tx2"/>
              </a:solidFill>
            </a:endParaRPr>
          </a:p>
        </p:txBody>
      </p:sp>
      <p:graphicFrame>
        <p:nvGraphicFramePr>
          <p:cNvPr id="10" name="Tableau 9"/>
          <p:cNvGraphicFramePr>
            <a:graphicFrameLocks noGrp="1"/>
          </p:cNvGraphicFramePr>
          <p:nvPr/>
        </p:nvGraphicFramePr>
        <p:xfrm>
          <a:off x="611559" y="1916833"/>
          <a:ext cx="8064897" cy="2772394"/>
        </p:xfrm>
        <a:graphic>
          <a:graphicData uri="http://schemas.openxmlformats.org/drawingml/2006/table">
            <a:tbl>
              <a:tblPr>
                <a:tableStyleId>{BC89EF96-8CEA-46FF-86C4-4CE0E7609802}</a:tableStyleId>
              </a:tblPr>
              <a:tblGrid>
                <a:gridCol w="2688299"/>
                <a:gridCol w="2688299"/>
                <a:gridCol w="2688299"/>
              </a:tblGrid>
              <a:tr h="540000">
                <a:tc>
                  <a:txBody>
                    <a:bodyPr/>
                    <a:lstStyle/>
                    <a:p>
                      <a:pPr algn="ctr">
                        <a:lnSpc>
                          <a:spcPct val="115000"/>
                        </a:lnSpc>
                        <a:spcAft>
                          <a:spcPts val="0"/>
                        </a:spcAft>
                      </a:pPr>
                      <a:r>
                        <a:rPr lang="en-US" sz="1800" b="1" dirty="0"/>
                        <a:t>Sources of feedback</a:t>
                      </a:r>
                      <a:endParaRPr lang="fr-FR" sz="1400" b="1" dirty="0">
                        <a:latin typeface="Calibri"/>
                        <a:ea typeface="Calibri"/>
                        <a:cs typeface="Times New Roman"/>
                      </a:endParaRPr>
                    </a:p>
                  </a:txBody>
                  <a:tcPr marL="68580" marR="68580" marT="0" marB="0" anchor="ctr">
                    <a:solidFill>
                      <a:schemeClr val="tx2">
                        <a:lumMod val="20000"/>
                        <a:lumOff val="80000"/>
                      </a:schemeClr>
                    </a:solidFill>
                  </a:tcPr>
                </a:tc>
                <a:tc>
                  <a:txBody>
                    <a:bodyPr/>
                    <a:lstStyle/>
                    <a:p>
                      <a:pPr algn="ctr">
                        <a:lnSpc>
                          <a:spcPct val="115000"/>
                        </a:lnSpc>
                        <a:spcAft>
                          <a:spcPts val="0"/>
                        </a:spcAft>
                      </a:pPr>
                      <a:r>
                        <a:rPr lang="en-US" sz="1800" b="1" dirty="0"/>
                        <a:t>Useful</a:t>
                      </a:r>
                      <a:endParaRPr lang="fr-FR" sz="1400" b="1" dirty="0">
                        <a:latin typeface="Calibri"/>
                        <a:ea typeface="Calibri"/>
                        <a:cs typeface="Times New Roman"/>
                      </a:endParaRPr>
                    </a:p>
                  </a:txBody>
                  <a:tcPr marL="68580" marR="68580" marT="0" marB="0" anchor="ctr">
                    <a:solidFill>
                      <a:schemeClr val="tx2">
                        <a:lumMod val="20000"/>
                        <a:lumOff val="80000"/>
                      </a:schemeClr>
                    </a:solidFill>
                  </a:tcPr>
                </a:tc>
                <a:tc>
                  <a:txBody>
                    <a:bodyPr/>
                    <a:lstStyle/>
                    <a:p>
                      <a:pPr algn="ctr">
                        <a:lnSpc>
                          <a:spcPct val="115000"/>
                        </a:lnSpc>
                        <a:spcAft>
                          <a:spcPts val="0"/>
                        </a:spcAft>
                      </a:pPr>
                      <a:r>
                        <a:rPr lang="en-US" sz="1800" b="1" dirty="0"/>
                        <a:t>Not useful</a:t>
                      </a:r>
                      <a:endParaRPr lang="fr-FR" sz="1400" b="1" dirty="0">
                        <a:latin typeface="Calibri"/>
                        <a:ea typeface="Calibri"/>
                        <a:cs typeface="Times New Roman"/>
                      </a:endParaRPr>
                    </a:p>
                  </a:txBody>
                  <a:tcPr marL="68580" marR="68580" marT="0" marB="0" anchor="ctr">
                    <a:solidFill>
                      <a:schemeClr val="tx2">
                        <a:lumMod val="20000"/>
                        <a:lumOff val="80000"/>
                      </a:schemeClr>
                    </a:solidFill>
                  </a:tcPr>
                </a:tc>
              </a:tr>
              <a:tr h="540000">
                <a:tc>
                  <a:txBody>
                    <a:bodyPr/>
                    <a:lstStyle/>
                    <a:p>
                      <a:pPr algn="l">
                        <a:lnSpc>
                          <a:spcPct val="115000"/>
                        </a:lnSpc>
                        <a:spcAft>
                          <a:spcPts val="0"/>
                        </a:spcAft>
                      </a:pPr>
                      <a:r>
                        <a:rPr lang="en-US" sz="1800" dirty="0"/>
                        <a:t>Students</a:t>
                      </a:r>
                      <a:endParaRPr lang="fr-FR" sz="1400" dirty="0">
                        <a:latin typeface="Calibri"/>
                        <a:ea typeface="Calibri"/>
                        <a:cs typeface="Times New Roman"/>
                      </a:endParaRPr>
                    </a:p>
                  </a:txBody>
                  <a:tcPr marL="68580" marR="68580" marT="0" marB="0" anchor="ctr"/>
                </a:tc>
                <a:tc>
                  <a:txBody>
                    <a:bodyPr/>
                    <a:lstStyle/>
                    <a:p>
                      <a:pPr algn="just">
                        <a:lnSpc>
                          <a:spcPct val="115000"/>
                        </a:lnSpc>
                        <a:spcAft>
                          <a:spcPts val="0"/>
                        </a:spcAft>
                      </a:pPr>
                      <a:endParaRPr lang="en-US" sz="1800">
                        <a:latin typeface="Calibri"/>
                        <a:ea typeface="Calibri"/>
                        <a:cs typeface="Times New Roman"/>
                      </a:endParaRPr>
                    </a:p>
                  </a:txBody>
                  <a:tcPr marL="68580" marR="68580" marT="0" marB="0" anchor="ctr"/>
                </a:tc>
                <a:tc>
                  <a:txBody>
                    <a:bodyPr/>
                    <a:lstStyle/>
                    <a:p>
                      <a:pPr algn="ctr">
                        <a:lnSpc>
                          <a:spcPct val="115000"/>
                        </a:lnSpc>
                        <a:spcAft>
                          <a:spcPts val="0"/>
                        </a:spcAft>
                      </a:pPr>
                      <a:r>
                        <a:rPr lang="en-US" sz="2800" dirty="0" smtClean="0">
                          <a:solidFill>
                            <a:srgbClr val="FF0000"/>
                          </a:solidFill>
                          <a:latin typeface="Calibri"/>
                          <a:ea typeface="Calibri"/>
                          <a:cs typeface="Times New Roman"/>
                          <a:sym typeface="Wingdings"/>
                        </a:rPr>
                        <a:t></a:t>
                      </a:r>
                      <a:endParaRPr lang="en-US" sz="1800" dirty="0">
                        <a:solidFill>
                          <a:srgbClr val="FF0000"/>
                        </a:solidFill>
                        <a:latin typeface="Calibri"/>
                        <a:ea typeface="Calibri"/>
                        <a:cs typeface="Times New Roman"/>
                      </a:endParaRPr>
                    </a:p>
                  </a:txBody>
                  <a:tcPr marL="68580" marR="68580" marT="0" marB="0" anchor="ctr"/>
                </a:tc>
              </a:tr>
              <a:tr h="540000">
                <a:tc>
                  <a:txBody>
                    <a:bodyPr/>
                    <a:lstStyle/>
                    <a:p>
                      <a:pPr algn="l">
                        <a:lnSpc>
                          <a:spcPct val="115000"/>
                        </a:lnSpc>
                        <a:spcAft>
                          <a:spcPts val="0"/>
                        </a:spcAft>
                      </a:pPr>
                      <a:r>
                        <a:rPr lang="en-US" sz="1800" dirty="0"/>
                        <a:t>Teachers</a:t>
                      </a:r>
                      <a:endParaRPr lang="fr-FR" sz="1400" dirty="0">
                        <a:latin typeface="Calibri"/>
                        <a:ea typeface="Calibri"/>
                        <a:cs typeface="Times New Roman"/>
                      </a:endParaRPr>
                    </a:p>
                  </a:txBody>
                  <a:tcPr marL="68580" marR="68580" marT="0" marB="0" anchor="ctr"/>
                </a:tc>
                <a:tc>
                  <a:txBody>
                    <a:bodyPr/>
                    <a:lstStyle/>
                    <a:p>
                      <a:pPr algn="just">
                        <a:lnSpc>
                          <a:spcPct val="115000"/>
                        </a:lnSpc>
                        <a:spcAft>
                          <a:spcPts val="0"/>
                        </a:spcAft>
                      </a:pPr>
                      <a:endParaRPr lang="en-US" sz="1800">
                        <a:latin typeface="Calibri"/>
                        <a:ea typeface="Calibri"/>
                        <a:cs typeface="Times New Roman"/>
                      </a:endParaRPr>
                    </a:p>
                  </a:txBody>
                  <a:tcPr marL="68580" marR="6858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endParaRPr lang="en-US" sz="1800" dirty="0" smtClean="0">
                        <a:solidFill>
                          <a:srgbClr val="FF0000"/>
                        </a:solidFill>
                        <a:latin typeface="+mn-lt"/>
                        <a:ea typeface="Calibri"/>
                        <a:cs typeface="Times New Roman"/>
                      </a:endParaRPr>
                    </a:p>
                  </a:txBody>
                  <a:tcPr marL="68580" marR="68580" marT="0" marB="0" anchor="ctr"/>
                </a:tc>
              </a:tr>
              <a:tr h="540000">
                <a:tc>
                  <a:txBody>
                    <a:bodyPr/>
                    <a:lstStyle/>
                    <a:p>
                      <a:pPr algn="l">
                        <a:lnSpc>
                          <a:spcPct val="115000"/>
                        </a:lnSpc>
                        <a:spcAft>
                          <a:spcPts val="0"/>
                        </a:spcAft>
                      </a:pPr>
                      <a:r>
                        <a:rPr lang="en-US" sz="1800" dirty="0"/>
                        <a:t>Educational support team </a:t>
                      </a:r>
                      <a:endParaRPr lang="fr-FR" sz="1400" dirty="0">
                        <a:latin typeface="Calibri"/>
                        <a:ea typeface="Calibri"/>
                        <a:cs typeface="Times New Roman"/>
                      </a:endParaRPr>
                    </a:p>
                  </a:txBody>
                  <a:tcPr marL="68580" marR="68580" marT="0" marB="0" anchor="ctr"/>
                </a:tc>
                <a:tc>
                  <a:txBody>
                    <a:bodyPr/>
                    <a:lstStyle/>
                    <a:p>
                      <a:pPr algn="just">
                        <a:lnSpc>
                          <a:spcPct val="115000"/>
                        </a:lnSpc>
                        <a:spcAft>
                          <a:spcPts val="0"/>
                        </a:spcAft>
                      </a:pPr>
                      <a:endParaRPr lang="en-US" sz="1800" dirty="0">
                        <a:latin typeface="Calibri"/>
                        <a:ea typeface="Calibri"/>
                        <a:cs typeface="Times New Roman"/>
                      </a:endParaRPr>
                    </a:p>
                  </a:txBody>
                  <a:tcPr marL="68580" marR="6858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endParaRPr lang="en-US" sz="1800" dirty="0" smtClean="0">
                        <a:solidFill>
                          <a:srgbClr val="FF0000"/>
                        </a:solidFill>
                        <a:latin typeface="+mn-lt"/>
                        <a:ea typeface="Calibri"/>
                        <a:cs typeface="Times New Roman"/>
                      </a:endParaRPr>
                    </a:p>
                  </a:txBody>
                  <a:tcPr marL="68580" marR="68580" marT="0" marB="0" anchor="ctr"/>
                </a:tc>
              </a:tr>
              <a:tr h="540000">
                <a:tc>
                  <a:txBody>
                    <a:bodyPr/>
                    <a:lstStyle/>
                    <a:p>
                      <a:pPr algn="l">
                        <a:lnSpc>
                          <a:spcPct val="115000"/>
                        </a:lnSpc>
                        <a:spcAft>
                          <a:spcPts val="0"/>
                        </a:spcAft>
                      </a:pPr>
                      <a:r>
                        <a:rPr lang="en-US" sz="1800" dirty="0"/>
                        <a:t>Language center military </a:t>
                      </a:r>
                      <a:r>
                        <a:rPr lang="en-US" sz="1800" dirty="0" smtClean="0"/>
                        <a:t>leaders</a:t>
                      </a:r>
                      <a:endParaRPr lang="fr-FR" sz="1400" dirty="0">
                        <a:latin typeface="Calibri"/>
                        <a:ea typeface="Calibri"/>
                        <a:cs typeface="Times New Roman"/>
                      </a:endParaRPr>
                    </a:p>
                  </a:txBody>
                  <a:tcPr marL="68580" marR="68580" marT="0" marB="0" anchor="ctr"/>
                </a:tc>
                <a:tc>
                  <a:txBody>
                    <a:bodyPr/>
                    <a:lstStyle/>
                    <a:p>
                      <a:pPr algn="just">
                        <a:lnSpc>
                          <a:spcPct val="115000"/>
                        </a:lnSpc>
                        <a:spcAft>
                          <a:spcPts val="0"/>
                        </a:spcAft>
                      </a:pPr>
                      <a:endParaRPr lang="en-US" sz="1800" dirty="0">
                        <a:latin typeface="Calibri"/>
                        <a:ea typeface="Calibri"/>
                        <a:cs typeface="Times New Roman"/>
                      </a:endParaRPr>
                    </a:p>
                  </a:txBody>
                  <a:tcPr marL="68580" marR="6858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endParaRPr lang="en-US" sz="1800" dirty="0" smtClean="0">
                        <a:solidFill>
                          <a:srgbClr val="FF0000"/>
                        </a:solidFill>
                        <a:latin typeface="+mn-lt"/>
                        <a:ea typeface="Calibri"/>
                        <a:cs typeface="Times New Roman"/>
                      </a:endParaRPr>
                    </a:p>
                  </a:txBody>
                  <a:tcPr marL="68580" marR="68580" marT="0" marB="0" anchor="ctr"/>
                </a:tc>
              </a:tr>
            </a:tbl>
          </a:graphicData>
        </a:graphic>
      </p:graphicFrame>
    </p:spTree>
    <p:extLst>
      <p:ext uri="{BB962C8B-B14F-4D97-AF65-F5344CB8AC3E}">
        <p14:creationId xmlns:p14="http://schemas.microsoft.com/office/powerpoint/2010/main" xmlns="" val="2939025210"/>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U:\18 - Bureau Langue Francaise\1 - ESPACE CHEF DE BUREAU\A - DOCUMENTATION GENERALE\A - DOCUMENTS DE REFERENCE\dems.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956376" y="77126"/>
            <a:ext cx="936104" cy="1119626"/>
          </a:xfrm>
          <a:prstGeom prst="rect">
            <a:avLst/>
          </a:prstGeom>
          <a:noFill/>
          <a:extLst>
            <a:ext uri="{909E8E84-426E-40DD-AFC4-6F175D3DCCD1}">
              <a14:hiddenFill xmlns:a14="http://schemas.microsoft.com/office/drawing/2010/main" xmlns="">
                <a:solidFill>
                  <a:srgbClr val="FFFFFF"/>
                </a:solidFill>
              </a14:hiddenFill>
            </a:ext>
          </a:extLst>
        </p:spPr>
      </p:pic>
      <p:sp>
        <p:nvSpPr>
          <p:cNvPr id="7" name="ZoneTexte 6"/>
          <p:cNvSpPr txBox="1"/>
          <p:nvPr/>
        </p:nvSpPr>
        <p:spPr>
          <a:xfrm>
            <a:off x="971600" y="6453336"/>
            <a:ext cx="7344816" cy="307777"/>
          </a:xfrm>
          <a:prstGeom prst="rect">
            <a:avLst/>
          </a:prstGeom>
          <a:noFill/>
        </p:spPr>
        <p:txBody>
          <a:bodyPr wrap="square" rtlCol="0">
            <a:spAutoFit/>
          </a:bodyPr>
          <a:lstStyle/>
          <a:p>
            <a:pPr algn="ctr"/>
            <a:r>
              <a:rPr lang="fr-FR" sz="1400" dirty="0" smtClean="0"/>
              <a:t>Jérôme COLLIN – Ecole de Guerre – Département Langue française</a:t>
            </a:r>
            <a:endParaRPr lang="fr-FR" sz="1400" dirty="0"/>
          </a:p>
        </p:txBody>
      </p:sp>
      <p:sp>
        <p:nvSpPr>
          <p:cNvPr id="9" name="ZoneTexte 8"/>
          <p:cNvSpPr txBox="1"/>
          <p:nvPr/>
        </p:nvSpPr>
        <p:spPr>
          <a:xfrm>
            <a:off x="0" y="1"/>
            <a:ext cx="9144000" cy="307777"/>
          </a:xfrm>
          <a:prstGeom prst="rect">
            <a:avLst/>
          </a:prstGeom>
          <a:noFill/>
        </p:spPr>
        <p:txBody>
          <a:bodyPr wrap="square" rtlCol="0">
            <a:spAutoFit/>
          </a:bodyPr>
          <a:lstStyle/>
          <a:p>
            <a:pPr algn="ctr"/>
            <a:r>
              <a:rPr lang="fr-FR" sz="1400" dirty="0" smtClean="0">
                <a:solidFill>
                  <a:schemeClr val="tx2"/>
                </a:solidFill>
              </a:rPr>
              <a:t>No Relevant Feedback – No </a:t>
            </a:r>
            <a:r>
              <a:rPr lang="fr-FR" sz="1400" dirty="0" err="1" smtClean="0">
                <a:solidFill>
                  <a:schemeClr val="tx2"/>
                </a:solidFill>
              </a:rPr>
              <a:t>success</a:t>
            </a:r>
            <a:r>
              <a:rPr lang="fr-FR" sz="1400" dirty="0" smtClean="0">
                <a:solidFill>
                  <a:schemeClr val="tx2"/>
                </a:solidFill>
              </a:rPr>
              <a:t> on the </a:t>
            </a:r>
            <a:r>
              <a:rPr lang="fr-FR" sz="1400" dirty="0" err="1" smtClean="0">
                <a:solidFill>
                  <a:schemeClr val="tx2"/>
                </a:solidFill>
              </a:rPr>
              <a:t>Track</a:t>
            </a:r>
            <a:endParaRPr lang="fr-FR" sz="1400" dirty="0">
              <a:solidFill>
                <a:schemeClr val="tx2"/>
              </a:solidFill>
            </a:endParaRPr>
          </a:p>
        </p:txBody>
      </p:sp>
      <p:pic>
        <p:nvPicPr>
          <p:cNvPr id="35842" name="Picture 2" descr="https://www.ancient-symbols.com/images/symbol-directory/gordian-knot-dragon-silver.jpg"/>
          <p:cNvPicPr>
            <a:picLocks noChangeAspect="1" noChangeArrowheads="1"/>
          </p:cNvPicPr>
          <p:nvPr/>
        </p:nvPicPr>
        <p:blipFill>
          <a:blip r:embed="rId4" cstate="print"/>
          <a:srcRect/>
          <a:stretch>
            <a:fillRect/>
          </a:stretch>
        </p:blipFill>
        <p:spPr bwMode="auto">
          <a:xfrm>
            <a:off x="1979712" y="620688"/>
            <a:ext cx="5256584" cy="5256584"/>
          </a:xfrm>
          <a:prstGeom prst="rect">
            <a:avLst/>
          </a:prstGeom>
          <a:noFill/>
        </p:spPr>
      </p:pic>
    </p:spTree>
    <p:extLst>
      <p:ext uri="{BB962C8B-B14F-4D97-AF65-F5344CB8AC3E}">
        <p14:creationId xmlns:p14="http://schemas.microsoft.com/office/powerpoint/2010/main" xmlns="" val="2939025210"/>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U:\18 - Bureau Langue Francaise\1 - ESPACE CHEF DE BUREAU\A - DOCUMENTATION GENERALE\A - DOCUMENTS DE REFERENCE\dems.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956376" y="77126"/>
            <a:ext cx="936104" cy="1119626"/>
          </a:xfrm>
          <a:prstGeom prst="rect">
            <a:avLst/>
          </a:prstGeom>
          <a:noFill/>
          <a:extLst>
            <a:ext uri="{909E8E84-426E-40DD-AFC4-6F175D3DCCD1}">
              <a14:hiddenFill xmlns:a14="http://schemas.microsoft.com/office/drawing/2010/main" xmlns="">
                <a:solidFill>
                  <a:srgbClr val="FFFFFF"/>
                </a:solidFill>
              </a14:hiddenFill>
            </a:ext>
          </a:extLst>
        </p:spPr>
      </p:pic>
      <p:sp>
        <p:nvSpPr>
          <p:cNvPr id="7" name="ZoneTexte 6"/>
          <p:cNvSpPr txBox="1"/>
          <p:nvPr/>
        </p:nvSpPr>
        <p:spPr>
          <a:xfrm>
            <a:off x="971600" y="6453336"/>
            <a:ext cx="7344816" cy="307777"/>
          </a:xfrm>
          <a:prstGeom prst="rect">
            <a:avLst/>
          </a:prstGeom>
          <a:noFill/>
        </p:spPr>
        <p:txBody>
          <a:bodyPr wrap="square" rtlCol="0">
            <a:spAutoFit/>
          </a:bodyPr>
          <a:lstStyle/>
          <a:p>
            <a:pPr algn="ctr"/>
            <a:r>
              <a:rPr lang="fr-FR" sz="1400" dirty="0" smtClean="0"/>
              <a:t>Jérôme COLLIN – Ecole de Guerre – Département Langue française</a:t>
            </a:r>
            <a:endParaRPr lang="fr-FR" sz="1400" dirty="0"/>
          </a:p>
        </p:txBody>
      </p:sp>
      <p:sp>
        <p:nvSpPr>
          <p:cNvPr id="9" name="ZoneTexte 8"/>
          <p:cNvSpPr txBox="1"/>
          <p:nvPr/>
        </p:nvSpPr>
        <p:spPr>
          <a:xfrm>
            <a:off x="0" y="1"/>
            <a:ext cx="9144000" cy="307777"/>
          </a:xfrm>
          <a:prstGeom prst="rect">
            <a:avLst/>
          </a:prstGeom>
          <a:noFill/>
        </p:spPr>
        <p:txBody>
          <a:bodyPr wrap="square" rtlCol="0">
            <a:spAutoFit/>
          </a:bodyPr>
          <a:lstStyle/>
          <a:p>
            <a:pPr algn="ctr"/>
            <a:r>
              <a:rPr lang="fr-FR" sz="1400" dirty="0" smtClean="0">
                <a:solidFill>
                  <a:schemeClr val="tx2"/>
                </a:solidFill>
              </a:rPr>
              <a:t>No Relevant Feedback – No </a:t>
            </a:r>
            <a:r>
              <a:rPr lang="fr-FR" sz="1400" dirty="0" err="1" smtClean="0">
                <a:solidFill>
                  <a:schemeClr val="tx2"/>
                </a:solidFill>
              </a:rPr>
              <a:t>success</a:t>
            </a:r>
            <a:r>
              <a:rPr lang="fr-FR" sz="1400" dirty="0" smtClean="0">
                <a:solidFill>
                  <a:schemeClr val="tx2"/>
                </a:solidFill>
              </a:rPr>
              <a:t> on the </a:t>
            </a:r>
            <a:r>
              <a:rPr lang="fr-FR" sz="1400" dirty="0" err="1" smtClean="0">
                <a:solidFill>
                  <a:schemeClr val="tx2"/>
                </a:solidFill>
              </a:rPr>
              <a:t>Track</a:t>
            </a:r>
            <a:endParaRPr lang="fr-FR" sz="1400" dirty="0">
              <a:solidFill>
                <a:schemeClr val="tx2"/>
              </a:solidFill>
            </a:endParaRPr>
          </a:p>
        </p:txBody>
      </p:sp>
      <p:graphicFrame>
        <p:nvGraphicFramePr>
          <p:cNvPr id="10" name="Tableau 9"/>
          <p:cNvGraphicFramePr>
            <a:graphicFrameLocks noGrp="1"/>
          </p:cNvGraphicFramePr>
          <p:nvPr/>
        </p:nvGraphicFramePr>
        <p:xfrm>
          <a:off x="611559" y="1916833"/>
          <a:ext cx="8064897" cy="2772394"/>
        </p:xfrm>
        <a:graphic>
          <a:graphicData uri="http://schemas.openxmlformats.org/drawingml/2006/table">
            <a:tbl>
              <a:tblPr>
                <a:tableStyleId>{BC89EF96-8CEA-46FF-86C4-4CE0E7609802}</a:tableStyleId>
              </a:tblPr>
              <a:tblGrid>
                <a:gridCol w="2688299"/>
                <a:gridCol w="2688299"/>
                <a:gridCol w="2688299"/>
              </a:tblGrid>
              <a:tr h="540000">
                <a:tc>
                  <a:txBody>
                    <a:bodyPr/>
                    <a:lstStyle/>
                    <a:p>
                      <a:pPr algn="ctr">
                        <a:lnSpc>
                          <a:spcPct val="115000"/>
                        </a:lnSpc>
                        <a:spcAft>
                          <a:spcPts val="0"/>
                        </a:spcAft>
                      </a:pPr>
                      <a:r>
                        <a:rPr lang="en-US" sz="1800" b="1" dirty="0"/>
                        <a:t>Sources of feedback</a:t>
                      </a:r>
                      <a:endParaRPr lang="fr-FR" sz="1400" b="1" dirty="0">
                        <a:latin typeface="Calibri"/>
                        <a:ea typeface="Calibri"/>
                        <a:cs typeface="Times New Roman"/>
                      </a:endParaRPr>
                    </a:p>
                  </a:txBody>
                  <a:tcPr marL="68580" marR="68580" marT="0" marB="0" anchor="ctr">
                    <a:solidFill>
                      <a:schemeClr val="tx2">
                        <a:lumMod val="20000"/>
                        <a:lumOff val="80000"/>
                      </a:schemeClr>
                    </a:solidFill>
                  </a:tcPr>
                </a:tc>
                <a:tc>
                  <a:txBody>
                    <a:bodyPr/>
                    <a:lstStyle/>
                    <a:p>
                      <a:pPr algn="ctr">
                        <a:lnSpc>
                          <a:spcPct val="115000"/>
                        </a:lnSpc>
                        <a:spcAft>
                          <a:spcPts val="0"/>
                        </a:spcAft>
                      </a:pPr>
                      <a:r>
                        <a:rPr lang="en-US" sz="1800" b="1" dirty="0"/>
                        <a:t>Useful</a:t>
                      </a:r>
                      <a:endParaRPr lang="fr-FR" sz="1400" b="1" dirty="0">
                        <a:latin typeface="Calibri"/>
                        <a:ea typeface="Calibri"/>
                        <a:cs typeface="Times New Roman"/>
                      </a:endParaRPr>
                    </a:p>
                  </a:txBody>
                  <a:tcPr marL="68580" marR="68580" marT="0" marB="0" anchor="ctr">
                    <a:solidFill>
                      <a:schemeClr val="tx2">
                        <a:lumMod val="20000"/>
                        <a:lumOff val="80000"/>
                      </a:schemeClr>
                    </a:solidFill>
                  </a:tcPr>
                </a:tc>
                <a:tc>
                  <a:txBody>
                    <a:bodyPr/>
                    <a:lstStyle/>
                    <a:p>
                      <a:pPr algn="ctr">
                        <a:lnSpc>
                          <a:spcPct val="115000"/>
                        </a:lnSpc>
                        <a:spcAft>
                          <a:spcPts val="0"/>
                        </a:spcAft>
                      </a:pPr>
                      <a:r>
                        <a:rPr lang="en-US" sz="1800" b="1" dirty="0"/>
                        <a:t>Not useful</a:t>
                      </a:r>
                      <a:endParaRPr lang="fr-FR" sz="1400" b="1" dirty="0">
                        <a:latin typeface="Calibri"/>
                        <a:ea typeface="Calibri"/>
                        <a:cs typeface="Times New Roman"/>
                      </a:endParaRPr>
                    </a:p>
                  </a:txBody>
                  <a:tcPr marL="68580" marR="68580" marT="0" marB="0" anchor="ctr">
                    <a:solidFill>
                      <a:schemeClr val="tx2">
                        <a:lumMod val="20000"/>
                        <a:lumOff val="80000"/>
                      </a:schemeClr>
                    </a:solidFill>
                  </a:tcPr>
                </a:tc>
              </a:tr>
              <a:tr h="540000">
                <a:tc>
                  <a:txBody>
                    <a:bodyPr/>
                    <a:lstStyle/>
                    <a:p>
                      <a:pPr algn="l">
                        <a:lnSpc>
                          <a:spcPct val="115000"/>
                        </a:lnSpc>
                        <a:spcAft>
                          <a:spcPts val="0"/>
                        </a:spcAft>
                      </a:pPr>
                      <a:r>
                        <a:rPr lang="en-US" sz="1800" dirty="0"/>
                        <a:t>Students</a:t>
                      </a:r>
                      <a:endParaRPr lang="fr-FR" sz="1400" dirty="0">
                        <a:latin typeface="Calibri"/>
                        <a:ea typeface="Calibri"/>
                        <a:cs typeface="Times New Roman"/>
                      </a:endParaRPr>
                    </a:p>
                  </a:txBody>
                  <a:tcPr marL="68580" marR="68580" marT="0" marB="0" anchor="ctr"/>
                </a:tc>
                <a:tc>
                  <a:txBody>
                    <a:bodyPr/>
                    <a:lstStyle/>
                    <a:p>
                      <a:pPr algn="just">
                        <a:lnSpc>
                          <a:spcPct val="115000"/>
                        </a:lnSpc>
                        <a:spcAft>
                          <a:spcPts val="0"/>
                        </a:spcAft>
                      </a:pPr>
                      <a:endParaRPr lang="en-US" sz="1800">
                        <a:latin typeface="Calibri"/>
                        <a:ea typeface="Calibri"/>
                        <a:cs typeface="Times New Roman"/>
                      </a:endParaRPr>
                    </a:p>
                  </a:txBody>
                  <a:tcPr marL="68580" marR="68580" marT="0" marB="0" anchor="ctr"/>
                </a:tc>
                <a:tc>
                  <a:txBody>
                    <a:bodyPr/>
                    <a:lstStyle/>
                    <a:p>
                      <a:pPr algn="ctr">
                        <a:lnSpc>
                          <a:spcPct val="115000"/>
                        </a:lnSpc>
                        <a:spcAft>
                          <a:spcPts val="0"/>
                        </a:spcAft>
                      </a:pPr>
                      <a:r>
                        <a:rPr lang="en-US" sz="2800" dirty="0" smtClean="0">
                          <a:solidFill>
                            <a:srgbClr val="FF0000"/>
                          </a:solidFill>
                          <a:latin typeface="Calibri"/>
                          <a:ea typeface="Calibri"/>
                          <a:cs typeface="Times New Roman"/>
                          <a:sym typeface="Wingdings"/>
                        </a:rPr>
                        <a:t></a:t>
                      </a:r>
                      <a:endParaRPr lang="en-US" sz="1800" dirty="0">
                        <a:solidFill>
                          <a:srgbClr val="FF0000"/>
                        </a:solidFill>
                        <a:latin typeface="Calibri"/>
                        <a:ea typeface="Calibri"/>
                        <a:cs typeface="Times New Roman"/>
                      </a:endParaRPr>
                    </a:p>
                  </a:txBody>
                  <a:tcPr marL="68580" marR="68580" marT="0" marB="0" anchor="ctr"/>
                </a:tc>
              </a:tr>
              <a:tr h="540000">
                <a:tc>
                  <a:txBody>
                    <a:bodyPr/>
                    <a:lstStyle/>
                    <a:p>
                      <a:pPr algn="l">
                        <a:lnSpc>
                          <a:spcPct val="115000"/>
                        </a:lnSpc>
                        <a:spcAft>
                          <a:spcPts val="0"/>
                        </a:spcAft>
                      </a:pPr>
                      <a:r>
                        <a:rPr lang="en-US" sz="1800" dirty="0"/>
                        <a:t>Teachers</a:t>
                      </a:r>
                      <a:endParaRPr lang="fr-FR" sz="1400" dirty="0">
                        <a:latin typeface="Calibri"/>
                        <a:ea typeface="Calibri"/>
                        <a:cs typeface="Times New Roman"/>
                      </a:endParaRPr>
                    </a:p>
                  </a:txBody>
                  <a:tcPr marL="68580" marR="68580" marT="0" marB="0" anchor="ctr"/>
                </a:tc>
                <a:tc>
                  <a:txBody>
                    <a:bodyPr/>
                    <a:lstStyle/>
                    <a:p>
                      <a:pPr algn="just">
                        <a:lnSpc>
                          <a:spcPct val="115000"/>
                        </a:lnSpc>
                        <a:spcAft>
                          <a:spcPts val="0"/>
                        </a:spcAft>
                      </a:pPr>
                      <a:endParaRPr lang="en-US" sz="1800">
                        <a:latin typeface="Calibri"/>
                        <a:ea typeface="Calibri"/>
                        <a:cs typeface="Times New Roman"/>
                      </a:endParaRPr>
                    </a:p>
                  </a:txBody>
                  <a:tcPr marL="68580" marR="6858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2800" dirty="0" smtClean="0">
                          <a:solidFill>
                            <a:srgbClr val="FF0000"/>
                          </a:solidFill>
                          <a:latin typeface="+mn-lt"/>
                          <a:ea typeface="Calibri"/>
                          <a:cs typeface="Times New Roman"/>
                          <a:sym typeface="Wingdings"/>
                        </a:rPr>
                        <a:t></a:t>
                      </a:r>
                      <a:endParaRPr lang="en-US" sz="1800" dirty="0" smtClean="0">
                        <a:solidFill>
                          <a:srgbClr val="FF0000"/>
                        </a:solidFill>
                        <a:latin typeface="+mn-lt"/>
                        <a:ea typeface="Calibri"/>
                        <a:cs typeface="Times New Roman"/>
                      </a:endParaRPr>
                    </a:p>
                  </a:txBody>
                  <a:tcPr marL="68580" marR="68580" marT="0" marB="0" anchor="ctr"/>
                </a:tc>
              </a:tr>
              <a:tr h="540000">
                <a:tc>
                  <a:txBody>
                    <a:bodyPr/>
                    <a:lstStyle/>
                    <a:p>
                      <a:pPr algn="l">
                        <a:lnSpc>
                          <a:spcPct val="115000"/>
                        </a:lnSpc>
                        <a:spcAft>
                          <a:spcPts val="0"/>
                        </a:spcAft>
                      </a:pPr>
                      <a:r>
                        <a:rPr lang="en-US" sz="1800" dirty="0"/>
                        <a:t>Educational support team </a:t>
                      </a:r>
                      <a:endParaRPr lang="fr-FR" sz="1400" dirty="0">
                        <a:latin typeface="Calibri"/>
                        <a:ea typeface="Calibri"/>
                        <a:cs typeface="Times New Roman"/>
                      </a:endParaRPr>
                    </a:p>
                  </a:txBody>
                  <a:tcPr marL="68580" marR="68580" marT="0" marB="0" anchor="ctr"/>
                </a:tc>
                <a:tc>
                  <a:txBody>
                    <a:bodyPr/>
                    <a:lstStyle/>
                    <a:p>
                      <a:pPr algn="just">
                        <a:lnSpc>
                          <a:spcPct val="115000"/>
                        </a:lnSpc>
                        <a:spcAft>
                          <a:spcPts val="0"/>
                        </a:spcAft>
                      </a:pPr>
                      <a:endParaRPr lang="en-US" sz="1800" dirty="0">
                        <a:latin typeface="Calibri"/>
                        <a:ea typeface="Calibri"/>
                        <a:cs typeface="Times New Roman"/>
                      </a:endParaRPr>
                    </a:p>
                  </a:txBody>
                  <a:tcPr marL="68580" marR="6858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endParaRPr lang="en-US" sz="1800" dirty="0" smtClean="0">
                        <a:solidFill>
                          <a:srgbClr val="FF0000"/>
                        </a:solidFill>
                        <a:latin typeface="+mn-lt"/>
                        <a:ea typeface="Calibri"/>
                        <a:cs typeface="Times New Roman"/>
                      </a:endParaRPr>
                    </a:p>
                  </a:txBody>
                  <a:tcPr marL="68580" marR="68580" marT="0" marB="0" anchor="ctr"/>
                </a:tc>
              </a:tr>
              <a:tr h="540000">
                <a:tc>
                  <a:txBody>
                    <a:bodyPr/>
                    <a:lstStyle/>
                    <a:p>
                      <a:pPr algn="l">
                        <a:lnSpc>
                          <a:spcPct val="115000"/>
                        </a:lnSpc>
                        <a:spcAft>
                          <a:spcPts val="0"/>
                        </a:spcAft>
                      </a:pPr>
                      <a:r>
                        <a:rPr lang="en-US" sz="1800" dirty="0"/>
                        <a:t>Language center military </a:t>
                      </a:r>
                      <a:r>
                        <a:rPr lang="en-US" sz="1800" dirty="0" smtClean="0"/>
                        <a:t>leaders</a:t>
                      </a:r>
                      <a:endParaRPr lang="fr-FR" sz="1400" dirty="0">
                        <a:latin typeface="Calibri"/>
                        <a:ea typeface="Calibri"/>
                        <a:cs typeface="Times New Roman"/>
                      </a:endParaRPr>
                    </a:p>
                  </a:txBody>
                  <a:tcPr marL="68580" marR="68580" marT="0" marB="0" anchor="ctr"/>
                </a:tc>
                <a:tc>
                  <a:txBody>
                    <a:bodyPr/>
                    <a:lstStyle/>
                    <a:p>
                      <a:pPr algn="just">
                        <a:lnSpc>
                          <a:spcPct val="115000"/>
                        </a:lnSpc>
                        <a:spcAft>
                          <a:spcPts val="0"/>
                        </a:spcAft>
                      </a:pPr>
                      <a:endParaRPr lang="en-US" sz="1800" dirty="0">
                        <a:latin typeface="Calibri"/>
                        <a:ea typeface="Calibri"/>
                        <a:cs typeface="Times New Roman"/>
                      </a:endParaRPr>
                    </a:p>
                  </a:txBody>
                  <a:tcPr marL="68580" marR="6858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endParaRPr lang="en-US" sz="1800" dirty="0" smtClean="0">
                        <a:solidFill>
                          <a:srgbClr val="FF0000"/>
                        </a:solidFill>
                        <a:latin typeface="+mn-lt"/>
                        <a:ea typeface="Calibri"/>
                        <a:cs typeface="Times New Roman"/>
                      </a:endParaRPr>
                    </a:p>
                  </a:txBody>
                  <a:tcPr marL="68580" marR="68580" marT="0" marB="0" anchor="ctr"/>
                </a:tc>
              </a:tr>
            </a:tbl>
          </a:graphicData>
        </a:graphic>
      </p:graphicFrame>
    </p:spTree>
    <p:extLst>
      <p:ext uri="{BB962C8B-B14F-4D97-AF65-F5344CB8AC3E}">
        <p14:creationId xmlns:p14="http://schemas.microsoft.com/office/powerpoint/2010/main" xmlns="" val="2939025210"/>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U:\18 - Bureau Langue Francaise\1 - ESPACE CHEF DE BUREAU\A - DOCUMENTATION GENERALE\A - DOCUMENTS DE REFERENCE\dems.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956376" y="77126"/>
            <a:ext cx="936104" cy="1119626"/>
          </a:xfrm>
          <a:prstGeom prst="rect">
            <a:avLst/>
          </a:prstGeom>
          <a:noFill/>
          <a:extLst>
            <a:ext uri="{909E8E84-426E-40DD-AFC4-6F175D3DCCD1}">
              <a14:hiddenFill xmlns:a14="http://schemas.microsoft.com/office/drawing/2010/main" xmlns="">
                <a:solidFill>
                  <a:srgbClr val="FFFFFF"/>
                </a:solidFill>
              </a14:hiddenFill>
            </a:ext>
          </a:extLst>
        </p:spPr>
      </p:pic>
      <p:sp>
        <p:nvSpPr>
          <p:cNvPr id="7" name="ZoneTexte 6"/>
          <p:cNvSpPr txBox="1"/>
          <p:nvPr/>
        </p:nvSpPr>
        <p:spPr>
          <a:xfrm>
            <a:off x="971600" y="6453336"/>
            <a:ext cx="7344816" cy="307777"/>
          </a:xfrm>
          <a:prstGeom prst="rect">
            <a:avLst/>
          </a:prstGeom>
          <a:noFill/>
        </p:spPr>
        <p:txBody>
          <a:bodyPr wrap="square" rtlCol="0">
            <a:spAutoFit/>
          </a:bodyPr>
          <a:lstStyle/>
          <a:p>
            <a:pPr algn="ctr"/>
            <a:r>
              <a:rPr lang="fr-FR" sz="1400" dirty="0" smtClean="0"/>
              <a:t>Jérôme COLLIN – Ecole de Guerre – Département Langue française</a:t>
            </a:r>
            <a:endParaRPr lang="fr-FR" sz="1400" dirty="0"/>
          </a:p>
        </p:txBody>
      </p:sp>
      <p:sp>
        <p:nvSpPr>
          <p:cNvPr id="9" name="ZoneTexte 8"/>
          <p:cNvSpPr txBox="1"/>
          <p:nvPr/>
        </p:nvSpPr>
        <p:spPr>
          <a:xfrm>
            <a:off x="0" y="1"/>
            <a:ext cx="9144000" cy="307777"/>
          </a:xfrm>
          <a:prstGeom prst="rect">
            <a:avLst/>
          </a:prstGeom>
          <a:noFill/>
        </p:spPr>
        <p:txBody>
          <a:bodyPr wrap="square" rtlCol="0">
            <a:spAutoFit/>
          </a:bodyPr>
          <a:lstStyle/>
          <a:p>
            <a:pPr algn="ctr"/>
            <a:r>
              <a:rPr lang="fr-FR" sz="1400" dirty="0" smtClean="0">
                <a:solidFill>
                  <a:schemeClr val="tx2"/>
                </a:solidFill>
              </a:rPr>
              <a:t>No Relevant Feedback – No </a:t>
            </a:r>
            <a:r>
              <a:rPr lang="fr-FR" sz="1400" dirty="0" err="1" smtClean="0">
                <a:solidFill>
                  <a:schemeClr val="tx2"/>
                </a:solidFill>
              </a:rPr>
              <a:t>success</a:t>
            </a:r>
            <a:r>
              <a:rPr lang="fr-FR" sz="1400" dirty="0" smtClean="0">
                <a:solidFill>
                  <a:schemeClr val="tx2"/>
                </a:solidFill>
              </a:rPr>
              <a:t> on the </a:t>
            </a:r>
            <a:r>
              <a:rPr lang="fr-FR" sz="1400" dirty="0" err="1" smtClean="0">
                <a:solidFill>
                  <a:schemeClr val="tx2"/>
                </a:solidFill>
              </a:rPr>
              <a:t>Track</a:t>
            </a:r>
            <a:endParaRPr lang="fr-FR" sz="1400" dirty="0">
              <a:solidFill>
                <a:schemeClr val="tx2"/>
              </a:solidFill>
            </a:endParaRPr>
          </a:p>
        </p:txBody>
      </p:sp>
      <p:graphicFrame>
        <p:nvGraphicFramePr>
          <p:cNvPr id="10" name="Tableau 9"/>
          <p:cNvGraphicFramePr>
            <a:graphicFrameLocks noGrp="1"/>
          </p:cNvGraphicFramePr>
          <p:nvPr/>
        </p:nvGraphicFramePr>
        <p:xfrm>
          <a:off x="611559" y="1916833"/>
          <a:ext cx="8064897" cy="2772394"/>
        </p:xfrm>
        <a:graphic>
          <a:graphicData uri="http://schemas.openxmlformats.org/drawingml/2006/table">
            <a:tbl>
              <a:tblPr>
                <a:tableStyleId>{BC89EF96-8CEA-46FF-86C4-4CE0E7609802}</a:tableStyleId>
              </a:tblPr>
              <a:tblGrid>
                <a:gridCol w="2688299"/>
                <a:gridCol w="2688299"/>
                <a:gridCol w="2688299"/>
              </a:tblGrid>
              <a:tr h="540000">
                <a:tc>
                  <a:txBody>
                    <a:bodyPr/>
                    <a:lstStyle/>
                    <a:p>
                      <a:pPr algn="ctr">
                        <a:lnSpc>
                          <a:spcPct val="115000"/>
                        </a:lnSpc>
                        <a:spcAft>
                          <a:spcPts val="0"/>
                        </a:spcAft>
                      </a:pPr>
                      <a:r>
                        <a:rPr lang="en-US" sz="1800" b="1" dirty="0"/>
                        <a:t>Sources of feedback</a:t>
                      </a:r>
                      <a:endParaRPr lang="fr-FR" sz="1400" b="1" dirty="0">
                        <a:latin typeface="Calibri"/>
                        <a:ea typeface="Calibri"/>
                        <a:cs typeface="Times New Roman"/>
                      </a:endParaRPr>
                    </a:p>
                  </a:txBody>
                  <a:tcPr marL="68580" marR="68580" marT="0" marB="0" anchor="ctr">
                    <a:solidFill>
                      <a:schemeClr val="tx2">
                        <a:lumMod val="20000"/>
                        <a:lumOff val="80000"/>
                      </a:schemeClr>
                    </a:solidFill>
                  </a:tcPr>
                </a:tc>
                <a:tc>
                  <a:txBody>
                    <a:bodyPr/>
                    <a:lstStyle/>
                    <a:p>
                      <a:pPr algn="ctr">
                        <a:lnSpc>
                          <a:spcPct val="115000"/>
                        </a:lnSpc>
                        <a:spcAft>
                          <a:spcPts val="0"/>
                        </a:spcAft>
                      </a:pPr>
                      <a:r>
                        <a:rPr lang="en-US" sz="1800" b="1" dirty="0"/>
                        <a:t>Useful</a:t>
                      </a:r>
                      <a:endParaRPr lang="fr-FR" sz="1400" b="1" dirty="0">
                        <a:latin typeface="Calibri"/>
                        <a:ea typeface="Calibri"/>
                        <a:cs typeface="Times New Roman"/>
                      </a:endParaRPr>
                    </a:p>
                  </a:txBody>
                  <a:tcPr marL="68580" marR="68580" marT="0" marB="0" anchor="ctr">
                    <a:solidFill>
                      <a:schemeClr val="tx2">
                        <a:lumMod val="20000"/>
                        <a:lumOff val="80000"/>
                      </a:schemeClr>
                    </a:solidFill>
                  </a:tcPr>
                </a:tc>
                <a:tc>
                  <a:txBody>
                    <a:bodyPr/>
                    <a:lstStyle/>
                    <a:p>
                      <a:pPr algn="ctr">
                        <a:lnSpc>
                          <a:spcPct val="115000"/>
                        </a:lnSpc>
                        <a:spcAft>
                          <a:spcPts val="0"/>
                        </a:spcAft>
                      </a:pPr>
                      <a:r>
                        <a:rPr lang="en-US" sz="1800" b="1" dirty="0"/>
                        <a:t>Not useful</a:t>
                      </a:r>
                      <a:endParaRPr lang="fr-FR" sz="1400" b="1" dirty="0">
                        <a:latin typeface="Calibri"/>
                        <a:ea typeface="Calibri"/>
                        <a:cs typeface="Times New Roman"/>
                      </a:endParaRPr>
                    </a:p>
                  </a:txBody>
                  <a:tcPr marL="68580" marR="68580" marT="0" marB="0" anchor="ctr">
                    <a:solidFill>
                      <a:schemeClr val="tx2">
                        <a:lumMod val="20000"/>
                        <a:lumOff val="80000"/>
                      </a:schemeClr>
                    </a:solidFill>
                  </a:tcPr>
                </a:tc>
              </a:tr>
              <a:tr h="540000">
                <a:tc>
                  <a:txBody>
                    <a:bodyPr/>
                    <a:lstStyle/>
                    <a:p>
                      <a:pPr algn="l">
                        <a:lnSpc>
                          <a:spcPct val="115000"/>
                        </a:lnSpc>
                        <a:spcAft>
                          <a:spcPts val="0"/>
                        </a:spcAft>
                      </a:pPr>
                      <a:r>
                        <a:rPr lang="en-US" sz="1800" dirty="0"/>
                        <a:t>Students</a:t>
                      </a:r>
                      <a:endParaRPr lang="fr-FR" sz="1400" dirty="0">
                        <a:latin typeface="Calibri"/>
                        <a:ea typeface="Calibri"/>
                        <a:cs typeface="Times New Roman"/>
                      </a:endParaRPr>
                    </a:p>
                  </a:txBody>
                  <a:tcPr marL="68580" marR="68580" marT="0" marB="0" anchor="ctr"/>
                </a:tc>
                <a:tc>
                  <a:txBody>
                    <a:bodyPr/>
                    <a:lstStyle/>
                    <a:p>
                      <a:pPr algn="just">
                        <a:lnSpc>
                          <a:spcPct val="115000"/>
                        </a:lnSpc>
                        <a:spcAft>
                          <a:spcPts val="0"/>
                        </a:spcAft>
                      </a:pPr>
                      <a:endParaRPr lang="en-US" sz="1800">
                        <a:latin typeface="Calibri"/>
                        <a:ea typeface="Calibri"/>
                        <a:cs typeface="Times New Roman"/>
                      </a:endParaRPr>
                    </a:p>
                  </a:txBody>
                  <a:tcPr marL="68580" marR="68580" marT="0" marB="0" anchor="ctr"/>
                </a:tc>
                <a:tc>
                  <a:txBody>
                    <a:bodyPr/>
                    <a:lstStyle/>
                    <a:p>
                      <a:pPr algn="ctr">
                        <a:lnSpc>
                          <a:spcPct val="115000"/>
                        </a:lnSpc>
                        <a:spcAft>
                          <a:spcPts val="0"/>
                        </a:spcAft>
                      </a:pPr>
                      <a:r>
                        <a:rPr lang="en-US" sz="2800" dirty="0" smtClean="0">
                          <a:solidFill>
                            <a:srgbClr val="FF0000"/>
                          </a:solidFill>
                          <a:latin typeface="Calibri"/>
                          <a:ea typeface="Calibri"/>
                          <a:cs typeface="Times New Roman"/>
                          <a:sym typeface="Wingdings"/>
                        </a:rPr>
                        <a:t></a:t>
                      </a:r>
                      <a:endParaRPr lang="en-US" sz="1800" dirty="0">
                        <a:solidFill>
                          <a:srgbClr val="FF0000"/>
                        </a:solidFill>
                        <a:latin typeface="Calibri"/>
                        <a:ea typeface="Calibri"/>
                        <a:cs typeface="Times New Roman"/>
                      </a:endParaRPr>
                    </a:p>
                  </a:txBody>
                  <a:tcPr marL="68580" marR="68580" marT="0" marB="0" anchor="ctr"/>
                </a:tc>
              </a:tr>
              <a:tr h="540000">
                <a:tc>
                  <a:txBody>
                    <a:bodyPr/>
                    <a:lstStyle/>
                    <a:p>
                      <a:pPr algn="l">
                        <a:lnSpc>
                          <a:spcPct val="115000"/>
                        </a:lnSpc>
                        <a:spcAft>
                          <a:spcPts val="0"/>
                        </a:spcAft>
                      </a:pPr>
                      <a:r>
                        <a:rPr lang="en-US" sz="1800" dirty="0"/>
                        <a:t>Teachers</a:t>
                      </a:r>
                      <a:endParaRPr lang="fr-FR" sz="1400" dirty="0">
                        <a:latin typeface="Calibri"/>
                        <a:ea typeface="Calibri"/>
                        <a:cs typeface="Times New Roman"/>
                      </a:endParaRPr>
                    </a:p>
                  </a:txBody>
                  <a:tcPr marL="68580" marR="68580" marT="0" marB="0" anchor="ctr"/>
                </a:tc>
                <a:tc>
                  <a:txBody>
                    <a:bodyPr/>
                    <a:lstStyle/>
                    <a:p>
                      <a:pPr algn="just">
                        <a:lnSpc>
                          <a:spcPct val="115000"/>
                        </a:lnSpc>
                        <a:spcAft>
                          <a:spcPts val="0"/>
                        </a:spcAft>
                      </a:pPr>
                      <a:endParaRPr lang="en-US" sz="1800">
                        <a:latin typeface="Calibri"/>
                        <a:ea typeface="Calibri"/>
                        <a:cs typeface="Times New Roman"/>
                      </a:endParaRPr>
                    </a:p>
                  </a:txBody>
                  <a:tcPr marL="68580" marR="6858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2800" dirty="0" smtClean="0">
                          <a:solidFill>
                            <a:srgbClr val="FF0000"/>
                          </a:solidFill>
                          <a:latin typeface="+mn-lt"/>
                          <a:ea typeface="Calibri"/>
                          <a:cs typeface="Times New Roman"/>
                          <a:sym typeface="Wingdings"/>
                        </a:rPr>
                        <a:t></a:t>
                      </a:r>
                      <a:endParaRPr lang="en-US" sz="1800" dirty="0" smtClean="0">
                        <a:solidFill>
                          <a:srgbClr val="FF0000"/>
                        </a:solidFill>
                        <a:latin typeface="+mn-lt"/>
                        <a:ea typeface="Calibri"/>
                        <a:cs typeface="Times New Roman"/>
                      </a:endParaRPr>
                    </a:p>
                  </a:txBody>
                  <a:tcPr marL="68580" marR="68580" marT="0" marB="0" anchor="ctr"/>
                </a:tc>
              </a:tr>
              <a:tr h="540000">
                <a:tc>
                  <a:txBody>
                    <a:bodyPr/>
                    <a:lstStyle/>
                    <a:p>
                      <a:pPr algn="l">
                        <a:lnSpc>
                          <a:spcPct val="115000"/>
                        </a:lnSpc>
                        <a:spcAft>
                          <a:spcPts val="0"/>
                        </a:spcAft>
                      </a:pPr>
                      <a:r>
                        <a:rPr lang="en-US" sz="1800" dirty="0"/>
                        <a:t>Educational support team </a:t>
                      </a:r>
                      <a:endParaRPr lang="fr-FR" sz="1400" dirty="0">
                        <a:latin typeface="Calibri"/>
                        <a:ea typeface="Calibri"/>
                        <a:cs typeface="Times New Roman"/>
                      </a:endParaRPr>
                    </a:p>
                  </a:txBody>
                  <a:tcPr marL="68580" marR="68580" marT="0" marB="0" anchor="ctr"/>
                </a:tc>
                <a:tc>
                  <a:txBody>
                    <a:bodyPr/>
                    <a:lstStyle/>
                    <a:p>
                      <a:pPr algn="just">
                        <a:lnSpc>
                          <a:spcPct val="115000"/>
                        </a:lnSpc>
                        <a:spcAft>
                          <a:spcPts val="0"/>
                        </a:spcAft>
                      </a:pPr>
                      <a:endParaRPr lang="en-US" sz="1800" dirty="0">
                        <a:latin typeface="Calibri"/>
                        <a:ea typeface="Calibri"/>
                        <a:cs typeface="Times New Roman"/>
                      </a:endParaRPr>
                    </a:p>
                  </a:txBody>
                  <a:tcPr marL="68580" marR="6858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2800" dirty="0" smtClean="0">
                          <a:solidFill>
                            <a:srgbClr val="FF0000"/>
                          </a:solidFill>
                          <a:latin typeface="+mn-lt"/>
                          <a:ea typeface="Calibri"/>
                          <a:cs typeface="Times New Roman"/>
                          <a:sym typeface="Wingdings"/>
                        </a:rPr>
                        <a:t></a:t>
                      </a:r>
                      <a:endParaRPr lang="en-US" sz="1800" dirty="0" smtClean="0">
                        <a:solidFill>
                          <a:srgbClr val="FF0000"/>
                        </a:solidFill>
                        <a:latin typeface="+mn-lt"/>
                        <a:ea typeface="Calibri"/>
                        <a:cs typeface="Times New Roman"/>
                      </a:endParaRPr>
                    </a:p>
                  </a:txBody>
                  <a:tcPr marL="68580" marR="68580" marT="0" marB="0" anchor="ctr"/>
                </a:tc>
              </a:tr>
              <a:tr h="540000">
                <a:tc>
                  <a:txBody>
                    <a:bodyPr/>
                    <a:lstStyle/>
                    <a:p>
                      <a:pPr algn="l">
                        <a:lnSpc>
                          <a:spcPct val="115000"/>
                        </a:lnSpc>
                        <a:spcAft>
                          <a:spcPts val="0"/>
                        </a:spcAft>
                      </a:pPr>
                      <a:r>
                        <a:rPr lang="en-US" sz="1800" dirty="0"/>
                        <a:t>Language center military </a:t>
                      </a:r>
                      <a:r>
                        <a:rPr lang="en-US" sz="1800" dirty="0" smtClean="0"/>
                        <a:t>leaders</a:t>
                      </a:r>
                      <a:endParaRPr lang="fr-FR" sz="1400" dirty="0">
                        <a:latin typeface="Calibri"/>
                        <a:ea typeface="Calibri"/>
                        <a:cs typeface="Times New Roman"/>
                      </a:endParaRPr>
                    </a:p>
                  </a:txBody>
                  <a:tcPr marL="68580" marR="68580" marT="0" marB="0" anchor="ctr"/>
                </a:tc>
                <a:tc>
                  <a:txBody>
                    <a:bodyPr/>
                    <a:lstStyle/>
                    <a:p>
                      <a:pPr algn="just">
                        <a:lnSpc>
                          <a:spcPct val="115000"/>
                        </a:lnSpc>
                        <a:spcAft>
                          <a:spcPts val="0"/>
                        </a:spcAft>
                      </a:pPr>
                      <a:endParaRPr lang="en-US" sz="1800" dirty="0">
                        <a:latin typeface="Calibri"/>
                        <a:ea typeface="Calibri"/>
                        <a:cs typeface="Times New Roman"/>
                      </a:endParaRPr>
                    </a:p>
                  </a:txBody>
                  <a:tcPr marL="68580" marR="6858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endParaRPr lang="en-US" sz="1800" dirty="0" smtClean="0">
                        <a:solidFill>
                          <a:srgbClr val="FF0000"/>
                        </a:solidFill>
                        <a:latin typeface="+mn-lt"/>
                        <a:ea typeface="Calibri"/>
                        <a:cs typeface="Times New Roman"/>
                      </a:endParaRPr>
                    </a:p>
                  </a:txBody>
                  <a:tcPr marL="68580" marR="68580" marT="0" marB="0" anchor="ctr"/>
                </a:tc>
              </a:tr>
            </a:tbl>
          </a:graphicData>
        </a:graphic>
      </p:graphicFrame>
    </p:spTree>
    <p:extLst>
      <p:ext uri="{BB962C8B-B14F-4D97-AF65-F5344CB8AC3E}">
        <p14:creationId xmlns:p14="http://schemas.microsoft.com/office/powerpoint/2010/main" xmlns="" val="2939025210"/>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U:\18 - Bureau Langue Francaise\1 - ESPACE CHEF DE BUREAU\A - DOCUMENTATION GENERALE\A - DOCUMENTS DE REFERENCE\dems.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956376" y="77126"/>
            <a:ext cx="936104" cy="1119626"/>
          </a:xfrm>
          <a:prstGeom prst="rect">
            <a:avLst/>
          </a:prstGeom>
          <a:noFill/>
          <a:extLst>
            <a:ext uri="{909E8E84-426E-40DD-AFC4-6F175D3DCCD1}">
              <a14:hiddenFill xmlns:a14="http://schemas.microsoft.com/office/drawing/2010/main" xmlns="">
                <a:solidFill>
                  <a:srgbClr val="FFFFFF"/>
                </a:solidFill>
              </a14:hiddenFill>
            </a:ext>
          </a:extLst>
        </p:spPr>
      </p:pic>
      <p:sp>
        <p:nvSpPr>
          <p:cNvPr id="7" name="ZoneTexte 6"/>
          <p:cNvSpPr txBox="1"/>
          <p:nvPr/>
        </p:nvSpPr>
        <p:spPr>
          <a:xfrm>
            <a:off x="971600" y="6453336"/>
            <a:ext cx="7344816" cy="307777"/>
          </a:xfrm>
          <a:prstGeom prst="rect">
            <a:avLst/>
          </a:prstGeom>
          <a:noFill/>
        </p:spPr>
        <p:txBody>
          <a:bodyPr wrap="square" rtlCol="0">
            <a:spAutoFit/>
          </a:bodyPr>
          <a:lstStyle/>
          <a:p>
            <a:pPr algn="ctr"/>
            <a:r>
              <a:rPr lang="fr-FR" sz="1400" dirty="0" smtClean="0"/>
              <a:t>Jérôme COLLIN – Ecole de Guerre – Département Langue française</a:t>
            </a:r>
            <a:endParaRPr lang="fr-FR" sz="1400" dirty="0"/>
          </a:p>
        </p:txBody>
      </p:sp>
      <p:sp>
        <p:nvSpPr>
          <p:cNvPr id="9" name="ZoneTexte 8"/>
          <p:cNvSpPr txBox="1"/>
          <p:nvPr/>
        </p:nvSpPr>
        <p:spPr>
          <a:xfrm>
            <a:off x="0" y="1"/>
            <a:ext cx="9144000" cy="307777"/>
          </a:xfrm>
          <a:prstGeom prst="rect">
            <a:avLst/>
          </a:prstGeom>
          <a:noFill/>
        </p:spPr>
        <p:txBody>
          <a:bodyPr wrap="square" rtlCol="0">
            <a:spAutoFit/>
          </a:bodyPr>
          <a:lstStyle/>
          <a:p>
            <a:pPr algn="ctr"/>
            <a:r>
              <a:rPr lang="fr-FR" sz="1400" dirty="0" smtClean="0">
                <a:solidFill>
                  <a:schemeClr val="tx2"/>
                </a:solidFill>
              </a:rPr>
              <a:t>No Relevant Feedback – No </a:t>
            </a:r>
            <a:r>
              <a:rPr lang="fr-FR" sz="1400" dirty="0" err="1" smtClean="0">
                <a:solidFill>
                  <a:schemeClr val="tx2"/>
                </a:solidFill>
              </a:rPr>
              <a:t>success</a:t>
            </a:r>
            <a:r>
              <a:rPr lang="fr-FR" sz="1400" dirty="0" smtClean="0">
                <a:solidFill>
                  <a:schemeClr val="tx2"/>
                </a:solidFill>
              </a:rPr>
              <a:t> on the </a:t>
            </a:r>
            <a:r>
              <a:rPr lang="fr-FR" sz="1400" dirty="0" err="1" smtClean="0">
                <a:solidFill>
                  <a:schemeClr val="tx2"/>
                </a:solidFill>
              </a:rPr>
              <a:t>Track</a:t>
            </a:r>
            <a:endParaRPr lang="fr-FR" sz="1400" dirty="0">
              <a:solidFill>
                <a:schemeClr val="tx2"/>
              </a:solidFill>
            </a:endParaRPr>
          </a:p>
        </p:txBody>
      </p:sp>
      <p:graphicFrame>
        <p:nvGraphicFramePr>
          <p:cNvPr id="10" name="Tableau 9"/>
          <p:cNvGraphicFramePr>
            <a:graphicFrameLocks noGrp="1"/>
          </p:cNvGraphicFramePr>
          <p:nvPr/>
        </p:nvGraphicFramePr>
        <p:xfrm>
          <a:off x="611559" y="1925856"/>
          <a:ext cx="8064897" cy="2772394"/>
        </p:xfrm>
        <a:graphic>
          <a:graphicData uri="http://schemas.openxmlformats.org/drawingml/2006/table">
            <a:tbl>
              <a:tblPr>
                <a:tableStyleId>{BC89EF96-8CEA-46FF-86C4-4CE0E7609802}</a:tableStyleId>
              </a:tblPr>
              <a:tblGrid>
                <a:gridCol w="2688299"/>
                <a:gridCol w="2688299"/>
                <a:gridCol w="2688299"/>
              </a:tblGrid>
              <a:tr h="540000">
                <a:tc>
                  <a:txBody>
                    <a:bodyPr/>
                    <a:lstStyle/>
                    <a:p>
                      <a:pPr algn="ctr">
                        <a:lnSpc>
                          <a:spcPct val="115000"/>
                        </a:lnSpc>
                        <a:spcAft>
                          <a:spcPts val="0"/>
                        </a:spcAft>
                      </a:pPr>
                      <a:r>
                        <a:rPr lang="en-US" sz="1800" b="1" dirty="0"/>
                        <a:t>Sources of feedback</a:t>
                      </a:r>
                      <a:endParaRPr lang="fr-FR" sz="1400" b="1" dirty="0">
                        <a:latin typeface="Calibri"/>
                        <a:ea typeface="Calibri"/>
                        <a:cs typeface="Times New Roman"/>
                      </a:endParaRPr>
                    </a:p>
                  </a:txBody>
                  <a:tcPr marL="68580" marR="68580" marT="0" marB="0" anchor="ctr">
                    <a:solidFill>
                      <a:schemeClr val="tx2">
                        <a:lumMod val="20000"/>
                        <a:lumOff val="80000"/>
                      </a:schemeClr>
                    </a:solidFill>
                  </a:tcPr>
                </a:tc>
                <a:tc>
                  <a:txBody>
                    <a:bodyPr/>
                    <a:lstStyle/>
                    <a:p>
                      <a:pPr algn="ctr">
                        <a:lnSpc>
                          <a:spcPct val="115000"/>
                        </a:lnSpc>
                        <a:spcAft>
                          <a:spcPts val="0"/>
                        </a:spcAft>
                      </a:pPr>
                      <a:r>
                        <a:rPr lang="en-US" sz="1800" b="1" dirty="0"/>
                        <a:t>Useful</a:t>
                      </a:r>
                      <a:endParaRPr lang="fr-FR" sz="1400" b="1" dirty="0">
                        <a:latin typeface="Calibri"/>
                        <a:ea typeface="Calibri"/>
                        <a:cs typeface="Times New Roman"/>
                      </a:endParaRPr>
                    </a:p>
                  </a:txBody>
                  <a:tcPr marL="68580" marR="68580" marT="0" marB="0" anchor="ctr">
                    <a:solidFill>
                      <a:schemeClr val="tx2">
                        <a:lumMod val="20000"/>
                        <a:lumOff val="80000"/>
                      </a:schemeClr>
                    </a:solidFill>
                  </a:tcPr>
                </a:tc>
                <a:tc>
                  <a:txBody>
                    <a:bodyPr/>
                    <a:lstStyle/>
                    <a:p>
                      <a:pPr algn="ctr">
                        <a:lnSpc>
                          <a:spcPct val="115000"/>
                        </a:lnSpc>
                        <a:spcAft>
                          <a:spcPts val="0"/>
                        </a:spcAft>
                      </a:pPr>
                      <a:r>
                        <a:rPr lang="en-US" sz="1800" b="1" dirty="0"/>
                        <a:t>Not useful</a:t>
                      </a:r>
                      <a:endParaRPr lang="fr-FR" sz="1400" b="1" dirty="0">
                        <a:latin typeface="Calibri"/>
                        <a:ea typeface="Calibri"/>
                        <a:cs typeface="Times New Roman"/>
                      </a:endParaRPr>
                    </a:p>
                  </a:txBody>
                  <a:tcPr marL="68580" marR="68580" marT="0" marB="0" anchor="ctr">
                    <a:solidFill>
                      <a:schemeClr val="tx2">
                        <a:lumMod val="20000"/>
                        <a:lumOff val="80000"/>
                      </a:schemeClr>
                    </a:solidFill>
                  </a:tcPr>
                </a:tc>
              </a:tr>
              <a:tr h="540000">
                <a:tc>
                  <a:txBody>
                    <a:bodyPr/>
                    <a:lstStyle/>
                    <a:p>
                      <a:pPr algn="l">
                        <a:lnSpc>
                          <a:spcPct val="115000"/>
                        </a:lnSpc>
                        <a:spcAft>
                          <a:spcPts val="0"/>
                        </a:spcAft>
                      </a:pPr>
                      <a:r>
                        <a:rPr lang="en-US" sz="1800" dirty="0"/>
                        <a:t>Students</a:t>
                      </a:r>
                      <a:endParaRPr lang="fr-FR" sz="1400" dirty="0">
                        <a:latin typeface="Calibri"/>
                        <a:ea typeface="Calibri"/>
                        <a:cs typeface="Times New Roman"/>
                      </a:endParaRPr>
                    </a:p>
                  </a:txBody>
                  <a:tcPr marL="68580" marR="68580" marT="0" marB="0" anchor="ctr"/>
                </a:tc>
                <a:tc>
                  <a:txBody>
                    <a:bodyPr/>
                    <a:lstStyle/>
                    <a:p>
                      <a:pPr algn="just">
                        <a:lnSpc>
                          <a:spcPct val="115000"/>
                        </a:lnSpc>
                        <a:spcAft>
                          <a:spcPts val="0"/>
                        </a:spcAft>
                      </a:pPr>
                      <a:endParaRPr lang="en-US" sz="1800">
                        <a:latin typeface="Calibri"/>
                        <a:ea typeface="Calibri"/>
                        <a:cs typeface="Times New Roman"/>
                      </a:endParaRPr>
                    </a:p>
                  </a:txBody>
                  <a:tcPr marL="68580" marR="68580" marT="0" marB="0" anchor="ctr"/>
                </a:tc>
                <a:tc>
                  <a:txBody>
                    <a:bodyPr/>
                    <a:lstStyle/>
                    <a:p>
                      <a:pPr algn="ctr">
                        <a:lnSpc>
                          <a:spcPct val="115000"/>
                        </a:lnSpc>
                        <a:spcAft>
                          <a:spcPts val="0"/>
                        </a:spcAft>
                      </a:pPr>
                      <a:r>
                        <a:rPr lang="en-US" sz="2800" dirty="0" smtClean="0">
                          <a:solidFill>
                            <a:srgbClr val="FF0000"/>
                          </a:solidFill>
                          <a:latin typeface="Calibri"/>
                          <a:ea typeface="Calibri"/>
                          <a:cs typeface="Times New Roman"/>
                          <a:sym typeface="Wingdings"/>
                        </a:rPr>
                        <a:t></a:t>
                      </a:r>
                    </a:p>
                  </a:txBody>
                  <a:tcPr marL="68580" marR="68580" marT="0" marB="0" anchor="ctr"/>
                </a:tc>
              </a:tr>
              <a:tr h="540000">
                <a:tc>
                  <a:txBody>
                    <a:bodyPr/>
                    <a:lstStyle/>
                    <a:p>
                      <a:pPr algn="l">
                        <a:lnSpc>
                          <a:spcPct val="115000"/>
                        </a:lnSpc>
                        <a:spcAft>
                          <a:spcPts val="0"/>
                        </a:spcAft>
                      </a:pPr>
                      <a:r>
                        <a:rPr lang="en-US" sz="1800" dirty="0"/>
                        <a:t>Teachers</a:t>
                      </a:r>
                      <a:endParaRPr lang="fr-FR" sz="1400" dirty="0">
                        <a:latin typeface="Calibri"/>
                        <a:ea typeface="Calibri"/>
                        <a:cs typeface="Times New Roman"/>
                      </a:endParaRPr>
                    </a:p>
                  </a:txBody>
                  <a:tcPr marL="68580" marR="68580" marT="0" marB="0" anchor="ctr"/>
                </a:tc>
                <a:tc>
                  <a:txBody>
                    <a:bodyPr/>
                    <a:lstStyle/>
                    <a:p>
                      <a:pPr algn="just">
                        <a:lnSpc>
                          <a:spcPct val="115000"/>
                        </a:lnSpc>
                        <a:spcAft>
                          <a:spcPts val="0"/>
                        </a:spcAft>
                      </a:pPr>
                      <a:endParaRPr lang="en-US" sz="1800">
                        <a:latin typeface="Calibri"/>
                        <a:ea typeface="Calibri"/>
                        <a:cs typeface="Times New Roman"/>
                      </a:endParaRPr>
                    </a:p>
                  </a:txBody>
                  <a:tcPr marL="68580" marR="6858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2800" dirty="0" smtClean="0">
                          <a:solidFill>
                            <a:srgbClr val="FF0000"/>
                          </a:solidFill>
                          <a:latin typeface="+mn-lt"/>
                          <a:ea typeface="Calibri"/>
                          <a:cs typeface="Times New Roman"/>
                          <a:sym typeface="Wingdings"/>
                        </a:rPr>
                        <a:t></a:t>
                      </a:r>
                      <a:endParaRPr lang="en-US" sz="1800" dirty="0" smtClean="0">
                        <a:solidFill>
                          <a:srgbClr val="FF0000"/>
                        </a:solidFill>
                        <a:latin typeface="+mn-lt"/>
                        <a:ea typeface="Calibri"/>
                        <a:cs typeface="Times New Roman"/>
                      </a:endParaRPr>
                    </a:p>
                  </a:txBody>
                  <a:tcPr marL="68580" marR="68580" marT="0" marB="0" anchor="ctr"/>
                </a:tc>
              </a:tr>
              <a:tr h="540000">
                <a:tc>
                  <a:txBody>
                    <a:bodyPr/>
                    <a:lstStyle/>
                    <a:p>
                      <a:pPr algn="l">
                        <a:lnSpc>
                          <a:spcPct val="115000"/>
                        </a:lnSpc>
                        <a:spcAft>
                          <a:spcPts val="0"/>
                        </a:spcAft>
                      </a:pPr>
                      <a:r>
                        <a:rPr lang="en-US" sz="1800" dirty="0"/>
                        <a:t>Educational support team </a:t>
                      </a:r>
                      <a:endParaRPr lang="fr-FR" sz="1400" dirty="0">
                        <a:latin typeface="Calibri"/>
                        <a:ea typeface="Calibri"/>
                        <a:cs typeface="Times New Roman"/>
                      </a:endParaRPr>
                    </a:p>
                  </a:txBody>
                  <a:tcPr marL="68580" marR="68580" marT="0" marB="0" anchor="ctr"/>
                </a:tc>
                <a:tc>
                  <a:txBody>
                    <a:bodyPr/>
                    <a:lstStyle/>
                    <a:p>
                      <a:pPr algn="just">
                        <a:lnSpc>
                          <a:spcPct val="115000"/>
                        </a:lnSpc>
                        <a:spcAft>
                          <a:spcPts val="0"/>
                        </a:spcAft>
                      </a:pPr>
                      <a:endParaRPr lang="en-US" sz="1800" dirty="0">
                        <a:latin typeface="Calibri"/>
                        <a:ea typeface="Calibri"/>
                        <a:cs typeface="Times New Roman"/>
                      </a:endParaRPr>
                    </a:p>
                  </a:txBody>
                  <a:tcPr marL="68580" marR="6858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2800" dirty="0" smtClean="0">
                          <a:solidFill>
                            <a:srgbClr val="FF0000"/>
                          </a:solidFill>
                          <a:latin typeface="+mn-lt"/>
                          <a:ea typeface="Calibri"/>
                          <a:cs typeface="Times New Roman"/>
                          <a:sym typeface="Wingdings"/>
                        </a:rPr>
                        <a:t></a:t>
                      </a:r>
                      <a:endParaRPr lang="en-US" sz="1800" dirty="0" smtClean="0">
                        <a:solidFill>
                          <a:srgbClr val="FF0000"/>
                        </a:solidFill>
                        <a:latin typeface="+mn-lt"/>
                        <a:ea typeface="Calibri"/>
                        <a:cs typeface="Times New Roman"/>
                      </a:endParaRPr>
                    </a:p>
                  </a:txBody>
                  <a:tcPr marL="68580" marR="68580" marT="0" marB="0" anchor="ctr"/>
                </a:tc>
              </a:tr>
              <a:tr h="540000">
                <a:tc>
                  <a:txBody>
                    <a:bodyPr/>
                    <a:lstStyle/>
                    <a:p>
                      <a:pPr algn="l">
                        <a:lnSpc>
                          <a:spcPct val="115000"/>
                        </a:lnSpc>
                        <a:spcAft>
                          <a:spcPts val="0"/>
                        </a:spcAft>
                      </a:pPr>
                      <a:r>
                        <a:rPr lang="en-US" sz="1800" dirty="0"/>
                        <a:t>Language center military </a:t>
                      </a:r>
                      <a:r>
                        <a:rPr lang="en-US" sz="1800" dirty="0" smtClean="0"/>
                        <a:t>leaders</a:t>
                      </a:r>
                      <a:endParaRPr lang="fr-FR" sz="1400" dirty="0">
                        <a:latin typeface="Calibri"/>
                        <a:ea typeface="Calibri"/>
                        <a:cs typeface="Times New Roman"/>
                      </a:endParaRPr>
                    </a:p>
                  </a:txBody>
                  <a:tcPr marL="68580" marR="68580" marT="0" marB="0" anchor="ctr"/>
                </a:tc>
                <a:tc>
                  <a:txBody>
                    <a:bodyPr/>
                    <a:lstStyle/>
                    <a:p>
                      <a:pPr algn="just">
                        <a:lnSpc>
                          <a:spcPct val="115000"/>
                        </a:lnSpc>
                        <a:spcAft>
                          <a:spcPts val="0"/>
                        </a:spcAft>
                      </a:pPr>
                      <a:endParaRPr lang="en-US" sz="1800" dirty="0">
                        <a:latin typeface="Calibri"/>
                        <a:ea typeface="Calibri"/>
                        <a:cs typeface="Times New Roman"/>
                      </a:endParaRPr>
                    </a:p>
                  </a:txBody>
                  <a:tcPr marL="68580" marR="6858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2800" dirty="0" smtClean="0">
                          <a:solidFill>
                            <a:srgbClr val="FF0000"/>
                          </a:solidFill>
                          <a:latin typeface="+mn-lt"/>
                          <a:ea typeface="Calibri"/>
                          <a:cs typeface="Times New Roman"/>
                          <a:sym typeface="Wingdings"/>
                        </a:rPr>
                        <a:t></a:t>
                      </a:r>
                      <a:endParaRPr lang="en-US" sz="1800" dirty="0" smtClean="0">
                        <a:solidFill>
                          <a:srgbClr val="FF0000"/>
                        </a:solidFill>
                        <a:latin typeface="+mn-lt"/>
                        <a:ea typeface="Calibri"/>
                        <a:cs typeface="Times New Roman"/>
                      </a:endParaRPr>
                    </a:p>
                  </a:txBody>
                  <a:tcPr marL="68580" marR="68580" marT="0" marB="0" anchor="ctr"/>
                </a:tc>
              </a:tr>
            </a:tbl>
          </a:graphicData>
        </a:graphic>
      </p:graphicFrame>
    </p:spTree>
    <p:extLst>
      <p:ext uri="{BB962C8B-B14F-4D97-AF65-F5344CB8AC3E}">
        <p14:creationId xmlns:p14="http://schemas.microsoft.com/office/powerpoint/2010/main" xmlns="" val="2939025210"/>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U:\18 - Bureau Langue Francaise\1 - ESPACE CHEF DE BUREAU\A - DOCUMENTATION GENERALE\A - DOCUMENTS DE REFERENCE\dems.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956376" y="77126"/>
            <a:ext cx="936104" cy="1119626"/>
          </a:xfrm>
          <a:prstGeom prst="rect">
            <a:avLst/>
          </a:prstGeom>
          <a:noFill/>
          <a:extLst>
            <a:ext uri="{909E8E84-426E-40DD-AFC4-6F175D3DCCD1}">
              <a14:hiddenFill xmlns:a14="http://schemas.microsoft.com/office/drawing/2010/main" xmlns="">
                <a:solidFill>
                  <a:srgbClr val="FFFFFF"/>
                </a:solidFill>
              </a14:hiddenFill>
            </a:ext>
          </a:extLst>
        </p:spPr>
      </p:pic>
      <p:sp>
        <p:nvSpPr>
          <p:cNvPr id="7" name="ZoneTexte 6"/>
          <p:cNvSpPr txBox="1"/>
          <p:nvPr/>
        </p:nvSpPr>
        <p:spPr>
          <a:xfrm>
            <a:off x="971600" y="6453336"/>
            <a:ext cx="7344816" cy="307777"/>
          </a:xfrm>
          <a:prstGeom prst="rect">
            <a:avLst/>
          </a:prstGeom>
          <a:noFill/>
        </p:spPr>
        <p:txBody>
          <a:bodyPr wrap="square" rtlCol="0">
            <a:spAutoFit/>
          </a:bodyPr>
          <a:lstStyle/>
          <a:p>
            <a:pPr algn="ctr"/>
            <a:r>
              <a:rPr lang="fr-FR" sz="1400" dirty="0" smtClean="0"/>
              <a:t>Jérôme COLLIN – Ecole de Guerre – Département Langue française</a:t>
            </a:r>
            <a:endParaRPr lang="fr-FR" sz="1400" dirty="0"/>
          </a:p>
        </p:txBody>
      </p:sp>
      <p:sp>
        <p:nvSpPr>
          <p:cNvPr id="9" name="ZoneTexte 8"/>
          <p:cNvSpPr txBox="1"/>
          <p:nvPr/>
        </p:nvSpPr>
        <p:spPr>
          <a:xfrm>
            <a:off x="0" y="1"/>
            <a:ext cx="9144000" cy="307777"/>
          </a:xfrm>
          <a:prstGeom prst="rect">
            <a:avLst/>
          </a:prstGeom>
          <a:noFill/>
        </p:spPr>
        <p:txBody>
          <a:bodyPr wrap="square" rtlCol="0">
            <a:spAutoFit/>
          </a:bodyPr>
          <a:lstStyle/>
          <a:p>
            <a:pPr algn="ctr"/>
            <a:r>
              <a:rPr lang="fr-FR" sz="1400" dirty="0" smtClean="0">
                <a:solidFill>
                  <a:schemeClr val="tx2"/>
                </a:solidFill>
              </a:rPr>
              <a:t>No Relevant Feedback – No </a:t>
            </a:r>
            <a:r>
              <a:rPr lang="fr-FR" sz="1400" dirty="0" err="1" smtClean="0">
                <a:solidFill>
                  <a:schemeClr val="tx2"/>
                </a:solidFill>
              </a:rPr>
              <a:t>success</a:t>
            </a:r>
            <a:r>
              <a:rPr lang="fr-FR" sz="1400" dirty="0" smtClean="0">
                <a:solidFill>
                  <a:schemeClr val="tx2"/>
                </a:solidFill>
              </a:rPr>
              <a:t> on the </a:t>
            </a:r>
            <a:r>
              <a:rPr lang="fr-FR" sz="1400" dirty="0" err="1" smtClean="0">
                <a:solidFill>
                  <a:schemeClr val="tx2"/>
                </a:solidFill>
              </a:rPr>
              <a:t>Track</a:t>
            </a:r>
            <a:endParaRPr lang="fr-FR" sz="1400" dirty="0">
              <a:solidFill>
                <a:schemeClr val="tx2"/>
              </a:solidFill>
            </a:endParaRPr>
          </a:p>
        </p:txBody>
      </p:sp>
      <p:graphicFrame>
        <p:nvGraphicFramePr>
          <p:cNvPr id="10" name="Tableau 9"/>
          <p:cNvGraphicFramePr>
            <a:graphicFrameLocks noGrp="1"/>
          </p:cNvGraphicFramePr>
          <p:nvPr/>
        </p:nvGraphicFramePr>
        <p:xfrm>
          <a:off x="611559" y="2132856"/>
          <a:ext cx="8064897" cy="2556000"/>
        </p:xfrm>
        <a:graphic>
          <a:graphicData uri="http://schemas.openxmlformats.org/drawingml/2006/table">
            <a:tbl>
              <a:tblPr>
                <a:tableStyleId>{BC89EF96-8CEA-46FF-86C4-4CE0E7609802}</a:tableStyleId>
              </a:tblPr>
              <a:tblGrid>
                <a:gridCol w="2688299"/>
                <a:gridCol w="2688299"/>
                <a:gridCol w="2688299"/>
              </a:tblGrid>
              <a:tr h="540000">
                <a:tc>
                  <a:txBody>
                    <a:bodyPr/>
                    <a:lstStyle/>
                    <a:p>
                      <a:pPr algn="ctr">
                        <a:lnSpc>
                          <a:spcPct val="115000"/>
                        </a:lnSpc>
                        <a:spcAft>
                          <a:spcPts val="0"/>
                        </a:spcAft>
                      </a:pPr>
                      <a:r>
                        <a:rPr lang="en-US" sz="1800" b="1" dirty="0"/>
                        <a:t>Sources of feedback</a:t>
                      </a:r>
                      <a:endParaRPr lang="fr-FR" sz="1400" b="1" dirty="0">
                        <a:latin typeface="Calibri"/>
                        <a:ea typeface="Calibri"/>
                        <a:cs typeface="Times New Roman"/>
                      </a:endParaRPr>
                    </a:p>
                  </a:txBody>
                  <a:tcPr marL="68580" marR="68580" marT="0" marB="0" anchor="ctr">
                    <a:solidFill>
                      <a:schemeClr val="tx2">
                        <a:lumMod val="20000"/>
                        <a:lumOff val="80000"/>
                      </a:schemeClr>
                    </a:solidFill>
                  </a:tcPr>
                </a:tc>
                <a:tc>
                  <a:txBody>
                    <a:bodyPr/>
                    <a:lstStyle/>
                    <a:p>
                      <a:pPr algn="ctr">
                        <a:lnSpc>
                          <a:spcPct val="115000"/>
                        </a:lnSpc>
                        <a:spcAft>
                          <a:spcPts val="0"/>
                        </a:spcAft>
                      </a:pPr>
                      <a:r>
                        <a:rPr lang="en-US" sz="1800" b="1" dirty="0"/>
                        <a:t>Useful</a:t>
                      </a:r>
                      <a:endParaRPr lang="fr-FR" sz="1400" b="1" dirty="0">
                        <a:latin typeface="Calibri"/>
                        <a:ea typeface="Calibri"/>
                        <a:cs typeface="Times New Roman"/>
                      </a:endParaRPr>
                    </a:p>
                  </a:txBody>
                  <a:tcPr marL="68580" marR="68580" marT="0" marB="0" anchor="ctr">
                    <a:solidFill>
                      <a:schemeClr val="tx2">
                        <a:lumMod val="20000"/>
                        <a:lumOff val="80000"/>
                      </a:schemeClr>
                    </a:solidFill>
                  </a:tcPr>
                </a:tc>
                <a:tc>
                  <a:txBody>
                    <a:bodyPr/>
                    <a:lstStyle/>
                    <a:p>
                      <a:pPr algn="ctr">
                        <a:lnSpc>
                          <a:spcPct val="115000"/>
                        </a:lnSpc>
                        <a:spcAft>
                          <a:spcPts val="0"/>
                        </a:spcAft>
                      </a:pPr>
                      <a:r>
                        <a:rPr lang="en-US" sz="1800" b="1" dirty="0"/>
                        <a:t>Not useful</a:t>
                      </a:r>
                      <a:endParaRPr lang="fr-FR" sz="1400" b="1" dirty="0">
                        <a:latin typeface="Calibri"/>
                        <a:ea typeface="Calibri"/>
                        <a:cs typeface="Times New Roman"/>
                      </a:endParaRPr>
                    </a:p>
                  </a:txBody>
                  <a:tcPr marL="68580" marR="68580" marT="0" marB="0" anchor="ctr">
                    <a:solidFill>
                      <a:schemeClr val="tx2">
                        <a:lumMod val="20000"/>
                        <a:lumOff val="80000"/>
                      </a:schemeClr>
                    </a:solidFill>
                  </a:tcPr>
                </a:tc>
              </a:tr>
              <a:tr h="1008000">
                <a:tc>
                  <a:txBody>
                    <a:bodyPr/>
                    <a:lstStyle/>
                    <a:p>
                      <a:pPr algn="l">
                        <a:lnSpc>
                          <a:spcPct val="115000"/>
                        </a:lnSpc>
                        <a:spcAft>
                          <a:spcPts val="0"/>
                        </a:spcAft>
                      </a:pPr>
                      <a:r>
                        <a:rPr lang="en-US" sz="1800" dirty="0" smtClean="0"/>
                        <a:t>External professionals</a:t>
                      </a:r>
                      <a:endParaRPr lang="fr-FR" sz="1400" dirty="0">
                        <a:latin typeface="Calibri"/>
                        <a:ea typeface="Calibri"/>
                        <a:cs typeface="Times New Roman"/>
                      </a:endParaRPr>
                    </a:p>
                  </a:txBody>
                  <a:tcPr marL="68580" marR="68580" marT="0" marB="0" anchor="ctr"/>
                </a:tc>
                <a:tc>
                  <a:txBody>
                    <a:bodyPr/>
                    <a:lstStyle/>
                    <a:p>
                      <a:pPr algn="ctr">
                        <a:lnSpc>
                          <a:spcPct val="115000"/>
                        </a:lnSpc>
                        <a:spcAft>
                          <a:spcPts val="0"/>
                        </a:spcAft>
                      </a:pPr>
                      <a:endParaRPr lang="en-US" sz="2800" dirty="0">
                        <a:solidFill>
                          <a:srgbClr val="00B050"/>
                        </a:solidFill>
                        <a:latin typeface="Calibri"/>
                        <a:ea typeface="Calibri"/>
                        <a:cs typeface="Times New Roman"/>
                      </a:endParaRPr>
                    </a:p>
                  </a:txBody>
                  <a:tcPr marL="68580" marR="68580" marT="0" marB="0" anchor="ctr"/>
                </a:tc>
                <a:tc>
                  <a:txBody>
                    <a:bodyPr/>
                    <a:lstStyle/>
                    <a:p>
                      <a:pPr algn="ctr">
                        <a:lnSpc>
                          <a:spcPct val="115000"/>
                        </a:lnSpc>
                        <a:spcAft>
                          <a:spcPts val="0"/>
                        </a:spcAft>
                      </a:pPr>
                      <a:endParaRPr lang="en-US" sz="1800" dirty="0">
                        <a:solidFill>
                          <a:srgbClr val="FF0000"/>
                        </a:solidFill>
                        <a:latin typeface="Calibri"/>
                        <a:ea typeface="Calibri"/>
                        <a:cs typeface="Times New Roman"/>
                      </a:endParaRPr>
                    </a:p>
                  </a:txBody>
                  <a:tcPr marL="68580" marR="68580" marT="0" marB="0" anchor="ctr"/>
                </a:tc>
              </a:tr>
              <a:tr h="1008000">
                <a:tc>
                  <a:txBody>
                    <a:bodyPr/>
                    <a:lstStyle/>
                    <a:p>
                      <a:pPr algn="l">
                        <a:lnSpc>
                          <a:spcPct val="115000"/>
                        </a:lnSpc>
                        <a:spcAft>
                          <a:spcPts val="0"/>
                        </a:spcAft>
                      </a:pPr>
                      <a:r>
                        <a:rPr lang="en-US" sz="1800" dirty="0" smtClean="0">
                          <a:latin typeface="+mn-lt"/>
                          <a:ea typeface="+mn-ea"/>
                          <a:cs typeface="+mn-cs"/>
                        </a:rPr>
                        <a:t>Post-class</a:t>
                      </a:r>
                      <a:r>
                        <a:rPr lang="en-US" sz="1800" baseline="0" dirty="0" smtClean="0">
                          <a:latin typeface="+mn-lt"/>
                          <a:ea typeface="+mn-ea"/>
                          <a:cs typeface="+mn-cs"/>
                        </a:rPr>
                        <a:t> </a:t>
                      </a:r>
                      <a:r>
                        <a:rPr lang="en-US" sz="1800" baseline="0" dirty="0" err="1" smtClean="0">
                          <a:latin typeface="+mn-lt"/>
                          <a:ea typeface="+mn-ea"/>
                          <a:cs typeface="+mn-cs"/>
                        </a:rPr>
                        <a:t>militairy</a:t>
                      </a:r>
                      <a:r>
                        <a:rPr lang="en-US" sz="1800" baseline="0" dirty="0" smtClean="0">
                          <a:latin typeface="+mn-lt"/>
                          <a:ea typeface="+mn-ea"/>
                          <a:cs typeface="+mn-cs"/>
                        </a:rPr>
                        <a:t> employment administrators</a:t>
                      </a:r>
                      <a:endParaRPr lang="fr-FR" sz="1400" dirty="0">
                        <a:latin typeface="Calibri"/>
                        <a:ea typeface="Calibri"/>
                        <a:cs typeface="Times New Roman"/>
                      </a:endParaRPr>
                    </a:p>
                  </a:txBody>
                  <a:tcPr marL="68580" marR="6858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endParaRPr lang="en-US" sz="2800" dirty="0" smtClean="0">
                        <a:solidFill>
                          <a:srgbClr val="00B050"/>
                        </a:solidFill>
                        <a:latin typeface="+mn-lt"/>
                        <a:ea typeface="Calibri"/>
                        <a:cs typeface="Times New Roman"/>
                      </a:endParaRPr>
                    </a:p>
                  </a:txBody>
                  <a:tcPr marL="68580" marR="6858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endParaRPr lang="en-US" sz="1800" dirty="0" smtClean="0">
                        <a:solidFill>
                          <a:srgbClr val="FF0000"/>
                        </a:solidFill>
                        <a:latin typeface="+mn-lt"/>
                        <a:ea typeface="Calibri"/>
                        <a:cs typeface="Times New Roman"/>
                      </a:endParaRPr>
                    </a:p>
                  </a:txBody>
                  <a:tcPr marL="68580" marR="68580" marT="0" marB="0" anchor="ctr"/>
                </a:tc>
              </a:tr>
            </a:tbl>
          </a:graphicData>
        </a:graphic>
      </p:graphicFrame>
    </p:spTree>
    <p:extLst>
      <p:ext uri="{BB962C8B-B14F-4D97-AF65-F5344CB8AC3E}">
        <p14:creationId xmlns:p14="http://schemas.microsoft.com/office/powerpoint/2010/main" xmlns="" val="2939025210"/>
      </p:ext>
    </p:extLst>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1088</TotalTime>
  <Words>524</Words>
  <Application>Microsoft Office PowerPoint</Application>
  <PresentationFormat>Affichage à l'écran (4:3)</PresentationFormat>
  <Paragraphs>144</Paragraphs>
  <Slides>18</Slides>
  <Notes>18</Notes>
  <HiddenSlides>0</HiddenSlides>
  <MMClips>0</MMClips>
  <ScaleCrop>false</ScaleCrop>
  <HeadingPairs>
    <vt:vector size="4" baseType="variant">
      <vt:variant>
        <vt:lpstr>Thème</vt:lpstr>
      </vt:variant>
      <vt:variant>
        <vt:i4>1</vt:i4>
      </vt:variant>
      <vt:variant>
        <vt:lpstr>Titres des diapositives</vt:lpstr>
      </vt:variant>
      <vt:variant>
        <vt:i4>18</vt:i4>
      </vt:variant>
    </vt:vector>
  </HeadingPairs>
  <TitlesOfParts>
    <vt:vector size="19" baseType="lpstr">
      <vt:lpstr>Thème Office</vt:lpstr>
      <vt:lpstr>Jérôme COLLIN Ecole de Guerre Département Langue française </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Efficiency and Characteristics The Case Study of the French Course at the École de Guerre</dc:title>
  <dc:creator>Collin Mr</dc:creator>
  <cp:lastModifiedBy>Jérôme Collin</cp:lastModifiedBy>
  <cp:revision>57</cp:revision>
  <dcterms:created xsi:type="dcterms:W3CDTF">2015-10-01T10:31:39Z</dcterms:created>
  <dcterms:modified xsi:type="dcterms:W3CDTF">2019-10-04T11:57:28Z</dcterms:modified>
</cp:coreProperties>
</file>