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20"/>
  </p:notesMasterIdLst>
  <p:sldIdLst>
    <p:sldId id="256" r:id="rId2"/>
    <p:sldId id="259" r:id="rId3"/>
    <p:sldId id="308" r:id="rId4"/>
    <p:sldId id="313" r:id="rId5"/>
    <p:sldId id="301" r:id="rId6"/>
    <p:sldId id="296" r:id="rId7"/>
    <p:sldId id="307" r:id="rId8"/>
    <p:sldId id="258" r:id="rId9"/>
    <p:sldId id="257" r:id="rId10"/>
    <p:sldId id="264" r:id="rId11"/>
    <p:sldId id="314" r:id="rId12"/>
    <p:sldId id="265" r:id="rId13"/>
    <p:sldId id="263" r:id="rId14"/>
    <p:sldId id="299" r:id="rId15"/>
    <p:sldId id="269" r:id="rId16"/>
    <p:sldId id="324" r:id="rId17"/>
    <p:sldId id="325" r:id="rId18"/>
    <p:sldId id="326" r:id="rId19"/>
  </p:sldIdLst>
  <p:sldSz cx="9144000" cy="5143500" type="screen16x9"/>
  <p:notesSz cx="6858000" cy="9144000"/>
  <p:embeddedFontLst>
    <p:embeddedFont>
      <p:font typeface="Advent Pro" charset="0"/>
      <p:regular r:id="rId21"/>
      <p:bold r:id="rId22"/>
      <p:italic r:id="rId23"/>
      <p:boldItalic r:id="rId24"/>
    </p:embeddedFont>
    <p:embeddedFont>
      <p:font typeface="Albert Sans" charset="0"/>
      <p:regular r:id="rId25"/>
      <p:bold r:id="rId26"/>
      <p:italic r:id="rId27"/>
      <p:boldItalic r:id="rId28"/>
    </p:embeddedFont>
    <p:embeddedFont>
      <p:font typeface="Advent Pro Medium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1CC1E90D-75EA-4C5E-B503-B1902C903934}">
  <a:tblStyle styleId="{1CC1E90D-75EA-4C5E-B503-B1902C90393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E400DA48-2AC2-4273-BF8E-A1774D9629F3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8" d="100"/>
          <a:sy n="108" d="100"/>
        </p:scale>
        <p:origin x="-533" y="9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3" Type="http://schemas.openxmlformats.org/officeDocument/2006/relationships/slide" Target="slides/slide2.xml"/><Relationship Id="rId21" Type="http://schemas.openxmlformats.org/officeDocument/2006/relationships/font" Target="fonts/font1.fntdata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6717923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251dd0cbc8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g251dd0cbc8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3574415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g252988bbd4f_0_1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" name="Google Shape;301;g252988bbd4f_0_1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99471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36768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1bc295bb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51bc295bb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34581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51bc295bb3_0_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251bc295bb3_0_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67573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51dd0cbc85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251dd0cbc85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239211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51bc295bb3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251bc295bb3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672865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52988bbd4f_0_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252988bbd4f_0_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01653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252988bbd4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0" name="Google Shape;220;g252988bbd4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6304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252988bbd4f_0_1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252988bbd4f_0_1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94714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g252988bbd4f_0_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0" name="Google Shape;240;g252988bbd4f_0_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96523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465650" y="-166400"/>
            <a:ext cx="1822900" cy="5468750"/>
          </a:xfrm>
          <a:custGeom>
            <a:avLst/>
            <a:gdLst/>
            <a:ahLst/>
            <a:cxnLst/>
            <a:rect l="l" t="t" r="r" b="b"/>
            <a:pathLst>
              <a:path w="72916" h="218750" extrusionOk="0">
                <a:moveTo>
                  <a:pt x="68680" y="0"/>
                </a:moveTo>
                <a:lnTo>
                  <a:pt x="72916" y="218750"/>
                </a:lnTo>
                <a:lnTo>
                  <a:pt x="0" y="21784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14313" dist="76200" dir="10800000" algn="bl" rotWithShape="0">
              <a:schemeClr val="dk1">
                <a:alpha val="36000"/>
              </a:schemeClr>
            </a:outerShdw>
          </a:effectLst>
        </p:spPr>
      </p:sp>
      <p:sp>
        <p:nvSpPr>
          <p:cNvPr id="10" name="Google Shape;10;p2"/>
          <p:cNvSpPr/>
          <p:nvPr/>
        </p:nvSpPr>
        <p:spPr>
          <a:xfrm>
            <a:off x="-234475" y="-90775"/>
            <a:ext cx="2133025" cy="5325050"/>
          </a:xfrm>
          <a:custGeom>
            <a:avLst/>
            <a:gdLst/>
            <a:ahLst/>
            <a:cxnLst/>
            <a:rect l="l" t="t" r="r" b="b"/>
            <a:pathLst>
              <a:path w="85321" h="213002" extrusionOk="0">
                <a:moveTo>
                  <a:pt x="85321" y="0"/>
                </a:moveTo>
                <a:lnTo>
                  <a:pt x="25717" y="213002"/>
                </a:lnTo>
                <a:lnTo>
                  <a:pt x="0" y="213002"/>
                </a:lnTo>
                <a:lnTo>
                  <a:pt x="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3600000" algn="bl" rotWithShape="0">
              <a:schemeClr val="dk1">
                <a:alpha val="36000"/>
              </a:schemeClr>
            </a:outerShdw>
          </a:effectLst>
        </p:spPr>
      </p:sp>
      <p:sp>
        <p:nvSpPr>
          <p:cNvPr id="11" name="Google Shape;11;p2"/>
          <p:cNvSpPr/>
          <p:nvPr/>
        </p:nvSpPr>
        <p:spPr>
          <a:xfrm>
            <a:off x="-83200" y="-45375"/>
            <a:ext cx="2314575" cy="1974200"/>
          </a:xfrm>
          <a:custGeom>
            <a:avLst/>
            <a:gdLst/>
            <a:ahLst/>
            <a:cxnLst/>
            <a:rect l="l" t="t" r="r" b="b"/>
            <a:pathLst>
              <a:path w="92583" h="78968" extrusionOk="0">
                <a:moveTo>
                  <a:pt x="0" y="302"/>
                </a:moveTo>
                <a:lnTo>
                  <a:pt x="0" y="78968"/>
                </a:lnTo>
                <a:lnTo>
                  <a:pt x="92583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14313" dist="76200" dir="3600000" algn="bl" rotWithShape="0">
              <a:schemeClr val="dk1">
                <a:alpha val="36000"/>
              </a:schemeClr>
            </a:outerShdw>
          </a:effectLst>
        </p:spPr>
      </p:sp>
      <p:sp>
        <p:nvSpPr>
          <p:cNvPr id="12" name="Google Shape;12;p2"/>
          <p:cNvSpPr/>
          <p:nvPr/>
        </p:nvSpPr>
        <p:spPr>
          <a:xfrm>
            <a:off x="7102575" y="3585325"/>
            <a:ext cx="2352400" cy="1656500"/>
          </a:xfrm>
          <a:custGeom>
            <a:avLst/>
            <a:gdLst/>
            <a:ahLst/>
            <a:cxnLst/>
            <a:rect l="l" t="t" r="r" b="b"/>
            <a:pathLst>
              <a:path w="94096" h="66260" extrusionOk="0">
                <a:moveTo>
                  <a:pt x="0" y="64142"/>
                </a:moveTo>
                <a:lnTo>
                  <a:pt x="91373" y="0"/>
                </a:lnTo>
                <a:lnTo>
                  <a:pt x="94096" y="662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14313" dist="76200" dir="10860000" algn="bl" rotWithShape="0">
              <a:schemeClr val="dk1">
                <a:alpha val="36000"/>
              </a:schemeClr>
            </a:outerShdw>
          </a:effectLst>
        </p:spPr>
      </p: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2186250" y="721388"/>
            <a:ext cx="4771500" cy="273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7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3179250" y="3631050"/>
            <a:ext cx="2785500" cy="73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Albert Sans"/>
                <a:ea typeface="Albert Sans"/>
                <a:cs typeface="Albert Sans"/>
                <a:sym typeface="Albert Sa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2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/>
          <p:nvPr/>
        </p:nvSpPr>
        <p:spPr>
          <a:xfrm>
            <a:off x="-264750" y="-90775"/>
            <a:ext cx="2874325" cy="1058975"/>
          </a:xfrm>
          <a:custGeom>
            <a:avLst/>
            <a:gdLst/>
            <a:ahLst/>
            <a:cxnLst/>
            <a:rect l="l" t="t" r="r" b="b"/>
            <a:pathLst>
              <a:path w="114973" h="42359" extrusionOk="0">
                <a:moveTo>
                  <a:pt x="114973" y="0"/>
                </a:moveTo>
                <a:lnTo>
                  <a:pt x="2118" y="605"/>
                </a:lnTo>
                <a:lnTo>
                  <a:pt x="0" y="4235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14313" dist="76200" dir="3660000" algn="bl" rotWithShape="0">
              <a:srgbClr val="000000">
                <a:alpha val="37000"/>
              </a:srgbClr>
            </a:outerShdw>
          </a:effectLst>
        </p:spPr>
      </p:sp>
      <p:sp>
        <p:nvSpPr>
          <p:cNvPr id="97" name="Google Shape;97;p15"/>
          <p:cNvSpPr/>
          <p:nvPr/>
        </p:nvSpPr>
        <p:spPr>
          <a:xfrm>
            <a:off x="-83200" y="-68075"/>
            <a:ext cx="1149725" cy="2723025"/>
          </a:xfrm>
          <a:custGeom>
            <a:avLst/>
            <a:gdLst/>
            <a:ahLst/>
            <a:cxnLst/>
            <a:rect l="l" t="t" r="r" b="b"/>
            <a:pathLst>
              <a:path w="45989" h="108921" extrusionOk="0">
                <a:moveTo>
                  <a:pt x="45989" y="0"/>
                </a:moveTo>
                <a:lnTo>
                  <a:pt x="605" y="108921"/>
                </a:lnTo>
                <a:lnTo>
                  <a:pt x="0" y="30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14313" dist="76200" dir="3660000" algn="bl" rotWithShape="0">
              <a:srgbClr val="000000">
                <a:alpha val="37000"/>
              </a:srgbClr>
            </a:outerShdw>
          </a:effectLst>
        </p:spPr>
      </p:sp>
      <p:sp>
        <p:nvSpPr>
          <p:cNvPr id="98" name="Google Shape;98;p15"/>
          <p:cNvSpPr/>
          <p:nvPr/>
        </p:nvSpPr>
        <p:spPr>
          <a:xfrm>
            <a:off x="8063200" y="2397775"/>
            <a:ext cx="1210225" cy="2828925"/>
          </a:xfrm>
          <a:custGeom>
            <a:avLst/>
            <a:gdLst/>
            <a:ahLst/>
            <a:cxnLst/>
            <a:rect l="l" t="t" r="r" b="b"/>
            <a:pathLst>
              <a:path w="48409" h="113157" extrusionOk="0">
                <a:moveTo>
                  <a:pt x="0" y="113157"/>
                </a:moveTo>
                <a:lnTo>
                  <a:pt x="48107" y="110434"/>
                </a:lnTo>
                <a:lnTo>
                  <a:pt x="48409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14313" dist="76200" dir="10680000" algn="bl" rotWithShape="0">
              <a:srgbClr val="000000">
                <a:alpha val="35000"/>
              </a:srgbClr>
            </a:outerShdw>
          </a:effectLst>
        </p:spPr>
      </p:sp>
      <p:sp>
        <p:nvSpPr>
          <p:cNvPr id="99" name="Google Shape;99;p15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15"/>
          <p:cNvSpPr txBox="1">
            <a:spLocks noGrp="1"/>
          </p:cNvSpPr>
          <p:nvPr>
            <p:ph type="subTitle" idx="1"/>
          </p:nvPr>
        </p:nvSpPr>
        <p:spPr>
          <a:xfrm>
            <a:off x="1015018" y="1225775"/>
            <a:ext cx="31740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5"/>
          <p:cNvSpPr txBox="1">
            <a:spLocks noGrp="1"/>
          </p:cNvSpPr>
          <p:nvPr>
            <p:ph type="subTitle" idx="2"/>
          </p:nvPr>
        </p:nvSpPr>
        <p:spPr>
          <a:xfrm>
            <a:off x="1015013" y="1745675"/>
            <a:ext cx="3174000" cy="11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5"/>
          <p:cNvSpPr txBox="1">
            <a:spLocks noGrp="1"/>
          </p:cNvSpPr>
          <p:nvPr>
            <p:ph type="subTitle" idx="3"/>
          </p:nvPr>
        </p:nvSpPr>
        <p:spPr>
          <a:xfrm>
            <a:off x="4954985" y="1225775"/>
            <a:ext cx="31740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5"/>
          <p:cNvSpPr txBox="1">
            <a:spLocks noGrp="1"/>
          </p:cNvSpPr>
          <p:nvPr>
            <p:ph type="subTitle" idx="4"/>
          </p:nvPr>
        </p:nvSpPr>
        <p:spPr>
          <a:xfrm>
            <a:off x="4954986" y="1745675"/>
            <a:ext cx="3174000" cy="11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15"/>
          <p:cNvSpPr txBox="1">
            <a:spLocks noGrp="1"/>
          </p:cNvSpPr>
          <p:nvPr>
            <p:ph type="subTitle" idx="5"/>
          </p:nvPr>
        </p:nvSpPr>
        <p:spPr>
          <a:xfrm>
            <a:off x="1015018" y="2851828"/>
            <a:ext cx="31740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5"/>
          <p:cNvSpPr txBox="1">
            <a:spLocks noGrp="1"/>
          </p:cNvSpPr>
          <p:nvPr>
            <p:ph type="subTitle" idx="6"/>
          </p:nvPr>
        </p:nvSpPr>
        <p:spPr>
          <a:xfrm>
            <a:off x="1015014" y="3371725"/>
            <a:ext cx="3174000" cy="11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15"/>
          <p:cNvSpPr txBox="1">
            <a:spLocks noGrp="1"/>
          </p:cNvSpPr>
          <p:nvPr>
            <p:ph type="subTitle" idx="7"/>
          </p:nvPr>
        </p:nvSpPr>
        <p:spPr>
          <a:xfrm>
            <a:off x="4954985" y="2851828"/>
            <a:ext cx="31740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15"/>
          <p:cNvSpPr txBox="1">
            <a:spLocks noGrp="1"/>
          </p:cNvSpPr>
          <p:nvPr>
            <p:ph type="subTitle" idx="8"/>
          </p:nvPr>
        </p:nvSpPr>
        <p:spPr>
          <a:xfrm>
            <a:off x="4954986" y="3371725"/>
            <a:ext cx="3174000" cy="112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3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/>
          <p:nvPr/>
        </p:nvSpPr>
        <p:spPr>
          <a:xfrm>
            <a:off x="5831825" y="4220700"/>
            <a:ext cx="3494550" cy="1036250"/>
          </a:xfrm>
          <a:custGeom>
            <a:avLst/>
            <a:gdLst/>
            <a:ahLst/>
            <a:cxnLst/>
            <a:rect l="l" t="t" r="r" b="b"/>
            <a:pathLst>
              <a:path w="139782" h="41450" extrusionOk="0">
                <a:moveTo>
                  <a:pt x="139177" y="0"/>
                </a:moveTo>
                <a:lnTo>
                  <a:pt x="139782" y="41450"/>
                </a:lnTo>
                <a:lnTo>
                  <a:pt x="0" y="3993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10800000" algn="bl" rotWithShape="0">
              <a:srgbClr val="000000">
                <a:alpha val="35000"/>
              </a:srgbClr>
            </a:outerShdw>
          </a:effectLst>
        </p:spPr>
      </p:sp>
      <p:sp>
        <p:nvSpPr>
          <p:cNvPr id="110" name="Google Shape;110;p16"/>
          <p:cNvSpPr/>
          <p:nvPr/>
        </p:nvSpPr>
        <p:spPr>
          <a:xfrm>
            <a:off x="-75650" y="-45375"/>
            <a:ext cx="1081650" cy="2821350"/>
          </a:xfrm>
          <a:custGeom>
            <a:avLst/>
            <a:gdLst/>
            <a:ahLst/>
            <a:cxnLst/>
            <a:rect l="l" t="t" r="r" b="b"/>
            <a:pathLst>
              <a:path w="43266" h="112854" extrusionOk="0">
                <a:moveTo>
                  <a:pt x="43266" y="0"/>
                </a:moveTo>
                <a:lnTo>
                  <a:pt x="0" y="0"/>
                </a:lnTo>
                <a:lnTo>
                  <a:pt x="0" y="11285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14313" dist="76200" dir="3660000" algn="bl" rotWithShape="0">
              <a:srgbClr val="000000">
                <a:alpha val="34000"/>
              </a:srgbClr>
            </a:outerShdw>
          </a:effectLst>
        </p:spPr>
      </p:sp>
      <p:sp>
        <p:nvSpPr>
          <p:cNvPr id="111" name="Google Shape;111;p16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6"/>
          <p:cNvSpPr txBox="1">
            <a:spLocks noGrp="1"/>
          </p:cNvSpPr>
          <p:nvPr>
            <p:ph type="subTitle" idx="1"/>
          </p:nvPr>
        </p:nvSpPr>
        <p:spPr>
          <a:xfrm>
            <a:off x="868773" y="1484350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6"/>
          <p:cNvSpPr txBox="1">
            <a:spLocks noGrp="1"/>
          </p:cNvSpPr>
          <p:nvPr>
            <p:ph type="subTitle" idx="2"/>
          </p:nvPr>
        </p:nvSpPr>
        <p:spPr>
          <a:xfrm>
            <a:off x="868774" y="2004250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6"/>
          <p:cNvSpPr txBox="1">
            <a:spLocks noGrp="1"/>
          </p:cNvSpPr>
          <p:nvPr>
            <p:ph type="subTitle" idx="3"/>
          </p:nvPr>
        </p:nvSpPr>
        <p:spPr>
          <a:xfrm>
            <a:off x="3392549" y="1484350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6"/>
          <p:cNvSpPr txBox="1">
            <a:spLocks noGrp="1"/>
          </p:cNvSpPr>
          <p:nvPr>
            <p:ph type="subTitle" idx="4"/>
          </p:nvPr>
        </p:nvSpPr>
        <p:spPr>
          <a:xfrm>
            <a:off x="3392550" y="2004250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16"/>
          <p:cNvSpPr txBox="1">
            <a:spLocks noGrp="1"/>
          </p:cNvSpPr>
          <p:nvPr>
            <p:ph type="subTitle" idx="5"/>
          </p:nvPr>
        </p:nvSpPr>
        <p:spPr>
          <a:xfrm>
            <a:off x="5916326" y="1484350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16"/>
          <p:cNvSpPr txBox="1">
            <a:spLocks noGrp="1"/>
          </p:cNvSpPr>
          <p:nvPr>
            <p:ph type="subTitle" idx="6"/>
          </p:nvPr>
        </p:nvSpPr>
        <p:spPr>
          <a:xfrm>
            <a:off x="5916327" y="2004250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16"/>
          <p:cNvSpPr txBox="1">
            <a:spLocks noGrp="1"/>
          </p:cNvSpPr>
          <p:nvPr>
            <p:ph type="subTitle" idx="7"/>
          </p:nvPr>
        </p:nvSpPr>
        <p:spPr>
          <a:xfrm>
            <a:off x="868773" y="3167425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6"/>
          <p:cNvSpPr txBox="1">
            <a:spLocks noGrp="1"/>
          </p:cNvSpPr>
          <p:nvPr>
            <p:ph type="subTitle" idx="8"/>
          </p:nvPr>
        </p:nvSpPr>
        <p:spPr>
          <a:xfrm>
            <a:off x="868774" y="3687325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16"/>
          <p:cNvSpPr txBox="1">
            <a:spLocks noGrp="1"/>
          </p:cNvSpPr>
          <p:nvPr>
            <p:ph type="subTitle" idx="9"/>
          </p:nvPr>
        </p:nvSpPr>
        <p:spPr>
          <a:xfrm>
            <a:off x="3392549" y="3167425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16"/>
          <p:cNvSpPr txBox="1">
            <a:spLocks noGrp="1"/>
          </p:cNvSpPr>
          <p:nvPr>
            <p:ph type="subTitle" idx="13"/>
          </p:nvPr>
        </p:nvSpPr>
        <p:spPr>
          <a:xfrm>
            <a:off x="3392550" y="3687325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16"/>
          <p:cNvSpPr txBox="1">
            <a:spLocks noGrp="1"/>
          </p:cNvSpPr>
          <p:nvPr>
            <p:ph type="subTitle" idx="14"/>
          </p:nvPr>
        </p:nvSpPr>
        <p:spPr>
          <a:xfrm>
            <a:off x="5916326" y="3167425"/>
            <a:ext cx="23589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6"/>
          <p:cNvSpPr txBox="1">
            <a:spLocks noGrp="1"/>
          </p:cNvSpPr>
          <p:nvPr>
            <p:ph type="subTitle" idx="15"/>
          </p:nvPr>
        </p:nvSpPr>
        <p:spPr>
          <a:xfrm>
            <a:off x="5916327" y="3687325"/>
            <a:ext cx="2358900" cy="61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6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7"/>
          <p:cNvSpPr txBox="1">
            <a:spLocks noGrp="1"/>
          </p:cNvSpPr>
          <p:nvPr>
            <p:ph type="title"/>
          </p:nvPr>
        </p:nvSpPr>
        <p:spPr>
          <a:xfrm>
            <a:off x="3843900" y="1325475"/>
            <a:ext cx="45081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7"/>
          <p:cNvSpPr txBox="1">
            <a:spLocks noGrp="1"/>
          </p:cNvSpPr>
          <p:nvPr>
            <p:ph type="subTitle" idx="1"/>
          </p:nvPr>
        </p:nvSpPr>
        <p:spPr>
          <a:xfrm>
            <a:off x="3843900" y="1898175"/>
            <a:ext cx="4508100" cy="216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AutoNum type="arabicPeriod"/>
              <a:defRPr sz="1200"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7"/>
          <p:cNvSpPr/>
          <p:nvPr/>
        </p:nvSpPr>
        <p:spPr>
          <a:xfrm>
            <a:off x="-121025" y="-68075"/>
            <a:ext cx="1853175" cy="3010450"/>
          </a:xfrm>
          <a:custGeom>
            <a:avLst/>
            <a:gdLst/>
            <a:ahLst/>
            <a:cxnLst/>
            <a:rect l="l" t="t" r="r" b="b"/>
            <a:pathLst>
              <a:path w="74127" h="120418" extrusionOk="0">
                <a:moveTo>
                  <a:pt x="74127" y="908"/>
                </a:moveTo>
                <a:lnTo>
                  <a:pt x="69891" y="1210"/>
                </a:lnTo>
                <a:lnTo>
                  <a:pt x="0" y="0"/>
                </a:lnTo>
                <a:lnTo>
                  <a:pt x="303" y="12041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14313" dist="76200" dir="3660000" algn="bl" rotWithShape="0">
              <a:srgbClr val="000000">
                <a:alpha val="35000"/>
              </a:srgbClr>
            </a:outerShdw>
          </a:effectLst>
        </p:spPr>
      </p:sp>
      <p:sp>
        <p:nvSpPr>
          <p:cNvPr id="128" name="Google Shape;128;p17"/>
          <p:cNvSpPr/>
          <p:nvPr/>
        </p:nvSpPr>
        <p:spPr>
          <a:xfrm>
            <a:off x="6399125" y="3895450"/>
            <a:ext cx="2836475" cy="1346375"/>
          </a:xfrm>
          <a:custGeom>
            <a:avLst/>
            <a:gdLst/>
            <a:ahLst/>
            <a:cxnLst/>
            <a:rect l="l" t="t" r="r" b="b"/>
            <a:pathLst>
              <a:path w="113459" h="53855" extrusionOk="0">
                <a:moveTo>
                  <a:pt x="113157" y="0"/>
                </a:moveTo>
                <a:lnTo>
                  <a:pt x="113459" y="53855"/>
                </a:lnTo>
                <a:lnTo>
                  <a:pt x="0" y="5355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14313" dist="76200" dir="10680000" algn="bl" rotWithShape="0">
              <a:srgbClr val="000000">
                <a:alpha val="35000"/>
              </a:srgbClr>
            </a:outerShdw>
          </a:effectLst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4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1"/>
          <p:cNvSpPr/>
          <p:nvPr/>
        </p:nvSpPr>
        <p:spPr>
          <a:xfrm>
            <a:off x="-37825" y="1217800"/>
            <a:ext cx="1762400" cy="4008900"/>
          </a:xfrm>
          <a:custGeom>
            <a:avLst/>
            <a:gdLst/>
            <a:ahLst/>
            <a:cxnLst/>
            <a:rect l="l" t="t" r="r" b="b"/>
            <a:pathLst>
              <a:path w="70496" h="160356" extrusionOk="0">
                <a:moveTo>
                  <a:pt x="303" y="0"/>
                </a:moveTo>
                <a:lnTo>
                  <a:pt x="0" y="160356"/>
                </a:lnTo>
                <a:lnTo>
                  <a:pt x="70496" y="15944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3480000" algn="bl" rotWithShape="0">
              <a:srgbClr val="000000">
                <a:alpha val="35000"/>
              </a:srgbClr>
            </a:outerShdw>
          </a:effectLst>
        </p:spPr>
      </p:sp>
      <p:sp>
        <p:nvSpPr>
          <p:cNvPr id="143" name="Google Shape;143;p21"/>
          <p:cNvSpPr/>
          <p:nvPr/>
        </p:nvSpPr>
        <p:spPr>
          <a:xfrm>
            <a:off x="5541639" y="-157875"/>
            <a:ext cx="3928495" cy="1277361"/>
          </a:xfrm>
          <a:custGeom>
            <a:avLst/>
            <a:gdLst/>
            <a:ahLst/>
            <a:cxnLst/>
            <a:rect l="l" t="t" r="r" b="b"/>
            <a:pathLst>
              <a:path w="147952" h="48107" extrusionOk="0">
                <a:moveTo>
                  <a:pt x="0" y="0"/>
                </a:moveTo>
                <a:lnTo>
                  <a:pt x="147649" y="1210"/>
                </a:lnTo>
                <a:lnTo>
                  <a:pt x="147952" y="481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14313" dist="76200" dir="3660000" algn="bl" rotWithShape="0">
              <a:srgbClr val="000000">
                <a:alpha val="35000"/>
              </a:srgbClr>
            </a:outerShdw>
          </a:effectLst>
        </p:spPr>
      </p:sp>
      <p:sp>
        <p:nvSpPr>
          <p:cNvPr id="144" name="Google Shape;144;p21"/>
          <p:cNvSpPr/>
          <p:nvPr/>
        </p:nvSpPr>
        <p:spPr>
          <a:xfrm>
            <a:off x="7616925" y="-37825"/>
            <a:ext cx="1648950" cy="2897000"/>
          </a:xfrm>
          <a:custGeom>
            <a:avLst/>
            <a:gdLst/>
            <a:ahLst/>
            <a:cxnLst/>
            <a:rect l="l" t="t" r="r" b="b"/>
            <a:pathLst>
              <a:path w="65958" h="115880" extrusionOk="0">
                <a:moveTo>
                  <a:pt x="0" y="0"/>
                </a:moveTo>
                <a:lnTo>
                  <a:pt x="65958" y="0"/>
                </a:lnTo>
                <a:lnTo>
                  <a:pt x="65050" y="11588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14313" dist="76200" dir="10920000" algn="bl" rotWithShape="0">
              <a:srgbClr val="000000">
                <a:alpha val="35000"/>
              </a:srgbClr>
            </a:outerShdw>
          </a:effectLst>
        </p:spPr>
      </p:sp>
      <p:sp>
        <p:nvSpPr>
          <p:cNvPr id="145" name="Google Shape;145;p21"/>
          <p:cNvSpPr txBox="1">
            <a:spLocks noGrp="1"/>
          </p:cNvSpPr>
          <p:nvPr>
            <p:ph type="title" hasCustomPrompt="1"/>
          </p:nvPr>
        </p:nvSpPr>
        <p:spPr>
          <a:xfrm>
            <a:off x="1838850" y="727775"/>
            <a:ext cx="5466300" cy="7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r>
              <a:t>xx%</a:t>
            </a:r>
          </a:p>
        </p:txBody>
      </p:sp>
      <p:sp>
        <p:nvSpPr>
          <p:cNvPr id="146" name="Google Shape;146;p21"/>
          <p:cNvSpPr txBox="1">
            <a:spLocks noGrp="1"/>
          </p:cNvSpPr>
          <p:nvPr>
            <p:ph type="subTitle" idx="1"/>
          </p:nvPr>
        </p:nvSpPr>
        <p:spPr>
          <a:xfrm>
            <a:off x="1838850" y="1371575"/>
            <a:ext cx="5466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1"/>
          <p:cNvSpPr txBox="1">
            <a:spLocks noGrp="1"/>
          </p:cNvSpPr>
          <p:nvPr>
            <p:ph type="title" idx="2" hasCustomPrompt="1"/>
          </p:nvPr>
        </p:nvSpPr>
        <p:spPr>
          <a:xfrm>
            <a:off x="1838850" y="2068350"/>
            <a:ext cx="5466300" cy="7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r>
              <a:t>xx%</a:t>
            </a:r>
          </a:p>
        </p:txBody>
      </p:sp>
      <p:sp>
        <p:nvSpPr>
          <p:cNvPr id="148" name="Google Shape;148;p21"/>
          <p:cNvSpPr txBox="1">
            <a:spLocks noGrp="1"/>
          </p:cNvSpPr>
          <p:nvPr>
            <p:ph type="subTitle" idx="3"/>
          </p:nvPr>
        </p:nvSpPr>
        <p:spPr>
          <a:xfrm>
            <a:off x="1838850" y="2712150"/>
            <a:ext cx="5466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21"/>
          <p:cNvSpPr txBox="1">
            <a:spLocks noGrp="1"/>
          </p:cNvSpPr>
          <p:nvPr>
            <p:ph type="title" idx="4" hasCustomPrompt="1"/>
          </p:nvPr>
        </p:nvSpPr>
        <p:spPr>
          <a:xfrm>
            <a:off x="1838850" y="3408925"/>
            <a:ext cx="5466300" cy="720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Font typeface="Advent Pro Medium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9pPr>
          </a:lstStyle>
          <a:p>
            <a:r>
              <a:t>xx%</a:t>
            </a:r>
          </a:p>
        </p:txBody>
      </p:sp>
      <p:sp>
        <p:nvSpPr>
          <p:cNvPr id="150" name="Google Shape;150;p21"/>
          <p:cNvSpPr txBox="1">
            <a:spLocks noGrp="1"/>
          </p:cNvSpPr>
          <p:nvPr>
            <p:ph type="subTitle" idx="5"/>
          </p:nvPr>
        </p:nvSpPr>
        <p:spPr>
          <a:xfrm>
            <a:off x="1838850" y="4052725"/>
            <a:ext cx="5466300" cy="3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21"/>
          <p:cNvSpPr/>
          <p:nvPr/>
        </p:nvSpPr>
        <p:spPr>
          <a:xfrm>
            <a:off x="-136150" y="-157875"/>
            <a:ext cx="1425108" cy="2691851"/>
          </a:xfrm>
          <a:custGeom>
            <a:avLst/>
            <a:gdLst/>
            <a:ahLst/>
            <a:cxnLst/>
            <a:rect l="l" t="t" r="r" b="b"/>
            <a:pathLst>
              <a:path w="54461" h="102870" extrusionOk="0">
                <a:moveTo>
                  <a:pt x="54461" y="303"/>
                </a:moveTo>
                <a:lnTo>
                  <a:pt x="0" y="0"/>
                </a:lnTo>
                <a:lnTo>
                  <a:pt x="1815" y="10287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14313" dist="76200" dir="3660000" algn="bl" rotWithShape="0">
              <a:srgbClr val="000000">
                <a:alpha val="35000"/>
              </a:srgbClr>
            </a:outerShdw>
          </a:effectLst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0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/>
          <p:nvPr/>
        </p:nvSpPr>
        <p:spPr>
          <a:xfrm>
            <a:off x="-121550" y="-151950"/>
            <a:ext cx="1245975" cy="4322975"/>
          </a:xfrm>
          <a:custGeom>
            <a:avLst/>
            <a:gdLst/>
            <a:ahLst/>
            <a:cxnLst/>
            <a:rect l="l" t="t" r="r" b="b"/>
            <a:pathLst>
              <a:path w="49839" h="172919" extrusionOk="0">
                <a:moveTo>
                  <a:pt x="49839" y="0"/>
                </a:moveTo>
                <a:lnTo>
                  <a:pt x="304" y="172919"/>
                </a:lnTo>
                <a:lnTo>
                  <a:pt x="0" y="30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14313" dist="76200" dir="3660000" algn="bl" rotWithShape="0">
              <a:srgbClr val="000000">
                <a:alpha val="35000"/>
              </a:srgbClr>
            </a:outerShdw>
          </a:effectLst>
        </p:spPr>
      </p:sp>
      <p:sp>
        <p:nvSpPr>
          <p:cNvPr id="161" name="Google Shape;161;p23"/>
          <p:cNvSpPr/>
          <p:nvPr/>
        </p:nvSpPr>
        <p:spPr>
          <a:xfrm>
            <a:off x="5652525" y="4011475"/>
            <a:ext cx="3707575" cy="1276375"/>
          </a:xfrm>
          <a:custGeom>
            <a:avLst/>
            <a:gdLst/>
            <a:ahLst/>
            <a:cxnLst/>
            <a:rect l="l" t="t" r="r" b="b"/>
            <a:pathLst>
              <a:path w="148303" h="51055" extrusionOk="0">
                <a:moveTo>
                  <a:pt x="146176" y="0"/>
                </a:moveTo>
                <a:lnTo>
                  <a:pt x="148303" y="51055"/>
                </a:lnTo>
                <a:lnTo>
                  <a:pt x="0" y="4832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10920000" algn="bl" rotWithShape="0">
              <a:srgbClr val="000000">
                <a:alpha val="36000"/>
              </a:srgbClr>
            </a:outerShdw>
          </a:effectLst>
        </p:spPr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0_1"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4"/>
          <p:cNvSpPr/>
          <p:nvPr/>
        </p:nvSpPr>
        <p:spPr>
          <a:xfrm>
            <a:off x="6450275" y="-75975"/>
            <a:ext cx="2894625" cy="1489100"/>
          </a:xfrm>
          <a:custGeom>
            <a:avLst/>
            <a:gdLst/>
            <a:ahLst/>
            <a:cxnLst/>
            <a:rect l="l" t="t" r="r" b="b"/>
            <a:pathLst>
              <a:path w="115785" h="59564" extrusionOk="0">
                <a:moveTo>
                  <a:pt x="0" y="304"/>
                </a:moveTo>
                <a:lnTo>
                  <a:pt x="114266" y="0"/>
                </a:lnTo>
                <a:lnTo>
                  <a:pt x="115785" y="59564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14313" dist="76200" dir="3660000" algn="bl" rotWithShape="0">
              <a:srgbClr val="000000">
                <a:alpha val="36000"/>
              </a:srgbClr>
            </a:outerShdw>
          </a:effectLst>
        </p:spPr>
      </p:sp>
      <p:sp>
        <p:nvSpPr>
          <p:cNvPr id="164" name="Google Shape;164;p24"/>
          <p:cNvSpPr/>
          <p:nvPr/>
        </p:nvSpPr>
        <p:spPr>
          <a:xfrm>
            <a:off x="8212875" y="-121575"/>
            <a:ext cx="1132025" cy="3206150"/>
          </a:xfrm>
          <a:custGeom>
            <a:avLst/>
            <a:gdLst/>
            <a:ahLst/>
            <a:cxnLst/>
            <a:rect l="l" t="t" r="r" b="b"/>
            <a:pathLst>
              <a:path w="45281" h="128246" extrusionOk="0">
                <a:moveTo>
                  <a:pt x="0" y="608"/>
                </a:moveTo>
                <a:lnTo>
                  <a:pt x="45281" y="0"/>
                </a:lnTo>
                <a:lnTo>
                  <a:pt x="42242" y="12824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10680000" algn="bl" rotWithShape="0">
              <a:srgbClr val="000000">
                <a:alpha val="36000"/>
              </a:srgbClr>
            </a:outerShdw>
          </a:effectLst>
        </p:spPr>
      </p:sp>
      <p:sp>
        <p:nvSpPr>
          <p:cNvPr id="165" name="Google Shape;165;p24"/>
          <p:cNvSpPr/>
          <p:nvPr/>
        </p:nvSpPr>
        <p:spPr>
          <a:xfrm>
            <a:off x="-68375" y="2013325"/>
            <a:ext cx="1755025" cy="3221350"/>
          </a:xfrm>
          <a:custGeom>
            <a:avLst/>
            <a:gdLst/>
            <a:ahLst/>
            <a:cxnLst/>
            <a:rect l="l" t="t" r="r" b="b"/>
            <a:pathLst>
              <a:path w="70201" h="128854" extrusionOk="0">
                <a:moveTo>
                  <a:pt x="912" y="0"/>
                </a:moveTo>
                <a:lnTo>
                  <a:pt x="0" y="128854"/>
                </a:lnTo>
                <a:lnTo>
                  <a:pt x="70201" y="12824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00025" dist="76200" dir="3600000" algn="bl" rotWithShape="0">
              <a:srgbClr val="000000">
                <a:alpha val="34000"/>
              </a:srgbClr>
            </a:outerShdw>
          </a:effectLst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105900" y="-60500"/>
            <a:ext cx="1308575" cy="2337250"/>
          </a:xfrm>
          <a:custGeom>
            <a:avLst/>
            <a:gdLst/>
            <a:ahLst/>
            <a:cxnLst/>
            <a:rect l="l" t="t" r="r" b="b"/>
            <a:pathLst>
              <a:path w="52343" h="93490" extrusionOk="0">
                <a:moveTo>
                  <a:pt x="52343" y="0"/>
                </a:moveTo>
                <a:lnTo>
                  <a:pt x="0" y="93490"/>
                </a:lnTo>
                <a:lnTo>
                  <a:pt x="0" y="30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14313" dist="76200" dir="3780000" algn="bl" rotWithShape="0">
              <a:srgbClr val="000000">
                <a:alpha val="35000"/>
              </a:srgbClr>
            </a:outerShdw>
          </a:effectLst>
        </p:spPr>
      </p:sp>
      <p:sp>
        <p:nvSpPr>
          <p:cNvPr id="27" name="Google Shape;27;p5"/>
          <p:cNvSpPr/>
          <p:nvPr/>
        </p:nvSpPr>
        <p:spPr>
          <a:xfrm>
            <a:off x="6187325" y="3774425"/>
            <a:ext cx="3139050" cy="1452275"/>
          </a:xfrm>
          <a:custGeom>
            <a:avLst/>
            <a:gdLst/>
            <a:ahLst/>
            <a:cxnLst/>
            <a:rect l="l" t="t" r="r" b="b"/>
            <a:pathLst>
              <a:path w="125562" h="58091" extrusionOk="0">
                <a:moveTo>
                  <a:pt x="125562" y="0"/>
                </a:moveTo>
                <a:lnTo>
                  <a:pt x="0" y="56881"/>
                </a:lnTo>
                <a:lnTo>
                  <a:pt x="122234" y="58091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14313" dist="76200" dir="10920000" algn="bl" rotWithShape="0">
              <a:srgbClr val="000000">
                <a:alpha val="35000"/>
              </a:srgbClr>
            </a:outerShdw>
          </a:effectLst>
        </p:spPr>
      </p:sp>
      <p:sp>
        <p:nvSpPr>
          <p:cNvPr id="28" name="Google Shape;28;p5"/>
          <p:cNvSpPr/>
          <p:nvPr/>
        </p:nvSpPr>
        <p:spPr>
          <a:xfrm>
            <a:off x="7972425" y="1467400"/>
            <a:ext cx="1520375" cy="3797125"/>
          </a:xfrm>
          <a:custGeom>
            <a:avLst/>
            <a:gdLst/>
            <a:ahLst/>
            <a:cxnLst/>
            <a:rect l="l" t="t" r="r" b="b"/>
            <a:pathLst>
              <a:path w="60815" h="151885" extrusionOk="0">
                <a:moveTo>
                  <a:pt x="55671" y="0"/>
                </a:moveTo>
                <a:lnTo>
                  <a:pt x="0" y="151885"/>
                </a:lnTo>
                <a:lnTo>
                  <a:pt x="60815" y="151885"/>
                </a:ln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  <a:effectLst>
            <a:outerShdw blurRad="214313" dist="76200" dir="10920000" algn="bl" rotWithShape="0">
              <a:srgbClr val="000000">
                <a:alpha val="35000"/>
              </a:srgbClr>
            </a:outerShdw>
          </a:effectLst>
        </p:spPr>
      </p:sp>
      <p:sp>
        <p:nvSpPr>
          <p:cNvPr id="29" name="Google Shape;29;p5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ubTitle" idx="1"/>
          </p:nvPr>
        </p:nvSpPr>
        <p:spPr>
          <a:xfrm>
            <a:off x="1230128" y="1877925"/>
            <a:ext cx="29277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subTitle" idx="2"/>
          </p:nvPr>
        </p:nvSpPr>
        <p:spPr>
          <a:xfrm>
            <a:off x="1230138" y="2397825"/>
            <a:ext cx="29277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3"/>
          </p:nvPr>
        </p:nvSpPr>
        <p:spPr>
          <a:xfrm>
            <a:off x="4986122" y="1877925"/>
            <a:ext cx="2927700" cy="519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ubTitle" idx="4"/>
          </p:nvPr>
        </p:nvSpPr>
        <p:spPr>
          <a:xfrm>
            <a:off x="4986121" y="2397825"/>
            <a:ext cx="2927700" cy="135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None/>
              <a:defRPr sz="1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400"/>
              <a:buNone/>
              <a:defRPr sz="3400"/>
            </a:lvl1pPr>
            <a:lvl2pPr lvl="1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8312800" y="-90775"/>
            <a:ext cx="1021125" cy="4319025"/>
          </a:xfrm>
          <a:custGeom>
            <a:avLst/>
            <a:gdLst/>
            <a:ahLst/>
            <a:cxnLst/>
            <a:rect l="l" t="t" r="r" b="b"/>
            <a:pathLst>
              <a:path w="40845" h="172761" extrusionOk="0">
                <a:moveTo>
                  <a:pt x="40845" y="0"/>
                </a:moveTo>
                <a:lnTo>
                  <a:pt x="0" y="303"/>
                </a:lnTo>
                <a:lnTo>
                  <a:pt x="35702" y="17276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14313" dist="76200" dir="10860000" algn="bl" rotWithShape="0">
              <a:schemeClr val="dk1">
                <a:alpha val="35000"/>
              </a:schemeClr>
            </a:outerShdw>
          </a:effectLst>
        </p:spPr>
      </p:sp>
      <p:sp>
        <p:nvSpPr>
          <p:cNvPr id="37" name="Google Shape;37;p6"/>
          <p:cNvSpPr/>
          <p:nvPr/>
        </p:nvSpPr>
        <p:spPr>
          <a:xfrm>
            <a:off x="7828700" y="-60500"/>
            <a:ext cx="1397700" cy="1646000"/>
          </a:xfrm>
          <a:custGeom>
            <a:avLst/>
            <a:gdLst/>
            <a:ahLst/>
            <a:cxnLst/>
            <a:rect l="l" t="t" r="r" b="b"/>
            <a:pathLst>
              <a:path w="55908" h="65840" extrusionOk="0">
                <a:moveTo>
                  <a:pt x="55908" y="854"/>
                </a:moveTo>
                <a:lnTo>
                  <a:pt x="55908" y="6584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3600000" algn="bl" rotWithShape="0">
              <a:schemeClr val="dk1">
                <a:alpha val="35000"/>
              </a:schemeClr>
            </a:outerShdw>
          </a:effectLst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/>
          <p:nvPr/>
        </p:nvSpPr>
        <p:spPr>
          <a:xfrm>
            <a:off x="-211800" y="-83200"/>
            <a:ext cx="3456750" cy="1263175"/>
          </a:xfrm>
          <a:custGeom>
            <a:avLst/>
            <a:gdLst/>
            <a:ahLst/>
            <a:cxnLst/>
            <a:rect l="l" t="t" r="r" b="b"/>
            <a:pathLst>
              <a:path w="138270" h="50527" extrusionOk="0">
                <a:moveTo>
                  <a:pt x="0" y="0"/>
                </a:moveTo>
                <a:lnTo>
                  <a:pt x="138270" y="908"/>
                </a:lnTo>
                <a:lnTo>
                  <a:pt x="605" y="5052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14313" dist="76200" dir="3600000" algn="bl" rotWithShape="0">
              <a:srgbClr val="000000">
                <a:alpha val="35000"/>
              </a:srgbClr>
            </a:outerShdw>
          </a:effectLst>
        </p:spPr>
      </p:sp>
      <p:sp>
        <p:nvSpPr>
          <p:cNvPr id="40" name="Google Shape;40;p7"/>
          <p:cNvSpPr/>
          <p:nvPr/>
        </p:nvSpPr>
        <p:spPr>
          <a:xfrm>
            <a:off x="-181525" y="-37825"/>
            <a:ext cx="1535475" cy="2254075"/>
          </a:xfrm>
          <a:custGeom>
            <a:avLst/>
            <a:gdLst/>
            <a:ahLst/>
            <a:cxnLst/>
            <a:rect l="l" t="t" r="r" b="b"/>
            <a:pathLst>
              <a:path w="61419" h="90163" extrusionOk="0">
                <a:moveTo>
                  <a:pt x="61419" y="0"/>
                </a:moveTo>
                <a:lnTo>
                  <a:pt x="302" y="0"/>
                </a:lnTo>
                <a:lnTo>
                  <a:pt x="0" y="9016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14313" dist="76200" dir="3780000" algn="bl" rotWithShape="0">
              <a:srgbClr val="000000">
                <a:alpha val="35000"/>
              </a:srgbClr>
            </a:outerShdw>
          </a:effectLst>
        </p:spPr>
      </p:sp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961800" y="1669350"/>
            <a:ext cx="36102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ubTitle" idx="1"/>
          </p:nvPr>
        </p:nvSpPr>
        <p:spPr>
          <a:xfrm>
            <a:off x="961800" y="2242050"/>
            <a:ext cx="3610200" cy="13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latin typeface="Albert Sans"/>
                <a:ea typeface="Albert Sans"/>
                <a:cs typeface="Albert Sans"/>
                <a:sym typeface="Albert Sans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7"/>
          <p:cNvSpPr>
            <a:spLocks noGrp="1"/>
          </p:cNvSpPr>
          <p:nvPr>
            <p:ph type="pic" idx="2"/>
          </p:nvPr>
        </p:nvSpPr>
        <p:spPr>
          <a:xfrm flipH="1">
            <a:off x="5287150" y="0"/>
            <a:ext cx="3856800" cy="51435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1388100" y="1081650"/>
            <a:ext cx="6367800" cy="298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-114625" y="-105375"/>
            <a:ext cx="1168450" cy="2104025"/>
          </a:xfrm>
          <a:custGeom>
            <a:avLst/>
            <a:gdLst/>
            <a:ahLst/>
            <a:cxnLst/>
            <a:rect l="l" t="t" r="r" b="b"/>
            <a:pathLst>
              <a:path w="46738" h="84161" extrusionOk="0">
                <a:moveTo>
                  <a:pt x="46738" y="0"/>
                </a:moveTo>
                <a:lnTo>
                  <a:pt x="0" y="490"/>
                </a:lnTo>
                <a:lnTo>
                  <a:pt x="1146" y="8416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214313" dist="76200" dir="3660000" algn="bl" rotWithShape="0">
              <a:srgbClr val="000000">
                <a:alpha val="35000"/>
              </a:srgbClr>
            </a:outerShdw>
          </a:effectLst>
        </p:spPr>
      </p:sp>
      <p:sp>
        <p:nvSpPr>
          <p:cNvPr id="47" name="Google Shape;47;p8"/>
          <p:cNvSpPr/>
          <p:nvPr/>
        </p:nvSpPr>
        <p:spPr>
          <a:xfrm>
            <a:off x="6185175" y="3810000"/>
            <a:ext cx="3072325" cy="1426725"/>
          </a:xfrm>
          <a:custGeom>
            <a:avLst/>
            <a:gdLst/>
            <a:ahLst/>
            <a:cxnLst/>
            <a:rect l="l" t="t" r="r" b="b"/>
            <a:pathLst>
              <a:path w="122893" h="57069" extrusionOk="0">
                <a:moveTo>
                  <a:pt x="0" y="56745"/>
                </a:moveTo>
                <a:lnTo>
                  <a:pt x="121596" y="0"/>
                </a:lnTo>
                <a:lnTo>
                  <a:pt x="122893" y="5706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10860000" algn="bl" rotWithShape="0">
              <a:srgbClr val="000000">
                <a:alpha val="35000"/>
              </a:srgbClr>
            </a:outerShdw>
          </a:effectLst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6110600" y="-93125"/>
            <a:ext cx="3323925" cy="1289450"/>
          </a:xfrm>
          <a:custGeom>
            <a:avLst/>
            <a:gdLst/>
            <a:ahLst/>
            <a:cxnLst/>
            <a:rect l="l" t="t" r="r" b="b"/>
            <a:pathLst>
              <a:path w="132957" h="51578" extrusionOk="0">
                <a:moveTo>
                  <a:pt x="0" y="286"/>
                </a:moveTo>
                <a:lnTo>
                  <a:pt x="130378" y="0"/>
                </a:lnTo>
                <a:lnTo>
                  <a:pt x="132957" y="5157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  <a:effectLst>
            <a:outerShdw blurRad="214313" dist="76200" dir="10920000" algn="bl" rotWithShape="0">
              <a:srgbClr val="000000">
                <a:alpha val="35000"/>
              </a:srgbClr>
            </a:outerShdw>
          </a:effectLst>
        </p:spPr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716375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716375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7743900" y="-93125"/>
            <a:ext cx="1583175" cy="2270875"/>
          </a:xfrm>
          <a:custGeom>
            <a:avLst/>
            <a:gdLst/>
            <a:ahLst/>
            <a:cxnLst/>
            <a:rect l="l" t="t" r="r" b="b"/>
            <a:pathLst>
              <a:path w="63327" h="90835" extrusionOk="0">
                <a:moveTo>
                  <a:pt x="0" y="286"/>
                </a:moveTo>
                <a:lnTo>
                  <a:pt x="4871" y="0"/>
                </a:lnTo>
                <a:lnTo>
                  <a:pt x="63327" y="860"/>
                </a:lnTo>
                <a:lnTo>
                  <a:pt x="61608" y="908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>
            <a:outerShdw blurRad="200025" dist="76200" dir="10860000" algn="bl" rotWithShape="0">
              <a:srgbClr val="000000">
                <a:alpha val="36000"/>
              </a:srgbClr>
            </a:outerShdw>
          </a:effectLst>
        </p:spPr>
      </p:sp>
      <p:sp>
        <p:nvSpPr>
          <p:cNvPr id="54" name="Google Shape;54;p9"/>
          <p:cNvSpPr/>
          <p:nvPr/>
        </p:nvSpPr>
        <p:spPr>
          <a:xfrm>
            <a:off x="-100300" y="2564575"/>
            <a:ext cx="1504375" cy="2664900"/>
          </a:xfrm>
          <a:custGeom>
            <a:avLst/>
            <a:gdLst/>
            <a:ahLst/>
            <a:cxnLst/>
            <a:rect l="l" t="t" r="r" b="b"/>
            <a:pathLst>
              <a:path w="60175" h="106596" extrusionOk="0">
                <a:moveTo>
                  <a:pt x="573" y="0"/>
                </a:moveTo>
                <a:lnTo>
                  <a:pt x="0" y="106309"/>
                </a:lnTo>
                <a:lnTo>
                  <a:pt x="60175" y="106596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14313" dist="76200" dir="3600000" algn="bl" rotWithShape="0">
              <a:srgbClr val="000000">
                <a:alpha val="35000"/>
              </a:srgbClr>
            </a:outerShdw>
          </a:effectLst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0"/>
          <p:cNvSpPr/>
          <p:nvPr/>
        </p:nvSpPr>
        <p:spPr>
          <a:xfrm>
            <a:off x="7352175" y="-83225"/>
            <a:ext cx="1913700" cy="2957525"/>
          </a:xfrm>
          <a:custGeom>
            <a:avLst/>
            <a:gdLst/>
            <a:ahLst/>
            <a:cxnLst/>
            <a:rect l="l" t="t" r="r" b="b"/>
            <a:pathLst>
              <a:path w="76548" h="118301" extrusionOk="0">
                <a:moveTo>
                  <a:pt x="76548" y="0"/>
                </a:moveTo>
                <a:lnTo>
                  <a:pt x="75640" y="118301"/>
                </a:lnTo>
                <a:lnTo>
                  <a:pt x="0" y="303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14313" dist="76200" dir="5400000" algn="bl" rotWithShape="0">
              <a:schemeClr val="dk1">
                <a:alpha val="35000"/>
              </a:schemeClr>
            </a:outerShdw>
          </a:effectLst>
        </p:spPr>
      </p:sp>
      <p:sp>
        <p:nvSpPr>
          <p:cNvPr id="57" name="Google Shape;57;p10"/>
          <p:cNvSpPr/>
          <p:nvPr/>
        </p:nvSpPr>
        <p:spPr>
          <a:xfrm>
            <a:off x="-186250" y="3553175"/>
            <a:ext cx="2379800" cy="1688650"/>
          </a:xfrm>
          <a:custGeom>
            <a:avLst/>
            <a:gdLst/>
            <a:ahLst/>
            <a:cxnLst/>
            <a:rect l="l" t="t" r="r" b="b"/>
            <a:pathLst>
              <a:path w="95192" h="67546" extrusionOk="0">
                <a:moveTo>
                  <a:pt x="95192" y="65428"/>
                </a:moveTo>
                <a:lnTo>
                  <a:pt x="0" y="0"/>
                </a:lnTo>
                <a:lnTo>
                  <a:pt x="1096" y="67546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14313" dist="76200" algn="bl" rotWithShape="0">
              <a:schemeClr val="dk1">
                <a:alpha val="35000"/>
              </a:schemeClr>
            </a:outerShdw>
          </a:effectLst>
        </p:spPr>
      </p:sp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850100" y="3889150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3"/>
          <p:cNvSpPr/>
          <p:nvPr/>
        </p:nvSpPr>
        <p:spPr>
          <a:xfrm>
            <a:off x="-140400" y="1331250"/>
            <a:ext cx="1290125" cy="3971100"/>
          </a:xfrm>
          <a:custGeom>
            <a:avLst/>
            <a:gdLst/>
            <a:ahLst/>
            <a:cxnLst/>
            <a:rect l="l" t="t" r="r" b="b"/>
            <a:pathLst>
              <a:path w="51605" h="158844" extrusionOk="0">
                <a:moveTo>
                  <a:pt x="1683" y="0"/>
                </a:moveTo>
                <a:lnTo>
                  <a:pt x="0" y="158844"/>
                </a:lnTo>
                <a:lnTo>
                  <a:pt x="51605" y="158239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  <a:effectLst>
            <a:outerShdw blurRad="214313" dist="76200" dir="1200000" algn="bl" rotWithShape="0">
              <a:schemeClr val="dk1">
                <a:alpha val="35000"/>
              </a:schemeClr>
            </a:outerShdw>
          </a:effectLst>
        </p:spPr>
      </p:sp>
      <p:sp>
        <p:nvSpPr>
          <p:cNvPr id="69" name="Google Shape;69;p13"/>
          <p:cNvSpPr/>
          <p:nvPr/>
        </p:nvSpPr>
        <p:spPr>
          <a:xfrm>
            <a:off x="-75650" y="3842500"/>
            <a:ext cx="2299450" cy="1406900"/>
          </a:xfrm>
          <a:custGeom>
            <a:avLst/>
            <a:gdLst/>
            <a:ahLst/>
            <a:cxnLst/>
            <a:rect l="l" t="t" r="r" b="b"/>
            <a:pathLst>
              <a:path w="91978" h="56276" extrusionOk="0">
                <a:moveTo>
                  <a:pt x="91978" y="55368"/>
                </a:moveTo>
                <a:lnTo>
                  <a:pt x="0" y="0"/>
                </a:lnTo>
                <a:lnTo>
                  <a:pt x="0" y="5627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1200000" algn="bl" rotWithShape="0">
              <a:schemeClr val="dk1">
                <a:alpha val="35000"/>
              </a:schemeClr>
            </a:outerShdw>
          </a:effectLst>
        </p:spPr>
      </p:sp>
      <p:sp>
        <p:nvSpPr>
          <p:cNvPr id="70" name="Google Shape;70;p13"/>
          <p:cNvSpPr/>
          <p:nvPr/>
        </p:nvSpPr>
        <p:spPr>
          <a:xfrm>
            <a:off x="8216700" y="-71650"/>
            <a:ext cx="1238275" cy="3044575"/>
          </a:xfrm>
          <a:custGeom>
            <a:avLst/>
            <a:gdLst/>
            <a:ahLst/>
            <a:cxnLst/>
            <a:rect l="l" t="t" r="r" b="b"/>
            <a:pathLst>
              <a:path w="49531" h="121783" extrusionOk="0">
                <a:moveTo>
                  <a:pt x="0" y="574"/>
                </a:moveTo>
                <a:lnTo>
                  <a:pt x="41263" y="121783"/>
                </a:lnTo>
                <a:lnTo>
                  <a:pt x="49531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  <a:effectLst>
            <a:outerShdw blurRad="214313" dist="76200" dir="10860000" algn="bl" rotWithShape="0">
              <a:schemeClr val="dk1">
                <a:alpha val="35000"/>
              </a:schemeClr>
            </a:outerShdw>
          </a:effectLst>
        </p:spPr>
      </p:sp>
      <p:sp>
        <p:nvSpPr>
          <p:cNvPr id="71" name="Google Shape;71;p13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title" idx="2" hasCustomPrompt="1"/>
          </p:nvPr>
        </p:nvSpPr>
        <p:spPr>
          <a:xfrm>
            <a:off x="1682500" y="1416950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3" name="Google Shape;73;p13"/>
          <p:cNvSpPr txBox="1">
            <a:spLocks noGrp="1"/>
          </p:cNvSpPr>
          <p:nvPr>
            <p:ph type="subTitle" idx="1"/>
          </p:nvPr>
        </p:nvSpPr>
        <p:spPr>
          <a:xfrm>
            <a:off x="1125550" y="1936850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3"/>
          <p:cNvSpPr txBox="1">
            <a:spLocks noGrp="1"/>
          </p:cNvSpPr>
          <p:nvPr>
            <p:ph type="title" idx="3" hasCustomPrompt="1"/>
          </p:nvPr>
        </p:nvSpPr>
        <p:spPr>
          <a:xfrm>
            <a:off x="4070550" y="1416950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5" name="Google Shape;75;p13"/>
          <p:cNvSpPr txBox="1">
            <a:spLocks noGrp="1"/>
          </p:cNvSpPr>
          <p:nvPr>
            <p:ph type="subTitle" idx="4"/>
          </p:nvPr>
        </p:nvSpPr>
        <p:spPr>
          <a:xfrm>
            <a:off x="3513600" y="1936850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3"/>
          <p:cNvSpPr txBox="1">
            <a:spLocks noGrp="1"/>
          </p:cNvSpPr>
          <p:nvPr>
            <p:ph type="title" idx="5" hasCustomPrompt="1"/>
          </p:nvPr>
        </p:nvSpPr>
        <p:spPr>
          <a:xfrm>
            <a:off x="6458600" y="1416950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7" name="Google Shape;77;p13"/>
          <p:cNvSpPr txBox="1">
            <a:spLocks noGrp="1"/>
          </p:cNvSpPr>
          <p:nvPr>
            <p:ph type="subTitle" idx="6"/>
          </p:nvPr>
        </p:nvSpPr>
        <p:spPr>
          <a:xfrm>
            <a:off x="5901650" y="1936850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 idx="7" hasCustomPrompt="1"/>
          </p:nvPr>
        </p:nvSpPr>
        <p:spPr>
          <a:xfrm>
            <a:off x="1682500" y="3195525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79" name="Google Shape;79;p13"/>
          <p:cNvSpPr txBox="1">
            <a:spLocks noGrp="1"/>
          </p:cNvSpPr>
          <p:nvPr>
            <p:ph type="subTitle" idx="8"/>
          </p:nvPr>
        </p:nvSpPr>
        <p:spPr>
          <a:xfrm>
            <a:off x="1125550" y="3715425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title" idx="9" hasCustomPrompt="1"/>
          </p:nvPr>
        </p:nvSpPr>
        <p:spPr>
          <a:xfrm>
            <a:off x="4070550" y="3195525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1" name="Google Shape;81;p13"/>
          <p:cNvSpPr txBox="1">
            <a:spLocks noGrp="1"/>
          </p:cNvSpPr>
          <p:nvPr>
            <p:ph type="subTitle" idx="13"/>
          </p:nvPr>
        </p:nvSpPr>
        <p:spPr>
          <a:xfrm>
            <a:off x="3513600" y="3715425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title" idx="14" hasCustomPrompt="1"/>
          </p:nvPr>
        </p:nvSpPr>
        <p:spPr>
          <a:xfrm>
            <a:off x="6458600" y="3195525"/>
            <a:ext cx="10029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3600">
                <a:latin typeface="Advent Pro Medium"/>
                <a:ea typeface="Advent Pro Medium"/>
                <a:cs typeface="Advent Pro Medium"/>
                <a:sym typeface="Advent Pr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3" name="Google Shape;83;p13"/>
          <p:cNvSpPr txBox="1">
            <a:spLocks noGrp="1"/>
          </p:cNvSpPr>
          <p:nvPr>
            <p:ph type="subTitle" idx="15"/>
          </p:nvPr>
        </p:nvSpPr>
        <p:spPr>
          <a:xfrm>
            <a:off x="5901650" y="3715425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Advent Pro"/>
              <a:buNone/>
              <a:defRPr sz="2400">
                <a:latin typeface="Advent Pro"/>
                <a:ea typeface="Advent Pro"/>
                <a:cs typeface="Advent Pro"/>
                <a:sym typeface="Advent Pro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dvent Pro"/>
              <a:buNone/>
              <a:defRPr sz="340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dvent Pro"/>
              <a:buNone/>
              <a:defRPr sz="340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dvent Pro"/>
              <a:buNone/>
              <a:defRPr sz="340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dvent Pro"/>
              <a:buNone/>
              <a:defRPr sz="340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dvent Pro"/>
              <a:buNone/>
              <a:defRPr sz="340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dvent Pro"/>
              <a:buNone/>
              <a:defRPr sz="340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dvent Pro"/>
              <a:buNone/>
              <a:defRPr sz="340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dvent Pro"/>
              <a:buNone/>
              <a:defRPr sz="340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Advent Pro"/>
              <a:buNone/>
              <a:defRPr sz="3400">
                <a:solidFill>
                  <a:schemeClr val="dk1"/>
                </a:solidFill>
                <a:latin typeface="Advent Pro"/>
                <a:ea typeface="Advent Pro"/>
                <a:cs typeface="Advent Pro"/>
                <a:sym typeface="Advent Pr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6375" y="1152475"/>
            <a:ext cx="7711200" cy="3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lbert Sans"/>
              <a:buChar char="●"/>
              <a:defRPr sz="1800"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●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○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lbert Sans"/>
              <a:buChar char="■"/>
              <a:defRPr>
                <a:solidFill>
                  <a:schemeClr val="dk1"/>
                </a:solidFill>
                <a:latin typeface="Albert Sans"/>
                <a:ea typeface="Albert Sans"/>
                <a:cs typeface="Albert Sans"/>
                <a:sym typeface="Albert Sa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7" r:id="rId13"/>
    <p:sldLayoutId id="2147483669" r:id="rId14"/>
    <p:sldLayoutId id="2147483670" r:id="rId1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28"/>
          <p:cNvSpPr txBox="1">
            <a:spLocks noGrp="1"/>
          </p:cNvSpPr>
          <p:nvPr>
            <p:ph type="ctrTitle"/>
          </p:nvPr>
        </p:nvSpPr>
        <p:spPr>
          <a:xfrm>
            <a:off x="956930" y="1734208"/>
            <a:ext cx="7038754" cy="11660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 smtClean="0"/>
              <a:t>Enhancing Teacher Competene and Performance through PD</a:t>
            </a:r>
            <a:endParaRPr sz="3600" dirty="0"/>
          </a:p>
        </p:txBody>
      </p:sp>
      <p:sp>
        <p:nvSpPr>
          <p:cNvPr id="177" name="Google Shape;177;p28"/>
          <p:cNvSpPr txBox="1">
            <a:spLocks noGrp="1"/>
          </p:cNvSpPr>
          <p:nvPr>
            <p:ph type="subTitle" idx="1"/>
          </p:nvPr>
        </p:nvSpPr>
        <p:spPr>
          <a:xfrm>
            <a:off x="956930" y="2761674"/>
            <a:ext cx="7383505" cy="2225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/>
              <a:t>Chichak Badalova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/>
              <a:t>Senior Teacher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/>
              <a:t>Military Institute named after </a:t>
            </a:r>
            <a:r>
              <a:rPr lang="en-US" sz="2000" i="1" dirty="0" err="1" smtClean="0"/>
              <a:t>H.Aliyev</a:t>
            </a:r>
            <a:endParaRPr lang="en-US" sz="2000" i="1" dirty="0" smtClean="0"/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/>
              <a:t>BILC Professional Development Seminar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/>
              <a:t>Baku, Azerbaijan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 dirty="0" smtClean="0"/>
              <a:t> October 19, 2023</a:t>
            </a:r>
            <a:endParaRPr sz="20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1" y="170649"/>
            <a:ext cx="3028950" cy="15144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113" y="199697"/>
            <a:ext cx="2238703" cy="15906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6"/>
          <p:cNvSpPr txBox="1">
            <a:spLocks noGrp="1"/>
          </p:cNvSpPr>
          <p:nvPr>
            <p:ph type="title"/>
          </p:nvPr>
        </p:nvSpPr>
        <p:spPr>
          <a:xfrm>
            <a:off x="118412" y="445025"/>
            <a:ext cx="8722981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etworked </a:t>
            </a:r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learning communities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6" name="Google Shape;256;p36"/>
          <p:cNvSpPr txBox="1">
            <a:spLocks noGrp="1"/>
          </p:cNvSpPr>
          <p:nvPr>
            <p:ph type="subTitle" idx="1"/>
          </p:nvPr>
        </p:nvSpPr>
        <p:spPr>
          <a:xfrm>
            <a:off x="447332" y="1070344"/>
            <a:ext cx="2862937" cy="93390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shared goal and focus on a concrete outcome</a:t>
            </a:r>
            <a:endParaRPr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8" name="Google Shape;258;p36"/>
          <p:cNvSpPr txBox="1">
            <a:spLocks noGrp="1"/>
          </p:cNvSpPr>
          <p:nvPr>
            <p:ph type="subTitle" idx="3"/>
          </p:nvPr>
        </p:nvSpPr>
        <p:spPr>
          <a:xfrm>
            <a:off x="3310270" y="1374890"/>
            <a:ext cx="2656354" cy="52627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Reflective dialogue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0" name="Google Shape;260;p36"/>
          <p:cNvSpPr txBox="1">
            <a:spLocks noGrp="1"/>
          </p:cNvSpPr>
          <p:nvPr>
            <p:ph type="subTitle" idx="5"/>
          </p:nvPr>
        </p:nvSpPr>
        <p:spPr>
          <a:xfrm>
            <a:off x="5916325" y="1219200"/>
            <a:ext cx="3122420" cy="7850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Collaboration and active participation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2" name="Google Shape;262;p36"/>
          <p:cNvSpPr txBox="1">
            <a:spLocks noGrp="1"/>
          </p:cNvSpPr>
          <p:nvPr>
            <p:ph type="subTitle" idx="7"/>
          </p:nvPr>
        </p:nvSpPr>
        <p:spPr>
          <a:xfrm>
            <a:off x="269715" y="2863702"/>
            <a:ext cx="3269473" cy="82362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focus on student learning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4" name="Google Shape;264;p36"/>
          <p:cNvSpPr txBox="1">
            <a:spLocks noGrp="1"/>
          </p:cNvSpPr>
          <p:nvPr>
            <p:ph type="subTitle" idx="9"/>
          </p:nvPr>
        </p:nvSpPr>
        <p:spPr>
          <a:xfrm>
            <a:off x="3392549" y="2971038"/>
            <a:ext cx="2358900" cy="603433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Trust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7" name="Google Shape;267;p36"/>
          <p:cNvSpPr txBox="1">
            <a:spLocks noGrp="1"/>
          </p:cNvSpPr>
          <p:nvPr>
            <p:ph type="subTitle" idx="15"/>
          </p:nvPr>
        </p:nvSpPr>
        <p:spPr>
          <a:xfrm>
            <a:off x="5043055" y="3287050"/>
            <a:ext cx="4100945" cy="9513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400" dirty="0" smtClean="0"/>
              <a:t> </a:t>
            </a:r>
            <a:endParaRPr sz="1400" dirty="0"/>
          </a:p>
        </p:txBody>
      </p:sp>
      <p:pic>
        <p:nvPicPr>
          <p:cNvPr id="16" name="Google Shape;519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255316" y="2016615"/>
            <a:ext cx="1454297" cy="12704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Google Shape;514;p53"/>
          <p:cNvPicPr preferRelativeResize="0"/>
          <p:nvPr/>
        </p:nvPicPr>
        <p:blipFill rotWithShape="1">
          <a:blip r:embed="rId4">
            <a:alphaModFix/>
          </a:blip>
          <a:srcRect t="16547" b="16540"/>
          <a:stretch/>
        </p:blipFill>
        <p:spPr>
          <a:xfrm>
            <a:off x="447332" y="3850227"/>
            <a:ext cx="1852523" cy="10188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Subtitle 2"/>
          <p:cNvSpPr>
            <a:spLocks noGrp="1"/>
          </p:cNvSpPr>
          <p:nvPr>
            <p:ph type="subTitle" idx="14"/>
          </p:nvPr>
        </p:nvSpPr>
        <p:spPr>
          <a:xfrm>
            <a:off x="5453449" y="3299413"/>
            <a:ext cx="3138617" cy="1057511"/>
          </a:xfrm>
        </p:spPr>
        <p:txBody>
          <a:bodyPr/>
          <a:lstStyle/>
          <a:p>
            <a:r>
              <a:rPr lang="en-US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prior knowledge and motivation (professional 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boundaries)</a:t>
            </a:r>
            <a:endParaRPr lang="en-US"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3"/>
          <p:cNvSpPr txBox="1">
            <a:spLocks noGrp="1"/>
          </p:cNvSpPr>
          <p:nvPr>
            <p:ph type="subTitle" idx="1"/>
          </p:nvPr>
        </p:nvSpPr>
        <p:spPr>
          <a:xfrm>
            <a:off x="1216681" y="921957"/>
            <a:ext cx="2941147" cy="6196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Novice teachers</a:t>
            </a:r>
            <a:endParaRPr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4" name="Google Shape;224;p33"/>
          <p:cNvSpPr txBox="1">
            <a:spLocks noGrp="1"/>
          </p:cNvSpPr>
          <p:nvPr>
            <p:ph type="subTitle" idx="2"/>
          </p:nvPr>
        </p:nvSpPr>
        <p:spPr>
          <a:xfrm>
            <a:off x="172995" y="1541633"/>
            <a:ext cx="4193441" cy="33989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Courses/workshops</a:t>
            </a:r>
            <a:r>
              <a:rPr lang="en-US" sz="1600" dirty="0"/>
              <a:t> (e.g. on subject matter or methods and/or other education-related topics</a:t>
            </a:r>
            <a:r>
              <a:rPr lang="en-US" sz="1600" dirty="0" smtClean="0"/>
              <a:t>).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>
                <a:solidFill>
                  <a:schemeClr val="tx1"/>
                </a:solidFill>
              </a:rPr>
              <a:t>Participation in a network of teachers </a:t>
            </a:r>
            <a:r>
              <a:rPr lang="en-US" sz="1600" dirty="0"/>
              <a:t>formed specifically for the professional development of teachers. </a:t>
            </a:r>
            <a:endParaRPr lang="en-US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>
                <a:solidFill>
                  <a:schemeClr val="tx1"/>
                </a:solidFill>
              </a:rPr>
              <a:t>Reading professional literature </a:t>
            </a:r>
            <a:r>
              <a:rPr lang="en-US" sz="1600" dirty="0"/>
              <a:t>(e.g. journals, evidence-based papers, thesis papers). </a:t>
            </a:r>
            <a:endParaRPr lang="en-US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>
                <a:solidFill>
                  <a:schemeClr val="tx1"/>
                </a:solidFill>
              </a:rPr>
              <a:t>Engaging in informal dialogue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r>
              <a:rPr lang="en-US" sz="1600" dirty="0"/>
              <a:t>with their colleagues on how to improve their teaching.</a:t>
            </a:r>
            <a:endParaRPr sz="1600" dirty="0"/>
          </a:p>
        </p:txBody>
      </p:sp>
      <p:sp>
        <p:nvSpPr>
          <p:cNvPr id="225" name="Google Shape;225;p33"/>
          <p:cNvSpPr txBox="1">
            <a:spLocks noGrp="1"/>
          </p:cNvSpPr>
          <p:nvPr>
            <p:ph type="subTitle" idx="3"/>
          </p:nvPr>
        </p:nvSpPr>
        <p:spPr>
          <a:xfrm>
            <a:off x="4986122" y="921957"/>
            <a:ext cx="3598658" cy="61967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Experienced teachers</a:t>
            </a:r>
            <a:endParaRPr sz="28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6" name="Google Shape;226;p33"/>
          <p:cNvSpPr txBox="1">
            <a:spLocks noGrp="1"/>
          </p:cNvSpPr>
          <p:nvPr>
            <p:ph type="subTitle" idx="4"/>
          </p:nvPr>
        </p:nvSpPr>
        <p:spPr>
          <a:xfrm>
            <a:off x="4275438" y="1762898"/>
            <a:ext cx="4810897" cy="317769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>
                <a:solidFill>
                  <a:schemeClr val="tx1"/>
                </a:solidFill>
              </a:rPr>
              <a:t>Mentoring and/or peer observation and coaching,</a:t>
            </a:r>
            <a:r>
              <a:rPr lang="en-US" sz="1600" dirty="0">
                <a:solidFill>
                  <a:schemeClr val="tx1"/>
                </a:solidFill>
              </a:rPr>
              <a:t> </a:t>
            </a:r>
            <a:endParaRPr lang="en-US" sz="1600" dirty="0" smtClean="0">
              <a:solidFill>
                <a:schemeClr val="tx1"/>
              </a:solidFill>
            </a:endParaRP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b="1" dirty="0" smtClean="0">
                <a:solidFill>
                  <a:schemeClr val="tx1"/>
                </a:solidFill>
              </a:rPr>
              <a:t>Reading </a:t>
            </a:r>
            <a:r>
              <a:rPr lang="en-US" sz="1600" b="1" dirty="0">
                <a:solidFill>
                  <a:schemeClr val="tx1"/>
                </a:solidFill>
              </a:rPr>
              <a:t>professional literature </a:t>
            </a:r>
            <a:r>
              <a:rPr lang="en-US" sz="1600" dirty="0"/>
              <a:t>(e.g. journals, evidence-based papers, thesis papers</a:t>
            </a:r>
            <a:r>
              <a:rPr lang="en-US" sz="1600" dirty="0" smtClean="0"/>
              <a:t>). </a:t>
            </a:r>
          </a:p>
          <a:p>
            <a:pPr lvl="0"/>
            <a:endParaRPr lang="en-US" sz="1600" dirty="0" smtClean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 smtClean="0">
                <a:solidFill>
                  <a:schemeClr val="tx1"/>
                </a:solidFill>
              </a:rPr>
              <a:t>Educational </a:t>
            </a:r>
            <a:r>
              <a:rPr lang="en-US" sz="1600" b="1" dirty="0">
                <a:solidFill>
                  <a:schemeClr val="tx1"/>
                </a:solidFill>
              </a:rPr>
              <a:t>conferences or seminars </a:t>
            </a:r>
            <a:r>
              <a:rPr lang="en-US" sz="1600" dirty="0"/>
              <a:t>(where teachers and/or researchers present their research results and discuss educational problems</a:t>
            </a:r>
            <a:r>
              <a:rPr lang="en-US" sz="1600" dirty="0" smtClean="0"/>
              <a:t>).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b="1" dirty="0">
                <a:solidFill>
                  <a:schemeClr val="tx1"/>
                </a:solidFill>
              </a:rPr>
              <a:t>Observation visits </a:t>
            </a:r>
            <a:r>
              <a:rPr lang="en-US" sz="1600" dirty="0"/>
              <a:t>to other schools/institutes. </a:t>
            </a:r>
            <a:endParaRPr sz="1600" dirty="0"/>
          </a:p>
        </p:txBody>
      </p:sp>
    </p:spTree>
    <p:extLst>
      <p:ext uri="{BB962C8B-B14F-4D97-AF65-F5344CB8AC3E}">
        <p14:creationId xmlns:p14="http://schemas.microsoft.com/office/powerpoint/2010/main" val="1669831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37"/>
          <p:cNvSpPr txBox="1">
            <a:spLocks noGrp="1"/>
          </p:cNvSpPr>
          <p:nvPr>
            <p:ph type="title"/>
          </p:nvPr>
        </p:nvSpPr>
        <p:spPr>
          <a:xfrm>
            <a:off x="467068" y="214184"/>
            <a:ext cx="8146253" cy="1353359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satisfaction with the PLC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process</a:t>
            </a:r>
            <a:endParaRPr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4" name="Google Shape;274;p37"/>
          <p:cNvSpPr txBox="1">
            <a:spLocks noGrp="1"/>
          </p:cNvSpPr>
          <p:nvPr>
            <p:ph type="title" idx="2"/>
          </p:nvPr>
        </p:nvSpPr>
        <p:spPr>
          <a:xfrm>
            <a:off x="348656" y="1796143"/>
            <a:ext cx="7934283" cy="130628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Changes in knowledge,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skills, attitude and behavior</a:t>
            </a:r>
            <a:endParaRPr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6" name="Google Shape;276;p37"/>
          <p:cNvSpPr txBox="1">
            <a:spLocks noGrp="1"/>
          </p:cNvSpPr>
          <p:nvPr>
            <p:ph type="title" idx="4"/>
          </p:nvPr>
        </p:nvSpPr>
        <p:spPr>
          <a:xfrm>
            <a:off x="467068" y="3262895"/>
            <a:ext cx="8551942" cy="83202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571500" lvl="0" indent="-571500">
              <a:buFont typeface="Arial" panose="020B0604020202020204" pitchFamily="34" charset="0"/>
              <a:buChar char="•"/>
            </a:pPr>
            <a:r>
              <a:rPr lang="en-US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Application of knowledge and </a:t>
            </a:r>
            <a:r>
              <a:rPr lang="en-US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skills</a:t>
            </a:r>
            <a:endParaRPr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35"/>
          <p:cNvSpPr txBox="1">
            <a:spLocks noGrp="1"/>
          </p:cNvSpPr>
          <p:nvPr>
            <p:ph type="title"/>
          </p:nvPr>
        </p:nvSpPr>
        <p:spPr>
          <a:xfrm>
            <a:off x="716375" y="65314"/>
            <a:ext cx="7711200" cy="607418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TPD and leadership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3" name="Google Shape;243;p35"/>
          <p:cNvSpPr txBox="1">
            <a:spLocks noGrp="1"/>
          </p:cNvSpPr>
          <p:nvPr>
            <p:ph type="subTitle" idx="1"/>
          </p:nvPr>
        </p:nvSpPr>
        <p:spPr>
          <a:xfrm>
            <a:off x="716375" y="714244"/>
            <a:ext cx="3486653" cy="49685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Instructional leadership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4" name="Google Shape;244;p35"/>
          <p:cNvSpPr txBox="1">
            <a:spLocks noGrp="1"/>
          </p:cNvSpPr>
          <p:nvPr>
            <p:ph type="subTitle" idx="2"/>
          </p:nvPr>
        </p:nvSpPr>
        <p:spPr>
          <a:xfrm>
            <a:off x="418214" y="1089693"/>
            <a:ext cx="4430233" cy="13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6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ocuses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developing teaching and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higher PD plans,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more involvement in teaching observations,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innovation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higher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levels of mutual </a:t>
            </a:r>
            <a:r>
              <a:rPr lang="en-US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respect, communication,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greater </a:t>
            </a:r>
            <a:r>
              <a:rPr lang="en-US" sz="1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job satisfaction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45" name="Google Shape;245;p35"/>
          <p:cNvSpPr txBox="1">
            <a:spLocks noGrp="1"/>
          </p:cNvSpPr>
          <p:nvPr>
            <p:ph type="subTitle" idx="3"/>
          </p:nvPr>
        </p:nvSpPr>
        <p:spPr>
          <a:xfrm>
            <a:off x="5507878" y="688658"/>
            <a:ext cx="3174000" cy="59149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Capacity-building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6" name="Google Shape;246;p35"/>
          <p:cNvSpPr txBox="1">
            <a:spLocks noGrp="1"/>
          </p:cNvSpPr>
          <p:nvPr>
            <p:ph type="subTitle" idx="4"/>
          </p:nvPr>
        </p:nvSpPr>
        <p:spPr>
          <a:xfrm>
            <a:off x="4954986" y="1280149"/>
            <a:ext cx="4004716" cy="87880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/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school-based and mandatory programs should also consider the </a:t>
            </a:r>
            <a:r>
              <a:rPr lang="en-US" sz="1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duration, </a:t>
            </a:r>
            <a:r>
              <a:rPr lang="en-US" sz="1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teacher selection, and proportional allocation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PD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events</a:t>
            </a:r>
            <a:endParaRPr sz="1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7" name="Google Shape;247;p35"/>
          <p:cNvSpPr txBox="1">
            <a:spLocks noGrp="1"/>
          </p:cNvSpPr>
          <p:nvPr>
            <p:ph type="subTitle" idx="5"/>
          </p:nvPr>
        </p:nvSpPr>
        <p:spPr>
          <a:xfrm>
            <a:off x="311888" y="2551817"/>
            <a:ext cx="4132521" cy="43631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Advocacy and Collaboration</a:t>
            </a:r>
            <a:endParaRPr sz="2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8" name="Google Shape;248;p35"/>
          <p:cNvSpPr txBox="1">
            <a:spLocks noGrp="1"/>
          </p:cNvSpPr>
          <p:nvPr>
            <p:ph type="subTitle" idx="6"/>
          </p:nvPr>
        </p:nvSpPr>
        <p:spPr>
          <a:xfrm>
            <a:off x="311888" y="2988128"/>
            <a:ext cx="4061638" cy="12181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 </a:t>
            </a:r>
            <a:r>
              <a:rPr lang="en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environment where employees can work together productively and efficiently to achieve common objectives. It involves </a:t>
            </a:r>
            <a:r>
              <a:rPr lang="en" sz="1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cascading knowledge</a:t>
            </a:r>
            <a:endParaRPr sz="16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9" name="Google Shape;249;p35"/>
          <p:cNvSpPr txBox="1">
            <a:spLocks noGrp="1"/>
          </p:cNvSpPr>
          <p:nvPr>
            <p:ph type="subTitle" idx="7"/>
          </p:nvPr>
        </p:nvSpPr>
        <p:spPr>
          <a:xfrm>
            <a:off x="4707172" y="2227497"/>
            <a:ext cx="3974706" cy="380531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Bottom-up approach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0" name="Google Shape;250;p35"/>
          <p:cNvSpPr txBox="1">
            <a:spLocks noGrp="1"/>
          </p:cNvSpPr>
          <p:nvPr>
            <p:ph type="subTitle" idx="8"/>
          </p:nvPr>
        </p:nvSpPr>
        <p:spPr>
          <a:xfrm>
            <a:off x="4444409" y="2567742"/>
            <a:ext cx="4451312" cy="187650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backward mapping approach </a:t>
            </a:r>
            <a:r>
              <a:rPr lang="en-US" sz="16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which analysis of needs, expectations, and resources are initially taken into consideration during the implementation process. This involves empowering teachers to participate in decision-making </a:t>
            </a:r>
            <a:r>
              <a:rPr lang="en-US" sz="16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</a:t>
            </a:r>
            <a:endParaRPr sz="1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92098"/>
            <a:ext cx="7829233" cy="572700"/>
          </a:xfrm>
        </p:spPr>
        <p:txBody>
          <a:bodyPr/>
          <a:lstStyle/>
          <a:p>
            <a:r>
              <a:rPr lang="az-Latn-AZ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Tensions and dilemmas in teacher PD</a:t>
            </a:r>
            <a:endParaRPr lang="en-US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758456"/>
            <a:ext cx="7666200" cy="4000580"/>
          </a:xfrm>
        </p:spPr>
        <p:txBody>
          <a:bodyPr/>
          <a:lstStyle/>
          <a:p>
            <a:pPr marL="11430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az-Latn-AZ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İndividual </a:t>
            </a:r>
            <a:r>
              <a:rPr lang="az-Latn-AZ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organizational </a:t>
            </a:r>
            <a:r>
              <a:rPr lang="az-Latn-AZ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needs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balance can be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achieved. When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not in sync, tensions or dilemmas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arise.</a:t>
            </a:r>
          </a:p>
          <a:p>
            <a:pPr marL="114300" indent="0">
              <a:buNone/>
            </a:pPr>
            <a:endParaRPr lang="en-US" sz="1800" b="1" i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Responsibility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stay current versus being there for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student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  <a:r>
              <a:rPr lang="en-US" sz="18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the balance to achieve between disruption to students’ learning and teachers’ professional development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114300" indent="0">
              <a:buNone/>
            </a:pPr>
            <a:endParaRPr lang="az-Latn-AZ" sz="1800" b="1" i="1" dirty="0" smtClean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>
              <a:buNone/>
            </a:pP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Compulsory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versus voluntary professional development </a:t>
            </a:r>
            <a:endParaRPr lang="en-US" sz="1800" b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are views that TPD should be made compulsory so that teachers stay current and relevant to their profession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00050" indent="-285750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Others prefer voluntary PD to take ownership and pace of the learning process.</a:t>
            </a:r>
            <a:endParaRPr lang="en-US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9255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Google Shape;303;p41"/>
          <p:cNvSpPr txBox="1">
            <a:spLocks noGrp="1"/>
          </p:cNvSpPr>
          <p:nvPr>
            <p:ph type="title"/>
          </p:nvPr>
        </p:nvSpPr>
        <p:spPr>
          <a:xfrm>
            <a:off x="2869739" y="446931"/>
            <a:ext cx="6225533" cy="11201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Barriers to implementation </a:t>
            </a:r>
            <a:r>
              <a:rPr lang="en-US" sz="32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effective PD</a:t>
            </a:r>
            <a:endParaRPr sz="3200" b="1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4" name="Google Shape;304;p41"/>
          <p:cNvSpPr txBox="1">
            <a:spLocks noGrp="1"/>
          </p:cNvSpPr>
          <p:nvPr>
            <p:ph type="subTitle" idx="1"/>
          </p:nvPr>
        </p:nvSpPr>
        <p:spPr>
          <a:xfrm>
            <a:off x="3337560" y="1898174"/>
            <a:ext cx="5014440" cy="259762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95300" lvl="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</a:t>
            </a: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lvl="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az-Latn-AZ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eliefs</a:t>
            </a:r>
            <a:endParaRPr lang="en-US" sz="2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95300" lvl="0" algn="l" rtl="0">
              <a:spcBef>
                <a:spcPts val="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structure and teachers’ time</a:t>
            </a:r>
          </a:p>
          <a:p>
            <a:pPr marL="495300" lvl="0" algn="l" rtl="0">
              <a:spcBef>
                <a:spcPts val="10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e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content of PD</a:t>
            </a:r>
          </a:p>
          <a:p>
            <a:pPr marL="495300" lvl="0" algn="l" rtl="0">
              <a:spcBef>
                <a:spcPts val="10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School factors </a:t>
            </a:r>
          </a:p>
          <a:p>
            <a:pPr marL="495300" lvl="0" algn="l" rtl="0">
              <a:spcBef>
                <a:spcPts val="1000"/>
              </a:spcBef>
              <a:spcAft>
                <a:spcPts val="0"/>
              </a:spcAft>
              <a:buSzPts val="1200"/>
              <a:buFont typeface="Arial" panose="020B0604020202020204" pitchFamily="34" charset="0"/>
              <a:buChar char="•"/>
            </a:pPr>
            <a:r>
              <a:rPr lang="en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Costs</a:t>
            </a:r>
            <a:endParaRPr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5" name="Google Shape;305;p41"/>
          <p:cNvSpPr/>
          <p:nvPr/>
        </p:nvSpPr>
        <p:spPr>
          <a:xfrm>
            <a:off x="801554" y="891931"/>
            <a:ext cx="1664618" cy="3176204"/>
          </a:xfrm>
          <a:custGeom>
            <a:avLst/>
            <a:gdLst/>
            <a:ahLst/>
            <a:cxnLst/>
            <a:rect l="l" t="t" r="r" b="b"/>
            <a:pathLst>
              <a:path w="84552" h="161331" extrusionOk="0">
                <a:moveTo>
                  <a:pt x="1" y="1"/>
                </a:moveTo>
                <a:lnTo>
                  <a:pt x="1" y="161331"/>
                </a:lnTo>
                <a:lnTo>
                  <a:pt x="84551" y="161331"/>
                </a:lnTo>
                <a:lnTo>
                  <a:pt x="84551" y="1"/>
                </a:lnTo>
                <a:close/>
              </a:path>
            </a:pathLst>
          </a:custGeom>
          <a:solidFill>
            <a:srgbClr val="9090F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41"/>
          <p:cNvSpPr/>
          <p:nvPr/>
        </p:nvSpPr>
        <p:spPr>
          <a:xfrm>
            <a:off x="716376" y="709411"/>
            <a:ext cx="1834973" cy="3724678"/>
          </a:xfrm>
          <a:custGeom>
            <a:avLst/>
            <a:gdLst/>
            <a:ahLst/>
            <a:cxnLst/>
            <a:rect l="l" t="t" r="r" b="b"/>
            <a:pathLst>
              <a:path w="93205" h="189190" extrusionOk="0">
                <a:moveTo>
                  <a:pt x="2870" y="0"/>
                </a:moveTo>
                <a:cubicBezTo>
                  <a:pt x="1280" y="0"/>
                  <a:pt x="0" y="1280"/>
                  <a:pt x="0" y="2914"/>
                </a:cubicBezTo>
                <a:lnTo>
                  <a:pt x="0" y="186320"/>
                </a:lnTo>
                <a:cubicBezTo>
                  <a:pt x="0" y="187909"/>
                  <a:pt x="1280" y="189190"/>
                  <a:pt x="2870" y="189190"/>
                </a:cubicBezTo>
                <a:lnTo>
                  <a:pt x="90334" y="189190"/>
                </a:lnTo>
                <a:cubicBezTo>
                  <a:pt x="91924" y="189190"/>
                  <a:pt x="93204" y="187909"/>
                  <a:pt x="93204" y="186320"/>
                </a:cubicBezTo>
                <a:lnTo>
                  <a:pt x="93204" y="2914"/>
                </a:lnTo>
                <a:cubicBezTo>
                  <a:pt x="93204" y="1280"/>
                  <a:pt x="91924" y="0"/>
                  <a:pt x="9033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>
            <a:outerShdw blurRad="214313" dist="76200" dir="3780000" algn="bl" rotWithShape="0">
              <a:srgbClr val="000000">
                <a:alpha val="35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17" y="678556"/>
            <a:ext cx="2800864" cy="397582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90" y="200838"/>
            <a:ext cx="7352558" cy="912036"/>
          </a:xfrm>
        </p:spPr>
        <p:txBody>
          <a:bodyPr/>
          <a:lstStyle/>
          <a:p>
            <a:r>
              <a:rPr lang="en-US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Suggestions to improve TPD</a:t>
            </a:r>
            <a:endParaRPr lang="en-US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31" y="1112874"/>
            <a:ext cx="8363434" cy="3763926"/>
          </a:xfrm>
        </p:spPr>
        <p:txBody>
          <a:bodyPr/>
          <a:lstStyle/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coherence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alignment between the teacher policies 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desired teaching and learning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outcomes </a:t>
            </a:r>
            <a:endParaRPr lang="en-US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merit-based teacher salary and incentives 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make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more effective 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ongoing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PD and 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 results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student learning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a career ladder system to create a competitive environment to increase both the learning and teaching process. </a:t>
            </a:r>
            <a:endParaRPr lang="en-US" sz="20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networking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20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ongoing professional development of the </a:t>
            </a: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managerial staff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Advocacy campaigns 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" indent="0"/>
            <a:endParaRPr lang="en-US" sz="1800" i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endParaRPr lang="en-US" sz="1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endParaRPr lang="en-US" sz="18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171450">
              <a:buFont typeface="Arial" panose="020B0604020202020204" pitchFamily="34" charset="0"/>
              <a:buChar char="•"/>
            </a:pPr>
            <a:endParaRPr lang="en-US" sz="1800" b="1" i="1" u="sng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4366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1800" y="121920"/>
            <a:ext cx="5766660" cy="563880"/>
          </a:xfrm>
        </p:spPr>
        <p:txBody>
          <a:bodyPr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References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9540" y="685800"/>
            <a:ext cx="8724900" cy="4312920"/>
          </a:xfrm>
        </p:spPr>
        <p:txBody>
          <a:bodyPr/>
          <a:lstStyle/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Coffield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 (2012). Why the McKinsey reports will not improve school systems.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Education Policy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27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(1), 131-149.</a:t>
            </a:r>
            <a:endParaRPr lang="en-US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Darling-Hammond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(2000). How teacher education matters.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teacher education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51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(3), 166-173.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Golob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H. M. (2012). The impact of teacher's professional development on the results of pupils at a national assessment of knowledge.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Procedia-Social and Behavioral Sciences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47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1648-1654.</a:t>
            </a:r>
          </a:p>
          <a:p>
            <a:r>
              <a:rPr lang="en-US" sz="1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Hanushek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EA,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Rivkin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SG. Teacher quality. Handbook of the Economics of Education. 2006 Jan 1; 2:1051-78.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Harris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D. N., &amp; Sass, T. R. (2011). Teacher training, teacher quality, and student achievement.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public economics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95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(7-8), 798-812.</a:t>
            </a:r>
          </a:p>
          <a:p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Kennedy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Mary. "Form and Substance in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Inservice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Teacher Education. Research Monograph." (1998).</a:t>
            </a:r>
          </a:p>
          <a:p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Levin, B. B., &amp; Rock, T. C. (2003). The effects of collaborative action research on preservice and experienced teacher partners in professional development schools.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Journal of </a:t>
            </a:r>
            <a:r>
              <a:rPr lang="en-US" sz="14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Education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54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(2), 135-149.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Mahmoudi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F., &amp; </a:t>
            </a:r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Özkan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Y. (2015). Exploring experienced and novice teachers’ perceptions about professional development activities.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Procedia-Social and Behavioral Sciences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r>
              <a:rPr lang="en-US" sz="1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199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57-64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1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Joo</a:t>
            </a:r>
            <a:r>
              <a:rPr lang="en-US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L. K. (2017). Singapore Teachers: SABER Country Report 2015</a:t>
            </a:r>
            <a:r>
              <a:rPr lang="en-US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478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8669" y="1111470"/>
            <a:ext cx="6716110" cy="985344"/>
          </a:xfrm>
        </p:spPr>
        <p:txBody>
          <a:bodyPr/>
          <a:lstStyle/>
          <a:p>
            <a:pPr algn="ctr"/>
            <a:r>
              <a:rPr lang="en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</a:t>
            </a:r>
            <a:r>
              <a:rPr lang="en" sz="4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you!</a:t>
            </a:r>
            <a:endParaRPr lang="en-US" sz="4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404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961800" y="354228"/>
            <a:ext cx="3610200" cy="63253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policy</a:t>
            </a:r>
            <a:endParaRPr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1"/>
          </p:nvPr>
        </p:nvSpPr>
        <p:spPr>
          <a:xfrm>
            <a:off x="166255" y="1066800"/>
            <a:ext cx="4878185" cy="35585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/>
            <a:r>
              <a:rPr lang="en-US" sz="1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quality of teacher professional development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strictly influenced by the policies and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processes” (Saber,2012).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Developing teacher policy and aligning it with the national education policy is a priority. </a:t>
            </a:r>
          </a:p>
          <a:p>
            <a:pPr marL="0" lvl="0" indent="0" algn="just"/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concepts should be core objectives of the teacher policy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motivation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effectiveness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professionalism.</a:t>
            </a:r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Lifelong learning Framework</a:t>
            </a:r>
          </a:p>
        </p:txBody>
      </p:sp>
      <p:sp>
        <p:nvSpPr>
          <p:cNvPr id="211" name="Google Shape;211;p31"/>
          <p:cNvSpPr/>
          <p:nvPr/>
        </p:nvSpPr>
        <p:spPr>
          <a:xfrm>
            <a:off x="4500575" y="4122375"/>
            <a:ext cx="4727475" cy="1066500"/>
          </a:xfrm>
          <a:custGeom>
            <a:avLst/>
            <a:gdLst/>
            <a:ahLst/>
            <a:cxnLst/>
            <a:rect l="l" t="t" r="r" b="b"/>
            <a:pathLst>
              <a:path w="189099" h="42660" extrusionOk="0">
                <a:moveTo>
                  <a:pt x="189099" y="42660"/>
                </a:moveTo>
                <a:lnTo>
                  <a:pt x="189099" y="0"/>
                </a:lnTo>
                <a:lnTo>
                  <a:pt x="0" y="426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14313" dist="76200" dir="10320000" algn="bl" rotWithShape="0">
              <a:schemeClr val="dk1">
                <a:alpha val="35000"/>
              </a:schemeClr>
            </a:outerShdw>
          </a:effectLst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8723" y="88562"/>
            <a:ext cx="3915043" cy="215494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31568"/>
            <a:ext cx="2388358" cy="4565123"/>
          </a:xfrm>
        </p:spPr>
        <p:txBody>
          <a:bodyPr/>
          <a:lstStyle/>
          <a:p>
            <a:pPr marL="114300" indent="0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policy needs to </a:t>
            </a: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provide:</a:t>
            </a:r>
          </a:p>
          <a:p>
            <a:pPr marL="571500" indent="-457200"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Reflective thinking</a:t>
            </a:r>
            <a:endParaRPr lang="en-US" sz="24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conversation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ollegial learning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4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Research and Innovation</a:t>
            </a:r>
            <a:endParaRPr lang="en-US" sz="20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Picture Placeholder 3"/>
          <p:cNvSpPr>
            <a:spLocks noGrp="1"/>
          </p:cNvSpPr>
          <p:nvPr>
            <p:ph type="pic" idx="2"/>
          </p:nvPr>
        </p:nvSpPr>
        <p:spPr/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2388359" y="131568"/>
            <a:ext cx="6653165" cy="4944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630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315641" y="2441449"/>
            <a:ext cx="5113538" cy="83460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ctr"/>
            <a: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 quality</a:t>
            </a:r>
            <a:r>
              <a:rPr lang="en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" sz="2800" b="1" dirty="0" smtClean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of an education system cannot exceed the quality of its teachers.” (McKinsey &amp; Company, 2007) </a:t>
            </a:r>
            <a: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3200" b="1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dirty="0"/>
          </a:p>
        </p:txBody>
      </p:sp>
      <p:sp>
        <p:nvSpPr>
          <p:cNvPr id="209" name="Google Shape;209;p31"/>
          <p:cNvSpPr txBox="1">
            <a:spLocks noGrp="1"/>
          </p:cNvSpPr>
          <p:nvPr>
            <p:ph type="subTitle" idx="1"/>
          </p:nvPr>
        </p:nvSpPr>
        <p:spPr>
          <a:xfrm>
            <a:off x="185386" y="1892595"/>
            <a:ext cx="6049876" cy="312083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/>
            <a:endParaRPr lang="en-US" sz="2400" b="1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algn="ctr"/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“Teacher </a:t>
            </a:r>
            <a:r>
              <a:rPr lang="en-US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quality is a school-based predictor and crucial resource in the education system that is tightly intertwined with student learning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Hanushek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Rivkin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2010)”.</a:t>
            </a:r>
          </a:p>
          <a:p>
            <a:pPr marL="0" lvl="0" indent="0" algn="ctr"/>
            <a:endParaRPr lang="en-US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/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ideal teacher is one with </a:t>
            </a:r>
            <a:r>
              <a:rPr lang="en-US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right balance of </a:t>
            </a:r>
            <a:r>
              <a:rPr lang="en-US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aptitude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-US" sz="2400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attitude.</a:t>
            </a:r>
          </a:p>
          <a:p>
            <a:pPr marL="342900" lvl="0">
              <a:buFont typeface="Arial" panose="020B0604020202020204" pitchFamily="34" charset="0"/>
              <a:buChar char="•"/>
            </a:pPr>
            <a:endParaRPr sz="2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1" name="Google Shape;211;p31"/>
          <p:cNvSpPr/>
          <p:nvPr/>
        </p:nvSpPr>
        <p:spPr>
          <a:xfrm>
            <a:off x="4500575" y="4122375"/>
            <a:ext cx="4727475" cy="1066500"/>
          </a:xfrm>
          <a:custGeom>
            <a:avLst/>
            <a:gdLst/>
            <a:ahLst/>
            <a:cxnLst/>
            <a:rect l="l" t="t" r="r" b="b"/>
            <a:pathLst>
              <a:path w="189099" h="42660" extrusionOk="0">
                <a:moveTo>
                  <a:pt x="189099" y="42660"/>
                </a:moveTo>
                <a:lnTo>
                  <a:pt x="189099" y="0"/>
                </a:lnTo>
                <a:lnTo>
                  <a:pt x="0" y="4266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  <a:effectLst>
            <a:outerShdw blurRad="214313" dist="76200" dir="10320000" algn="bl" rotWithShape="0">
              <a:schemeClr val="dk1">
                <a:alpha val="35000"/>
              </a:schemeClr>
            </a:outerShdw>
          </a:effectLst>
        </p:spPr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2428" y="133269"/>
            <a:ext cx="2986476" cy="25948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366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412" y="173421"/>
            <a:ext cx="6313919" cy="874986"/>
          </a:xfrm>
        </p:spPr>
        <p:txBody>
          <a:bodyPr/>
          <a:lstStyle/>
          <a:p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Qualities and skills of twenty-first-century teachers</a:t>
            </a:r>
            <a:r>
              <a:rPr lang="en-US" sz="2400" b="1" dirty="0">
                <a:solidFill>
                  <a:schemeClr val="tx1"/>
                </a:solidFill>
              </a:rPr>
              <a:t>: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4356" y="1103586"/>
            <a:ext cx="8709824" cy="376612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Reflectiveness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Commitment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teaching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 </a:t>
            </a:r>
            <a:endParaRPr lang="en-US" sz="18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Willingness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share ideas and network with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colleagues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Keenness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participate in personal learning and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Integrating and reflecting on the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theory 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practice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 repertoire of 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strategies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direct, whole-group teaching, guided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 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group work, and the facilitation of self-study and individual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discovery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have a deep understanding of how learning </a:t>
            </a: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happens and be aware of 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individual students’ 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motivations,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emotions, needs, </a:t>
            </a:r>
            <a:r>
              <a:rPr lang="en-US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expectations</a:t>
            </a:r>
            <a:r>
              <a:rPr lang="en-US" sz="1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18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Teachers </a:t>
            </a:r>
            <a:r>
              <a:rPr lang="en-US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need to acquire </a:t>
            </a:r>
            <a:r>
              <a:rPr lang="en-US" sz="1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strong skills in </a:t>
            </a:r>
            <a:r>
              <a:rPr lang="en-US" sz="1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r>
              <a:rPr lang="en-US" sz="1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lang="en-US" sz="1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optimize the use of digital resources</a:t>
            </a:r>
            <a:endParaRPr lang="en-US" sz="1800" b="1" i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2707" y="173421"/>
            <a:ext cx="2171700" cy="2105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3985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2564" y="105255"/>
            <a:ext cx="6061560" cy="809145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</a:t>
            </a: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Development</a:t>
            </a:r>
            <a:endParaRPr lang="en-US"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136" y="914400"/>
            <a:ext cx="8699684" cy="381461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“Teacher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 development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a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large-scale growth with the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long-term goals of urging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teachers to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sense of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</a:t>
            </a:r>
            <a:r>
              <a:rPr lang="en-US" sz="1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position, values, </a:t>
            </a:r>
            <a:r>
              <a:rPr lang="en-US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attitudes</a:t>
            </a:r>
            <a:r>
              <a:rPr lang="en-US" sz="1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principles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make a reflection on their teaching practices in a collaborative school environment”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Richard and Farrell (2005) .</a:t>
            </a:r>
          </a:p>
          <a:p>
            <a:pPr marL="114300" indent="0"/>
            <a:endParaRPr lang="en-US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“PD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opens a wide range of opportunities for the teaching staff </a:t>
            </a:r>
            <a:r>
              <a:rPr lang="en-US" sz="1800" i="1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redefine their new roles, practice, and teaching methods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which also improves them professionally and </a:t>
            </a:r>
            <a:r>
              <a:rPr lang="en-US" sz="1800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personally”Eleonora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(2003).</a:t>
            </a:r>
          </a:p>
          <a:p>
            <a:pPr marL="114300" indent="0"/>
            <a:endParaRPr lang="en-US" sz="18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“Teacher development is the professional growth a teacher achieves as a result of gaining increased experience and examining his or her teaching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systematically”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Farzaneh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&amp; </a:t>
            </a:r>
            <a:r>
              <a:rPr lang="en-US" sz="1800" i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Ozkan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(2015).</a:t>
            </a:r>
          </a:p>
          <a:p>
            <a:endParaRPr lang="en-US" sz="1800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31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2890" y="200838"/>
            <a:ext cx="7352558" cy="741271"/>
          </a:xfrm>
        </p:spPr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Reasons to engage in TPD</a:t>
            </a:r>
            <a:endParaRPr lang="en-US" sz="4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31" y="942109"/>
            <a:ext cx="8362476" cy="3934691"/>
          </a:xfrm>
        </p:spPr>
        <p:txBody>
          <a:bodyPr/>
          <a:lstStyle/>
          <a:p>
            <a:pPr marL="114300" indent="0"/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areas that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lang="en-US" sz="28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identified for improvement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include: 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knowledge in the discipline that they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pedagogical skills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skills to enable them to better engage and motivate their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learners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keeping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discipline knowledge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current 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staying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abreast of the latest changes in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educational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landscape through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networking 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800" i="1" u="sng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cascading knowledge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role modeling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life-long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learning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motivating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themselves to stay passionate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about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teaching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171450">
              <a:buFont typeface="Arial" panose="020B0604020202020204" pitchFamily="34" charset="0"/>
              <a:buChar char="•"/>
            </a:pP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fulfilling </a:t>
            </a:r>
            <a:r>
              <a:rPr lang="en-US" sz="1800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their responsibility of being </a:t>
            </a:r>
            <a:r>
              <a:rPr lang="en-US" sz="1800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professional.</a:t>
            </a:r>
            <a:endParaRPr lang="en-US" sz="1800" i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1400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674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0"/>
          <p:cNvSpPr txBox="1">
            <a:spLocks noGrp="1"/>
          </p:cNvSpPr>
          <p:nvPr>
            <p:ph type="title"/>
          </p:nvPr>
        </p:nvSpPr>
        <p:spPr>
          <a:xfrm>
            <a:off x="716375" y="445025"/>
            <a:ext cx="77112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b="1" dirty="0">
                <a:solidFill>
                  <a:schemeClr val="tx1"/>
                </a:solidFill>
                <a:latin typeface="Times New Roman" panose="02020603050405020304" pitchFamily="18" charset="0"/>
                <a:ea typeface="Advent Pro Medium"/>
                <a:cs typeface="Times New Roman" panose="02020603050405020304" pitchFamily="18" charset="0"/>
              </a:rPr>
              <a:t>Characteristics of high quality PD</a:t>
            </a:r>
            <a:endParaRPr sz="3600" b="1" dirty="0">
              <a:solidFill>
                <a:schemeClr val="tx1"/>
              </a:solidFill>
              <a:latin typeface="Times New Roman" panose="02020603050405020304" pitchFamily="18" charset="0"/>
              <a:ea typeface="Advent Pro Medium"/>
              <a:cs typeface="Times New Roman" panose="02020603050405020304" pitchFamily="18" charset="0"/>
            </a:endParaRPr>
          </a:p>
        </p:txBody>
      </p:sp>
      <p:sp>
        <p:nvSpPr>
          <p:cNvPr id="192" name="Google Shape;192;p30"/>
          <p:cNvSpPr txBox="1">
            <a:spLocks noGrp="1"/>
          </p:cNvSpPr>
          <p:nvPr>
            <p:ph type="title" idx="2"/>
          </p:nvPr>
        </p:nvSpPr>
        <p:spPr>
          <a:xfrm>
            <a:off x="434176" y="1318591"/>
            <a:ext cx="3491279" cy="61825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Content-focused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3" name="Google Shape;193;p30"/>
          <p:cNvSpPr txBox="1">
            <a:spLocks noGrp="1"/>
          </p:cNvSpPr>
          <p:nvPr>
            <p:ph type="subTitle" idx="1"/>
          </p:nvPr>
        </p:nvSpPr>
        <p:spPr>
          <a:xfrm>
            <a:off x="1125550" y="1936850"/>
            <a:ext cx="2116800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tx1"/>
                </a:solidFill>
                <a:latin typeface="Times New Roman" panose="02020603050405020304" pitchFamily="18" charset="0"/>
                <a:ea typeface="Advent Pro Medium"/>
                <a:cs typeface="Times New Roman" panose="02020603050405020304" pitchFamily="18" charset="0"/>
                <a:sym typeface="Advent Pro Medium"/>
              </a:rPr>
              <a:t>Reflective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ea typeface="Advent Pro Medium"/>
              <a:cs typeface="Times New Roman" panose="02020603050405020304" pitchFamily="18" charset="0"/>
              <a:sym typeface="Advent Pro Medium"/>
            </a:endParaRPr>
          </a:p>
        </p:txBody>
      </p:sp>
      <p:sp>
        <p:nvSpPr>
          <p:cNvPr id="194" name="Google Shape;194;p30"/>
          <p:cNvSpPr txBox="1">
            <a:spLocks noGrp="1"/>
          </p:cNvSpPr>
          <p:nvPr>
            <p:ph type="title" idx="3"/>
          </p:nvPr>
        </p:nvSpPr>
        <p:spPr>
          <a:xfrm>
            <a:off x="3799300" y="1416950"/>
            <a:ext cx="220206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Extended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5" name="Google Shape;195;p30"/>
          <p:cNvSpPr txBox="1">
            <a:spLocks noGrp="1"/>
          </p:cNvSpPr>
          <p:nvPr>
            <p:ph type="subTitle" idx="4"/>
          </p:nvPr>
        </p:nvSpPr>
        <p:spPr>
          <a:xfrm>
            <a:off x="3513600" y="1936849"/>
            <a:ext cx="2192540" cy="7387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 of daily work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6" name="Google Shape;196;p30"/>
          <p:cNvSpPr txBox="1">
            <a:spLocks noGrp="1"/>
          </p:cNvSpPr>
          <p:nvPr>
            <p:ph type="title" idx="5"/>
          </p:nvPr>
        </p:nvSpPr>
        <p:spPr>
          <a:xfrm>
            <a:off x="6196869" y="1416950"/>
            <a:ext cx="2694038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ollaborative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7" name="Google Shape;197;p30"/>
          <p:cNvSpPr txBox="1">
            <a:spLocks noGrp="1"/>
          </p:cNvSpPr>
          <p:nvPr>
            <p:ph type="subTitle" idx="6"/>
          </p:nvPr>
        </p:nvSpPr>
        <p:spPr>
          <a:xfrm>
            <a:off x="5901649" y="1936850"/>
            <a:ext cx="2525925" cy="5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Teacher-driven</a:t>
            </a:r>
            <a:endParaRPr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Google Shape;198;p30"/>
          <p:cNvSpPr txBox="1">
            <a:spLocks noGrp="1"/>
          </p:cNvSpPr>
          <p:nvPr>
            <p:ph type="title" idx="7"/>
          </p:nvPr>
        </p:nvSpPr>
        <p:spPr>
          <a:xfrm>
            <a:off x="854300" y="3195525"/>
            <a:ext cx="1831100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e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ngoing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0" name="Google Shape;200;p30"/>
          <p:cNvSpPr txBox="1">
            <a:spLocks noGrp="1"/>
          </p:cNvSpPr>
          <p:nvPr>
            <p:ph type="title" idx="9"/>
          </p:nvPr>
        </p:nvSpPr>
        <p:spPr>
          <a:xfrm>
            <a:off x="3114261" y="3195525"/>
            <a:ext cx="2974651" cy="519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nquiry-based</a:t>
            </a:r>
            <a:endParaRPr sz="3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2" name="Google Shape;202;p30"/>
          <p:cNvSpPr txBox="1">
            <a:spLocks noGrp="1"/>
          </p:cNvSpPr>
          <p:nvPr>
            <p:ph type="title" idx="14"/>
          </p:nvPr>
        </p:nvSpPr>
        <p:spPr>
          <a:xfrm>
            <a:off x="5784574" y="2855974"/>
            <a:ext cx="3359425" cy="104971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oherent</a:t>
            </a:r>
            <a:r>
              <a:rPr lang="e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and </a:t>
            </a:r>
            <a:r>
              <a:rPr lang="e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integrated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Subtitle 1"/>
          <p:cNvSpPr>
            <a:spLocks noGrp="1"/>
          </p:cNvSpPr>
          <p:nvPr>
            <p:ph type="subTitle" idx="8"/>
          </p:nvPr>
        </p:nvSpPr>
        <p:spPr>
          <a:xfrm>
            <a:off x="3334327" y="3905693"/>
            <a:ext cx="3380510" cy="548506"/>
          </a:xfrm>
        </p:spPr>
        <p:txBody>
          <a:bodyPr/>
          <a:lstStyle/>
          <a:p>
            <a:r>
              <a:rPr lang="en-US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Self-evaluation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9"/>
          <p:cNvSpPr txBox="1">
            <a:spLocks noGrp="1"/>
          </p:cNvSpPr>
          <p:nvPr>
            <p:ph type="title"/>
          </p:nvPr>
        </p:nvSpPr>
        <p:spPr>
          <a:xfrm>
            <a:off x="716375" y="83127"/>
            <a:ext cx="7711200" cy="67257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Models of Teacher Professional Development</a:t>
            </a:r>
            <a:endParaRPr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83" name="Google Shape;183;p29"/>
          <p:cNvGraphicFramePr/>
          <p:nvPr>
            <p:extLst>
              <p:ext uri="{D42A27DB-BD31-4B8C-83A1-F6EECF244321}">
                <p14:modId xmlns:p14="http://schemas.microsoft.com/office/powerpoint/2010/main" val="292431265"/>
              </p:ext>
            </p:extLst>
          </p:nvPr>
        </p:nvGraphicFramePr>
        <p:xfrm>
          <a:off x="453420" y="755703"/>
          <a:ext cx="8347679" cy="4200931"/>
        </p:xfrm>
        <a:graphic>
          <a:graphicData uri="http://schemas.openxmlformats.org/drawingml/2006/table">
            <a:tbl>
              <a:tblPr>
                <a:noFill/>
                <a:tableStyleId>{1CC1E90D-75EA-4C5E-B503-B1902C903934}</a:tableStyleId>
              </a:tblPr>
              <a:tblGrid>
                <a:gridCol w="29639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83779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76055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Mentoring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lbert Sans"/>
                        <a:cs typeface="Times New Roman" panose="02020603050405020304" pitchFamily="18" charset="0"/>
                        <a:sym typeface="Albert Sans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lbert Sans"/>
                          <a:cs typeface="Times New Roman" panose="02020603050405020304" pitchFamily="18" charset="0"/>
                          <a:sym typeface="Albert Sans"/>
                        </a:rPr>
                        <a:t> a form of coaching that tends to</a:t>
                      </a:r>
                      <a:r>
                        <a:rPr lang="en-US" sz="16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lbert Sans"/>
                          <a:cs typeface="Times New Roman" panose="02020603050405020304" pitchFamily="18" charset="0"/>
                          <a:sym typeface="Albert Sans"/>
                        </a:rPr>
                        <a:t> be short-term and provides feedback, support, problem-solving guidance, observation etc</a:t>
                      </a:r>
                      <a:r>
                        <a:rPr lang="en-US" sz="1200" b="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lbert Sans"/>
                          <a:cs typeface="Times New Roman" panose="02020603050405020304" pitchFamily="18" charset="0"/>
                          <a:sym typeface="Albert Sans"/>
                        </a:rPr>
                        <a:t>.</a:t>
                      </a:r>
                      <a:endParaRPr sz="12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lbert Sans"/>
                        <a:cs typeface="Times New Roman" panose="02020603050405020304" pitchFamily="18" charset="0"/>
                        <a:sym typeface="Albert Sans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05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Content-Based Collaborative Inquiry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creates</a:t>
                      </a:r>
                      <a:r>
                        <a:rPr lang="en-US" sz="1800" i="1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180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deeper understandings of how their students think about and understand particular subjects</a:t>
                      </a:r>
                      <a:endParaRPr sz="160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lbert Sans"/>
                        <a:cs typeface="Times New Roman" panose="02020603050405020304" pitchFamily="18" charset="0"/>
                        <a:sym typeface="Albert Sans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76055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Cognitively-guided Instruction</a:t>
                      </a:r>
                      <a:endParaRPr lang="en-US" sz="20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develops instructional materials that address students’ learning needs</a:t>
                      </a:r>
                      <a:endParaRPr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lbert Sans"/>
                        <a:cs typeface="Times New Roman" panose="02020603050405020304" pitchFamily="18" charset="0"/>
                        <a:sym typeface="Albert Sans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01169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lbert Sans"/>
                          <a:cs typeface="Times New Roman" panose="02020603050405020304" pitchFamily="18" charset="0"/>
                          <a:sym typeface="Albert Sans"/>
                        </a:rPr>
                        <a:t>Lesson study</a:t>
                      </a:r>
                      <a:endParaRPr sz="24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lbert Sans"/>
                        <a:cs typeface="Times New Roman" panose="02020603050405020304" pitchFamily="18" charset="0"/>
                        <a:sym typeface="Albert Sans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 multi-step process in which teachers work together to create, study, and improve their lessons</a:t>
                      </a:r>
                      <a:endParaRPr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lbert Sans"/>
                        <a:cs typeface="Times New Roman" panose="02020603050405020304" pitchFamily="18" charset="0"/>
                        <a:sym typeface="Albert Sans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6117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000" b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lbert Sans"/>
                          <a:cs typeface="Times New Roman" panose="02020603050405020304" pitchFamily="18" charset="0"/>
                          <a:sym typeface="Albert Sans"/>
                        </a:rPr>
                        <a:t>Action Research</a:t>
                      </a:r>
                      <a:endParaRPr sz="2000" b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lbert Sans"/>
                        <a:cs typeface="Times New Roman" panose="02020603050405020304" pitchFamily="18" charset="0"/>
                        <a:sym typeface="Albert Sans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pursuing problem-based inquiries that seek to identify problems of practice and understand them</a:t>
                      </a:r>
                      <a:endParaRPr sz="1600" b="0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lbert Sans"/>
                        <a:cs typeface="Times New Roman" panose="02020603050405020304" pitchFamily="18" charset="0"/>
                        <a:sym typeface="Albert Sans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661968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400" b="1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lbert Sans"/>
                          <a:cs typeface="Times New Roman" panose="02020603050405020304" pitchFamily="18" charset="0"/>
                          <a:sym typeface="Albert Sans"/>
                        </a:rPr>
                        <a:t>Coaching </a:t>
                      </a:r>
                      <a:endParaRPr sz="2400" b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lbert Sans"/>
                        <a:cs typeface="Times New Roman" panose="02020603050405020304" pitchFamily="18" charset="0"/>
                        <a:sym typeface="Albert Sans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1600"/>
                        </a:spcAft>
                        <a:buNone/>
                      </a:pPr>
                      <a:r>
                        <a:rPr lang="en-US" sz="1600" b="0" i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lbert Sans"/>
                          <a:cs typeface="Times New Roman" panose="02020603050405020304" pitchFamily="18" charset="0"/>
                          <a:sym typeface="Albert Sans"/>
                        </a:rPr>
                        <a:t>an</a:t>
                      </a:r>
                      <a:r>
                        <a:rPr lang="en-US" sz="1600" b="0" i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lbert Sans"/>
                          <a:cs typeface="Times New Roman" panose="02020603050405020304" pitchFamily="18" charset="0"/>
                          <a:sym typeface="Albert Sans"/>
                        </a:rPr>
                        <a:t> ongoing and long-term PD </a:t>
                      </a:r>
                      <a:r>
                        <a:rPr lang="en-US" sz="1600" b="0" i="1" u="none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lbert Sans"/>
                          <a:cs typeface="Times New Roman" panose="02020603050405020304" pitchFamily="18" charset="0"/>
                          <a:sym typeface="Albert Sans"/>
                        </a:rPr>
                        <a:t>process by</a:t>
                      </a:r>
                      <a:r>
                        <a:rPr lang="en-US" sz="1600" b="0" i="1" u="none" baseline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Albert Sans"/>
                          <a:cs typeface="Times New Roman" panose="02020603050405020304" pitchFamily="18" charset="0"/>
                          <a:sym typeface="Albert Sans"/>
                        </a:rPr>
                        <a:t> which the colleague becomes a critical listener, observer.</a:t>
                      </a:r>
                      <a:endParaRPr sz="1600" b="0" i="1" u="none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ea typeface="Albert Sans"/>
                        <a:cs typeface="Times New Roman" panose="02020603050405020304" pitchFamily="18" charset="0"/>
                        <a:sym typeface="Albert Sans"/>
                      </a:endParaRPr>
                    </a:p>
                  </a:txBody>
                  <a:tcPr marL="91425" marR="91425" marT="0" marB="0" anchor="ctr">
                    <a:lnL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28575" cap="flat" cmpd="sng">
                      <a:solidFill>
                        <a:schemeClr val="lt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metric Papercut Style Marketing Plan by Slidesgo">
  <a:themeElements>
    <a:clrScheme name="Simple Light">
      <a:dk1>
        <a:srgbClr val="000000"/>
      </a:dk1>
      <a:lt1>
        <a:srgbClr val="F3E9E8"/>
      </a:lt1>
      <a:dk2>
        <a:srgbClr val="D7D2CC"/>
      </a:dk2>
      <a:lt2>
        <a:srgbClr val="F5E2E1"/>
      </a:lt2>
      <a:accent1>
        <a:srgbClr val="EADCD9"/>
      </a:accent1>
      <a:accent2>
        <a:srgbClr val="E3D0C9"/>
      </a:accent2>
      <a:accent3>
        <a:srgbClr val="D5D2CB"/>
      </a:accent3>
      <a:accent4>
        <a:srgbClr val="CCD1CA"/>
      </a:accent4>
      <a:accent5>
        <a:srgbClr val="B1CCC3"/>
      </a:accent5>
      <a:accent6>
        <a:srgbClr val="9CC5B7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10735</TotalTime>
  <Words>1068</Words>
  <Application>Microsoft Office PowerPoint</Application>
  <PresentationFormat>On-screen Show (16:9)</PresentationFormat>
  <Paragraphs>141</Paragraphs>
  <Slides>18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Advent Pro</vt:lpstr>
      <vt:lpstr>Albert Sans</vt:lpstr>
      <vt:lpstr>Advent Pro Medium</vt:lpstr>
      <vt:lpstr>Times New Roman</vt:lpstr>
      <vt:lpstr>Geometric Papercut Style Marketing Plan by Slidesgo</vt:lpstr>
      <vt:lpstr>Enhancing Teacher Competene and Performance through PD</vt:lpstr>
      <vt:lpstr>Teacher policy</vt:lpstr>
      <vt:lpstr>PowerPoint Presentation</vt:lpstr>
      <vt:lpstr>  Teacher quality “The quality of an education system cannot exceed the quality of its teachers.” (McKinsey &amp; Company, 2007)   </vt:lpstr>
      <vt:lpstr>Qualities and skills of twenty-first-century teachers:</vt:lpstr>
      <vt:lpstr>Professional Development</vt:lpstr>
      <vt:lpstr>Reasons to engage in TPD</vt:lpstr>
      <vt:lpstr>Characteristics of high quality PD</vt:lpstr>
      <vt:lpstr>Models of Teacher Professional Development</vt:lpstr>
      <vt:lpstr>Networked professional learning communities</vt:lpstr>
      <vt:lpstr>PowerPoint Presentation</vt:lpstr>
      <vt:lpstr>Teacher satisfaction with the PLC process</vt:lpstr>
      <vt:lpstr>TPD and leadership</vt:lpstr>
      <vt:lpstr>Tensions and dilemmas in teacher PD</vt:lpstr>
      <vt:lpstr>Barriers to implementation of effective PD</vt:lpstr>
      <vt:lpstr>Suggestions to improve TPD</vt:lpstr>
      <vt:lpstr>References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Enhancing Teacher Competene and performance through PD</dc:title>
  <dc:creator>Chichak</dc:creator>
  <cp:lastModifiedBy>Acer -07</cp:lastModifiedBy>
  <cp:revision>164</cp:revision>
  <dcterms:modified xsi:type="dcterms:W3CDTF">2023-10-18T19:17:40Z</dcterms:modified>
</cp:coreProperties>
</file>