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57" r:id="rId5"/>
    <p:sldId id="274" r:id="rId6"/>
    <p:sldId id="258" r:id="rId7"/>
    <p:sldId id="275" r:id="rId8"/>
    <p:sldId id="264" r:id="rId9"/>
    <p:sldId id="265" r:id="rId10"/>
    <p:sldId id="276" r:id="rId11"/>
    <p:sldId id="266" r:id="rId12"/>
    <p:sldId id="267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242570"/>
            <a:ext cx="11771630" cy="191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r>
              <a:rPr lang="en-US" sz="6000"/>
              <a:t>National Defence University, </a:t>
            </a:r>
            <a:endParaRPr lang="en-US" sz="6000"/>
          </a:p>
          <a:p>
            <a:r>
              <a:rPr lang="en-US" sz="6000"/>
              <a:t>Foreign Language Center</a:t>
            </a:r>
            <a:endParaRPr lang="en-US" sz="6000"/>
          </a:p>
          <a:p>
            <a:endParaRPr lang="en-US" sz="6000"/>
          </a:p>
          <a:p>
            <a:r>
              <a:rPr lang="en-US" sz="6000"/>
              <a:t>Nargiz Khalilova</a:t>
            </a:r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136525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0" y="242570"/>
            <a:ext cx="1850390" cy="1644650"/>
          </a:xfrm>
          <a:prstGeom prst="rect">
            <a:avLst/>
          </a:prstGeom>
        </p:spPr>
      </p:pic>
      <p:pic>
        <p:nvPicPr>
          <p:cNvPr id="6" name="Picture 5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242570"/>
            <a:ext cx="2641600" cy="148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r>
              <a:rPr lang="en-US" sz="9600" dirty="0"/>
              <a:t>Paralanguage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Autofit/>
          </a:bodyPr>
          <a:lstStyle/>
          <a:p>
            <a:pPr algn="l"/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  <p:pic>
        <p:nvPicPr>
          <p:cNvPr id="6" name="Picture 5" descr="paralanguage-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795" y="635"/>
            <a:ext cx="12396470" cy="734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r>
              <a:rPr lang="en-US" sz="7200">
                <a:sym typeface="+mn-ea"/>
              </a:rPr>
              <a:t>Homologous relation</a:t>
            </a:r>
            <a:endParaRPr lang="en-US" sz="7200" dirty="0"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" y="1831340"/>
            <a:ext cx="12076430" cy="4900295"/>
          </a:xfrm>
        </p:spPr>
        <p:txBody>
          <a:bodyPr>
            <a:noAutofit/>
          </a:bodyPr>
          <a:lstStyle/>
          <a:p>
            <a:pPr algn="just"/>
            <a:endParaRPr lang="en-US" sz="4800"/>
          </a:p>
          <a:p>
            <a:pPr algn="just"/>
            <a:r>
              <a:rPr lang="en-US" sz="4800"/>
              <a:t>What is homologous? In general science, </a:t>
            </a:r>
            <a:endParaRPr lang="en-US" sz="4800"/>
          </a:p>
          <a:p>
            <a:pPr algn="just"/>
            <a:r>
              <a:rPr lang="en-US" sz="4800"/>
              <a:t>the word “homologous” is used to show</a:t>
            </a:r>
            <a:endParaRPr lang="en-US" sz="4800"/>
          </a:p>
          <a:p>
            <a:pPr algn="just"/>
            <a:r>
              <a:rPr lang="en-US" sz="4800"/>
              <a:t> a degree of similarity. </a:t>
            </a:r>
            <a:r>
              <a:rPr lang="en-US" sz="4800">
                <a:sym typeface="+mn-ea"/>
              </a:rPr>
              <a:t>It may be in position,</a:t>
            </a:r>
            <a:endParaRPr lang="en-US" sz="4800"/>
          </a:p>
          <a:p>
            <a:pPr algn="just"/>
            <a:r>
              <a:rPr lang="en-US" sz="4800"/>
              <a:t> structure, </a:t>
            </a:r>
            <a:r>
              <a:rPr lang="en-US" sz="4800">
                <a:sym typeface="+mn-ea"/>
              </a:rPr>
              <a:t>function, or characteristics. </a:t>
            </a:r>
            <a:endParaRPr lang="en-US" sz="4800"/>
          </a:p>
          <a:p>
            <a:pPr algn="just"/>
            <a:endParaRPr lang="en-US" sz="4800"/>
          </a:p>
          <a:p>
            <a:pPr algn="just"/>
            <a:endParaRPr lang="en-US" sz="48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r>
              <a:rPr lang="en-US" dirty="0"/>
              <a:t>How Language And Culture </a:t>
            </a:r>
            <a:br>
              <a:rPr lang="en-US" dirty="0"/>
            </a:br>
            <a:r>
              <a:rPr lang="en-US" dirty="0"/>
              <a:t>Are Interlinked?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1816735"/>
            <a:ext cx="11771630" cy="4914900"/>
          </a:xfrm>
        </p:spPr>
        <p:txBody>
          <a:bodyPr>
            <a:normAutofit lnSpcReduction="10000"/>
          </a:bodyPr>
          <a:lstStyle/>
          <a:p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850390" cy="1644650"/>
          </a:xfrm>
          <a:prstGeom prst="rect">
            <a:avLst/>
          </a:prstGeom>
        </p:spPr>
      </p:pic>
      <p:pic>
        <p:nvPicPr>
          <p:cNvPr id="6" name="Picture 5" descr="16171962703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65" y="1816735"/>
            <a:ext cx="11771630" cy="504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r>
              <a:rPr lang="en-US" dirty="0">
                <a:sym typeface="+mn-ea"/>
              </a:rPr>
              <a:t>How Language And Culture </a:t>
            </a:r>
            <a:br>
              <a:rPr lang="en-US" dirty="0">
                <a:sym typeface="+mn-ea"/>
              </a:rPr>
            </a:br>
            <a:r>
              <a:rPr lang="en-US" dirty="0">
                <a:sym typeface="+mn-ea"/>
              </a:rPr>
              <a:t>Are Interlinked?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6000"/>
              <a:t>The comprehension of the surrounding culture is key to learning a language. </a:t>
            </a:r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pPr algn="l"/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  <p:pic>
        <p:nvPicPr>
          <p:cNvPr id="6" name="Picture 5" descr="d7b1c48fc39d9e17c5bd270b74f5ae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2682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242570"/>
            <a:ext cx="11771630" cy="191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r>
              <a:rPr lang="en-US" sz="6000"/>
              <a:t>Interlinks between Language,                                   Culture and Training</a:t>
            </a:r>
            <a:endParaRPr lang="en-US" sz="6000"/>
          </a:p>
          <a:p>
            <a:endParaRPr lang="en-US" sz="6000"/>
          </a:p>
          <a:p>
            <a:endParaRPr lang="en-US" sz="6000"/>
          </a:p>
          <a:p>
            <a:r>
              <a:rPr lang="en-US" sz="6000"/>
              <a:t>Nargiz Khalilova</a:t>
            </a:r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136525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0" y="242570"/>
            <a:ext cx="1850390" cy="1644650"/>
          </a:xfrm>
          <a:prstGeom prst="rect">
            <a:avLst/>
          </a:prstGeom>
        </p:spPr>
      </p:pic>
      <p:pic>
        <p:nvPicPr>
          <p:cNvPr id="6" name="Picture 5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242570"/>
            <a:ext cx="2641600" cy="148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-635"/>
            <a:ext cx="11771630" cy="1727835"/>
          </a:xfrm>
        </p:spPr>
        <p:txBody>
          <a:bodyPr>
            <a:normAutofit/>
          </a:bodyPr>
          <a:lstStyle/>
          <a:p>
            <a:r>
              <a:rPr lang="en-US" sz="6600">
                <a:sym typeface="+mn-ea"/>
              </a:rPr>
              <a:t>Language and </a:t>
            </a:r>
            <a:r>
              <a:rPr lang="en-US" sz="6600">
                <a:sym typeface="+mn-ea"/>
              </a:rPr>
              <a:t>Culture   </a:t>
            </a:r>
            <a:endParaRPr lang="en-US" sz="6600" dirty="0"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1801495"/>
            <a:ext cx="11771630" cy="4930140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Language isn’t just the sum </a:t>
            </a:r>
            <a:endParaRPr lang="en-US" sz="4000"/>
          </a:p>
          <a:p>
            <a:pPr algn="l"/>
            <a:r>
              <a:rPr lang="en-US" sz="4000"/>
              <a:t>total of words,</a:t>
            </a:r>
            <a:endParaRPr lang="en-US" sz="4000"/>
          </a:p>
          <a:p>
            <a:pPr algn="l"/>
            <a:r>
              <a:rPr lang="en-US" sz="4000"/>
              <a:t> grammatical principles </a:t>
            </a:r>
            <a:endParaRPr lang="en-US" sz="4000"/>
          </a:p>
          <a:p>
            <a:pPr algn="l"/>
            <a:r>
              <a:rPr lang="en-US" sz="4000"/>
              <a:t>and sentence construction, </a:t>
            </a:r>
            <a:endParaRPr lang="en-US" sz="4000"/>
          </a:p>
          <a:p>
            <a:pPr algn="l"/>
            <a:r>
              <a:rPr lang="en-US" sz="4000"/>
              <a:t>but also unique cultural norms, </a:t>
            </a:r>
            <a:endParaRPr lang="en-US" sz="4000"/>
          </a:p>
          <a:p>
            <a:pPr algn="l"/>
            <a:r>
              <a:rPr lang="en-US" sz="4000"/>
              <a:t>social systems </a:t>
            </a:r>
            <a:endParaRPr lang="en-US" sz="4000"/>
          </a:p>
          <a:p>
            <a:pPr algn="l"/>
            <a:r>
              <a:rPr lang="en-US" sz="4000"/>
              <a:t>and cognitive processes.</a:t>
            </a:r>
            <a:endParaRPr lang="en-US" sz="4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5125" y="-6477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0" y="-635"/>
            <a:ext cx="1850390" cy="1644650"/>
          </a:xfrm>
          <a:prstGeom prst="rect">
            <a:avLst/>
          </a:prstGeom>
        </p:spPr>
      </p:pic>
      <p:pic>
        <p:nvPicPr>
          <p:cNvPr id="7" name="Picture 6" descr="images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740" y="1802130"/>
            <a:ext cx="5508625" cy="476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-635"/>
            <a:ext cx="11771630" cy="1727835"/>
          </a:xfrm>
        </p:spPr>
        <p:txBody>
          <a:bodyPr>
            <a:normAutofit/>
          </a:bodyPr>
          <a:lstStyle/>
          <a:p>
            <a:r>
              <a:rPr lang="en-US" sz="6600">
                <a:sym typeface="+mn-ea"/>
              </a:rPr>
              <a:t>Language and </a:t>
            </a:r>
            <a:r>
              <a:rPr lang="en-US" sz="6600">
                <a:sym typeface="+mn-ea"/>
              </a:rPr>
              <a:t>Culture   </a:t>
            </a:r>
            <a:endParaRPr lang="en-US" sz="6600" dirty="0"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1801495"/>
            <a:ext cx="11771630" cy="4930140"/>
          </a:xfrm>
        </p:spPr>
        <p:txBody>
          <a:bodyPr>
            <a:normAutofit/>
          </a:bodyPr>
          <a:lstStyle/>
          <a:p>
            <a:pPr algn="l"/>
            <a:endParaRPr lang="en-US" sz="4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5125" y="-6477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30" y="-635"/>
            <a:ext cx="1850390" cy="1644650"/>
          </a:xfrm>
          <a:prstGeom prst="rect">
            <a:avLst/>
          </a:prstGeom>
        </p:spPr>
      </p:pic>
      <p:pic>
        <p:nvPicPr>
          <p:cNvPr id="6" name="Picture 5" descr="downlo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4015"/>
            <a:ext cx="12191365" cy="530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r>
              <a:rPr lang="en-US" sz="7200" dirty="0"/>
              <a:t>What is culture? 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  <p:pic>
        <p:nvPicPr>
          <p:cNvPr id="6" name="Picture 5" descr="download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1644650"/>
            <a:ext cx="12076430" cy="5212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r>
              <a:rPr lang="en-US" sz="7200" dirty="0"/>
              <a:t>What is culture? 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  <p:pic>
        <p:nvPicPr>
          <p:cNvPr id="7" name="Picture 6" descr="page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" y="1751330"/>
            <a:ext cx="4959985" cy="4879340"/>
          </a:xfrm>
          <a:prstGeom prst="rect">
            <a:avLst/>
          </a:prstGeom>
        </p:spPr>
      </p:pic>
      <p:pic>
        <p:nvPicPr>
          <p:cNvPr id="8" name="Picture 7" descr="----------sssssssssssss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215" y="1751330"/>
            <a:ext cx="7214870" cy="4979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732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1732915"/>
            <a:ext cx="11771630" cy="4998720"/>
          </a:xfrm>
        </p:spPr>
        <p:txBody>
          <a:bodyPr>
            <a:normAutofit lnSpcReduction="10000"/>
          </a:bodyPr>
          <a:lstStyle/>
          <a:p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  <p:pic>
        <p:nvPicPr>
          <p:cNvPr id="7" name="Picture 6" descr="maxresdefaul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1591310"/>
            <a:ext cx="12193270" cy="526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30" y="0"/>
            <a:ext cx="11771630" cy="191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" y="2277745"/>
            <a:ext cx="11771630" cy="4453890"/>
          </a:xfrm>
        </p:spPr>
        <p:txBody>
          <a:bodyPr>
            <a:normAutofit lnSpcReduction="10000"/>
          </a:bodyPr>
          <a:lstStyle/>
          <a:p>
            <a:endParaRPr lang="en-US" sz="6000"/>
          </a:p>
        </p:txBody>
      </p:sp>
      <p:pic>
        <p:nvPicPr>
          <p:cNvPr id="4" name="Picture 3" descr="BILC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2410" y="0"/>
            <a:ext cx="1666875" cy="1590675"/>
          </a:xfrm>
          <a:prstGeom prst="rect">
            <a:avLst/>
          </a:prstGeom>
        </p:spPr>
      </p:pic>
      <p:pic>
        <p:nvPicPr>
          <p:cNvPr id="5" name="Picture 4" descr="Azerbaijan_MOD_badg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5" y="0"/>
            <a:ext cx="1850390" cy="1644650"/>
          </a:xfrm>
          <a:prstGeom prst="rect">
            <a:avLst/>
          </a:prstGeom>
        </p:spPr>
      </p:pic>
      <p:pic>
        <p:nvPicPr>
          <p:cNvPr id="6" name="Picture 5" descr="The-relationship-between-language-thought-and-cul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8900"/>
            <a:ext cx="12192000" cy="7046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                 </a:t>
            </a:r>
            <a:endParaRPr lang="en-US" sz="5300"/>
          </a:p>
        </p:txBody>
      </p:sp>
      <p:pic>
        <p:nvPicPr>
          <p:cNvPr id="4" name="Content Placeholder 3" descr="behavior_facial_expressions_emotions-100718798-orig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750685" cy="6857365"/>
          </a:xfrm>
          <a:prstGeom prst="rect">
            <a:avLst/>
          </a:prstGeom>
        </p:spPr>
      </p:pic>
      <p:pic>
        <p:nvPicPr>
          <p:cNvPr id="5" name="Content Placeholder 4" descr="main-qimg-fb31dfab0f1167084358ffb097fee2d3-lq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1320" y="0"/>
            <a:ext cx="5213350" cy="693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WPS Presentation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Language andCulture   </vt:lpstr>
      <vt:lpstr>Language and Culture   </vt:lpstr>
      <vt:lpstr>What is culture? </vt:lpstr>
      <vt:lpstr>What is culture? </vt:lpstr>
      <vt:lpstr>PowerPoint 演示文稿</vt:lpstr>
      <vt:lpstr>PowerPoint 演示文稿</vt:lpstr>
      <vt:lpstr>PowerPoint 演示文稿</vt:lpstr>
      <vt:lpstr>Paralanguage</vt:lpstr>
      <vt:lpstr>Homologous relation</vt:lpstr>
      <vt:lpstr>How Language And Culture  Are Interlinked?</vt:lpstr>
      <vt:lpstr>How Language And Culture  Are Interlinked?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Nargiz Khalilova</dc:creator>
  <cp:lastModifiedBy>ramsa</cp:lastModifiedBy>
  <cp:revision>9</cp:revision>
  <dcterms:created xsi:type="dcterms:W3CDTF">2023-10-15T02:16:00Z</dcterms:created>
  <dcterms:modified xsi:type="dcterms:W3CDTF">2023-10-16T18:33:58Z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BD39E26B2B2C4E4E9B1B8A67F90E8A65_12</vt:lpwstr>
  </property>
  <property fmtid="{D5CDD505-2E9C-101B-9397-08002B2CF9AE}" pid="3" name="KSOProductBuildVer">
    <vt:lpwstr>1033-12.2.0.13266</vt:lpwstr>
  </property>
</Properties>
</file>