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1" r:id="rId7"/>
    <p:sldId id="265" r:id="rId8"/>
    <p:sldId id="266" r:id="rId9"/>
    <p:sldId id="267" r:id="rId10"/>
    <p:sldId id="268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AD5A-051A-4346-8909-EC468FAE76D2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45D7D-B8CE-4438-8751-3FB99C91997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67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5D7D-B8CE-4438-8751-3FB99C91997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80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376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916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4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22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18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68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006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35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3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71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78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9207-0EA8-4C2A-9B88-8059D8173555}" type="datetimeFigureOut">
              <a:rPr lang="nl-BE" smtClean="0"/>
              <a:t>4/10/2021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C0B4-1A0E-49F6-90FD-6D1C5664331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5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1532708"/>
            <a:ext cx="9170125" cy="1994671"/>
          </a:xfrm>
        </p:spPr>
        <p:txBody>
          <a:bodyPr>
            <a:normAutofit fontScale="90000"/>
          </a:bodyPr>
          <a:lstStyle/>
          <a:p>
            <a:pPr algn="r"/>
            <a:r>
              <a:rPr lang="en-GB" sz="4900" dirty="0" smtClean="0">
                <a:solidFill>
                  <a:schemeClr val="accent1">
                    <a:lumMod val="75000"/>
                  </a:schemeClr>
                </a:solidFill>
              </a:rPr>
              <a:t>BILC Seminar | Vilnius 2021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Organising and boosting </a:t>
            </a:r>
            <a:b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self-directed learning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3463" y="4716735"/>
            <a:ext cx="7454537" cy="1655762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Silke Gommers | English teacher</a:t>
            </a:r>
          </a:p>
          <a:p>
            <a:pPr algn="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Royal Military Academy Belgium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2" y="2431731"/>
            <a:ext cx="3380653" cy="33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Writing assignments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447" y="1382280"/>
            <a:ext cx="3843353" cy="538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16" y="66675"/>
            <a:ext cx="4857750" cy="6791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Lessons learnt so far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Portfolio work &gt; reading / listening logs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Strict follow-up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Increase of workload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Complex 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Positive feedback from the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Combination with online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Workload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Complexity of our redesigned methods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Perception of the students (short vs. long term effects)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Wide range of entry levels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Limits of skill-oriented learning and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Decay of passive skills in general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Teaching reading/listening comprehension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2616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Questions?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The Royal Military Academy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ontact | cylab.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2" y="2005552"/>
            <a:ext cx="6322136" cy="31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67451" y="2005552"/>
            <a:ext cx="450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+/- 800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 main tracks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Polytechnics (POL)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Social and Military Sciences (SSMW)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3 bachelor years + 1 or 2 master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English department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460919"/>
            <a:ext cx="10515600" cy="1325563"/>
          </a:xfrm>
        </p:spPr>
        <p:txBody>
          <a:bodyPr/>
          <a:lstStyle/>
          <a:p>
            <a:r>
              <a:rPr lang="nl-BE" sz="5400" b="1" dirty="0">
                <a:solidFill>
                  <a:schemeClr val="accent1">
                    <a:lumMod val="50000"/>
                  </a:schemeClr>
                </a:solidFill>
              </a:rPr>
              <a:t>Curriculum</a:t>
            </a:r>
            <a:endParaRPr lang="nl-BE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68205"/>
              </p:ext>
            </p:extLst>
          </p:nvPr>
        </p:nvGraphicFramePr>
        <p:xfrm>
          <a:off x="1533568" y="1523728"/>
          <a:ext cx="7452360" cy="4208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4632">
                  <a:extLst>
                    <a:ext uri="{9D8B030D-6E8A-4147-A177-3AD203B41FA5}">
                      <a16:colId xmlns:a16="http://schemas.microsoft.com/office/drawing/2014/main" val="1123909658"/>
                    </a:ext>
                  </a:extLst>
                </a:gridCol>
                <a:gridCol w="3637728">
                  <a:extLst>
                    <a:ext uri="{9D8B030D-6E8A-4147-A177-3AD203B41FA5}">
                      <a16:colId xmlns:a16="http://schemas.microsoft.com/office/drawing/2014/main" val="3849789811"/>
                    </a:ext>
                  </a:extLst>
                </a:gridCol>
              </a:tblGrid>
              <a:tr h="551027"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 smtClean="0">
                          <a:solidFill>
                            <a:schemeClr val="bg1"/>
                          </a:solidFill>
                        </a:rPr>
                        <a:t>SOCIAL AND MILITARY</a:t>
                      </a:r>
                      <a:r>
                        <a:rPr lang="nl-BE" sz="2000" b="1" baseline="0" dirty="0" smtClean="0">
                          <a:solidFill>
                            <a:schemeClr val="bg1"/>
                          </a:solidFill>
                        </a:rPr>
                        <a:t> SCIENCES</a:t>
                      </a:r>
                      <a:endParaRPr lang="nl-B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dirty="0" smtClean="0">
                          <a:solidFill>
                            <a:schemeClr val="bg1"/>
                          </a:solidFill>
                        </a:rPr>
                        <a:t>POLYTECHNICS</a:t>
                      </a:r>
                      <a:endParaRPr lang="nl-BE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70087"/>
                  </a:ext>
                </a:extLst>
              </a:tr>
              <a:tr h="686918">
                <a:tc>
                  <a:txBody>
                    <a:bodyPr/>
                    <a:lstStyle/>
                    <a:p>
                      <a:pPr algn="ctr"/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Master</a:t>
                      </a:r>
                      <a:r>
                        <a:rPr lang="nl-BE" b="1" baseline="0" dirty="0" smtClean="0">
                          <a:solidFill>
                            <a:schemeClr val="bg1"/>
                          </a:solidFill>
                        </a:rPr>
                        <a:t> II</a:t>
                      </a:r>
                    </a:p>
                    <a:p>
                      <a:pPr algn="ctr"/>
                      <a:endParaRPr lang="nl-B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91012"/>
                  </a:ext>
                </a:extLst>
              </a:tr>
              <a:tr h="515705">
                <a:tc>
                  <a:txBody>
                    <a:bodyPr/>
                    <a:lstStyle/>
                    <a:p>
                      <a:pPr algn="ctr"/>
                      <a:endParaRPr lang="nl-BE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Master I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Master</a:t>
                      </a:r>
                      <a:r>
                        <a:rPr lang="nl-BE" b="1" baseline="0" dirty="0" smtClean="0">
                          <a:solidFill>
                            <a:schemeClr val="bg1"/>
                          </a:solidFill>
                        </a:rPr>
                        <a:t> I</a:t>
                      </a:r>
                    </a:p>
                    <a:p>
                      <a:pPr algn="ctr"/>
                      <a:endParaRPr lang="nl-B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10798"/>
                  </a:ext>
                </a:extLst>
              </a:tr>
              <a:tr h="515705">
                <a:tc gridSpan="2">
                  <a:txBody>
                    <a:bodyPr/>
                    <a:lstStyle/>
                    <a:p>
                      <a:pPr algn="ctr"/>
                      <a:endParaRPr lang="nl-BE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Bachelor III</a:t>
                      </a:r>
                    </a:p>
                    <a:p>
                      <a:pPr algn="ctr"/>
                      <a:endParaRPr lang="nl-B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503551"/>
                  </a:ext>
                </a:extLst>
              </a:tr>
              <a:tr h="515705">
                <a:tc gridSpan="2">
                  <a:txBody>
                    <a:bodyPr/>
                    <a:lstStyle/>
                    <a:p>
                      <a:pPr algn="ctr"/>
                      <a:endParaRPr lang="nl-BE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Bachelor</a:t>
                      </a:r>
                      <a:r>
                        <a:rPr lang="nl-BE" b="1" baseline="0" dirty="0" smtClean="0">
                          <a:solidFill>
                            <a:schemeClr val="bg1"/>
                          </a:solidFill>
                        </a:rPr>
                        <a:t> II</a:t>
                      </a:r>
                    </a:p>
                    <a:p>
                      <a:pPr algn="ctr"/>
                      <a:endParaRPr lang="nl-B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41785"/>
                  </a:ext>
                </a:extLst>
              </a:tr>
              <a:tr h="515705">
                <a:tc gridSpan="2">
                  <a:txBody>
                    <a:bodyPr/>
                    <a:lstStyle/>
                    <a:p>
                      <a:pPr algn="ctr"/>
                      <a:endParaRPr lang="nl-BE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Bachelor I</a:t>
                      </a:r>
                    </a:p>
                    <a:p>
                      <a:pPr algn="ctr"/>
                      <a:endParaRPr lang="nl-BE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402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020332" y="3530426"/>
            <a:ext cx="731520" cy="87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51852" y="3345760"/>
            <a:ext cx="269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l</a:t>
            </a:r>
            <a:r>
              <a:rPr lang="en-GB" b="1" dirty="0" smtClean="0">
                <a:solidFill>
                  <a:srgbClr val="C00000"/>
                </a:solidFill>
              </a:rPr>
              <a:t>egal prerequisite: 3232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1440909" y="2085009"/>
            <a:ext cx="45719" cy="1461755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00000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444573" y="3628042"/>
            <a:ext cx="45719" cy="2104314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15" y="270527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C00000"/>
                </a:solidFill>
              </a:rPr>
              <a:t>ENGLISH</a:t>
            </a:r>
            <a:endParaRPr lang="nl-BE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975" y="4280886"/>
            <a:ext cx="1168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b="1" dirty="0" smtClean="0">
                <a:solidFill>
                  <a:srgbClr val="C00000"/>
                </a:solidFill>
              </a:rPr>
              <a:t>DUTCH or </a:t>
            </a:r>
          </a:p>
          <a:p>
            <a:pPr algn="ctr"/>
            <a:r>
              <a:rPr lang="nl-BE" b="1" dirty="0" smtClean="0">
                <a:solidFill>
                  <a:srgbClr val="C00000"/>
                </a:solidFill>
              </a:rPr>
              <a:t>FRENCH</a:t>
            </a:r>
            <a:endParaRPr lang="nl-BE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6517" y="5802456"/>
            <a:ext cx="600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no entrance exam = 0000 - 3333</a:t>
            </a:r>
            <a:endParaRPr lang="en-GB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84213" y="3672511"/>
            <a:ext cx="16098" cy="20153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86092" y="4495533"/>
            <a:ext cx="246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C00000"/>
                </a:solidFill>
              </a:rPr>
              <a:t>6 </a:t>
            </a:r>
            <a:r>
              <a:rPr lang="en-GB" b="1" dirty="0" smtClean="0">
                <a:solidFill>
                  <a:srgbClr val="C00000"/>
                </a:solidFill>
              </a:rPr>
              <a:t>attempts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Course books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903753"/>
              </p:ext>
            </p:extLst>
          </p:nvPr>
        </p:nvGraphicFramePr>
        <p:xfrm>
          <a:off x="967509" y="1328651"/>
          <a:ext cx="10947402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182">
                  <a:extLst>
                    <a:ext uri="{9D8B030D-6E8A-4147-A177-3AD203B41FA5}">
                      <a16:colId xmlns:a16="http://schemas.microsoft.com/office/drawing/2014/main" val="23121260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8294571"/>
                    </a:ext>
                  </a:extLst>
                </a:gridCol>
                <a:gridCol w="3565237">
                  <a:extLst>
                    <a:ext uri="{9D8B030D-6E8A-4147-A177-3AD203B41FA5}">
                      <a16:colId xmlns:a16="http://schemas.microsoft.com/office/drawing/2014/main" val="652587578"/>
                    </a:ext>
                  </a:extLst>
                </a:gridCol>
                <a:gridCol w="3648363">
                  <a:extLst>
                    <a:ext uri="{9D8B030D-6E8A-4147-A177-3AD203B41FA5}">
                      <a16:colId xmlns:a16="http://schemas.microsoft.com/office/drawing/2014/main" val="1371154235"/>
                    </a:ext>
                  </a:extLst>
                </a:gridCol>
                <a:gridCol w="1376220">
                  <a:extLst>
                    <a:ext uri="{9D8B030D-6E8A-4147-A177-3AD203B41FA5}">
                      <a16:colId xmlns:a16="http://schemas.microsoft.com/office/drawing/2014/main" val="17384255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r>
                        <a:rPr lang="en-GB" sz="1600" b="1" baseline="0" noProof="0" dirty="0" smtClean="0">
                          <a:solidFill>
                            <a:schemeClr val="bg1"/>
                          </a:solidFill>
                        </a:rPr>
                        <a:t> &amp; MILITARY SCIENCES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POLYTECHNICS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ACADEMIC</a:t>
                      </a:r>
                      <a:r>
                        <a:rPr lang="en-GB" sz="1600" b="1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GOAL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4063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BACHELOR I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noProof="0" dirty="0" smtClean="0">
                          <a:solidFill>
                            <a:schemeClr val="bg1"/>
                          </a:solidFill>
                        </a:rPr>
                        <a:t>SEM I</a:t>
                      </a:r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noProof="0" dirty="0" smtClean="0"/>
                    </a:p>
                    <a:p>
                      <a:pPr algn="ctr"/>
                      <a:r>
                        <a:rPr lang="en-GB" sz="1600" noProof="0" dirty="0" smtClean="0"/>
                        <a:t>Intermediate</a:t>
                      </a:r>
                      <a:r>
                        <a:rPr lang="en-GB" sz="1600" baseline="0" noProof="0" dirty="0" smtClean="0"/>
                        <a:t> I | Booklet A | </a:t>
                      </a:r>
                      <a:r>
                        <a:rPr lang="en-GB" sz="1600" b="1" baseline="0" noProof="0" dirty="0" smtClean="0"/>
                        <a:t>Portfolio</a:t>
                      </a:r>
                    </a:p>
                    <a:p>
                      <a:pPr algn="ctr"/>
                      <a:r>
                        <a:rPr lang="en-GB" sz="1600" noProof="0" dirty="0" smtClean="0"/>
                        <a:t>                                                                                                                                   </a:t>
                      </a:r>
                      <a:r>
                        <a:rPr lang="en-GB" sz="1200" noProof="0" dirty="0" smtClean="0"/>
                        <a:t> </a:t>
                      </a:r>
                      <a:r>
                        <a:rPr lang="en-GB" sz="1000" noProof="0" dirty="0" smtClean="0"/>
                        <a:t>3 ECTS</a:t>
                      </a:r>
                      <a:r>
                        <a:rPr lang="en-GB" sz="1000" baseline="0" noProof="0" dirty="0" smtClean="0"/>
                        <a:t> |</a:t>
                      </a:r>
                      <a:r>
                        <a:rPr lang="en-GB" sz="1000" noProof="0" dirty="0" smtClean="0"/>
                        <a:t>  </a:t>
                      </a:r>
                      <a:r>
                        <a:rPr lang="en-GB" sz="1000" b="0" noProof="0" dirty="0" smtClean="0"/>
                        <a:t>45 hrs</a:t>
                      </a:r>
                      <a:endParaRPr lang="en-GB" sz="1000" b="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noProof="0" dirty="0" smtClean="0"/>
                    </a:p>
                    <a:p>
                      <a:pPr algn="ctr"/>
                      <a:r>
                        <a:rPr lang="en-GB" sz="1600" b="1" noProof="0" dirty="0" smtClean="0"/>
                        <a:t>2 1 2 1</a:t>
                      </a:r>
                      <a:endParaRPr lang="en-GB" sz="1600" b="1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406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noProof="0" dirty="0" smtClean="0">
                          <a:solidFill>
                            <a:schemeClr val="bg1"/>
                          </a:solidFill>
                        </a:rPr>
                        <a:t>SEM II</a:t>
                      </a:r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/>
                    </a:p>
                    <a:p>
                      <a:pPr algn="ctr"/>
                      <a:r>
                        <a:rPr lang="en-GB" sz="1600" noProof="0" dirty="0" smtClean="0"/>
                        <a:t>Intermediate</a:t>
                      </a:r>
                      <a:r>
                        <a:rPr lang="en-GB" sz="1600" baseline="0" noProof="0" dirty="0" smtClean="0"/>
                        <a:t> II | Booklet B | </a:t>
                      </a:r>
                      <a:r>
                        <a:rPr lang="en-GB" sz="1600" b="1" baseline="0" noProof="0" dirty="0" smtClean="0"/>
                        <a:t>Portfolio</a:t>
                      </a:r>
                    </a:p>
                    <a:p>
                      <a:pPr algn="ctr"/>
                      <a:r>
                        <a:rPr lang="en-GB" sz="1200" b="0" noProof="0" dirty="0" smtClean="0"/>
                        <a:t>                                                                     </a:t>
                      </a:r>
                      <a:r>
                        <a:rPr lang="en-GB" sz="1200" noProof="0" dirty="0" smtClean="0"/>
                        <a:t>3 ECTS</a:t>
                      </a:r>
                      <a:r>
                        <a:rPr lang="en-GB" sz="1200" baseline="0" noProof="0" dirty="0" smtClean="0"/>
                        <a:t> |</a:t>
                      </a:r>
                      <a:r>
                        <a:rPr lang="en-GB" sz="1200" noProof="0" dirty="0" smtClean="0"/>
                        <a:t>  </a:t>
                      </a:r>
                      <a:r>
                        <a:rPr lang="en-GB" sz="1200" b="0" noProof="0" dirty="0" smtClean="0"/>
                        <a:t>45 hrs</a:t>
                      </a:r>
                      <a:endParaRPr lang="en-GB" sz="1200" b="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 dirty="0" smtClean="0"/>
                    </a:p>
                    <a:p>
                      <a:endParaRPr lang="en-GB" sz="1600" noProof="0" dirty="0" smtClean="0"/>
                    </a:p>
                    <a:p>
                      <a:endParaRPr lang="en-GB" sz="160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 smtClean="0"/>
                        <a:t>2 1+ 2 1+</a:t>
                      </a:r>
                    </a:p>
                    <a:p>
                      <a:pPr algn="ctr"/>
                      <a:endParaRPr lang="en-GB" sz="1600" b="1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6628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BACHELOR II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noProof="0" dirty="0" smtClean="0">
                          <a:solidFill>
                            <a:schemeClr val="bg1"/>
                          </a:solidFill>
                        </a:rPr>
                        <a:t>SEM I</a:t>
                      </a:r>
                    </a:p>
                    <a:p>
                      <a:pPr algn="ctr"/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913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noProof="0" dirty="0" smtClean="0">
                          <a:solidFill>
                            <a:schemeClr val="bg1"/>
                          </a:solidFill>
                        </a:rPr>
                        <a:t>SEM II</a:t>
                      </a:r>
                    </a:p>
                    <a:p>
                      <a:pPr algn="ctr"/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Intermediate III | Booklet C </a:t>
                      </a:r>
                      <a:r>
                        <a:rPr lang="en-GB" sz="1600" baseline="0" noProof="0" dirty="0" smtClean="0"/>
                        <a:t>| </a:t>
                      </a:r>
                      <a:r>
                        <a:rPr lang="en-GB" sz="1600" b="1" baseline="0" noProof="0" dirty="0" smtClean="0"/>
                        <a:t>Portfolio</a:t>
                      </a:r>
                      <a:endParaRPr lang="en-GB" sz="1600" b="1" noProof="0" dirty="0" smtClean="0"/>
                    </a:p>
                    <a:p>
                      <a:pPr algn="ctr"/>
                      <a:r>
                        <a:rPr lang="en-GB" sz="1200" b="0" noProof="0" dirty="0" smtClean="0"/>
                        <a:t>                                                                     </a:t>
                      </a:r>
                      <a:r>
                        <a:rPr lang="en-GB" sz="1200" noProof="0" dirty="0" smtClean="0"/>
                        <a:t>3 ECTS</a:t>
                      </a:r>
                      <a:r>
                        <a:rPr lang="en-GB" sz="1200" baseline="0" noProof="0" dirty="0" smtClean="0"/>
                        <a:t> |</a:t>
                      </a:r>
                      <a:r>
                        <a:rPr lang="en-GB" sz="1200" noProof="0" dirty="0" smtClean="0"/>
                        <a:t>  </a:t>
                      </a:r>
                      <a:r>
                        <a:rPr lang="en-GB" sz="1200" b="0" noProof="0" dirty="0" smtClean="0"/>
                        <a:t>45 hrs</a:t>
                      </a:r>
                      <a:endParaRPr lang="en-GB" sz="1200" b="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Intermediate II/III | Booklet C </a:t>
                      </a:r>
                      <a:r>
                        <a:rPr lang="en-GB" sz="1600" baseline="0" noProof="0" dirty="0" smtClean="0"/>
                        <a:t>| </a:t>
                      </a:r>
                      <a:r>
                        <a:rPr lang="en-GB" sz="1600" b="1" baseline="0" noProof="0" dirty="0" smtClean="0"/>
                        <a:t>Portfolio</a:t>
                      </a:r>
                      <a:endParaRPr lang="en-GB" sz="1600" b="1" noProof="0" dirty="0" smtClean="0"/>
                    </a:p>
                    <a:p>
                      <a:pPr algn="ctr"/>
                      <a:r>
                        <a:rPr lang="en-GB" sz="1200" noProof="0" dirty="0" smtClean="0"/>
                        <a:t>                                                                    </a:t>
                      </a:r>
                      <a:r>
                        <a:rPr lang="en-GB" sz="1200" baseline="0" noProof="0" dirty="0" smtClean="0"/>
                        <a:t> </a:t>
                      </a:r>
                      <a:r>
                        <a:rPr lang="en-GB" sz="1200" noProof="0" dirty="0" smtClean="0"/>
                        <a:t>  3 ECTS</a:t>
                      </a:r>
                      <a:r>
                        <a:rPr lang="en-GB" sz="1200" baseline="0" noProof="0" dirty="0" smtClean="0"/>
                        <a:t> |</a:t>
                      </a:r>
                      <a:r>
                        <a:rPr lang="en-GB" sz="1200" noProof="0" dirty="0" smtClean="0"/>
                        <a:t>  </a:t>
                      </a:r>
                      <a:r>
                        <a:rPr lang="en-GB" sz="1200" b="0" noProof="0" dirty="0" smtClean="0"/>
                        <a:t>45 hrs</a:t>
                      </a:r>
                      <a:endParaRPr lang="en-GB" sz="1200" b="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noProof="0" dirty="0" smtClean="0"/>
                    </a:p>
                    <a:p>
                      <a:pPr algn="ctr"/>
                      <a:r>
                        <a:rPr lang="en-GB" sz="1600" b="1" noProof="0" dirty="0" smtClean="0"/>
                        <a:t>2 2 2 2 </a:t>
                      </a:r>
                      <a:endParaRPr lang="en-GB" sz="1600" b="1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0456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6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</a:rPr>
                        <a:t>BACHELOR</a:t>
                      </a:r>
                      <a:r>
                        <a:rPr lang="en-GB" sz="1600" b="1" baseline="0" noProof="0" dirty="0" smtClean="0">
                          <a:solidFill>
                            <a:schemeClr val="bg1"/>
                          </a:solidFill>
                        </a:rPr>
                        <a:t> III</a:t>
                      </a:r>
                      <a:endParaRPr lang="en-GB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bg1"/>
                          </a:solidFill>
                        </a:rPr>
                        <a:t>SEM I</a:t>
                      </a:r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Booklet</a:t>
                      </a:r>
                      <a:r>
                        <a:rPr lang="en-GB" sz="1600" baseline="0" noProof="0" dirty="0" smtClean="0"/>
                        <a:t> D | </a:t>
                      </a:r>
                      <a:r>
                        <a:rPr lang="en-GB" sz="1600" b="1" baseline="0" noProof="0" dirty="0" smtClean="0"/>
                        <a:t>Portfolio</a:t>
                      </a:r>
                      <a:endParaRPr lang="en-GB" sz="1600" b="0" baseline="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noProof="0" dirty="0" smtClean="0"/>
                        <a:t>          </a:t>
                      </a:r>
                      <a:r>
                        <a:rPr lang="en-GB" sz="1200" b="0" baseline="0" noProof="0" dirty="0" smtClean="0"/>
                        <a:t>                                                                                                                                                             </a:t>
                      </a:r>
                      <a:r>
                        <a:rPr lang="en-GB" sz="1200" noProof="0" dirty="0" smtClean="0"/>
                        <a:t>3 ECTS</a:t>
                      </a:r>
                      <a:r>
                        <a:rPr lang="en-GB" sz="1200" baseline="0" noProof="0" dirty="0" smtClean="0"/>
                        <a:t> |</a:t>
                      </a:r>
                      <a:r>
                        <a:rPr lang="en-GB" sz="1200" noProof="0" dirty="0" smtClean="0"/>
                        <a:t>  </a:t>
                      </a:r>
                      <a:r>
                        <a:rPr lang="en-GB" sz="1200" b="0" noProof="0" dirty="0" smtClean="0"/>
                        <a:t>45 hrs</a:t>
                      </a:r>
                      <a:r>
                        <a:rPr lang="en-GB" sz="1600" b="0" baseline="0" noProof="0" dirty="0" smtClean="0"/>
                        <a:t>                                                                                                                    </a:t>
                      </a:r>
                      <a:endParaRPr lang="en-GB" sz="1200" b="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noProof="0" dirty="0" smtClean="0"/>
                    </a:p>
                    <a:p>
                      <a:pPr algn="ctr"/>
                      <a:r>
                        <a:rPr lang="en-GB" sz="1600" b="1" noProof="0" dirty="0" smtClean="0"/>
                        <a:t>2+ 2 2+ 2</a:t>
                      </a:r>
                      <a:endParaRPr lang="en-GB" sz="1600" b="1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27497"/>
                  </a:ext>
                </a:extLst>
              </a:tr>
              <a:tr h="732386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bg1"/>
                          </a:solidFill>
                        </a:rPr>
                        <a:t>SEM II</a:t>
                      </a:r>
                      <a:endParaRPr lang="en-GB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6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Booklet E </a:t>
                      </a:r>
                      <a:r>
                        <a:rPr lang="en-GB" sz="1600" baseline="0" noProof="0" dirty="0" smtClean="0"/>
                        <a:t>| </a:t>
                      </a:r>
                      <a:r>
                        <a:rPr lang="en-GB" sz="1600" b="1" baseline="0" noProof="0" dirty="0" smtClean="0"/>
                        <a:t>Portfolio</a:t>
                      </a:r>
                      <a:endParaRPr lang="en-GB" sz="1600" noProof="0" dirty="0" smtClean="0"/>
                    </a:p>
                    <a:p>
                      <a:pPr algn="ctr"/>
                      <a:r>
                        <a:rPr lang="en-GB" sz="1200" baseline="0" noProof="0" dirty="0" smtClean="0"/>
                        <a:t>                                                                                                                                                                             </a:t>
                      </a:r>
                      <a:r>
                        <a:rPr lang="en-GB" sz="1200" noProof="0" dirty="0" smtClean="0"/>
                        <a:t>3 ECTS</a:t>
                      </a:r>
                      <a:r>
                        <a:rPr lang="en-GB" sz="1200" baseline="0" noProof="0" dirty="0" smtClean="0"/>
                        <a:t> |</a:t>
                      </a:r>
                      <a:r>
                        <a:rPr lang="en-GB" sz="1200" noProof="0" dirty="0" smtClean="0"/>
                        <a:t>  </a:t>
                      </a:r>
                      <a:r>
                        <a:rPr lang="en-GB" sz="1200" b="0" noProof="0" dirty="0" smtClean="0"/>
                        <a:t>45 hrs</a:t>
                      </a:r>
                      <a:endParaRPr lang="en-GB" sz="1200" b="0" noProof="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b="1" noProof="0" dirty="0" smtClean="0"/>
                    </a:p>
                    <a:p>
                      <a:pPr algn="ctr"/>
                      <a:r>
                        <a:rPr lang="en-GB" sz="1600" b="1" noProof="0" dirty="0" smtClean="0"/>
                        <a:t>3 2 3 2</a:t>
                      </a:r>
                      <a:endParaRPr lang="en-GB" sz="1600" b="1" noProof="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0323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400" b="1" dirty="0" smtClean="0">
                <a:solidFill>
                  <a:schemeClr val="accent1">
                    <a:lumMod val="50000"/>
                  </a:schemeClr>
                </a:solidFill>
              </a:rPr>
              <a:t>Courses</a:t>
            </a:r>
            <a:endParaRPr lang="nl-B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Wide range of entry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Shift: achievement testing          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proficiency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Skill-specific courses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Small groups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Different number of hours of English: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Format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Intrinsic skill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Individual portfolio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…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61527" y="2595418"/>
            <a:ext cx="65578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Individual portfolio work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 or 3 skill-specific assignments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+/- 45-60 min per assignment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Weekly feedback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Listening 		Portfolio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Speaking 		Individual speaking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Reading 		Portfolio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Writing 		Assignments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Listening portfolio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73" y="1524432"/>
            <a:ext cx="3978363" cy="5072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6767"/>
            <a:ext cx="5019675" cy="627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Speaking sessions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7819"/>
            <a:ext cx="10859331" cy="476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</a:rPr>
              <a:t>Reading portfolio</a:t>
            </a:r>
            <a:endParaRPr lang="en-GB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41" y="1345334"/>
            <a:ext cx="4225332" cy="5454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" y="5855116"/>
            <a:ext cx="794472" cy="794472"/>
          </a:xfrm>
          <a:prstGeom prst="rect">
            <a:avLst/>
          </a:prstGeom>
        </p:spPr>
      </p:pic>
      <p:pic>
        <p:nvPicPr>
          <p:cNvPr id="1026" name="Picture 2" descr="Geen beschrijving beschikbaa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477"/>
            <a:ext cx="4935393" cy="65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333</Words>
  <Application>Microsoft Office PowerPoint</Application>
  <PresentationFormat>Widescreen</PresentationFormat>
  <Paragraphs>128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BILC Seminar | Vilnius 2021 Organising and boosting  self-directed learning</vt:lpstr>
      <vt:lpstr>The Royal Military Academy</vt:lpstr>
      <vt:lpstr>Curriculum</vt:lpstr>
      <vt:lpstr>Course books</vt:lpstr>
      <vt:lpstr>Courses</vt:lpstr>
      <vt:lpstr>Individual portfolio work</vt:lpstr>
      <vt:lpstr>Listening portfolio</vt:lpstr>
      <vt:lpstr>Speaking sessions</vt:lpstr>
      <vt:lpstr>Reading portfolio</vt:lpstr>
      <vt:lpstr>Writing assignments</vt:lpstr>
      <vt:lpstr>Lessons learnt so far</vt:lpstr>
      <vt:lpstr>Challenges</vt:lpstr>
      <vt:lpstr>Questions?</vt:lpstr>
    </vt:vector>
  </TitlesOfParts>
  <Company>Belgian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Seminar | Vilnius 2021 Boosting self-directed learning</dc:title>
  <dc:creator>Gommers Silke</dc:creator>
  <cp:lastModifiedBy>LKA</cp:lastModifiedBy>
  <cp:revision>27</cp:revision>
  <dcterms:created xsi:type="dcterms:W3CDTF">2021-09-14T07:12:04Z</dcterms:created>
  <dcterms:modified xsi:type="dcterms:W3CDTF">2021-10-04T05:35:02Z</dcterms:modified>
</cp:coreProperties>
</file>