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handoutMasterIdLst>
    <p:handoutMasterId r:id="rId25"/>
  </p:handoutMasterIdLst>
  <p:sldIdLst>
    <p:sldId id="275" r:id="rId6"/>
    <p:sldId id="256" r:id="rId7"/>
    <p:sldId id="279" r:id="rId8"/>
    <p:sldId id="278" r:id="rId9"/>
    <p:sldId id="286" r:id="rId10"/>
    <p:sldId id="287" r:id="rId11"/>
    <p:sldId id="288" r:id="rId12"/>
    <p:sldId id="289" r:id="rId13"/>
    <p:sldId id="290" r:id="rId14"/>
    <p:sldId id="282" r:id="rId15"/>
    <p:sldId id="270" r:id="rId16"/>
    <p:sldId id="283" r:id="rId17"/>
    <p:sldId id="284" r:id="rId18"/>
    <p:sldId id="276" r:id="rId19"/>
    <p:sldId id="272" r:id="rId20"/>
    <p:sldId id="291" r:id="rId21"/>
    <p:sldId id="281" r:id="rId22"/>
    <p:sldId id="292" r:id="rId23"/>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5" autoAdjust="0"/>
    <p:restoredTop sz="94660" autoAdjust="0"/>
  </p:normalViewPr>
  <p:slideViewPr>
    <p:cSldViewPr>
      <p:cViewPr varScale="1">
        <p:scale>
          <a:sx n="94" d="100"/>
          <a:sy n="94" d="100"/>
        </p:scale>
        <p:origin x="1195"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1"/>
            <a:ext cx="2889938"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18435" name="Rectangle 3"/>
          <p:cNvSpPr>
            <a:spLocks noGrp="1" noChangeArrowheads="1"/>
          </p:cNvSpPr>
          <p:nvPr>
            <p:ph type="dt" sz="quarter" idx="1"/>
          </p:nvPr>
        </p:nvSpPr>
        <p:spPr bwMode="auto">
          <a:xfrm>
            <a:off x="3777607" y="1"/>
            <a:ext cx="2889938"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18436" name="Rectangle 4"/>
          <p:cNvSpPr>
            <a:spLocks noGrp="1" noChangeArrowheads="1"/>
          </p:cNvSpPr>
          <p:nvPr>
            <p:ph type="ftr" sz="quarter" idx="2"/>
          </p:nvPr>
        </p:nvSpPr>
        <p:spPr bwMode="auto">
          <a:xfrm>
            <a:off x="0" y="9377317"/>
            <a:ext cx="2889938"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18437" name="Rectangle 5"/>
          <p:cNvSpPr>
            <a:spLocks noGrp="1" noChangeArrowheads="1"/>
          </p:cNvSpPr>
          <p:nvPr>
            <p:ph type="sldNum" sz="quarter" idx="3"/>
          </p:nvPr>
        </p:nvSpPr>
        <p:spPr bwMode="auto">
          <a:xfrm>
            <a:off x="3777607" y="9377317"/>
            <a:ext cx="2889938"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7D7F196-5466-4024-A669-9B1ED1ECE219}" type="slidenum">
              <a:rPr lang="en-GB"/>
              <a:pPr>
                <a:defRPr/>
              </a:pPr>
              <a:t>‹nr.›</a:t>
            </a:fld>
            <a:endParaRPr lang="en-GB"/>
          </a:p>
        </p:txBody>
      </p:sp>
    </p:spTree>
    <p:extLst>
      <p:ext uri="{BB962C8B-B14F-4D97-AF65-F5344CB8AC3E}">
        <p14:creationId xmlns:p14="http://schemas.microsoft.com/office/powerpoint/2010/main" val="2776009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889938"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6147" name="Rectangle 3"/>
          <p:cNvSpPr>
            <a:spLocks noGrp="1" noChangeArrowheads="1"/>
          </p:cNvSpPr>
          <p:nvPr>
            <p:ph type="dt" idx="1"/>
          </p:nvPr>
        </p:nvSpPr>
        <p:spPr bwMode="auto">
          <a:xfrm>
            <a:off x="3777607" y="1"/>
            <a:ext cx="2889938"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5124" name="Rectangle 4"/>
          <p:cNvSpPr>
            <a:spLocks noGrp="1" noRot="1" noChangeAspect="1" noChangeArrowheads="1" noTextEdit="1"/>
          </p:cNvSpPr>
          <p:nvPr>
            <p:ph type="sldImg" idx="2"/>
          </p:nvPr>
        </p:nvSpPr>
        <p:spPr bwMode="auto">
          <a:xfrm>
            <a:off x="866775" y="739775"/>
            <a:ext cx="4935538" cy="37036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66909" y="4689515"/>
            <a:ext cx="5335270"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377317"/>
            <a:ext cx="2889938"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6151" name="Rectangle 7"/>
          <p:cNvSpPr>
            <a:spLocks noGrp="1" noChangeArrowheads="1"/>
          </p:cNvSpPr>
          <p:nvPr>
            <p:ph type="sldNum" sz="quarter" idx="5"/>
          </p:nvPr>
        </p:nvSpPr>
        <p:spPr bwMode="auto">
          <a:xfrm>
            <a:off x="3777607" y="9377317"/>
            <a:ext cx="2889938"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BA9CFBC-771B-4A22-9E50-A8BFCFB29F07}" type="slidenum">
              <a:rPr lang="en-GB"/>
              <a:pPr>
                <a:defRPr/>
              </a:pPr>
              <a:t>‹nr.›</a:t>
            </a:fld>
            <a:endParaRPr lang="en-GB"/>
          </a:p>
        </p:txBody>
      </p:sp>
    </p:spTree>
    <p:extLst>
      <p:ext uri="{BB962C8B-B14F-4D97-AF65-F5344CB8AC3E}">
        <p14:creationId xmlns:p14="http://schemas.microsoft.com/office/powerpoint/2010/main" val="141965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1</a:t>
            </a:fld>
            <a:endParaRPr lang="en-GB"/>
          </a:p>
        </p:txBody>
      </p:sp>
    </p:spTree>
    <p:extLst>
      <p:ext uri="{BB962C8B-B14F-4D97-AF65-F5344CB8AC3E}">
        <p14:creationId xmlns:p14="http://schemas.microsoft.com/office/powerpoint/2010/main" val="46557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27 people tested abroad (Slovenia, Hungary, Italy, Serbia, Bulgaria, UK, Canada) and in our country. Out of those 27, 16 people got better profile in our country than abroad, 8 people got worse results in our country than they brought from abroad and 3 people did the same in both, our country and abroad.</a:t>
            </a:r>
          </a:p>
          <a:p>
            <a:r>
              <a:rPr lang="en-US" dirty="0" smtClean="0"/>
              <a:t> </a:t>
            </a:r>
          </a:p>
          <a:p>
            <a:r>
              <a:rPr lang="en-US" dirty="0" smtClean="0"/>
              <a:t>We do not have precise trend when it comes to difference in results. They are distributed equally to different countries; they are not specifically connected with only one country from which we could draw some conclusions.</a:t>
            </a:r>
          </a:p>
          <a:p>
            <a:r>
              <a:rPr lang="en-US" dirty="0" smtClean="0"/>
              <a:t> </a:t>
            </a:r>
          </a:p>
          <a:p>
            <a:r>
              <a:rPr lang="en-US" dirty="0" smtClean="0"/>
              <a:t>We run statistics regularly after pretesting sessions of Croatian STANAG test in our country and also we did the same for Bulgarian STANAG test pretested in our country. I am sending you two attachments from which you can see how they differ from our test. You may find them interesting. They compare results from their pretest in our country against official results on our test.</a:t>
            </a:r>
          </a:p>
          <a:p>
            <a:endParaRPr lang="en-GB" dirty="0"/>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10</a:t>
            </a:fld>
            <a:endParaRPr lang="en-GB"/>
          </a:p>
        </p:txBody>
      </p:sp>
    </p:spTree>
    <p:extLst>
      <p:ext uri="{BB962C8B-B14F-4D97-AF65-F5344CB8AC3E}">
        <p14:creationId xmlns:p14="http://schemas.microsoft.com/office/powerpoint/2010/main" val="1172351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11</a:t>
            </a:fld>
            <a:endParaRPr lang="en-GB"/>
          </a:p>
        </p:txBody>
      </p:sp>
    </p:spTree>
    <p:extLst>
      <p:ext uri="{BB962C8B-B14F-4D97-AF65-F5344CB8AC3E}">
        <p14:creationId xmlns:p14="http://schemas.microsoft.com/office/powerpoint/2010/main" val="1499585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12</a:t>
            </a:fld>
            <a:endParaRPr lang="en-GB"/>
          </a:p>
        </p:txBody>
      </p:sp>
    </p:spTree>
    <p:extLst>
      <p:ext uri="{BB962C8B-B14F-4D97-AF65-F5344CB8AC3E}">
        <p14:creationId xmlns:p14="http://schemas.microsoft.com/office/powerpoint/2010/main" val="358630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13</a:t>
            </a:fld>
            <a:endParaRPr lang="en-GB"/>
          </a:p>
        </p:txBody>
      </p:sp>
    </p:spTree>
    <p:extLst>
      <p:ext uri="{BB962C8B-B14F-4D97-AF65-F5344CB8AC3E}">
        <p14:creationId xmlns:p14="http://schemas.microsoft.com/office/powerpoint/2010/main" val="77199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14</a:t>
            </a:fld>
            <a:endParaRPr lang="en-GB"/>
          </a:p>
        </p:txBody>
      </p:sp>
    </p:spTree>
    <p:extLst>
      <p:ext uri="{BB962C8B-B14F-4D97-AF65-F5344CB8AC3E}">
        <p14:creationId xmlns:p14="http://schemas.microsoft.com/office/powerpoint/2010/main" val="1117342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15</a:t>
            </a:fld>
            <a:endParaRPr lang="en-GB"/>
          </a:p>
        </p:txBody>
      </p:sp>
    </p:spTree>
    <p:extLst>
      <p:ext uri="{BB962C8B-B14F-4D97-AF65-F5344CB8AC3E}">
        <p14:creationId xmlns:p14="http://schemas.microsoft.com/office/powerpoint/2010/main" val="81916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16</a:t>
            </a:fld>
            <a:endParaRPr lang="en-GB"/>
          </a:p>
        </p:txBody>
      </p:sp>
    </p:spTree>
    <p:extLst>
      <p:ext uri="{BB962C8B-B14F-4D97-AF65-F5344CB8AC3E}">
        <p14:creationId xmlns:p14="http://schemas.microsoft.com/office/powerpoint/2010/main" val="253693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17</a:t>
            </a:fld>
            <a:endParaRPr lang="en-GB"/>
          </a:p>
        </p:txBody>
      </p:sp>
    </p:spTree>
    <p:extLst>
      <p:ext uri="{BB962C8B-B14F-4D97-AF65-F5344CB8AC3E}">
        <p14:creationId xmlns:p14="http://schemas.microsoft.com/office/powerpoint/2010/main" val="833183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18</a:t>
            </a:fld>
            <a:endParaRPr lang="en-GB"/>
          </a:p>
        </p:txBody>
      </p:sp>
    </p:spTree>
    <p:extLst>
      <p:ext uri="{BB962C8B-B14F-4D97-AF65-F5344CB8AC3E}">
        <p14:creationId xmlns:p14="http://schemas.microsoft.com/office/powerpoint/2010/main" val="34819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2</a:t>
            </a:fld>
            <a:endParaRPr lang="en-GB"/>
          </a:p>
        </p:txBody>
      </p:sp>
    </p:spTree>
    <p:extLst>
      <p:ext uri="{BB962C8B-B14F-4D97-AF65-F5344CB8AC3E}">
        <p14:creationId xmlns:p14="http://schemas.microsoft.com/office/powerpoint/2010/main" val="424199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3</a:t>
            </a:fld>
            <a:endParaRPr lang="en-GB"/>
          </a:p>
        </p:txBody>
      </p:sp>
    </p:spTree>
    <p:extLst>
      <p:ext uri="{BB962C8B-B14F-4D97-AF65-F5344CB8AC3E}">
        <p14:creationId xmlns:p14="http://schemas.microsoft.com/office/powerpoint/2010/main" val="315599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4</a:t>
            </a:fld>
            <a:endParaRPr lang="en-GB"/>
          </a:p>
        </p:txBody>
      </p:sp>
    </p:spTree>
    <p:extLst>
      <p:ext uri="{BB962C8B-B14F-4D97-AF65-F5344CB8AC3E}">
        <p14:creationId xmlns:p14="http://schemas.microsoft.com/office/powerpoint/2010/main" val="33850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5</a:t>
            </a:fld>
            <a:endParaRPr lang="en-GB"/>
          </a:p>
        </p:txBody>
      </p:sp>
    </p:spTree>
    <p:extLst>
      <p:ext uri="{BB962C8B-B14F-4D97-AF65-F5344CB8AC3E}">
        <p14:creationId xmlns:p14="http://schemas.microsoft.com/office/powerpoint/2010/main" val="26945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6</a:t>
            </a:fld>
            <a:endParaRPr lang="en-GB"/>
          </a:p>
        </p:txBody>
      </p:sp>
    </p:spTree>
    <p:extLst>
      <p:ext uri="{BB962C8B-B14F-4D97-AF65-F5344CB8AC3E}">
        <p14:creationId xmlns:p14="http://schemas.microsoft.com/office/powerpoint/2010/main" val="64240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7</a:t>
            </a:fld>
            <a:endParaRPr lang="en-GB"/>
          </a:p>
        </p:txBody>
      </p:sp>
    </p:spTree>
    <p:extLst>
      <p:ext uri="{BB962C8B-B14F-4D97-AF65-F5344CB8AC3E}">
        <p14:creationId xmlns:p14="http://schemas.microsoft.com/office/powerpoint/2010/main" val="400662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8</a:t>
            </a:fld>
            <a:endParaRPr lang="en-GB"/>
          </a:p>
        </p:txBody>
      </p:sp>
    </p:spTree>
    <p:extLst>
      <p:ext uri="{BB962C8B-B14F-4D97-AF65-F5344CB8AC3E}">
        <p14:creationId xmlns:p14="http://schemas.microsoft.com/office/powerpoint/2010/main" val="2769622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BA9CFBC-771B-4A22-9E50-A8BFCFB29F07}" type="slidenum">
              <a:rPr lang="en-GB" smtClean="0"/>
              <a:pPr>
                <a:defRPr/>
              </a:pPr>
              <a:t>9</a:t>
            </a:fld>
            <a:endParaRPr lang="en-GB"/>
          </a:p>
        </p:txBody>
      </p:sp>
    </p:spTree>
    <p:extLst>
      <p:ext uri="{BB962C8B-B14F-4D97-AF65-F5344CB8AC3E}">
        <p14:creationId xmlns:p14="http://schemas.microsoft.com/office/powerpoint/2010/main" val="3677207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SHAPE_Flags_A4_150dpi_copy[1]"/>
          <p:cNvPicPr>
            <a:picLocks noChangeAspect="1" noChangeArrowheads="1"/>
          </p:cNvPicPr>
          <p:nvPr/>
        </p:nvPicPr>
        <p:blipFill>
          <a:blip r:embed="rId2" cstate="print"/>
          <a:srcRect/>
          <a:stretch>
            <a:fillRect/>
          </a:stretch>
        </p:blipFill>
        <p:spPr bwMode="auto">
          <a:xfrm>
            <a:off x="1763713" y="536575"/>
            <a:ext cx="5616575" cy="397192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9144000" cy="896938"/>
          </a:xfrm>
          <a:prstGeom prst="rect">
            <a:avLst/>
          </a:prstGeom>
          <a:noFill/>
          <a:ln w="9525">
            <a:noFill/>
            <a:miter lim="800000"/>
            <a:headEnd/>
            <a:tailEnd/>
          </a:ln>
        </p:spPr>
      </p:pic>
      <p:sp>
        <p:nvSpPr>
          <p:cNvPr id="26636" name="Rectangle 12"/>
          <p:cNvSpPr>
            <a:spLocks noGrp="1" noChangeArrowheads="1"/>
          </p:cNvSpPr>
          <p:nvPr>
            <p:ph type="subTitle" sz="quarter" idx="1"/>
          </p:nvPr>
        </p:nvSpPr>
        <p:spPr>
          <a:xfrm>
            <a:off x="5076825" y="5516563"/>
            <a:ext cx="3992563" cy="935037"/>
          </a:xfrm>
        </p:spPr>
        <p:txBody>
          <a:bodyPr/>
          <a:lstStyle>
            <a:lvl1pPr marL="0" indent="0">
              <a:buFontTx/>
              <a:buNone/>
              <a:defRPr sz="1400"/>
            </a:lvl1pPr>
          </a:lstStyle>
          <a:p>
            <a:r>
              <a:rPr lang="en-GB"/>
              <a:t>Name of Presenter, Rank, Country</a:t>
            </a:r>
          </a:p>
          <a:p>
            <a:r>
              <a:rPr lang="en-US"/>
              <a:t>Duty Title</a:t>
            </a:r>
          </a:p>
          <a:p>
            <a:r>
              <a:rPr lang="en-US"/>
              <a:t>Date of Presentation</a:t>
            </a:r>
          </a:p>
          <a:p>
            <a:endParaRPr lang="en-GB"/>
          </a:p>
        </p:txBody>
      </p:sp>
      <p:sp>
        <p:nvSpPr>
          <p:cNvPr id="26635" name="Rectangle 11"/>
          <p:cNvSpPr>
            <a:spLocks noGrp="1" noChangeArrowheads="1"/>
          </p:cNvSpPr>
          <p:nvPr>
            <p:ph type="ctrTitle" sz="quarter"/>
          </p:nvPr>
        </p:nvSpPr>
        <p:spPr>
          <a:xfrm>
            <a:off x="685800" y="3830638"/>
            <a:ext cx="7772400" cy="1470025"/>
          </a:xfrm>
        </p:spPr>
        <p:txBody>
          <a:bodyPr/>
          <a:lstStyle>
            <a:lvl1pPr algn="ctr">
              <a:defRPr sz="3200">
                <a:solidFill>
                  <a:schemeClr val="tx1"/>
                </a:solidFill>
              </a:defRPr>
            </a:lvl1pPr>
          </a:lstStyle>
          <a:p>
            <a:r>
              <a:rPr lang="en-US"/>
              <a:t>Title of Brief</a:t>
            </a:r>
            <a:endParaRPr lang="en-GB"/>
          </a:p>
        </p:txBody>
      </p:sp>
      <p:sp>
        <p:nvSpPr>
          <p:cNvPr id="6" name="Rectangle 5"/>
          <p:cNvSpPr>
            <a:spLocks noGrp="1" noChangeArrowheads="1"/>
          </p:cNvSpPr>
          <p:nvPr>
            <p:ph type="dt" sz="half" idx="10"/>
          </p:nvPr>
        </p:nvSpPr>
        <p:spPr>
          <a:xfrm>
            <a:off x="457200" y="6381750"/>
            <a:ext cx="2133600" cy="476250"/>
          </a:xfrm>
        </p:spPr>
        <p:txBody>
          <a:bodyPr/>
          <a:lstStyle>
            <a:lvl1pPr>
              <a:defRPr smtClean="0"/>
            </a:lvl1pPr>
          </a:lstStyle>
          <a:p>
            <a:pPr>
              <a:defRPr/>
            </a:pPr>
            <a:endParaRPr lang="en-US"/>
          </a:p>
        </p:txBody>
      </p:sp>
      <p:sp>
        <p:nvSpPr>
          <p:cNvPr id="7" name="Rectangle 6"/>
          <p:cNvSpPr>
            <a:spLocks noGrp="1" noChangeArrowheads="1"/>
          </p:cNvSpPr>
          <p:nvPr>
            <p:ph type="ftr" sz="quarter" idx="11"/>
          </p:nvPr>
        </p:nvSpPr>
        <p:spPr>
          <a:xfrm>
            <a:off x="3124200" y="6408738"/>
            <a:ext cx="2895600" cy="404812"/>
          </a:xfrm>
        </p:spPr>
        <p:txBody>
          <a:bodyPr/>
          <a:lstStyle>
            <a:lvl1pPr>
              <a:defRPr smtClean="0"/>
            </a:lvl1pPr>
          </a:lstStyle>
          <a:p>
            <a:pPr>
              <a:defRPr/>
            </a:pPr>
            <a:r>
              <a:rPr lang="en-US"/>
              <a:t>SECURITY CLASSIFICATION</a:t>
            </a:r>
          </a:p>
        </p:txBody>
      </p:sp>
      <p:sp>
        <p:nvSpPr>
          <p:cNvPr id="8" name="Rectangle 7"/>
          <p:cNvSpPr>
            <a:spLocks noGrp="1" noChangeArrowheads="1"/>
          </p:cNvSpPr>
          <p:nvPr>
            <p:ph type="sldNum" sz="quarter" idx="12"/>
          </p:nvPr>
        </p:nvSpPr>
        <p:spPr>
          <a:xfrm>
            <a:off x="6553200" y="6381750"/>
            <a:ext cx="2133600" cy="476250"/>
          </a:xfrm>
        </p:spPr>
        <p:txBody>
          <a:bodyPr/>
          <a:lstStyle>
            <a:lvl1pPr>
              <a:defRPr smtClean="0"/>
            </a:lvl1pPr>
          </a:lstStyle>
          <a:p>
            <a:pPr>
              <a:defRPr/>
            </a:pPr>
            <a:fld id="{8E86A8A6-B353-40B2-9001-D4377CD2A96F}"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6" name="Rectangle 6"/>
          <p:cNvSpPr>
            <a:spLocks noGrp="1" noChangeArrowheads="1"/>
          </p:cNvSpPr>
          <p:nvPr>
            <p:ph type="sldNum" sz="quarter" idx="12"/>
          </p:nvPr>
        </p:nvSpPr>
        <p:spPr>
          <a:ln/>
        </p:spPr>
        <p:txBody>
          <a:bodyPr/>
          <a:lstStyle>
            <a:lvl1pPr>
              <a:defRPr/>
            </a:lvl1pPr>
          </a:lstStyle>
          <a:p>
            <a:pPr>
              <a:defRPr/>
            </a:pPr>
            <a:fld id="{35E4FF89-2C75-48A4-9CCE-C88D4BB18708}"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5749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19800" cy="5749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6" name="Rectangle 6"/>
          <p:cNvSpPr>
            <a:spLocks noGrp="1" noChangeArrowheads="1"/>
          </p:cNvSpPr>
          <p:nvPr>
            <p:ph type="sldNum" sz="quarter" idx="12"/>
          </p:nvPr>
        </p:nvSpPr>
        <p:spPr>
          <a:ln/>
        </p:spPr>
        <p:txBody>
          <a:bodyPr/>
          <a:lstStyle>
            <a:lvl1pPr>
              <a:defRPr/>
            </a:lvl1pPr>
          </a:lstStyle>
          <a:p>
            <a:pPr>
              <a:defRPr/>
            </a:pPr>
            <a:fld id="{065E3C4F-52BB-481E-AE8C-C8EDA3064A9C}"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6" name="Rectangle 6"/>
          <p:cNvSpPr>
            <a:spLocks noGrp="1" noChangeArrowheads="1"/>
          </p:cNvSpPr>
          <p:nvPr>
            <p:ph type="sldNum" sz="quarter" idx="12"/>
          </p:nvPr>
        </p:nvSpPr>
        <p:spPr>
          <a:ln/>
        </p:spPr>
        <p:txBody>
          <a:bodyPr/>
          <a:lstStyle>
            <a:lvl1pPr>
              <a:defRPr/>
            </a:lvl1pPr>
          </a:lstStyle>
          <a:p>
            <a:pPr>
              <a:defRPr/>
            </a:pPr>
            <a:fld id="{46A6E118-2B07-4B98-86CA-72E0A0D635E3}"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6" name="Rectangle 6"/>
          <p:cNvSpPr>
            <a:spLocks noGrp="1" noChangeArrowheads="1"/>
          </p:cNvSpPr>
          <p:nvPr>
            <p:ph type="sldNum" sz="quarter" idx="12"/>
          </p:nvPr>
        </p:nvSpPr>
        <p:spPr>
          <a:ln/>
        </p:spPr>
        <p:txBody>
          <a:bodyPr/>
          <a:lstStyle>
            <a:lvl1pPr>
              <a:defRPr/>
            </a:lvl1pPr>
          </a:lstStyle>
          <a:p>
            <a:pPr>
              <a:defRPr/>
            </a:pPr>
            <a:fld id="{ECB3FFEB-62F8-4F29-93CE-2CA0E3D59180}"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7" name="Rectangle 6"/>
          <p:cNvSpPr>
            <a:spLocks noGrp="1" noChangeArrowheads="1"/>
          </p:cNvSpPr>
          <p:nvPr>
            <p:ph type="sldNum" sz="quarter" idx="12"/>
          </p:nvPr>
        </p:nvSpPr>
        <p:spPr>
          <a:ln/>
        </p:spPr>
        <p:txBody>
          <a:bodyPr/>
          <a:lstStyle>
            <a:lvl1pPr>
              <a:defRPr/>
            </a:lvl1pPr>
          </a:lstStyle>
          <a:p>
            <a:pPr>
              <a:defRPr/>
            </a:pPr>
            <a:fld id="{743E025C-33A5-4528-ADF3-5CE24A207F7F}"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9" name="Rectangle 6"/>
          <p:cNvSpPr>
            <a:spLocks noGrp="1" noChangeArrowheads="1"/>
          </p:cNvSpPr>
          <p:nvPr>
            <p:ph type="sldNum" sz="quarter" idx="12"/>
          </p:nvPr>
        </p:nvSpPr>
        <p:spPr>
          <a:ln/>
        </p:spPr>
        <p:txBody>
          <a:bodyPr/>
          <a:lstStyle>
            <a:lvl1pPr>
              <a:defRPr/>
            </a:lvl1pPr>
          </a:lstStyle>
          <a:p>
            <a:pPr>
              <a:defRPr/>
            </a:pPr>
            <a:fld id="{6E7FF20B-3256-4F57-97CF-9FD8F505995F}"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5" name="Rectangle 6"/>
          <p:cNvSpPr>
            <a:spLocks noGrp="1" noChangeArrowheads="1"/>
          </p:cNvSpPr>
          <p:nvPr>
            <p:ph type="sldNum" sz="quarter" idx="12"/>
          </p:nvPr>
        </p:nvSpPr>
        <p:spPr>
          <a:ln/>
        </p:spPr>
        <p:txBody>
          <a:bodyPr/>
          <a:lstStyle>
            <a:lvl1pPr>
              <a:defRPr/>
            </a:lvl1pPr>
          </a:lstStyle>
          <a:p>
            <a:pPr>
              <a:defRPr/>
            </a:pPr>
            <a:fld id="{90008B1A-8ABA-48E0-BB12-3386CAB2B623}"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4" name="Rectangle 6"/>
          <p:cNvSpPr>
            <a:spLocks noGrp="1" noChangeArrowheads="1"/>
          </p:cNvSpPr>
          <p:nvPr>
            <p:ph type="sldNum" sz="quarter" idx="12"/>
          </p:nvPr>
        </p:nvSpPr>
        <p:spPr>
          <a:ln/>
        </p:spPr>
        <p:txBody>
          <a:bodyPr/>
          <a:lstStyle>
            <a:lvl1pPr>
              <a:defRPr/>
            </a:lvl1pPr>
          </a:lstStyle>
          <a:p>
            <a:pPr>
              <a:defRPr/>
            </a:pPr>
            <a:fld id="{BA822F9F-7021-4E64-AA1E-6D9757AF9A02}"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7" name="Rectangle 6"/>
          <p:cNvSpPr>
            <a:spLocks noGrp="1" noChangeArrowheads="1"/>
          </p:cNvSpPr>
          <p:nvPr>
            <p:ph type="sldNum" sz="quarter" idx="12"/>
          </p:nvPr>
        </p:nvSpPr>
        <p:spPr>
          <a:ln/>
        </p:spPr>
        <p:txBody>
          <a:bodyPr/>
          <a:lstStyle>
            <a:lvl1pPr>
              <a:defRPr/>
            </a:lvl1pPr>
          </a:lstStyle>
          <a:p>
            <a:pPr>
              <a:defRPr/>
            </a:pPr>
            <a:fld id="{3735ECB7-2FE6-4F72-AD53-9AF1C4B246F3}"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7" name="Rectangle 6"/>
          <p:cNvSpPr>
            <a:spLocks noGrp="1" noChangeArrowheads="1"/>
          </p:cNvSpPr>
          <p:nvPr>
            <p:ph type="sldNum" sz="quarter" idx="12"/>
          </p:nvPr>
        </p:nvSpPr>
        <p:spPr>
          <a:ln/>
        </p:spPr>
        <p:txBody>
          <a:bodyPr/>
          <a:lstStyle>
            <a:lvl1pPr>
              <a:defRPr/>
            </a:lvl1pPr>
          </a:lstStyle>
          <a:p>
            <a:pPr>
              <a:defRPr/>
            </a:pPr>
            <a:fld id="{810A5993-2009-4322-BB16-26F0C36C9B80}"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cstate="print"/>
          <a:srcRect/>
          <a:stretch>
            <a:fillRect/>
          </a:stretch>
        </p:blipFill>
        <p:spPr bwMode="auto">
          <a:xfrm>
            <a:off x="0" y="0"/>
            <a:ext cx="9144000" cy="89693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188913"/>
            <a:ext cx="728345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4128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smtClean="0">
                <a:solidFill>
                  <a:srgbClr val="FF0000"/>
                </a:solidFill>
              </a:defRPr>
            </a:lvl1pPr>
          </a:lstStyle>
          <a:p>
            <a:pPr>
              <a:defRPr/>
            </a:pPr>
            <a:r>
              <a:rPr lang="en-US"/>
              <a:t>SECURITY CLASSIFICATION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3531D06-1BFD-4050-A01C-2E1A9580C46C}"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79388"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a:solidFill>
            <a:schemeClr val="tx1"/>
          </a:solidFill>
          <a:latin typeface="+mn-lt"/>
        </a:defRPr>
      </a:lvl3pPr>
      <a:lvl4pPr marL="1258888" indent="-179388" algn="l" rtl="0" eaLnBrk="0" fontAlgn="base" hangingPunct="0">
        <a:spcBef>
          <a:spcPct val="20000"/>
        </a:spcBef>
        <a:spcAft>
          <a:spcPct val="0"/>
        </a:spcAft>
        <a:buChar char="•"/>
        <a:defRPr>
          <a:solidFill>
            <a:schemeClr val="tx1"/>
          </a:solidFill>
          <a:latin typeface="+mn-lt"/>
        </a:defRPr>
      </a:lvl4pPr>
      <a:lvl5pPr marL="1619250" indent="-180975" algn="l" rtl="0" eaLnBrk="0" fontAlgn="base" hangingPunct="0">
        <a:spcBef>
          <a:spcPct val="20000"/>
        </a:spcBef>
        <a:spcAft>
          <a:spcPct val="0"/>
        </a:spcAft>
        <a:buChar char="•"/>
        <a:defRPr>
          <a:solidFill>
            <a:schemeClr val="tx1"/>
          </a:solidFill>
          <a:latin typeface="+mn-lt"/>
        </a:defRPr>
      </a:lvl5pPr>
      <a:lvl6pPr marL="2076450" indent="-180975" algn="l" rtl="0" fontAlgn="base">
        <a:spcBef>
          <a:spcPct val="20000"/>
        </a:spcBef>
        <a:spcAft>
          <a:spcPct val="0"/>
        </a:spcAft>
        <a:buChar char="•"/>
        <a:defRPr>
          <a:solidFill>
            <a:schemeClr val="tx1"/>
          </a:solidFill>
          <a:latin typeface="+mn-lt"/>
        </a:defRPr>
      </a:lvl6pPr>
      <a:lvl7pPr marL="2533650" indent="-180975" algn="l" rtl="0" fontAlgn="base">
        <a:spcBef>
          <a:spcPct val="20000"/>
        </a:spcBef>
        <a:spcAft>
          <a:spcPct val="0"/>
        </a:spcAft>
        <a:buChar char="•"/>
        <a:defRPr>
          <a:solidFill>
            <a:schemeClr val="tx1"/>
          </a:solidFill>
          <a:latin typeface="+mn-lt"/>
        </a:defRPr>
      </a:lvl7pPr>
      <a:lvl8pPr marL="2990850" indent="-180975" algn="l" rtl="0" fontAlgn="base">
        <a:spcBef>
          <a:spcPct val="20000"/>
        </a:spcBef>
        <a:spcAft>
          <a:spcPct val="0"/>
        </a:spcAft>
        <a:buChar char="•"/>
        <a:defRPr>
          <a:solidFill>
            <a:schemeClr val="tx1"/>
          </a:solidFill>
          <a:latin typeface="+mn-lt"/>
        </a:defRPr>
      </a:lvl8pPr>
      <a:lvl9pPr marL="3448050" indent="-180975"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Birth of the Presentation</a:t>
            </a:r>
            <a:endParaRPr lang="en-GB" dirty="0"/>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1</a:t>
            </a:fld>
            <a:endParaRPr lang="en-US"/>
          </a:p>
        </p:txBody>
      </p:sp>
      <p:pic>
        <p:nvPicPr>
          <p:cNvPr id="3074" name="Picture 2" descr="\\nushafsnode2b\Folder_Redirection$\sha.michael.adubato\My Documents\My Pictures\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54" y="980728"/>
            <a:ext cx="2895786" cy="38610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ushafsnode2b\Folder_Redirection$\sha.michael.adubato\My Documents\My Pictures\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0046" y="980728"/>
            <a:ext cx="3059832" cy="22948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ushafsnode2b\Folder_Redirection$\sha.michael.adubato\My Documents\My Pictures\zz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2678857"/>
            <a:ext cx="25717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ushafsnode2b\Folder_Redirection$\sha.michael.adubato\My Documents\My Pictures\zzzz.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9878" y="964357"/>
            <a:ext cx="25717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nushafsnode2b\Folder_Redirection$\sha.michael.adubato\My Documents\My Pictures\zz.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3672433"/>
            <a:ext cx="2355726"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71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wipe(down)">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wipe(down)">
                                      <p:cBhvr>
                                        <p:cTn id="2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results B-H Style!</a:t>
            </a:r>
            <a:endParaRPr lang="en-GB" dirty="0"/>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10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10139"/>
            <a:ext cx="7434826" cy="594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144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11</a:t>
            </a:fld>
            <a:endParaRPr lang="en-US"/>
          </a:p>
        </p:txBody>
      </p:sp>
      <p:sp>
        <p:nvSpPr>
          <p:cNvPr id="5" name="Rectangle 4"/>
          <p:cNvSpPr/>
          <p:nvPr/>
        </p:nvSpPr>
        <p:spPr>
          <a:xfrm>
            <a:off x="961018" y="1412776"/>
            <a:ext cx="7255511" cy="36009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rgbClr val="00B050"/>
                </a:solidFill>
                <a:effectLst>
                  <a:outerShdw blurRad="76200" dist="50800" dir="5400000" algn="tl" rotWithShape="0">
                    <a:srgbClr val="000000">
                      <a:alpha val="65000"/>
                    </a:srgbClr>
                  </a:outerShdw>
                </a:effectLst>
              </a:rPr>
              <a:t>You should come to SHAPE</a:t>
            </a:r>
          </a:p>
          <a:p>
            <a:pPr algn="ctr"/>
            <a:r>
              <a:rPr lang="en-US" sz="4000" b="1" spc="50" dirty="0">
                <a:ln w="11430"/>
                <a:solidFill>
                  <a:srgbClr val="00B050"/>
                </a:solidFill>
                <a:effectLst>
                  <a:outerShdw blurRad="76200" dist="50800" dir="5400000" algn="tl" rotWithShape="0">
                    <a:srgbClr val="000000">
                      <a:alpha val="65000"/>
                    </a:srgbClr>
                  </a:outerShdw>
                </a:effectLst>
              </a:rPr>
              <a:t>w</a:t>
            </a:r>
            <a:r>
              <a:rPr lang="en-US" sz="4000" b="1" spc="50" dirty="0" smtClean="0">
                <a:ln w="11430"/>
                <a:solidFill>
                  <a:srgbClr val="00B050"/>
                </a:solidFill>
                <a:effectLst>
                  <a:outerShdw blurRad="76200" dist="50800" dir="5400000" algn="tl" rotWithShape="0">
                    <a:srgbClr val="000000">
                      <a:alpha val="65000"/>
                    </a:srgbClr>
                  </a:outerShdw>
                </a:effectLst>
              </a:rPr>
              <a:t>ith a language certificate</a:t>
            </a:r>
          </a:p>
          <a:p>
            <a:pPr algn="ctr"/>
            <a:r>
              <a:rPr lang="en-US" sz="4000" b="1" cap="none" spc="50" dirty="0" smtClean="0">
                <a:ln w="11430"/>
                <a:solidFill>
                  <a:srgbClr val="00B050"/>
                </a:solidFill>
                <a:effectLst>
                  <a:outerShdw blurRad="76200" dist="50800" dir="5400000" algn="tl" rotWithShape="0">
                    <a:srgbClr val="000000">
                      <a:alpha val="65000"/>
                    </a:srgbClr>
                  </a:outerShdw>
                </a:effectLst>
              </a:rPr>
              <a:t>because you will never pass</a:t>
            </a:r>
          </a:p>
          <a:p>
            <a:pPr algn="ctr"/>
            <a:r>
              <a:rPr lang="en-US" sz="4000" b="1" spc="50" dirty="0" smtClean="0">
                <a:ln w="11430"/>
                <a:solidFill>
                  <a:srgbClr val="00B050"/>
                </a:solidFill>
                <a:effectLst>
                  <a:outerShdw blurRad="76200" dist="50800" dir="5400000" algn="tl" rotWithShape="0">
                    <a:srgbClr val="000000">
                      <a:alpha val="65000"/>
                    </a:srgbClr>
                  </a:outerShdw>
                </a:effectLst>
              </a:rPr>
              <a:t>the test here!</a:t>
            </a:r>
          </a:p>
          <a:p>
            <a:pPr algn="ct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Old Italian </a:t>
            </a:r>
            <a:r>
              <a:rPr lang="en-US" sz="28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Shapian</a:t>
            </a: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proverb</a:t>
            </a: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90718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of 2018 French Newcomers</a:t>
            </a:r>
            <a:endParaRPr lang="en-GB" dirty="0"/>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12</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21" y="996405"/>
            <a:ext cx="7414022" cy="537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846" y="995611"/>
            <a:ext cx="9093002" cy="4524315"/>
          </a:xfrm>
          <a:prstGeom prst="rect">
            <a:avLst/>
          </a:prstGeom>
          <a:noFill/>
        </p:spPr>
        <p:txBody>
          <a:bodyPr wrap="none" lIns="91440" tIns="45720" rIns="91440" bIns="45720">
            <a:spAutoFit/>
          </a:bodyPr>
          <a:lstStyle/>
          <a:p>
            <a:pPr algn="ctr"/>
            <a:r>
              <a:rPr lang="en-US" sz="3600" b="1" i="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54 newcomers</a:t>
            </a:r>
          </a:p>
          <a:p>
            <a:pPr algn="ctr"/>
            <a:endParaRPr lang="en-US" sz="3600" b="1" i="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en-US" sz="3600" b="1" i="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28 met the </a:t>
            </a:r>
            <a:r>
              <a:rPr lang="en-US" sz="3600" b="1" i="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slp</a:t>
            </a:r>
            <a:r>
              <a:rPr lang="en-US" sz="3600" b="1" i="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requirements</a:t>
            </a:r>
          </a:p>
          <a:p>
            <a:pPr algn="ctr"/>
            <a:r>
              <a:rPr lang="en-US" sz="36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26 did not!</a:t>
            </a:r>
          </a:p>
          <a:p>
            <a:pPr algn="ctr"/>
            <a:endParaRPr lang="en-US" sz="36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en-US" sz="3600" b="1" i="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Of 26 tested, 3 passed</a:t>
            </a:r>
          </a:p>
          <a:p>
            <a:pPr algn="ctr"/>
            <a:r>
              <a:rPr lang="en-US" sz="36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(those 3 were not tested in </a:t>
            </a:r>
          </a:p>
          <a:p>
            <a:pPr algn="ctr"/>
            <a:r>
              <a:rPr lang="en-US" sz="3600" b="1" i="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France before arriving at shape)</a:t>
            </a:r>
            <a:endParaRPr lang="en-US" sz="3600" b="1" i="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8696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13</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55" y="950665"/>
            <a:ext cx="7247533" cy="525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3477" y="836712"/>
            <a:ext cx="7992887" cy="6186309"/>
          </a:xfrm>
          <a:prstGeom prst="rect">
            <a:avLst/>
          </a:prstGeom>
          <a:noFill/>
        </p:spPr>
        <p:txBody>
          <a:bodyPr wrap="square" lIns="91440" tIns="45720" rIns="91440" bIns="45720">
            <a:spAutoFit/>
          </a:bodyPr>
          <a:lstStyle/>
          <a:p>
            <a:pPr algn="ctr"/>
            <a:r>
              <a:rPr lang="en-US"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OF 23 TESTED WHO WERE TESTED PRIOR TO THEIR ARRIVAL, 9 HAD THE EXACT SAME RESULTS – 40%</a:t>
            </a:r>
          </a:p>
          <a:p>
            <a:pPr algn="ctr"/>
            <a:endParaRPr lang="en-US"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en-US"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LISTENING – 5 HIGHER LEVEL (@ SHAPE) &amp; 2 LOWER</a:t>
            </a:r>
          </a:p>
          <a:p>
            <a:pPr algn="ctr"/>
            <a:r>
              <a:rPr lang="en-US"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SPEAKING – 5 HIGHER LEVEL</a:t>
            </a:r>
          </a:p>
          <a:p>
            <a:pPr algn="ctr"/>
            <a:r>
              <a:rPr lang="en-US"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READING – 1 HIGHER, 2 LOWER</a:t>
            </a:r>
          </a:p>
          <a:p>
            <a:pPr algn="ctr"/>
            <a:r>
              <a:rPr lang="en-US"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WRITING – 4 HIGHER</a:t>
            </a:r>
          </a:p>
          <a:p>
            <a:pPr algn="ctr"/>
            <a:endParaRPr lang="en-US"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8696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FACT…</a:t>
            </a:r>
            <a:endParaRPr lang="en-GB" dirty="0"/>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14</a:t>
            </a:fld>
            <a:endParaRPr lang="en-US"/>
          </a:p>
        </p:txBody>
      </p:sp>
      <p:sp>
        <p:nvSpPr>
          <p:cNvPr id="5" name="Rectangle 4"/>
          <p:cNvSpPr/>
          <p:nvPr/>
        </p:nvSpPr>
        <p:spPr>
          <a:xfrm>
            <a:off x="827584" y="1556792"/>
            <a:ext cx="7488832" cy="3539430"/>
          </a:xfrm>
          <a:prstGeom prst="rect">
            <a:avLst/>
          </a:prstGeom>
        </p:spPr>
        <p:txBody>
          <a:bodyPr wrap="square">
            <a:spAutoFit/>
          </a:bodyPr>
          <a:lstStyle/>
          <a:p>
            <a:pPr algn="ctr"/>
            <a:r>
              <a:rPr lang="en-US" sz="3200" dirty="0" smtClean="0">
                <a:latin typeface="Book Antiqua" panose="02040602050305030304" pitchFamily="18" charset="0"/>
              </a:rPr>
              <a:t>MILITARY PERSONNEL FROM ONE NATION ARE TRAVELING TO OTHER NATIONS TO IMPROVE THEIR TEST SCORES BECAUSE “THE TEST IS MUCH EASIER IN </a:t>
            </a:r>
            <a:r>
              <a:rPr lang="en-US" sz="3200" i="1" dirty="0" smtClean="0">
                <a:latin typeface="Book Antiqua" panose="02040602050305030304" pitchFamily="18" charset="0"/>
              </a:rPr>
              <a:t>ROPOLVAKVIALAND</a:t>
            </a:r>
            <a:r>
              <a:rPr lang="en-US" sz="3200" dirty="0" smtClean="0">
                <a:latin typeface="Book Antiqua" panose="02040602050305030304" pitchFamily="18" charset="0"/>
              </a:rPr>
              <a:t> THAN MY COUNTRY!”</a:t>
            </a:r>
            <a:endParaRPr lang="en-US" sz="3200" dirty="0">
              <a:latin typeface="Book Antiqua" panose="02040602050305030304" pitchFamily="18" charset="0"/>
            </a:endParaRPr>
          </a:p>
        </p:txBody>
      </p:sp>
    </p:spTree>
    <p:extLst>
      <p:ext uri="{BB962C8B-B14F-4D97-AF65-F5344CB8AC3E}">
        <p14:creationId xmlns:p14="http://schemas.microsoft.com/office/powerpoint/2010/main" val="379071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easiest way to go from 2222 to 3333</a:t>
            </a:r>
            <a:endParaRPr lang="en-GB" dirty="0"/>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15</a:t>
            </a:fld>
            <a:endParaRPr lang="en-US"/>
          </a:p>
        </p:txBody>
      </p:sp>
      <p:pic>
        <p:nvPicPr>
          <p:cNvPr id="1026" name="Picture 2" descr="\\nushafsnode2b\Folder_Redirection$\sha.michael.adubato\My Documents\My Pictures\gol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953" y="3823806"/>
            <a:ext cx="4961748" cy="10150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ushafsnode2b\Folder_Redirection$\sha.michael.adubato\My Documents\My Pictures\Bournem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176526"/>
            <a:ext cx="200025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nushafsnode2b\Folder_Redirection$\sha.michael.adubato\My Documents\My Pictures\test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592" y="3681601"/>
            <a:ext cx="2378770" cy="19777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1082049">
            <a:off x="265777" y="1435423"/>
            <a:ext cx="324992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accent2">
                    <a:lumMod val="60000"/>
                    <a:lumOff val="40000"/>
                  </a:schemeClr>
                </a:solidFill>
                <a:effectLst>
                  <a:reflection blurRad="12700" stA="28000" endPos="45000" dist="1000" dir="5400000" sy="-100000" algn="bl" rotWithShape="0"/>
                </a:effectLst>
              </a:rPr>
              <a:t>SLP 2222</a:t>
            </a:r>
            <a:endParaRPr lang="en-US" sz="5400" b="1" cap="all" spc="0" dirty="0">
              <a:ln w="9000" cmpd="sng">
                <a:solidFill>
                  <a:schemeClr val="accent4">
                    <a:shade val="50000"/>
                    <a:satMod val="120000"/>
                  </a:schemeClr>
                </a:solidFill>
                <a:prstDash val="solid"/>
              </a:ln>
              <a:solidFill>
                <a:schemeClr val="accent2">
                  <a:lumMod val="60000"/>
                  <a:lumOff val="40000"/>
                </a:schemeClr>
              </a:solidFill>
              <a:effectLst>
                <a:reflection blurRad="12700" stA="28000" endPos="45000" dist="1000" dir="5400000" sy="-100000" algn="bl" rotWithShape="0"/>
              </a:effectLst>
            </a:endParaRPr>
          </a:p>
        </p:txBody>
      </p:sp>
      <p:pic>
        <p:nvPicPr>
          <p:cNvPr id="1030" name="Picture 6" descr="\\nushafsnode2b\Folder_Redirection$\sha.michael.adubato\My Documents\My Pictures\QUI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5458" y="1135526"/>
            <a:ext cx="2895038" cy="18885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5953" y="5229200"/>
            <a:ext cx="466454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SLP 3333</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31" name="Picture 7" descr="\\nushafsnode2b\Folder_Redirection$\sha.michael.adubato\My Documents\My Pictures\THUMBS U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8432" y="2708920"/>
            <a:ext cx="207873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71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circle(in)">
                                      <p:cBhvr>
                                        <p:cTn id="21" dur="20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barn(inVertical)">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circle(in)">
                                      <p:cBhvr>
                                        <p:cTn id="31" dur="2000"/>
                                        <p:tgtEl>
                                          <p:spTgt spid="10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31"/>
                                        </p:tgtEl>
                                        <p:attrNameLst>
                                          <p:attrName>style.visibility</p:attrName>
                                        </p:attrNameLst>
                                      </p:cBhvr>
                                      <p:to>
                                        <p:strVal val="visible"/>
                                      </p:to>
                                    </p:set>
                                    <p:animEffect transition="in" filter="circle(in)">
                                      <p:cBhvr>
                                        <p:cTn id="41"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16</a:t>
            </a:fld>
            <a:endParaRPr lang="en-US"/>
          </a:p>
        </p:txBody>
      </p:sp>
      <p:pic>
        <p:nvPicPr>
          <p:cNvPr id="6146" name="Picture 2" descr="\\nushafsnode2b\Folder_Redirection$\sha.michael.adubato\My Documents\My Pictures\QUES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40768"/>
            <a:ext cx="2547736" cy="49411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90125">
            <a:off x="1867477" y="2719927"/>
            <a:ext cx="7648248"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 DO WE FIX THIS </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OBVIOUS PROBLEM?</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79953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17</a:t>
            </a:fld>
            <a:endParaRPr lang="en-US"/>
          </a:p>
        </p:txBody>
      </p:sp>
      <p:sp>
        <p:nvSpPr>
          <p:cNvPr id="5" name="TextBox 4"/>
          <p:cNvSpPr txBox="1"/>
          <p:nvPr/>
        </p:nvSpPr>
        <p:spPr>
          <a:xfrm>
            <a:off x="971600" y="1268760"/>
            <a:ext cx="7365414" cy="5016758"/>
          </a:xfrm>
          <a:prstGeom prst="rect">
            <a:avLst/>
          </a:prstGeom>
          <a:noFill/>
        </p:spPr>
        <p:txBody>
          <a:bodyPr wrap="none" rtlCol="0">
            <a:spAutoFit/>
          </a:bodyPr>
          <a:lstStyle/>
          <a:p>
            <a:pPr algn="ctr"/>
            <a:r>
              <a:rPr lang="en-US" sz="8000" dirty="0" smtClean="0">
                <a:latin typeface="Brush Script MT" panose="03060802040406070304" pitchFamily="66" charset="0"/>
              </a:rPr>
              <a:t>Are there a lot of</a:t>
            </a:r>
          </a:p>
          <a:p>
            <a:pPr algn="ctr"/>
            <a:r>
              <a:rPr lang="en-US" sz="8000" dirty="0" smtClean="0">
                <a:latin typeface="Brush Script MT" panose="03060802040406070304" pitchFamily="66" charset="0"/>
              </a:rPr>
              <a:t> first-person singular</a:t>
            </a:r>
          </a:p>
          <a:p>
            <a:pPr algn="ctr"/>
            <a:r>
              <a:rPr lang="en-US" sz="8000" dirty="0" smtClean="0">
                <a:latin typeface="Brush Script MT" panose="03060802040406070304" pitchFamily="66" charset="0"/>
              </a:rPr>
              <a:t> objective pronouns, </a:t>
            </a:r>
          </a:p>
          <a:p>
            <a:pPr algn="ctr"/>
            <a:r>
              <a:rPr lang="en-US" sz="8000" dirty="0" smtClean="0">
                <a:latin typeface="Brush Script MT" panose="03060802040406070304" pitchFamily="66" charset="0"/>
              </a:rPr>
              <a:t>or is it just me? </a:t>
            </a:r>
            <a:endParaRPr lang="en-GB" sz="8000" dirty="0">
              <a:latin typeface="Brush Script MT" panose="03060802040406070304" pitchFamily="66" charset="0"/>
            </a:endParaRPr>
          </a:p>
        </p:txBody>
      </p:sp>
    </p:spTree>
    <p:extLst>
      <p:ext uri="{BB962C8B-B14F-4D97-AF65-F5344CB8AC3E}">
        <p14:creationId xmlns:p14="http://schemas.microsoft.com/office/powerpoint/2010/main" val="554197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18</a:t>
            </a:fld>
            <a:endParaRPr lang="en-US"/>
          </a:p>
        </p:txBody>
      </p:sp>
      <p:pic>
        <p:nvPicPr>
          <p:cNvPr id="7170" name="Picture 2" descr="\\nushafsnode2b\Folder_Redirection$\sha.michael.adubato\My Documents\My Pictures\QUES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952153"/>
            <a:ext cx="3536082" cy="57332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44197" y="5013176"/>
            <a:ext cx="6455613"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YOUR QUESTIONS</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579953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ftr" sz="quarter" idx="11"/>
          </p:nvPr>
        </p:nvSpPr>
        <p:spPr>
          <a:noFill/>
        </p:spPr>
        <p:txBody>
          <a:bodyPr/>
          <a:lstStyle/>
          <a:p>
            <a:r>
              <a:rPr lang="en-US" dirty="0" smtClean="0"/>
              <a:t>NATO UNCLASSIFIED</a:t>
            </a:r>
            <a:endParaRPr lang="en-US" dirty="0"/>
          </a:p>
        </p:txBody>
      </p:sp>
      <p:sp>
        <p:nvSpPr>
          <p:cNvPr id="3075" name="Rectangle 7"/>
          <p:cNvSpPr>
            <a:spLocks noGrp="1" noChangeArrowheads="1"/>
          </p:cNvSpPr>
          <p:nvPr>
            <p:ph type="sldNum" sz="quarter" idx="12"/>
          </p:nvPr>
        </p:nvSpPr>
        <p:spPr>
          <a:noFill/>
        </p:spPr>
        <p:txBody>
          <a:bodyPr/>
          <a:lstStyle/>
          <a:p>
            <a:fld id="{066AD3E6-E810-4CF0-A975-220E9F75670E}" type="slidenum">
              <a:rPr lang="en-US"/>
              <a:pPr/>
              <a:t>2</a:t>
            </a:fld>
            <a:endParaRPr lang="en-US"/>
          </a:p>
        </p:txBody>
      </p:sp>
      <p:sp>
        <p:nvSpPr>
          <p:cNvPr id="3076" name="Rectangle 15"/>
          <p:cNvSpPr>
            <a:spLocks noGrp="1" noChangeArrowheads="1"/>
          </p:cNvSpPr>
          <p:nvPr>
            <p:ph type="ctrTitle"/>
          </p:nvPr>
        </p:nvSpPr>
        <p:spPr>
          <a:xfrm>
            <a:off x="685800" y="3830638"/>
            <a:ext cx="7772400" cy="1470025"/>
          </a:xfrm>
        </p:spPr>
        <p:txBody>
          <a:bodyPr/>
          <a:lstStyle/>
          <a:p>
            <a:pPr eaLnBrk="1" hangingPunct="1"/>
            <a:r>
              <a:rPr lang="en-US" dirty="0" smtClean="0"/>
              <a:t>Language Testing Tourism</a:t>
            </a:r>
            <a:br>
              <a:rPr lang="en-US" dirty="0" smtClean="0"/>
            </a:br>
            <a:endParaRPr lang="en-GB" sz="2800" dirty="0" smtClean="0"/>
          </a:p>
        </p:txBody>
      </p:sp>
      <p:sp>
        <p:nvSpPr>
          <p:cNvPr id="3077" name="Rectangle 16"/>
          <p:cNvSpPr>
            <a:spLocks noGrp="1" noChangeArrowheads="1"/>
          </p:cNvSpPr>
          <p:nvPr>
            <p:ph type="subTitle" idx="1"/>
          </p:nvPr>
        </p:nvSpPr>
        <p:spPr/>
        <p:txBody>
          <a:bodyPr/>
          <a:lstStyle/>
          <a:p>
            <a:pPr eaLnBrk="1" hangingPunct="1"/>
            <a:r>
              <a:rPr lang="en-US" sz="2400" dirty="0" smtClean="0">
                <a:latin typeface="Brush Script MT" panose="03060802040406070304" pitchFamily="66" charset="0"/>
              </a:rPr>
              <a:t>Michael </a:t>
            </a:r>
            <a:r>
              <a:rPr lang="en-US" sz="2400" dirty="0" err="1" smtClean="0">
                <a:latin typeface="Brush Script MT" panose="03060802040406070304" pitchFamily="66" charset="0"/>
              </a:rPr>
              <a:t>Adubato</a:t>
            </a:r>
            <a:endParaRPr lang="en-US" sz="2400" dirty="0" smtClean="0">
              <a:latin typeface="Brush Script MT" panose="03060802040406070304" pitchFamily="66" charset="0"/>
            </a:endParaRPr>
          </a:p>
          <a:p>
            <a:pPr eaLnBrk="1" hangingPunct="1"/>
            <a:r>
              <a:rPr lang="en-US" dirty="0" smtClean="0"/>
              <a:t>SHAPE Language Testing Centre</a:t>
            </a:r>
          </a:p>
          <a:p>
            <a:pPr eaLnBrk="1" hangingPunct="1"/>
            <a:r>
              <a:rPr lang="en-US" dirty="0" smtClean="0"/>
              <a:t>ACO/SHAPE, Belgium</a:t>
            </a:r>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ftr" sz="quarter" idx="11"/>
          </p:nvPr>
        </p:nvSpPr>
        <p:spPr>
          <a:noFill/>
        </p:spPr>
        <p:txBody>
          <a:bodyPr/>
          <a:lstStyle/>
          <a:p>
            <a:r>
              <a:rPr lang="en-US" dirty="0" smtClean="0"/>
              <a:t>NATO UNCLASSIFIED</a:t>
            </a:r>
            <a:endParaRPr lang="en-US" dirty="0"/>
          </a:p>
        </p:txBody>
      </p:sp>
      <p:sp>
        <p:nvSpPr>
          <p:cNvPr id="3075" name="Rectangle 7"/>
          <p:cNvSpPr>
            <a:spLocks noGrp="1" noChangeArrowheads="1"/>
          </p:cNvSpPr>
          <p:nvPr>
            <p:ph type="sldNum" sz="quarter" idx="12"/>
          </p:nvPr>
        </p:nvSpPr>
        <p:spPr>
          <a:noFill/>
        </p:spPr>
        <p:txBody>
          <a:bodyPr/>
          <a:lstStyle/>
          <a:p>
            <a:fld id="{066AD3E6-E810-4CF0-A975-220E9F75670E}" type="slidenum">
              <a:rPr lang="en-US"/>
              <a:pPr/>
              <a:t>3</a:t>
            </a:fld>
            <a:endParaRPr lang="en-US"/>
          </a:p>
        </p:txBody>
      </p:sp>
      <p:sp>
        <p:nvSpPr>
          <p:cNvPr id="3076" name="Rectangle 15"/>
          <p:cNvSpPr>
            <a:spLocks noGrp="1" noChangeArrowheads="1"/>
          </p:cNvSpPr>
          <p:nvPr>
            <p:ph type="ctrTitle"/>
          </p:nvPr>
        </p:nvSpPr>
        <p:spPr>
          <a:xfrm>
            <a:off x="685800" y="3830638"/>
            <a:ext cx="7772400" cy="1470025"/>
          </a:xfrm>
        </p:spPr>
        <p:txBody>
          <a:bodyPr/>
          <a:lstStyle/>
          <a:p>
            <a:pPr eaLnBrk="1" hangingPunct="1"/>
            <a:r>
              <a:rPr lang="en-US" sz="8800" dirty="0" smtClean="0"/>
              <a:t>OR…</a:t>
            </a:r>
            <a:endParaRPr lang="en-GB" sz="8800" dirty="0" smtClean="0"/>
          </a:p>
        </p:txBody>
      </p:sp>
      <p:sp>
        <p:nvSpPr>
          <p:cNvPr id="3077" name="Rectangle 16"/>
          <p:cNvSpPr>
            <a:spLocks noGrp="1" noChangeArrowheads="1"/>
          </p:cNvSpPr>
          <p:nvPr>
            <p:ph type="subTitle" idx="1"/>
          </p:nvPr>
        </p:nvSpPr>
        <p:spPr/>
        <p:txBody>
          <a:bodyPr/>
          <a:lstStyle/>
          <a:p>
            <a:pPr eaLnBrk="1" hangingPunct="1"/>
            <a:r>
              <a:rPr lang="en-US" sz="2400" dirty="0" smtClean="0">
                <a:latin typeface="Brush Script MT" panose="03060802040406070304" pitchFamily="66" charset="0"/>
              </a:rPr>
              <a:t>Michael </a:t>
            </a:r>
            <a:r>
              <a:rPr lang="en-US" sz="2400" dirty="0" err="1" smtClean="0">
                <a:latin typeface="Brush Script MT" panose="03060802040406070304" pitchFamily="66" charset="0"/>
              </a:rPr>
              <a:t>Adubato</a:t>
            </a:r>
            <a:endParaRPr lang="en-US" sz="2400" dirty="0" smtClean="0">
              <a:latin typeface="Brush Script MT" panose="03060802040406070304" pitchFamily="66" charset="0"/>
            </a:endParaRPr>
          </a:p>
          <a:p>
            <a:pPr eaLnBrk="1" hangingPunct="1"/>
            <a:r>
              <a:rPr lang="en-US" dirty="0" smtClean="0"/>
              <a:t>SHAPE Language Testing Centre</a:t>
            </a:r>
          </a:p>
          <a:p>
            <a:pPr eaLnBrk="1" hangingPunct="1"/>
            <a:r>
              <a:rPr lang="en-US" dirty="0" smtClean="0"/>
              <a:t>ACO/SHAPE, Belgium</a:t>
            </a:r>
            <a:endParaRPr lang="en-GB" dirty="0" smtClean="0"/>
          </a:p>
        </p:txBody>
      </p:sp>
    </p:spTree>
    <p:extLst>
      <p:ext uri="{BB962C8B-B14F-4D97-AF65-F5344CB8AC3E}">
        <p14:creationId xmlns:p14="http://schemas.microsoft.com/office/powerpoint/2010/main" val="1711420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ftr" sz="quarter" idx="11"/>
          </p:nvPr>
        </p:nvSpPr>
        <p:spPr>
          <a:noFill/>
        </p:spPr>
        <p:txBody>
          <a:bodyPr/>
          <a:lstStyle/>
          <a:p>
            <a:r>
              <a:rPr lang="en-US" dirty="0" smtClean="0"/>
              <a:t>NATO UNCLASSIFIED</a:t>
            </a:r>
            <a:endParaRPr lang="en-US" dirty="0"/>
          </a:p>
        </p:txBody>
      </p:sp>
      <p:sp>
        <p:nvSpPr>
          <p:cNvPr id="3075" name="Rectangle 7"/>
          <p:cNvSpPr>
            <a:spLocks noGrp="1" noChangeArrowheads="1"/>
          </p:cNvSpPr>
          <p:nvPr>
            <p:ph type="sldNum" sz="quarter" idx="12"/>
          </p:nvPr>
        </p:nvSpPr>
        <p:spPr>
          <a:noFill/>
        </p:spPr>
        <p:txBody>
          <a:bodyPr/>
          <a:lstStyle/>
          <a:p>
            <a:fld id="{066AD3E6-E810-4CF0-A975-220E9F75670E}" type="slidenum">
              <a:rPr lang="en-US"/>
              <a:pPr/>
              <a:t>4</a:t>
            </a:fld>
            <a:endParaRPr lang="en-US"/>
          </a:p>
        </p:txBody>
      </p:sp>
      <p:sp>
        <p:nvSpPr>
          <p:cNvPr id="3076" name="Rectangle 15"/>
          <p:cNvSpPr>
            <a:spLocks noGrp="1" noChangeArrowheads="1"/>
          </p:cNvSpPr>
          <p:nvPr>
            <p:ph type="ctrTitle"/>
          </p:nvPr>
        </p:nvSpPr>
        <p:spPr>
          <a:xfrm>
            <a:off x="685800" y="3830638"/>
            <a:ext cx="7772400" cy="1470025"/>
          </a:xfrm>
        </p:spPr>
        <p:txBody>
          <a:bodyPr/>
          <a:lstStyle/>
          <a:p>
            <a:pPr eaLnBrk="1" hangingPunct="1"/>
            <a:r>
              <a:rPr lang="en-US" sz="2800" i="1" dirty="0" smtClean="0"/>
              <a:t>My country’s test is harder than your country’s test so I’m coming to your country to take my test!</a:t>
            </a:r>
            <a:endParaRPr lang="en-GB" sz="2800" dirty="0" smtClean="0"/>
          </a:p>
        </p:txBody>
      </p:sp>
      <p:sp>
        <p:nvSpPr>
          <p:cNvPr id="3077" name="Rectangle 16"/>
          <p:cNvSpPr>
            <a:spLocks noGrp="1" noChangeArrowheads="1"/>
          </p:cNvSpPr>
          <p:nvPr>
            <p:ph type="subTitle" idx="1"/>
          </p:nvPr>
        </p:nvSpPr>
        <p:spPr/>
        <p:txBody>
          <a:bodyPr/>
          <a:lstStyle/>
          <a:p>
            <a:pPr eaLnBrk="1" hangingPunct="1"/>
            <a:r>
              <a:rPr lang="en-US" sz="2400" dirty="0" smtClean="0">
                <a:latin typeface="Brush Script MT" panose="03060802040406070304" pitchFamily="66" charset="0"/>
              </a:rPr>
              <a:t>Michael </a:t>
            </a:r>
            <a:r>
              <a:rPr lang="en-US" sz="2400" dirty="0" err="1" smtClean="0">
                <a:latin typeface="Brush Script MT" panose="03060802040406070304" pitchFamily="66" charset="0"/>
              </a:rPr>
              <a:t>Adubato</a:t>
            </a:r>
            <a:endParaRPr lang="en-US" sz="2400" dirty="0" smtClean="0">
              <a:latin typeface="Brush Script MT" panose="03060802040406070304" pitchFamily="66" charset="0"/>
            </a:endParaRPr>
          </a:p>
          <a:p>
            <a:pPr eaLnBrk="1" hangingPunct="1"/>
            <a:r>
              <a:rPr lang="en-US" dirty="0" smtClean="0"/>
              <a:t>SHAPE Language Testing Centre</a:t>
            </a:r>
          </a:p>
          <a:p>
            <a:pPr eaLnBrk="1" hangingPunct="1"/>
            <a:r>
              <a:rPr lang="en-US" dirty="0" smtClean="0"/>
              <a:t>ACO/SHAPE, Belgium</a:t>
            </a:r>
            <a:endParaRPr lang="en-GB" dirty="0" smtClean="0"/>
          </a:p>
        </p:txBody>
      </p:sp>
    </p:spTree>
    <p:extLst>
      <p:ext uri="{BB962C8B-B14F-4D97-AF65-F5344CB8AC3E}">
        <p14:creationId xmlns:p14="http://schemas.microsoft.com/office/powerpoint/2010/main" val="2509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07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7283450" cy="791815"/>
          </a:xfrm>
        </p:spPr>
        <p:txBody>
          <a:bodyPr/>
          <a:lstStyle/>
          <a:p>
            <a:r>
              <a:rPr lang="en-US" dirty="0"/>
              <a:t>STANAG TESTING FOR YOUR </a:t>
            </a:r>
            <a:r>
              <a:rPr lang="en-US" dirty="0" smtClean="0"/>
              <a:t>NATION…</a:t>
            </a:r>
            <a:r>
              <a:rPr lang="en-US" dirty="0"/>
              <a:t/>
            </a:r>
            <a:br>
              <a:rPr lang="en-US" dirty="0"/>
            </a:br>
            <a:r>
              <a:rPr lang="en-US" dirty="0" smtClean="0"/>
              <a:t>QUESTIONNAIRE</a:t>
            </a:r>
            <a:r>
              <a:rPr lang="en-US" dirty="0"/>
              <a:t/>
            </a:r>
            <a:br>
              <a:rPr lang="en-US" dirty="0"/>
            </a:br>
            <a:endParaRPr lang="en-GB" dirty="0"/>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5</a:t>
            </a:fld>
            <a:endParaRPr lang="en-US"/>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124744"/>
            <a:ext cx="5873750" cy="527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962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REPLIES TO THE QUESTIONNAIRE</a:t>
            </a:r>
            <a:endParaRPr lang="en-GB" dirty="0"/>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6</a:t>
            </a:fld>
            <a:endParaRPr lang="en-US"/>
          </a:p>
        </p:txBody>
      </p:sp>
      <p:sp>
        <p:nvSpPr>
          <p:cNvPr id="6" name="TextBox 5"/>
          <p:cNvSpPr txBox="1"/>
          <p:nvPr/>
        </p:nvSpPr>
        <p:spPr>
          <a:xfrm>
            <a:off x="539552" y="1268760"/>
            <a:ext cx="8482130" cy="4801314"/>
          </a:xfrm>
          <a:prstGeom prst="rect">
            <a:avLst/>
          </a:prstGeom>
          <a:noFill/>
        </p:spPr>
        <p:txBody>
          <a:bodyPr wrap="none" rtlCol="0">
            <a:spAutoFit/>
          </a:bodyPr>
          <a:lstStyle/>
          <a:p>
            <a:r>
              <a:rPr lang="en-US" b="1" dirty="0" smtClean="0"/>
              <a:t>DO YOU TEST PERSONNEL FROM COUNTRIES OTHER THAN YOUR OWN?</a:t>
            </a:r>
          </a:p>
          <a:p>
            <a:pPr algn="ctr"/>
            <a:r>
              <a:rPr lang="en-US" i="1" dirty="0" smtClean="0"/>
              <a:t>YES – 13 &amp; NO – 2</a:t>
            </a:r>
          </a:p>
          <a:p>
            <a:pPr algn="ctr"/>
            <a:endParaRPr lang="en-US" dirty="0"/>
          </a:p>
          <a:p>
            <a:pPr algn="ctr"/>
            <a:r>
              <a:rPr lang="en-US" b="1" dirty="0" smtClean="0"/>
              <a:t>IF YES, WHAT IS THE CRITERIA FOR TESTING OTHER NATIONALITIES?</a:t>
            </a:r>
          </a:p>
          <a:p>
            <a:pPr algn="ctr"/>
            <a:endParaRPr lang="en-US" dirty="0"/>
          </a:p>
          <a:p>
            <a:pPr marL="285750" indent="-285750" algn="ctr">
              <a:buFontTx/>
              <a:buChar char="-"/>
            </a:pPr>
            <a:r>
              <a:rPr lang="en-US" dirty="0" smtClean="0"/>
              <a:t>IMPOSSIBILITY TO TAKE THE NATIONAL TEST</a:t>
            </a:r>
          </a:p>
          <a:p>
            <a:pPr marL="285750" indent="-285750" algn="ctr">
              <a:buFontTx/>
              <a:buChar char="-"/>
            </a:pPr>
            <a:r>
              <a:rPr lang="en-US" dirty="0" smtClean="0"/>
              <a:t>AUTHORIZATION OF CANDIDATES HOME COUNTRY</a:t>
            </a:r>
          </a:p>
          <a:p>
            <a:pPr marL="285750" indent="-285750" algn="ctr">
              <a:buFontTx/>
              <a:buChar char="-"/>
            </a:pPr>
            <a:r>
              <a:rPr lang="en-US" dirty="0" smtClean="0"/>
              <a:t>PERMISSION FROM THEIR COUNTRY</a:t>
            </a:r>
            <a:r>
              <a:rPr lang="en-GB" dirty="0" smtClean="0"/>
              <a:t> (TO AVOID TRAVELING TO </a:t>
            </a:r>
          </a:p>
          <a:p>
            <a:pPr algn="ctr"/>
            <a:r>
              <a:rPr lang="en-US" dirty="0" smtClean="0"/>
              <a:t>GET BETTER RESULTS)</a:t>
            </a:r>
          </a:p>
          <a:p>
            <a:pPr marL="285750" indent="-285750" algn="ctr">
              <a:buFontTx/>
              <a:buChar char="-"/>
            </a:pPr>
            <a:r>
              <a:rPr lang="en-US" dirty="0" smtClean="0"/>
              <a:t>ATTENDING COURSES</a:t>
            </a:r>
          </a:p>
          <a:p>
            <a:pPr marL="285750" indent="-285750" algn="ctr">
              <a:buFontTx/>
              <a:buChar char="-"/>
            </a:pPr>
            <a:r>
              <a:rPr lang="en-US" dirty="0" smtClean="0"/>
              <a:t>REQUEST FROM OTHER COUNTRIES</a:t>
            </a:r>
          </a:p>
          <a:p>
            <a:pPr marL="285750" indent="-285750" algn="ctr">
              <a:buFontTx/>
              <a:buChar char="-"/>
            </a:pPr>
            <a:r>
              <a:rPr lang="en-US" dirty="0" smtClean="0"/>
              <a:t>ATTENDING A LANGUAGE COURSE</a:t>
            </a:r>
          </a:p>
          <a:p>
            <a:pPr marL="285750" indent="-285750" algn="ctr">
              <a:buFontTx/>
              <a:buChar char="-"/>
            </a:pPr>
            <a:r>
              <a:rPr lang="en-US" dirty="0" smtClean="0"/>
              <a:t>OFFICIALLY ASK OUR MOD FOR PERMISSION TO TAKE TEST</a:t>
            </a:r>
          </a:p>
          <a:p>
            <a:pPr marL="285750" indent="-285750" algn="ctr">
              <a:buFontTx/>
              <a:buChar char="-"/>
            </a:pPr>
            <a:r>
              <a:rPr lang="en-US" dirty="0" smtClean="0"/>
              <a:t>FORMAL REQUEST OF THE SENDING NATION</a:t>
            </a:r>
          </a:p>
          <a:p>
            <a:pPr marL="285750" indent="-285750" algn="ctr">
              <a:buFontTx/>
              <a:buChar char="-"/>
            </a:pPr>
            <a:r>
              <a:rPr lang="en-US" dirty="0" smtClean="0"/>
              <a:t>IF THEY ARE CURRENTLY WORKING IN MULTINATIONAL STAFF </a:t>
            </a:r>
          </a:p>
          <a:p>
            <a:pPr algn="ctr"/>
            <a:r>
              <a:rPr lang="en-US" dirty="0" smtClean="0"/>
              <a:t>IN OUR COUNTRY</a:t>
            </a:r>
          </a:p>
          <a:p>
            <a:pPr algn="ctr"/>
            <a:r>
              <a:rPr lang="en-US" dirty="0" smtClean="0"/>
              <a:t>- SPECIAL REQUEST AT MINISTERIAL LEVEL</a:t>
            </a:r>
          </a:p>
        </p:txBody>
      </p:sp>
    </p:spTree>
    <p:extLst>
      <p:ext uri="{BB962C8B-B14F-4D97-AF65-F5344CB8AC3E}">
        <p14:creationId xmlns:p14="http://schemas.microsoft.com/office/powerpoint/2010/main" val="278696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fade">
                                      <p:cBhvr>
                                        <p:cTn id="45" dur="500"/>
                                        <p:tgtEl>
                                          <p:spTgt spid="6">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11" end="11"/>
                                            </p:txEl>
                                          </p:spTgt>
                                        </p:tgtEl>
                                        <p:attrNameLst>
                                          <p:attrName>style.visibility</p:attrName>
                                        </p:attrNameLst>
                                      </p:cBhvr>
                                      <p:to>
                                        <p:strVal val="visible"/>
                                      </p:to>
                                    </p:set>
                                    <p:animEffect transition="in" filter="fade">
                                      <p:cBhvr>
                                        <p:cTn id="50" dur="500"/>
                                        <p:tgtEl>
                                          <p:spTgt spid="6">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fade">
                                      <p:cBhvr>
                                        <p:cTn id="55" dur="500"/>
                                        <p:tgtEl>
                                          <p:spTgt spid="6">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xEl>
                                              <p:pRg st="13" end="13"/>
                                            </p:txEl>
                                          </p:spTgt>
                                        </p:tgtEl>
                                        <p:attrNameLst>
                                          <p:attrName>style.visibility</p:attrName>
                                        </p:attrNameLst>
                                      </p:cBhvr>
                                      <p:to>
                                        <p:strVal val="visible"/>
                                      </p:to>
                                    </p:set>
                                    <p:animEffect transition="in" filter="fade">
                                      <p:cBhvr>
                                        <p:cTn id="60" dur="500"/>
                                        <p:tgtEl>
                                          <p:spTgt spid="6">
                                            <p:txEl>
                                              <p:pRg st="13" end="1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xEl>
                                              <p:pRg st="14" end="14"/>
                                            </p:txEl>
                                          </p:spTgt>
                                        </p:tgtEl>
                                        <p:attrNameLst>
                                          <p:attrName>style.visibility</p:attrName>
                                        </p:attrNameLst>
                                      </p:cBhvr>
                                      <p:to>
                                        <p:strVal val="visible"/>
                                      </p:to>
                                    </p:set>
                                    <p:animEffect transition="in" filter="fade">
                                      <p:cBhvr>
                                        <p:cTn id="65" dur="500"/>
                                        <p:tgtEl>
                                          <p:spTgt spid="6">
                                            <p:txEl>
                                              <p:pRg st="14" end="14"/>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6">
                                            <p:txEl>
                                              <p:pRg st="15" end="15"/>
                                            </p:txEl>
                                          </p:spTgt>
                                        </p:tgtEl>
                                        <p:attrNameLst>
                                          <p:attrName>style.visibility</p:attrName>
                                        </p:attrNameLst>
                                      </p:cBhvr>
                                      <p:to>
                                        <p:strVal val="visible"/>
                                      </p:to>
                                    </p:set>
                                    <p:animEffect transition="in" filter="fade">
                                      <p:cBhvr>
                                        <p:cTn id="68" dur="500"/>
                                        <p:tgtEl>
                                          <p:spTgt spid="6">
                                            <p:txEl>
                                              <p:pRg st="15" end="15"/>
                                            </p:txEl>
                                          </p:spTgt>
                                        </p:tgtEl>
                                      </p:cBhvr>
                                    </p:animEffect>
                                  </p:childTnLst>
                                </p:cTn>
                              </p:par>
                              <p:par>
                                <p:cTn id="69" presetID="1" presetClass="entr" presetSubtype="0" fill="hold" nodeType="withEffect">
                                  <p:stCondLst>
                                    <p:cond delay="0"/>
                                  </p:stCondLst>
                                  <p:childTnLst>
                                    <p:set>
                                      <p:cBhvr>
                                        <p:cTn id="7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7</a:t>
            </a:fld>
            <a:endParaRPr lang="en-US"/>
          </a:p>
        </p:txBody>
      </p:sp>
      <p:sp>
        <p:nvSpPr>
          <p:cNvPr id="5" name="Rectangle 4"/>
          <p:cNvSpPr/>
          <p:nvPr/>
        </p:nvSpPr>
        <p:spPr>
          <a:xfrm>
            <a:off x="611560" y="1340769"/>
            <a:ext cx="7776864" cy="5632311"/>
          </a:xfrm>
          <a:prstGeom prst="rect">
            <a:avLst/>
          </a:prstGeom>
        </p:spPr>
        <p:txBody>
          <a:bodyPr wrap="square">
            <a:spAutoFit/>
          </a:bodyPr>
          <a:lstStyle/>
          <a:p>
            <a:r>
              <a:rPr lang="en-US" b="1" dirty="0" smtClean="0"/>
              <a:t>IF TESTED IN YOURS AND ANOTHER COUNTRY, WERE THE TEST RESULTS THE SAME?</a:t>
            </a:r>
          </a:p>
          <a:p>
            <a:pPr marL="285750" indent="-285750" algn="ctr">
              <a:buFontTx/>
              <a:buChar char="-"/>
            </a:pPr>
            <a:r>
              <a:rPr lang="en-US" dirty="0" smtClean="0"/>
              <a:t>YES</a:t>
            </a:r>
          </a:p>
          <a:p>
            <a:pPr marL="285750" indent="-285750" algn="ctr">
              <a:buFontTx/>
              <a:buChar char="-"/>
            </a:pPr>
            <a:r>
              <a:rPr lang="en-US" dirty="0" smtClean="0"/>
              <a:t>WE TESTED ONLY ONE &amp; THE RESULTS WERE THE SAME</a:t>
            </a:r>
          </a:p>
          <a:p>
            <a:pPr marL="285750" indent="-285750" algn="ctr">
              <a:buFontTx/>
              <a:buChar char="-"/>
            </a:pPr>
            <a:r>
              <a:rPr lang="en-US" dirty="0" smtClean="0"/>
              <a:t>NO</a:t>
            </a:r>
          </a:p>
          <a:p>
            <a:pPr marL="285750" indent="-285750" algn="ctr">
              <a:buFontTx/>
              <a:buChar char="-"/>
            </a:pPr>
            <a:r>
              <a:rPr lang="en-US" dirty="0" smtClean="0"/>
              <a:t>YES, YES, YES, NO</a:t>
            </a:r>
          </a:p>
          <a:p>
            <a:pPr marL="285750" indent="-285750" algn="ctr">
              <a:buFontTx/>
              <a:buChar char="-"/>
            </a:pPr>
            <a:r>
              <a:rPr lang="en-US" dirty="0" smtClean="0"/>
              <a:t>IN SOME CASES NO</a:t>
            </a:r>
          </a:p>
          <a:p>
            <a:pPr marL="285750" indent="-285750" algn="ctr">
              <a:buFontTx/>
              <a:buChar char="-"/>
            </a:pPr>
            <a:r>
              <a:rPr lang="en-US" dirty="0" smtClean="0"/>
              <a:t>GENERALLY SPEAKING: YES</a:t>
            </a:r>
          </a:p>
          <a:p>
            <a:pPr marL="285750" indent="-285750" algn="ctr">
              <a:buFontTx/>
              <a:buChar char="-"/>
            </a:pPr>
            <a:r>
              <a:rPr lang="en-US" dirty="0" smtClean="0"/>
              <a:t>PARTLY</a:t>
            </a:r>
          </a:p>
          <a:p>
            <a:pPr marL="285750" indent="-285750" algn="ctr">
              <a:buFontTx/>
              <a:buChar char="-"/>
            </a:pPr>
            <a:r>
              <a:rPr lang="en-US" dirty="0" smtClean="0"/>
              <a:t>IN SOME CASES YES BUT SOMETIMES THERE WAS ALSO A CONSIDERABLE AMOUNT OF TIME BETWEEN TESTS</a:t>
            </a:r>
          </a:p>
          <a:p>
            <a:pPr marL="285750" indent="-285750" algn="ctr">
              <a:buFontTx/>
              <a:buChar char="-"/>
            </a:pPr>
            <a:r>
              <a:rPr lang="en-US" dirty="0" smtClean="0"/>
              <a:t>NOT NECESSARILY; DEPENDS ON CIRCUMSTANCES AND COUNTRIES</a:t>
            </a:r>
          </a:p>
          <a:p>
            <a:pPr algn="ctr"/>
            <a:endParaRPr lang="en-US" dirty="0" smtClean="0"/>
          </a:p>
          <a:p>
            <a:r>
              <a:rPr lang="en-US" b="1" dirty="0" smtClean="0"/>
              <a:t>WHAT NATIONS HAVE YOU TESTED?</a:t>
            </a:r>
          </a:p>
          <a:p>
            <a:endParaRPr lang="en-US" b="1" dirty="0"/>
          </a:p>
          <a:p>
            <a:r>
              <a:rPr lang="en-US" b="1" dirty="0" smtClean="0"/>
              <a:t>WHAT NATIONS HAVE TESTED YOUR PERSONNEL?</a:t>
            </a:r>
          </a:p>
          <a:p>
            <a:pPr marL="285750" indent="-285750" algn="ctr">
              <a:buFontTx/>
              <a:buChar char="-"/>
            </a:pPr>
            <a:endParaRPr lang="en-US" dirty="0" smtClean="0"/>
          </a:p>
          <a:p>
            <a:endParaRPr lang="en-US" dirty="0"/>
          </a:p>
          <a:p>
            <a:endParaRPr lang="en-US" dirty="0"/>
          </a:p>
        </p:txBody>
      </p:sp>
    </p:spTree>
    <p:extLst>
      <p:ext uri="{BB962C8B-B14F-4D97-AF65-F5344CB8AC3E}">
        <p14:creationId xmlns:p14="http://schemas.microsoft.com/office/powerpoint/2010/main" val="278696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8</a:t>
            </a:fld>
            <a:endParaRPr lang="en-US"/>
          </a:p>
        </p:txBody>
      </p:sp>
      <p:sp>
        <p:nvSpPr>
          <p:cNvPr id="5" name="Rectangle 4"/>
          <p:cNvSpPr/>
          <p:nvPr/>
        </p:nvSpPr>
        <p:spPr>
          <a:xfrm>
            <a:off x="683568" y="1340769"/>
            <a:ext cx="7560840" cy="2585323"/>
          </a:xfrm>
          <a:prstGeom prst="rect">
            <a:avLst/>
          </a:prstGeom>
        </p:spPr>
        <p:txBody>
          <a:bodyPr wrap="square">
            <a:spAutoFit/>
          </a:bodyPr>
          <a:lstStyle/>
          <a:p>
            <a:r>
              <a:rPr lang="en-US" b="1" dirty="0" smtClean="0"/>
              <a:t>HAS YOUR NATION USED THE BAT FOR THE TESTS YOU ARE CURRENTLY USING?</a:t>
            </a:r>
          </a:p>
          <a:p>
            <a:endParaRPr lang="en-US" dirty="0"/>
          </a:p>
          <a:p>
            <a:pPr algn="ctr"/>
            <a:r>
              <a:rPr lang="en-US" sz="3600" dirty="0"/>
              <a:t>YES – </a:t>
            </a:r>
            <a:r>
              <a:rPr lang="en-US" sz="3600" dirty="0" smtClean="0"/>
              <a:t>8</a:t>
            </a:r>
          </a:p>
          <a:p>
            <a:pPr algn="ctr"/>
            <a:endParaRPr lang="en-US" dirty="0"/>
          </a:p>
          <a:p>
            <a:pPr algn="ctr"/>
            <a:r>
              <a:rPr lang="en-US" sz="3600" dirty="0" smtClean="0"/>
              <a:t>NO – 7</a:t>
            </a:r>
          </a:p>
          <a:p>
            <a:pPr algn="ctr"/>
            <a:endParaRPr lang="en-US" dirty="0"/>
          </a:p>
        </p:txBody>
      </p:sp>
      <p:pic>
        <p:nvPicPr>
          <p:cNvPr id="3075" name="Picture 3" descr="\\nushafsnode2b\Folder_Redirection$\sha.michael.adubato\My Documents\My Pictures\ba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988840"/>
            <a:ext cx="1907704" cy="100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95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additive="base">
                                        <p:cTn id="15" dur="500" fill="hold"/>
                                        <p:tgtEl>
                                          <p:spTgt spid="3075"/>
                                        </p:tgtEl>
                                        <p:attrNameLst>
                                          <p:attrName>ppt_x</p:attrName>
                                        </p:attrNameLst>
                                      </p:cBhvr>
                                      <p:tavLst>
                                        <p:tav tm="0">
                                          <p:val>
                                            <p:strVal val="#ppt_x"/>
                                          </p:val>
                                        </p:tav>
                                        <p:tav tm="100000">
                                          <p:val>
                                            <p:strVal val="#ppt_x"/>
                                          </p:val>
                                        </p:tav>
                                      </p:tavLst>
                                    </p:anim>
                                    <p:anim calcmode="lin" valueType="num">
                                      <p:cBhvr additive="base">
                                        <p:cTn id="16"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CONCLUDE FROM THIS?</a:t>
            </a:r>
            <a:endParaRPr lang="en-GB" dirty="0"/>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9</a:t>
            </a:fld>
            <a:endParaRPr lang="en-US"/>
          </a:p>
        </p:txBody>
      </p:sp>
      <p:sp>
        <p:nvSpPr>
          <p:cNvPr id="6" name="Rectangle 5"/>
          <p:cNvSpPr/>
          <p:nvPr/>
        </p:nvSpPr>
        <p:spPr>
          <a:xfrm>
            <a:off x="683568" y="1412776"/>
            <a:ext cx="7416824" cy="3693319"/>
          </a:xfrm>
          <a:prstGeom prst="rect">
            <a:avLst/>
          </a:prstGeom>
        </p:spPr>
        <p:txBody>
          <a:bodyPr wrap="square">
            <a:spAutoFit/>
          </a:bodyPr>
          <a:lstStyle/>
          <a:p>
            <a:r>
              <a:rPr lang="en-US" dirty="0" smtClean="0"/>
              <a:t>- THE MAJORITY OF COUNTRIES TEST PERSONNEL FROM     	OTHER COUNTRIES</a:t>
            </a:r>
          </a:p>
          <a:p>
            <a:endParaRPr lang="en-US" dirty="0"/>
          </a:p>
          <a:p>
            <a:r>
              <a:rPr lang="en-US" dirty="0" smtClean="0"/>
              <a:t>- THERE IS NO CLEAR, CONCRETE POLICY ON TESTING ACROSS</a:t>
            </a:r>
          </a:p>
          <a:p>
            <a:r>
              <a:rPr lang="en-US" dirty="0" smtClean="0"/>
              <a:t>   	BORDERS IN MOST CASES</a:t>
            </a:r>
          </a:p>
          <a:p>
            <a:endParaRPr lang="en-US" dirty="0"/>
          </a:p>
          <a:p>
            <a:pPr marL="285750" indent="-285750">
              <a:buFontTx/>
              <a:buChar char="-"/>
            </a:pPr>
            <a:r>
              <a:rPr lang="en-US" dirty="0" smtClean="0"/>
              <a:t>HALF OF THE NATIONS WHO DEVELOP THEIR TESTS DON’T 	USE THE BAT TO ASCERTAIN IF THEY HAVE GOOD </a:t>
            </a:r>
          </a:p>
          <a:p>
            <a:pPr lvl="2"/>
            <a:r>
              <a:rPr lang="en-US" dirty="0" smtClean="0"/>
              <a:t>OR NOT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57995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O Power Point Presentation (OCTOBER 2010)">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DHSPublicationDate xmlns="http://schemas.microsoft.com/sharepoint/v3/fields" xsi:nil="true"/>
    <DHSCommand xmlns="http://schemas.microsoft.com/sharepoint/v3/fields">1</DHSCommand>
    <DHSGeneralDescription xmlns="http://schemas.microsoft.com/sharepoint/v3/fields">&lt;div&gt;&lt;/div&gt;</DHSGeneralDescription>
    <DHSDistributionlist xmlns="http://schemas.microsoft.com/sharepoint/v3/fields" xsi:nil="true"/>
    <DHSSecurityClassification xmlns="http://schemas.microsoft.com/sharepoint/v3/fields">4</DHSSecurityClassification>
    <DHSFilemapReference xmlns="http://schemas.microsoft.com/sharepoint/v3/fields" xsi:nil="true"/>
    <DHSLanguage xmlns="http://schemas.microsoft.com/sharepoint/v3/fields">1</DHSLanguage>
    <DHSDistributionDate xmlns="http://schemas.microsoft.com/sharepoint/v3/fields" xsi:nil="true"/>
    <DHSTaskerLink xmlns="http://schemas.microsoft.com/sharepoint/v3/fields">
      <Url xmlns="http://schemas.microsoft.com/sharepoint/v3/fields" xsi:nil="true"/>
      <Description xmlns="http://schemas.microsoft.com/sharepoint/v3/fields" xsi:nil="true"/>
    </DHSTaskerLink>
    <DHSStatus xmlns="http://schemas.microsoft.com/sharepoint/v3/fields">1</DHSStatus>
    <DHSDisposalRecommendation xmlns="http://schemas.microsoft.com/sharepoint/v3/fields">1</DHSDisposalRecommendation>
    <DHSSignatoryOrAuthority xmlns="http://schemas.microsoft.com/sharepoint/v3/fields" xsi:nil="true"/>
    <DHSCaveat xmlns="http://schemas.microsoft.com/sharepoint/v3/fields" xsi:nil="true"/>
    <DHSExpiryDate xmlns="http://schemas.microsoft.com/sharepoint/v3/fields">2017-04-30T22:00:00+00:00</DHSExpiryDate>
    <DHSOffice xmlns="http://schemas.microsoft.com/sharepoint/v3/fields">1</DHSOffice>
    <DHSTaskerReferenceNumber xmlns="http://schemas.microsoft.com/sharepoint/v3/fields" xsi:nil="true"/>
    <DHSCreationDate xmlns="http://schemas.microsoft.com/sharepoint/v3/fields">2012-04-30T22:00:00+00:00</DHSCreationDate>
    <DHSAuthorOrOwner xmlns="http://schemas.microsoft.com/sharepoint/v3/fields">
      <UserInfo xmlns="http://schemas.microsoft.com/sharepoint/v3/fields">
        <DisplayName xmlns="http://schemas.microsoft.com/sharepoint/v3/fields"/>
        <AccountId xmlns="http://schemas.microsoft.com/sharepoint/v3/fields" xsi:nil="true"/>
        <AccountType xmlns="http://schemas.microsoft.com/sharepoint/v3/fields"/>
      </UserInfo>
    </DHSAuthorOrOwner>
    <DHSAuthorityDate xmlns="http://schemas.microsoft.com/sharepoint/v3/fields" xsi:nil="true"/>
    <DHSDocumentType xmlns="http://schemas.microsoft.com/sharepoint/v3/fields">11</DHSDocumentType>
    <DHSReleasabilityMarking xmlns="http://schemas.microsoft.com/sharepoint/v3/fields" xsi:nil="true"/>
    <DHSAdditionalData xmlns="http://schemas.microsoft.com/sharepoint/v3/fields" xsi:nil="true"/>
    <DHSFileReferenceNumber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HS Document" ma:contentTypeID="0x0101007F12B081B9E3D04A83C8B534D073EF96002B8E03EABD0D4D7A9F747678D4C3579200B38F2DC3CDD2034D95118E63BC37D578" ma:contentTypeVersion="36" ma:contentTypeDescription="Base content type for workspace documents in DHS." ma:contentTypeScope="" ma:versionID="4c951e1a9c219c72543557854893d0fd">
  <xsd:schema xmlns:xsd="http://www.w3.org/2001/XMLSchema" xmlns:p="http://schemas.microsoft.com/office/2006/metadata/properties" xmlns:ns2="http://schemas.microsoft.com/sharepoint/v3/fields" targetNamespace="http://schemas.microsoft.com/office/2006/metadata/properties" ma:root="true" ma:fieldsID="9e46694037c8275ca6a41dced543e46f" ns2:_="">
    <xsd:import namespace="http://schemas.microsoft.com/sharepoint/v3/fields"/>
    <xsd:element name="properties">
      <xsd:complexType>
        <xsd:sequence>
          <xsd:element name="documentManagement">
            <xsd:complexType>
              <xsd:all>
                <xsd:element ref="ns2:DHSSecurityClassification"/>
                <xsd:element ref="ns2:DHSReleasabilityMarking" minOccurs="0"/>
                <xsd:element ref="ns2:DHSCommand"/>
                <xsd:element ref="ns2:DHSOffice" minOccurs="0"/>
                <xsd:element ref="ns2:DHSAuthorOrOwner" minOccurs="0"/>
                <xsd:element ref="ns2:DHSCreationDate"/>
                <xsd:element ref="ns2:DHSExpiryDate"/>
                <xsd:element ref="ns2:DHSSignatoryOrAuthority" minOccurs="0"/>
                <xsd:element ref="ns2:DHSGeneralDescription" minOccurs="0"/>
                <xsd:element ref="ns2:DHSDocumentType" minOccurs="0"/>
                <xsd:element ref="ns2:DHSCaveat" minOccurs="0"/>
                <xsd:element ref="ns2:DHSAuthorityDate" minOccurs="0"/>
                <xsd:element ref="ns2:DHSPublicationDate" minOccurs="0"/>
                <xsd:element ref="ns2:DHSStatus" minOccurs="0"/>
                <xsd:element ref="ns2:DHSDisposalRecommendation" minOccurs="0"/>
                <xsd:element ref="ns2:DHSLanguage" minOccurs="0"/>
                <xsd:element ref="ns2:DHSFilemapReference" minOccurs="0"/>
                <xsd:element ref="ns2:DHSDistributionlist" minOccurs="0"/>
                <xsd:element ref="ns2:DHSDistributionDate" minOccurs="0"/>
                <xsd:element ref="ns2:DHSFileReferenceNumber" minOccurs="0"/>
                <xsd:element ref="ns2:DHSTaskerReferenceNumber" minOccurs="0"/>
                <xsd:element ref="ns2:DHSTaskerLink" minOccurs="0"/>
                <xsd:element ref="ns2:DHSAdditionalData"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DHSSecurityClassification" ma:index="2" ma:displayName="Security Classification" ma:default="1" ma:list="{1a3ddc3f-fda6-43d8-85c4-ca2e706b5d28}" ma:internalName="DHSSecurityClassification" ma:readOnly="false" ma:showField="Title" ma:web="{85637e3d-e4d9-4a1f-b832-e78dfd96bd04}">
      <xsd:simpleType>
        <xsd:restriction base="dms:Lookup"/>
      </xsd:simpleType>
    </xsd:element>
    <xsd:element name="DHSReleasabilityMarking" ma:index="3" nillable="true" ma:displayName="Releasability Marking" ma:list="{4bc3d05d-e895-4174-8faf-bd9cb23a971a}" ma:internalName="DHSReleasabilityMarking" ma:readOnly="false" ma:showField="Title" ma:web="{85637e3d-e4d9-4a1f-b832-e78dfd96bd04}">
      <xsd:simpleType>
        <xsd:restriction base="dms:Lookup"/>
      </xsd:simpleType>
    </xsd:element>
    <xsd:element name="DHSCommand" ma:index="4" ma:displayName="Command" ma:default="1" ma:list="{3d9c66ca-f708-4aac-adbb-de8798312692}" ma:internalName="DHSCommand" ma:readOnly="false" ma:showField="Title" ma:web="{85637e3d-e4d9-4a1f-b832-e78dfd96bd04}">
      <xsd:simpleType>
        <xsd:restriction base="dms:Lookup"/>
      </xsd:simpleType>
    </xsd:element>
    <xsd:element name="DHSOffice" ma:index="5" nillable="true" ma:displayName="Office" ma:list="{21c13fc5-9d9e-4405-999d-2e74f21aa837}" ma:internalName="DHSOffice" ma:readOnly="false" ma:showField="Title" ma:web="{85637e3d-e4d9-4a1f-b832-e78dfd96bd04}">
      <xsd:simpleType>
        <xsd:restriction base="dms:Lookup"/>
      </xsd:simpleType>
    </xsd:element>
    <xsd:element name="DHSAuthorOrOwner" ma:index="6" nillable="true" ma:displayName="Author or Owner" ma:internalName="DHSAuthorOr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HSCreationDate" ma:index="7" ma:displayName="Creation Date" ma:default="[today]" ma:format="DateOnly" ma:internalName="DHSCreationDate" ma:readOnly="false">
      <xsd:simpleType>
        <xsd:restriction base="dms:DateTime"/>
      </xsd:simpleType>
    </xsd:element>
    <xsd:element name="DHSExpiryDate" ma:index="8" ma:displayName="Expiry Date" ma:format="DateOnly" ma:internalName="DHSExpiryDate" ma:readOnly="false">
      <xsd:simpleType>
        <xsd:restriction base="dms:DateTime"/>
      </xsd:simpleType>
    </xsd:element>
    <xsd:element name="DHSSignatoryOrAuthority" ma:index="9" nillable="true" ma:displayName="Signatory or Authority" ma:list="{fe304365-9e18-412c-bff4-78720fd2b22f}" ma:internalName="DHSSignatoryOrAuthority" ma:readOnly="false" ma:showField="Value" ma:web="{85637e3d-e4d9-4a1f-b832-e78dfd96bd04}">
      <xsd:simpleType>
        <xsd:restriction base="dms:Lookup"/>
      </xsd:simpleType>
    </xsd:element>
    <xsd:element name="DHSGeneralDescription" ma:index="10" nillable="true" ma:displayName="General Description" ma:internalName="DHSGeneralDescription" ma:readOnly="false">
      <xsd:simpleType>
        <xsd:restriction base="dms:Note"/>
      </xsd:simpleType>
    </xsd:element>
    <xsd:element name="DHSDocumentType" ma:index="11" nillable="true" ma:displayName="Document Type" ma:list="{6b6bdcb2-9852-493f-9f58-10c8f9e9f1d9}" ma:internalName="DHSDocumentType" ma:readOnly="false" ma:showField="Title" ma:web="{85637e3d-e4d9-4a1f-b832-e78dfd96bd04}">
      <xsd:simpleType>
        <xsd:restriction base="dms:Lookup"/>
      </xsd:simpleType>
    </xsd:element>
    <xsd:element name="DHSCaveat" ma:index="12" nillable="true" ma:displayName="Caveat" ma:list="{55b79ec2-394f-4074-b6e8-72f0b430a4f8}" ma:internalName="DHSCaveat" ma:readOnly="false" ma:showField="Title" ma:web="{85637e3d-e4d9-4a1f-b832-e78dfd96bd04}">
      <xsd:simpleType>
        <xsd:restriction base="dms:Lookup"/>
      </xsd:simpleType>
    </xsd:element>
    <xsd:element name="DHSAuthorityDate" ma:index="13" nillable="true" ma:displayName="Authority Date" ma:format="DateOnly" ma:internalName="DHSAuthorityDate" ma:readOnly="false">
      <xsd:simpleType>
        <xsd:restriction base="dms:DateTime"/>
      </xsd:simpleType>
    </xsd:element>
    <xsd:element name="DHSPublicationDate" ma:index="14" nillable="true" ma:displayName="Publication Date" ma:format="DateOnly" ma:internalName="DHSPublicationDate" ma:readOnly="false">
      <xsd:simpleType>
        <xsd:restriction base="dms:DateTime"/>
      </xsd:simpleType>
    </xsd:element>
    <xsd:element name="DHSStatus" ma:index="15" nillable="true" ma:displayName="Status" ma:default="1" ma:list="{bcba11c5-ac0b-4d61-9a91-9b7eb9550530}" ma:internalName="DHSStatus" ma:readOnly="false" ma:showField="Title" ma:web="{85637e3d-e4d9-4a1f-b832-e78dfd96bd04}">
      <xsd:simpleType>
        <xsd:restriction base="dms:Lookup"/>
      </xsd:simpleType>
    </xsd:element>
    <xsd:element name="DHSDisposalRecommendation" ma:index="16" nillable="true" ma:displayName="Disposal Recommendation" ma:default="1" ma:list="{4b767a8e-7203-4c4e-8336-31dd89d2a9a1}" ma:internalName="DHSDisposalRecommendation" ma:readOnly="false" ma:showField="Title" ma:web="{85637e3d-e4d9-4a1f-b832-e78dfd96bd04}">
      <xsd:simpleType>
        <xsd:restriction base="dms:Lookup"/>
      </xsd:simpleType>
    </xsd:element>
    <xsd:element name="DHSLanguage" ma:index="17" nillable="true" ma:displayName="Language" ma:default="1" ma:list="{55d7a703-55f1-47cf-b655-dcfa9805f030}" ma:internalName="DHSLanguage" ma:readOnly="false" ma:showField="Title" ma:web="{85637e3d-e4d9-4a1f-b832-e78dfd96bd04}">
      <xsd:simpleType>
        <xsd:restriction base="dms:Lookup"/>
      </xsd:simpleType>
    </xsd:element>
    <xsd:element name="DHSFilemapReference" ma:index="18" nillable="true" ma:displayName="Filemap Reference" ma:internalName="DHSFilemapReference" ma:readOnly="false">
      <xsd:simpleType>
        <xsd:restriction base="dms:Text"/>
      </xsd:simpleType>
    </xsd:element>
    <xsd:element name="DHSDistributionlist" ma:index="19" nillable="true" ma:displayName="Distribution List" ma:list="{871d1bfe-45c3-4144-88a9-f73391aeec5c}" ma:internalName="DHSDistributionlist" ma:showField="Title" ma:web="{85637e3d-e4d9-4a1f-b832-e78dfd96bd04}">
      <xsd:simpleType>
        <xsd:restriction base="dms:Lookup"/>
      </xsd:simpleType>
    </xsd:element>
    <xsd:element name="DHSDistributionDate" ma:index="20" nillable="true" ma:displayName="Distribution Date" ma:format="DateOnly" ma:internalName="DHSDistributionDate" ma:readOnly="false">
      <xsd:simpleType>
        <xsd:restriction base="dms:DateTime"/>
      </xsd:simpleType>
    </xsd:element>
    <xsd:element name="DHSFileReferenceNumber" ma:index="21" nillable="true" ma:displayName="File Reference Number" ma:internalName="DHSFileReferenceNumber" ma:readOnly="false">
      <xsd:simpleType>
        <xsd:restriction base="dms:Text"/>
      </xsd:simpleType>
    </xsd:element>
    <xsd:element name="DHSTaskerReferenceNumber" ma:index="22" nillable="true" ma:displayName="Tasker Reference Number" ma:internalName="DHSTaskerReferenceNumber" ma:readOnly="false">
      <xsd:simpleType>
        <xsd:restriction base="dms:Text"/>
      </xsd:simpleType>
    </xsd:element>
    <xsd:element name="DHSTaskerLink" ma:index="23" nillable="true" ma:displayName="Tasker Link" ma:internalName="DHSTasker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HSAdditionalData" ma:index="24" nillable="true" ma:displayName="Additional Data" ma:internalName="DHSAdditionalData"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E47E1B-B1C2-42F9-AAA0-88488AB38406}">
  <ds:schemaRefs>
    <ds:schemaRef ds:uri="http://purl.org/dc/elements/1.1/"/>
    <ds:schemaRef ds:uri="http://schemas.microsoft.com/sharepoint/v3/fields"/>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599676F-B749-41F6-80EC-A6983746FB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D9A81AA-4641-4B76-B433-82C0BC05CC58}">
  <ds:schemaRefs>
    <ds:schemaRef ds:uri="http://schemas.microsoft.com/office/2006/metadata/longProperties"/>
  </ds:schemaRefs>
</ds:datastoreItem>
</file>

<file path=customXml/itemProps4.xml><?xml version="1.0" encoding="utf-8"?>
<ds:datastoreItem xmlns:ds="http://schemas.openxmlformats.org/officeDocument/2006/customXml" ds:itemID="{4B00A3D9-F6D7-4784-ABA5-D43F46DC19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ACO Power Point Presentation (OCTOBER 2010)</Template>
  <TotalTime>21214</TotalTime>
  <Words>712</Words>
  <Application>Microsoft Office PowerPoint</Application>
  <PresentationFormat>Skærmshow (4:3)</PresentationFormat>
  <Paragraphs>155</Paragraphs>
  <Slides>18</Slides>
  <Notes>18</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18</vt:i4>
      </vt:variant>
    </vt:vector>
  </HeadingPairs>
  <TitlesOfParts>
    <vt:vector size="22" baseType="lpstr">
      <vt:lpstr>Arial</vt:lpstr>
      <vt:lpstr>Book Antiqua</vt:lpstr>
      <vt:lpstr>Brush Script MT</vt:lpstr>
      <vt:lpstr>ACO Power Point Presentation (OCTOBER 2010)</vt:lpstr>
      <vt:lpstr>The Birth of the Presentation</vt:lpstr>
      <vt:lpstr>Language Testing Tourism </vt:lpstr>
      <vt:lpstr>OR…</vt:lpstr>
      <vt:lpstr>My country’s test is harder than your country’s test so I’m coming to your country to take my test!</vt:lpstr>
      <vt:lpstr>STANAG TESTING FOR YOUR NATION… QUESTIONNAIRE </vt:lpstr>
      <vt:lpstr>15 REPLIES TO THE QUESTIONNAIRE</vt:lpstr>
      <vt:lpstr>PowerPoint-præsentation</vt:lpstr>
      <vt:lpstr>PowerPoint-præsentation</vt:lpstr>
      <vt:lpstr>WHAT CAN WE CONCLUDE FROM THIS?</vt:lpstr>
      <vt:lpstr>Comparing results B-H Style!</vt:lpstr>
      <vt:lpstr>PowerPoint-præsentation</vt:lpstr>
      <vt:lpstr>Summer of 2018 French Newcomers</vt:lpstr>
      <vt:lpstr>PowerPoint-præsentation</vt:lpstr>
      <vt:lpstr>INTERESTING FACT…</vt:lpstr>
      <vt:lpstr>The easiest way to go from 2222 to 3333</vt:lpstr>
      <vt:lpstr>PowerPoint-præsentation</vt:lpstr>
      <vt:lpstr>PowerPoint-præsentation</vt:lpstr>
      <vt:lpstr>PowerPoint-præsentation</vt:lpstr>
    </vt:vector>
  </TitlesOfParts>
  <Company>NATO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Brief</dc:title>
  <dc:creator>sha.hugh.burden</dc:creator>
  <cp:lastModifiedBy>Kristensen, Allan Juhl</cp:lastModifiedBy>
  <cp:revision>85</cp:revision>
  <cp:lastPrinted>2019-10-04T12:13:53Z</cp:lastPrinted>
  <dcterms:created xsi:type="dcterms:W3CDTF">2011-07-05T10:24:23Z</dcterms:created>
  <dcterms:modified xsi:type="dcterms:W3CDTF">2019-10-09T11:00:26Z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DHS Document</vt:lpwstr>
  </property>
  <property fmtid="{D5CDD505-2E9C-101B-9397-08002B2CF9AE}" pid="3" name="Source">
    <vt:lpwstr>ch</vt:lpwstr>
  </property>
  <property fmtid="{D5CDD505-2E9C-101B-9397-08002B2CF9AE}" pid="4" name="display_urn:schemas-microsoft-com:office:office#DHSAuthorOrOwner">
    <vt:lpwstr>SHAPE CG DOS POIRIER, Alain OR-8</vt:lpwstr>
  </property>
  <property fmtid="{D5CDD505-2E9C-101B-9397-08002B2CF9AE}" pid="5" name="DLPManualFileClassification">
    <vt:lpwstr>{A96B4FAD-86CC-4236-90DA-1F73B47B1B23}</vt:lpwstr>
  </property>
  <property fmtid="{D5CDD505-2E9C-101B-9397-08002B2CF9AE}" pid="6" name="DLPManualFileClassificationLastModifiedBy">
    <vt:lpwstr>U000\sha.michael.adubato</vt:lpwstr>
  </property>
  <property fmtid="{D5CDD505-2E9C-101B-9397-08002B2CF9AE}" pid="7" name="DLPManualFileClassificationLastModificationDate">
    <vt:lpwstr>1568729339</vt:lpwstr>
  </property>
  <property fmtid="{D5CDD505-2E9C-101B-9397-08002B2CF9AE}" pid="8" name="DLPManualFileClassificationVersion">
    <vt:lpwstr>11.3.0.17</vt:lpwstr>
  </property>
</Properties>
</file>