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482" r:id="rId3"/>
    <p:sldId id="396" r:id="rId4"/>
    <p:sldId id="483" r:id="rId5"/>
    <p:sldId id="397" r:id="rId6"/>
    <p:sldId id="447" r:id="rId7"/>
    <p:sldId id="468" r:id="rId8"/>
    <p:sldId id="466" r:id="rId9"/>
    <p:sldId id="448" r:id="rId10"/>
    <p:sldId id="473" r:id="rId11"/>
    <p:sldId id="474" r:id="rId12"/>
    <p:sldId id="475" r:id="rId13"/>
    <p:sldId id="476" r:id="rId14"/>
    <p:sldId id="451" r:id="rId15"/>
    <p:sldId id="484" r:id="rId16"/>
    <p:sldId id="485" r:id="rId17"/>
    <p:sldId id="486" r:id="rId18"/>
    <p:sldId id="467" r:id="rId19"/>
    <p:sldId id="488" r:id="rId20"/>
    <p:sldId id="477" r:id="rId21"/>
    <p:sldId id="478" r:id="rId22"/>
    <p:sldId id="480" r:id="rId23"/>
    <p:sldId id="489" r:id="rId24"/>
    <p:sldId id="490" r:id="rId25"/>
    <p:sldId id="491" r:id="rId26"/>
    <p:sldId id="492" r:id="rId27"/>
    <p:sldId id="494" r:id="rId28"/>
    <p:sldId id="365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52" autoAdjust="0"/>
    <p:restoredTop sz="93172" autoAdjust="0"/>
  </p:normalViewPr>
  <p:slideViewPr>
    <p:cSldViewPr snapToGrid="0">
      <p:cViewPr varScale="1">
        <p:scale>
          <a:sx n="62" d="100"/>
          <a:sy n="62" d="100"/>
        </p:scale>
        <p:origin x="654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365619-E013-4F38-820D-3B6381F4EE84}" type="datetimeFigureOut">
              <a:rPr lang="en-US" smtClean="0"/>
              <a:t>08-Oct-19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B213D-E19E-4A0A-A9B9-0E3CED3A0D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78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07FCA-9498-48C9-B1EE-3E636417CFEA}" type="datetimeFigureOut">
              <a:rPr lang="en-US" smtClean="0"/>
              <a:t>08-Oct-19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966AE-3B9A-4F3B-8AC3-93321DB5ED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1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966AE-3B9A-4F3B-8AC3-93321DB5EDE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87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6877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962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3974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357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352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976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DDCB00-9B3D-471D-AF51-3B2BD889A80C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7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1502-2986-44AC-BB56-83D4C14D6329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1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3328F-12C1-4778-9E79-837A04F71995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6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4674-8F1E-4CCC-AB7B-6D6F983E1A2C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9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D3AE-6DC5-46D4-AA4B-F3201A30DAA9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8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7713-0408-4A4A-A1D7-74A8C717CDDE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6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2AC4-716C-4B45-AE86-10A798D3AA09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3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7FFC-3880-4D3A-BB0A-16105FD21666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481E-E0CC-4999-A9AC-73D29D93D291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6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FFA1-D17B-491E-B527-065DBC141997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BDC8-9C73-461E-B5CB-B3315A0A3CC6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3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D421-823B-44BB-8FD8-FD90F753ACBF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4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DC55-B479-4283-A5EE-63DDA542F355}" type="datetime1">
              <a:rPr lang="en-US" smtClean="0"/>
              <a:t>08-Oct-19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5C8BB-B515-4D89-8A5A-693528597F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227" y="1006607"/>
            <a:ext cx="7712765" cy="3711389"/>
          </a:xfrm>
        </p:spPr>
        <p:txBody>
          <a:bodyPr>
            <a:noAutofit/>
          </a:bodyPr>
          <a:lstStyle/>
          <a:p>
            <a:r>
              <a:rPr lang="en-US" b="1" dirty="0" smtClean="0"/>
              <a:t>The Phenomenon of Shrinking Learning Outcomes:</a:t>
            </a:r>
            <a:br>
              <a:rPr lang="en-US" b="1" dirty="0" smtClean="0"/>
            </a:br>
            <a:r>
              <a:rPr lang="en-US" sz="4000" b="1" dirty="0" smtClean="0"/>
              <a:t>And its negative impact on proficiency-oriented instruction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2462" y="4873845"/>
            <a:ext cx="6858000" cy="15895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BILC Conference</a:t>
            </a:r>
          </a:p>
          <a:p>
            <a:r>
              <a:rPr lang="en-US" dirty="0" smtClean="0"/>
              <a:t>Copenhagen, Denmark</a:t>
            </a:r>
          </a:p>
          <a:p>
            <a:r>
              <a:rPr lang="en-US" dirty="0" smtClean="0"/>
              <a:t>6-11 October 2019</a:t>
            </a:r>
            <a:endParaRPr lang="en-US" dirty="0"/>
          </a:p>
          <a:p>
            <a:r>
              <a:rPr lang="en-US" dirty="0" smtClean="0"/>
              <a:t>Ray Clifford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3250" y="458317"/>
            <a:ext cx="8037500" cy="1320654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1.  Conduct a needs analysis.</a:t>
            </a:r>
            <a:endParaRPr lang="en-US" alt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10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1" y="2400301"/>
            <a:ext cx="1577627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</a:t>
            </a:r>
            <a:r>
              <a:rPr lang="en-US" altLang="en-US" sz="1350" b="1" u="sng" dirty="0" smtClean="0"/>
              <a:t>essential</a:t>
            </a:r>
            <a:r>
              <a:rPr lang="en-US" altLang="en-US" sz="1350" u="sng" dirty="0" smtClean="0"/>
              <a:t> </a:t>
            </a:r>
            <a:r>
              <a:rPr lang="en-US" altLang="en-US" sz="1350" b="1" u="sng" dirty="0" smtClean="0"/>
              <a:t>outcomes</a:t>
            </a:r>
            <a:r>
              <a:rPr lang="en-US" altLang="en-US" sz="1350" dirty="0" smtClean="0"/>
              <a:t> </a:t>
            </a:r>
            <a:r>
              <a:rPr lang="en-US" altLang="en-US" sz="1350" dirty="0"/>
              <a:t>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42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4723" y="376518"/>
            <a:ext cx="8106655" cy="1594604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2.  Use the results to build</a:t>
            </a:r>
            <a:br>
              <a:rPr lang="en-US" altLang="en-US" dirty="0" smtClean="0"/>
            </a:br>
            <a:r>
              <a:rPr lang="en-US" altLang="en-US" dirty="0"/>
              <a:t>	</a:t>
            </a:r>
            <a:r>
              <a:rPr lang="en-US" altLang="en-US" dirty="0" smtClean="0"/>
              <a:t>the Curriculum.</a:t>
            </a:r>
            <a:endParaRPr lang="en-US" alt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11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</a:t>
            </a:r>
            <a:r>
              <a:rPr lang="en-US" altLang="en-US" sz="1350" dirty="0" smtClean="0"/>
              <a:t>essential </a:t>
            </a:r>
            <a:r>
              <a:rPr lang="en-US" altLang="en-US" sz="1350" dirty="0"/>
              <a:t>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</a:t>
            </a:r>
            <a:r>
              <a:rPr lang="en-US" altLang="en-US" sz="1350" b="1" u="sng" dirty="0" smtClean="0"/>
              <a:t>critical functions</a:t>
            </a:r>
            <a:r>
              <a:rPr lang="en-US" altLang="en-US" sz="1350" dirty="0" smtClean="0"/>
              <a:t>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30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303" y="468725"/>
            <a:ext cx="8214232" cy="1448557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3.  Teach the students.</a:t>
            </a:r>
            <a:endParaRPr lang="en-US" alt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12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59002" y="4138811"/>
            <a:ext cx="984648" cy="96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280852" y="4405833"/>
            <a:ext cx="120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Teaching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</a:t>
            </a:r>
            <a:r>
              <a:rPr lang="en-US" altLang="en-US" sz="1350" dirty="0" smtClean="0"/>
              <a:t>essential </a:t>
            </a:r>
            <a:r>
              <a:rPr lang="en-US" altLang="en-US" sz="1350" dirty="0"/>
              <a:t>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</a:t>
            </a:r>
            <a:r>
              <a:rPr lang="en-US" altLang="en-US" sz="1350" b="1" u="sng" dirty="0" smtClean="0"/>
              <a:t>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5055614" y="4602754"/>
            <a:ext cx="316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04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0433" y="330414"/>
            <a:ext cx="8441108" cy="1593474"/>
          </a:xfrm>
        </p:spPr>
        <p:txBody>
          <a:bodyPr>
            <a:noAutofit/>
          </a:bodyPr>
          <a:lstStyle/>
          <a:p>
            <a:r>
              <a:rPr lang="en-US" altLang="en-US" dirty="0" smtClean="0"/>
              <a:t>4.  Test the students.</a:t>
            </a:r>
            <a:endParaRPr lang="en-US" alt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13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59002" y="4138811"/>
            <a:ext cx="984648" cy="96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844902" y="4376055"/>
            <a:ext cx="554954" cy="52716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280852" y="4405833"/>
            <a:ext cx="120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812856" y="4432286"/>
            <a:ext cx="673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Tests</a:t>
            </a:r>
            <a:endParaRPr lang="en-US" altLang="en-US" sz="1800" dirty="0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5055614" y="4602754"/>
            <a:ext cx="316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6277856" y="4625789"/>
            <a:ext cx="551678" cy="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2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07361"/>
            <a:ext cx="8138833" cy="1117370"/>
          </a:xfrm>
        </p:spPr>
        <p:txBody>
          <a:bodyPr>
            <a:noAutofit/>
          </a:bodyPr>
          <a:lstStyle/>
          <a:p>
            <a:r>
              <a:rPr lang="en-US" sz="3600" dirty="0" smtClean="0"/>
              <a:t>How does an instructional system respond, when not enough time has been allocated?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4730"/>
            <a:ext cx="8038941" cy="519758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lack of time reduces the scope of instruction to those elements that can be “taught” in the time available.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</a:t>
            </a:r>
            <a:r>
              <a:rPr lang="en-US" dirty="0" smtClean="0"/>
              <a:t>he pressure to cover as much of the textbook’s content as possible shifts the instructional focus away from proficiency objectives to simpler rote learning and rehearsed performance tasks.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student mindset, “Will that be on the test?” shrinks learning outcomes even further.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Have you noticed that not all learning is equally valuable?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9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241" y="868296"/>
            <a:ext cx="7886700" cy="5271247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A seminal work in Education is Bloom’s</a:t>
            </a:r>
            <a:r>
              <a:rPr lang="en-US" sz="2700" b="1" dirty="0"/>
              <a:t> </a:t>
            </a:r>
            <a:br>
              <a:rPr lang="en-US" sz="2700" b="1" dirty="0"/>
            </a:br>
            <a:r>
              <a:rPr lang="en-US" b="1" i="1" dirty="0" smtClean="0"/>
              <a:t>Taxonomy of Educational Objectives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2400" b="1" dirty="0"/>
              <a:t>Note: the author </a:t>
            </a:r>
            <a:r>
              <a:rPr lang="en-US" sz="2400" b="1" dirty="0" smtClean="0"/>
              <a:t>himself called </a:t>
            </a:r>
            <a:r>
              <a:rPr lang="en-US" sz="2400" b="1" dirty="0"/>
              <a:t>this book,</a:t>
            </a:r>
            <a:br>
              <a:rPr lang="en-US" sz="2400" b="1" dirty="0"/>
            </a:br>
            <a:r>
              <a:rPr lang="en-US" sz="2400" b="1" dirty="0"/>
              <a:t>“The most-quoted, least-read book ever published.”</a:t>
            </a:r>
            <a:br>
              <a:rPr lang="en-US" sz="2400" b="1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>
                <a:latin typeface="+mn-lt"/>
              </a:rPr>
              <a:t>There is a revised version titled</a:t>
            </a:r>
            <a:r>
              <a:rPr lang="en-US" sz="2400" dirty="0">
                <a:latin typeface="+mn-lt"/>
              </a:rPr>
              <a:t>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700" b="1" i="1" kern="0" dirty="0"/>
              <a:t>A Taxonomy for Learning, Teaching, and Assessing: A Revision of Bloom's Taxonomy of Educational Objectives</a:t>
            </a:r>
            <a:r>
              <a:rPr lang="en-US" sz="2700" b="1" kern="0" dirty="0"/>
              <a:t>,</a:t>
            </a:r>
            <a:br>
              <a:rPr lang="en-US" sz="2700" b="1" kern="0" dirty="0"/>
            </a:br>
            <a:r>
              <a:rPr lang="en-US" sz="2400" kern="0" dirty="0"/>
              <a:t>Abridged Edition.  Editors, Lorin W. Anderson, et al.</a:t>
            </a:r>
            <a:br>
              <a:rPr lang="en-US" sz="2400" kern="0" dirty="0"/>
            </a:br>
            <a:r>
              <a:rPr lang="en-US" sz="2400" kern="0" dirty="0"/>
              <a:t>Longman, New York. 2001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5889"/>
            <a:ext cx="7886700" cy="184416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The revised version </a:t>
            </a:r>
            <a:r>
              <a:rPr lang="en-US" sz="3600" b="1" dirty="0" smtClean="0"/>
              <a:t>will be summarized in the next chart.  It divides </a:t>
            </a:r>
            <a:r>
              <a:rPr lang="en-US" sz="3600" b="1" dirty="0"/>
              <a:t>the original, unidimensional </a:t>
            </a:r>
            <a:r>
              <a:rPr lang="en-US" sz="3600" b="1" dirty="0" smtClean="0"/>
              <a:t>Bloom’s taxonomy </a:t>
            </a:r>
            <a:r>
              <a:rPr lang="en-US" sz="3600" b="1" dirty="0"/>
              <a:t>into two dimensions: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6789"/>
            <a:ext cx="7886700" cy="43030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700" b="1" dirty="0" smtClean="0">
                <a:solidFill>
                  <a:srgbClr val="FF0000"/>
                </a:solidFill>
              </a:rPr>
              <a:t>Ways of Thinking</a:t>
            </a:r>
            <a:r>
              <a:rPr lang="en-US" sz="27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6 columns</a:t>
            </a:r>
            <a:r>
              <a:rPr lang="en-US" dirty="0" smtClean="0"/>
              <a:t> </a:t>
            </a:r>
            <a:r>
              <a:rPr lang="en-US" dirty="0"/>
              <a:t>represent </a:t>
            </a:r>
            <a:r>
              <a:rPr lang="en-US" dirty="0" smtClean="0"/>
              <a:t>levels </a:t>
            </a:r>
            <a:r>
              <a:rPr lang="en-US" dirty="0"/>
              <a:t>of the </a:t>
            </a:r>
            <a:r>
              <a:rPr lang="en-US" b="1" dirty="0">
                <a:solidFill>
                  <a:srgbClr val="FF0000"/>
                </a:solidFill>
              </a:rPr>
              <a:t>Cognitive Process Dimension</a:t>
            </a:r>
            <a:r>
              <a:rPr lang="en-US" dirty="0"/>
              <a:t>—ranging from lower-order thinking skills at the </a:t>
            </a:r>
            <a:r>
              <a:rPr lang="en-US" dirty="0" smtClean="0"/>
              <a:t>left </a:t>
            </a:r>
            <a:r>
              <a:rPr lang="en-US" dirty="0"/>
              <a:t>to higher-order thinking skills at the </a:t>
            </a:r>
            <a:r>
              <a:rPr lang="en-US" dirty="0" smtClean="0"/>
              <a:t>right.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700" b="1" dirty="0" smtClean="0">
                <a:solidFill>
                  <a:srgbClr val="0066FF"/>
                </a:solidFill>
              </a:rPr>
              <a:t>Types of Knowledge.</a:t>
            </a:r>
            <a:endParaRPr lang="en-US" sz="2700" b="1" dirty="0">
              <a:solidFill>
                <a:srgbClr val="0066FF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66FF"/>
                </a:solidFill>
              </a:rPr>
              <a:t>4 rows</a:t>
            </a:r>
            <a:r>
              <a:rPr lang="en-US" dirty="0" smtClean="0"/>
              <a:t> </a:t>
            </a:r>
            <a:r>
              <a:rPr lang="en-US" dirty="0"/>
              <a:t>represent the </a:t>
            </a:r>
            <a:r>
              <a:rPr lang="en-US" b="1" dirty="0">
                <a:solidFill>
                  <a:srgbClr val="0066FF"/>
                </a:solidFill>
              </a:rPr>
              <a:t>Knowledge Dimension</a:t>
            </a:r>
            <a:r>
              <a:rPr lang="en-US" dirty="0"/>
              <a:t>—ranging from concrete </a:t>
            </a:r>
            <a:r>
              <a:rPr lang="en-US" dirty="0" smtClean="0"/>
              <a:t>knowledge at </a:t>
            </a:r>
            <a:r>
              <a:rPr lang="en-US" dirty="0"/>
              <a:t>the </a:t>
            </a:r>
            <a:r>
              <a:rPr lang="en-US" dirty="0" smtClean="0"/>
              <a:t>bottom </a:t>
            </a:r>
            <a:r>
              <a:rPr lang="en-US" dirty="0"/>
              <a:t>through </a:t>
            </a:r>
            <a:r>
              <a:rPr lang="en-US" dirty="0" smtClean="0"/>
              <a:t>abstract, metacognitive knowledge at </a:t>
            </a:r>
            <a:r>
              <a:rPr lang="en-US" dirty="0"/>
              <a:t>the </a:t>
            </a:r>
            <a:r>
              <a:rPr lang="en-US" dirty="0" smtClean="0"/>
              <a:t>top.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045" y="353466"/>
            <a:ext cx="8752115" cy="1321653"/>
          </a:xfrm>
        </p:spPr>
        <p:txBody>
          <a:bodyPr>
            <a:noAutofit/>
          </a:bodyPr>
          <a:lstStyle/>
          <a:p>
            <a:r>
              <a:rPr lang="en-US" dirty="0"/>
              <a:t>Bloom’s Revised Taxonomy:</a:t>
            </a:r>
            <a:br>
              <a:rPr lang="en-US" dirty="0"/>
            </a:br>
            <a:r>
              <a:rPr lang="en-US" sz="3000" dirty="0"/>
              <a:t>what you know &amp; what you can do with </a:t>
            </a:r>
            <a:r>
              <a:rPr lang="en-US" sz="3000" dirty="0" smtClean="0"/>
              <a:t>that knowledge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107391"/>
              </p:ext>
            </p:extLst>
          </p:nvPr>
        </p:nvGraphicFramePr>
        <p:xfrm>
          <a:off x="199783" y="1905867"/>
          <a:ext cx="8767483" cy="4490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6407">
                  <a:extLst>
                    <a:ext uri="{9D8B030D-6E8A-4147-A177-3AD203B41FA5}">
                      <a16:colId xmlns:a16="http://schemas.microsoft.com/office/drawing/2014/main" val="1272180268"/>
                    </a:ext>
                  </a:extLst>
                </a:gridCol>
                <a:gridCol w="1258650">
                  <a:extLst>
                    <a:ext uri="{9D8B030D-6E8A-4147-A177-3AD203B41FA5}">
                      <a16:colId xmlns:a16="http://schemas.microsoft.com/office/drawing/2014/main" val="3120327223"/>
                    </a:ext>
                  </a:extLst>
                </a:gridCol>
                <a:gridCol w="1824633">
                  <a:extLst>
                    <a:ext uri="{9D8B030D-6E8A-4147-A177-3AD203B41FA5}">
                      <a16:colId xmlns:a16="http://schemas.microsoft.com/office/drawing/2014/main" val="847205244"/>
                    </a:ext>
                  </a:extLst>
                </a:gridCol>
                <a:gridCol w="1352721">
                  <a:extLst>
                    <a:ext uri="{9D8B030D-6E8A-4147-A177-3AD203B41FA5}">
                      <a16:colId xmlns:a16="http://schemas.microsoft.com/office/drawing/2014/main" val="1961619784"/>
                    </a:ext>
                  </a:extLst>
                </a:gridCol>
                <a:gridCol w="800461">
                  <a:extLst>
                    <a:ext uri="{9D8B030D-6E8A-4147-A177-3AD203B41FA5}">
                      <a16:colId xmlns:a16="http://schemas.microsoft.com/office/drawing/2014/main" val="1198123738"/>
                    </a:ext>
                  </a:extLst>
                </a:gridCol>
                <a:gridCol w="915362">
                  <a:extLst>
                    <a:ext uri="{9D8B030D-6E8A-4147-A177-3AD203B41FA5}">
                      <a16:colId xmlns:a16="http://schemas.microsoft.com/office/drawing/2014/main" val="3636315334"/>
                    </a:ext>
                  </a:extLst>
                </a:gridCol>
                <a:gridCol w="1021496">
                  <a:extLst>
                    <a:ext uri="{9D8B030D-6E8A-4147-A177-3AD203B41FA5}">
                      <a16:colId xmlns:a16="http://schemas.microsoft.com/office/drawing/2014/main" val="1784153989"/>
                    </a:ext>
                  </a:extLst>
                </a:gridCol>
                <a:gridCol w="757753">
                  <a:extLst>
                    <a:ext uri="{9D8B030D-6E8A-4147-A177-3AD203B41FA5}">
                      <a16:colId xmlns:a16="http://schemas.microsoft.com/office/drawing/2014/main" val="3807862325"/>
                    </a:ext>
                  </a:extLst>
                </a:gridCol>
              </a:tblGrid>
              <a:tr h="59713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Common Combinations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Cognitive Dimension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65022"/>
                  </a:ext>
                </a:extLst>
              </a:tr>
              <a:tr h="597137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Remember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Understand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Apply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Analyze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Evaluate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Create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703052223"/>
                  </a:ext>
                </a:extLst>
              </a:tr>
              <a:tr h="597137"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Knowledge Dimension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Meta-cognitive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rowSpan="2" gridSpan="3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37029"/>
                  </a:ext>
                </a:extLst>
              </a:tr>
              <a:tr h="7730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Procedural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115336"/>
                  </a:ext>
                </a:extLst>
              </a:tr>
              <a:tr h="10142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Conceptual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8855557"/>
                  </a:ext>
                </a:extLst>
              </a:tr>
              <a:tr h="617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Factual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baseline="0" dirty="0" smtClean="0"/>
                    </a:p>
                    <a:p>
                      <a:pPr algn="ctr"/>
                      <a:endParaRPr lang="en-US" sz="1800" b="1" baseline="0" dirty="0" smtClean="0"/>
                    </a:p>
                    <a:p>
                      <a:pPr algn="ctr"/>
                      <a:endParaRPr lang="en-US" sz="1800" b="1" baseline="0" dirty="0" smtClean="0"/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8310498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254" y="288286"/>
            <a:ext cx="8421701" cy="848951"/>
          </a:xfrm>
        </p:spPr>
        <p:txBody>
          <a:bodyPr>
            <a:noAutofit/>
          </a:bodyPr>
          <a:lstStyle/>
          <a:p>
            <a:r>
              <a:rPr lang="en-US" dirty="0" smtClean="0"/>
              <a:t>Learners must spend their time well.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070" y="1065129"/>
            <a:ext cx="7978908" cy="5609219"/>
          </a:xfrm>
        </p:spPr>
        <p:txBody>
          <a:bodyPr>
            <a:noAutofit/>
          </a:bodyPr>
          <a:lstStyle/>
          <a:p>
            <a:r>
              <a:rPr lang="en-US" sz="3000" dirty="0" smtClean="0"/>
              <a:t>The </a:t>
            </a:r>
            <a:r>
              <a:rPr lang="en-US" sz="3000" dirty="0"/>
              <a:t>key to becoming an expert is not just </a:t>
            </a:r>
            <a:r>
              <a:rPr lang="en-US" sz="3000" dirty="0" smtClean="0"/>
              <a:t>time</a:t>
            </a:r>
            <a:r>
              <a:rPr lang="en-US" sz="3000" dirty="0"/>
              <a:t>, but engaging in “deliberate practice</a:t>
            </a:r>
            <a:r>
              <a:rPr lang="en-US" sz="3000" dirty="0" smtClean="0"/>
              <a:t>.”</a:t>
            </a:r>
          </a:p>
          <a:p>
            <a:r>
              <a:rPr lang="en-US" sz="3000" dirty="0" smtClean="0"/>
              <a:t>“</a:t>
            </a:r>
            <a:r>
              <a:rPr lang="en-US" sz="3000" dirty="0"/>
              <a:t>Deliberate practice” is different from other types of practice in two essential ways. </a:t>
            </a:r>
          </a:p>
          <a:p>
            <a:pPr lvl="1"/>
            <a:r>
              <a:rPr lang="en-US" sz="2800" dirty="0"/>
              <a:t>D</a:t>
            </a:r>
            <a:r>
              <a:rPr lang="en-US" sz="2800" dirty="0" smtClean="0"/>
              <a:t>eliberate </a:t>
            </a:r>
            <a:r>
              <a:rPr lang="en-US" sz="2800" dirty="0"/>
              <a:t>practice is only possible if there are established “criteria for superior </a:t>
            </a:r>
            <a:r>
              <a:rPr lang="en-US" sz="2800" dirty="0" smtClean="0"/>
              <a:t>performance”.</a:t>
            </a:r>
          </a:p>
          <a:p>
            <a:pPr lvl="1"/>
            <a:r>
              <a:rPr lang="en-US" sz="2800" dirty="0" smtClean="0"/>
              <a:t>There are coaches (teachers) </a:t>
            </a:r>
            <a:r>
              <a:rPr lang="en-US" sz="2800" dirty="0"/>
              <a:t>“who can provide practice activities designed to help a student improve his or her performance</a:t>
            </a:r>
            <a:r>
              <a:rPr lang="en-US" sz="2800" dirty="0" smtClean="0"/>
              <a:t>.”</a:t>
            </a:r>
          </a:p>
          <a:p>
            <a:r>
              <a:rPr lang="en-US" sz="3200" dirty="0" smtClean="0"/>
              <a:t>Other types of practice lead to “arrested development” at lower ability levels. </a:t>
            </a:r>
          </a:p>
          <a:p>
            <a:pPr marL="0" indent="0">
              <a:buNone/>
            </a:pPr>
            <a:r>
              <a:rPr lang="en-US" sz="2000" b="1" i="1" dirty="0" smtClean="0"/>
              <a:t>Peak</a:t>
            </a:r>
            <a:r>
              <a:rPr lang="en-US" sz="2000" b="1" i="1" dirty="0"/>
              <a:t>:  Secrets from the New Science of Expertise</a:t>
            </a:r>
            <a:r>
              <a:rPr lang="en-US" sz="2000" dirty="0"/>
              <a:t>, Anders Ericsson and Robert Pool. Houghton Mifflin Harcourt, Boston, </a:t>
            </a:r>
            <a:r>
              <a:rPr lang="en-US" sz="2000" dirty="0" smtClean="0"/>
              <a:t>2016.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045" y="353466"/>
            <a:ext cx="8752115" cy="1321653"/>
          </a:xfrm>
        </p:spPr>
        <p:txBody>
          <a:bodyPr>
            <a:noAutofit/>
          </a:bodyPr>
          <a:lstStyle/>
          <a:p>
            <a:r>
              <a:rPr lang="en-US" dirty="0" smtClean="0"/>
              <a:t>Bloom’s </a:t>
            </a:r>
            <a:r>
              <a:rPr lang="en-US" dirty="0"/>
              <a:t>Revised </a:t>
            </a:r>
            <a:r>
              <a:rPr lang="en-US" dirty="0" smtClean="0"/>
              <a:t>Taxonomy</a:t>
            </a:r>
            <a:br>
              <a:rPr lang="en-US" dirty="0" smtClean="0"/>
            </a:br>
            <a:r>
              <a:rPr lang="en-US" dirty="0" smtClean="0"/>
              <a:t>and Language Proficiency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9783" y="1905867"/>
          <a:ext cx="8767483" cy="4490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6407">
                  <a:extLst>
                    <a:ext uri="{9D8B030D-6E8A-4147-A177-3AD203B41FA5}">
                      <a16:colId xmlns:a16="http://schemas.microsoft.com/office/drawing/2014/main" val="1272180268"/>
                    </a:ext>
                  </a:extLst>
                </a:gridCol>
                <a:gridCol w="1258650">
                  <a:extLst>
                    <a:ext uri="{9D8B030D-6E8A-4147-A177-3AD203B41FA5}">
                      <a16:colId xmlns:a16="http://schemas.microsoft.com/office/drawing/2014/main" val="3120327223"/>
                    </a:ext>
                  </a:extLst>
                </a:gridCol>
                <a:gridCol w="1824633">
                  <a:extLst>
                    <a:ext uri="{9D8B030D-6E8A-4147-A177-3AD203B41FA5}">
                      <a16:colId xmlns:a16="http://schemas.microsoft.com/office/drawing/2014/main" val="847205244"/>
                    </a:ext>
                  </a:extLst>
                </a:gridCol>
                <a:gridCol w="1352721">
                  <a:extLst>
                    <a:ext uri="{9D8B030D-6E8A-4147-A177-3AD203B41FA5}">
                      <a16:colId xmlns:a16="http://schemas.microsoft.com/office/drawing/2014/main" val="1961619784"/>
                    </a:ext>
                  </a:extLst>
                </a:gridCol>
                <a:gridCol w="800461">
                  <a:extLst>
                    <a:ext uri="{9D8B030D-6E8A-4147-A177-3AD203B41FA5}">
                      <a16:colId xmlns:a16="http://schemas.microsoft.com/office/drawing/2014/main" val="1198123738"/>
                    </a:ext>
                  </a:extLst>
                </a:gridCol>
                <a:gridCol w="915362">
                  <a:extLst>
                    <a:ext uri="{9D8B030D-6E8A-4147-A177-3AD203B41FA5}">
                      <a16:colId xmlns:a16="http://schemas.microsoft.com/office/drawing/2014/main" val="3636315334"/>
                    </a:ext>
                  </a:extLst>
                </a:gridCol>
                <a:gridCol w="1021496">
                  <a:extLst>
                    <a:ext uri="{9D8B030D-6E8A-4147-A177-3AD203B41FA5}">
                      <a16:colId xmlns:a16="http://schemas.microsoft.com/office/drawing/2014/main" val="1784153989"/>
                    </a:ext>
                  </a:extLst>
                </a:gridCol>
                <a:gridCol w="757753">
                  <a:extLst>
                    <a:ext uri="{9D8B030D-6E8A-4147-A177-3AD203B41FA5}">
                      <a16:colId xmlns:a16="http://schemas.microsoft.com/office/drawing/2014/main" val="3807862325"/>
                    </a:ext>
                  </a:extLst>
                </a:gridCol>
              </a:tblGrid>
              <a:tr h="59713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Common Combinations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Cognitive Dimension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65022"/>
                  </a:ext>
                </a:extLst>
              </a:tr>
              <a:tr h="597137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Remember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Understand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Apply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Analyze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Evaluate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Create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703052223"/>
                  </a:ext>
                </a:extLst>
              </a:tr>
              <a:tr h="597137"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66FF"/>
                          </a:solidFill>
                        </a:rPr>
                        <a:t>Knowledge Dimension</a:t>
                      </a:r>
                      <a:endParaRPr lang="en-US" sz="24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Meta-cognitive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Far Transfer;</a:t>
                      </a:r>
                    </a:p>
                    <a:p>
                      <a:pPr algn="ctr"/>
                      <a:r>
                        <a:rPr lang="en-US" sz="1800" b="1" dirty="0" smtClean="0"/>
                        <a:t>Automatized</a:t>
                      </a:r>
                      <a:r>
                        <a:rPr lang="en-US" sz="1800" b="1" baseline="0" dirty="0" smtClean="0"/>
                        <a:t> Proficiency</a:t>
                      </a:r>
                      <a:endParaRPr lang="en-US" sz="1800" b="1" dirty="0"/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37029"/>
                  </a:ext>
                </a:extLst>
              </a:tr>
              <a:tr h="7730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Procedural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115336"/>
                  </a:ext>
                </a:extLst>
              </a:tr>
              <a:tr h="10142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Conceptual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Near</a:t>
                      </a:r>
                      <a:r>
                        <a:rPr lang="en-US" sz="1800" b="1" baseline="0" dirty="0" smtClean="0"/>
                        <a:t> Transfer;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Rehearsed Ability</a:t>
                      </a:r>
                      <a:endParaRPr lang="en-US" sz="1800" b="1" dirty="0"/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8855557"/>
                  </a:ext>
                </a:extLst>
              </a:tr>
              <a:tr h="6172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66FF"/>
                          </a:solidFill>
                        </a:rPr>
                        <a:t>Factual</a:t>
                      </a:r>
                      <a:endParaRPr lang="en-US" sz="1800" dirty="0">
                        <a:solidFill>
                          <a:srgbClr val="0066FF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Direct</a:t>
                      </a:r>
                      <a:r>
                        <a:rPr lang="en-US" sz="1800" b="1" baseline="0" dirty="0" smtClean="0"/>
                        <a:t> Application;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Rote Ability</a:t>
                      </a:r>
                    </a:p>
                  </a:txBody>
                  <a:tcPr marL="68580" marR="68580" marT="34290" marB="3429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98310498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71574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 is learning a language different from learning other subjects?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6700"/>
            <a:ext cx="7992836" cy="5017673"/>
          </a:xfrm>
        </p:spPr>
        <p:txBody>
          <a:bodyPr>
            <a:noAutofit/>
          </a:bodyPr>
          <a:lstStyle/>
          <a:p>
            <a:r>
              <a:rPr lang="en-US" b="1" dirty="0" smtClean="0"/>
              <a:t>Language is the most complex of all human behaviors.</a:t>
            </a:r>
          </a:p>
          <a:p>
            <a:pPr lvl="1"/>
            <a:r>
              <a:rPr lang="en-US" dirty="0" smtClean="0"/>
              <a:t>The limits of my language determine the limits of my world.  (Translated from)</a:t>
            </a:r>
          </a:p>
          <a:p>
            <a:pPr marL="914400" lvl="2" indent="0">
              <a:buNone/>
            </a:pPr>
            <a:r>
              <a:rPr lang="en-US" sz="1600" dirty="0"/>
              <a:t>Ludwig Wittgenstein, Postulate 5.6 in </a:t>
            </a:r>
            <a:r>
              <a:rPr lang="en-US" sz="1600" i="1" dirty="0"/>
              <a:t>TractusLogico-Philosophicus</a:t>
            </a:r>
            <a:r>
              <a:rPr lang="en-US" sz="1600" dirty="0"/>
              <a:t>, 1922. Page 74</a:t>
            </a:r>
            <a:r>
              <a:rPr lang="en-US" sz="1600" dirty="0" smtClean="0"/>
              <a:t>.</a:t>
            </a:r>
          </a:p>
          <a:p>
            <a:r>
              <a:rPr lang="en-US" b="1" dirty="0"/>
              <a:t>L</a:t>
            </a:r>
            <a:r>
              <a:rPr lang="en-US" b="1" dirty="0" smtClean="0"/>
              <a:t>anguage proficiency is a necessary, but </a:t>
            </a:r>
            <a:r>
              <a:rPr lang="en-US" b="1" u="sng" dirty="0" smtClean="0"/>
              <a:t>not</a:t>
            </a:r>
            <a:r>
              <a:rPr lang="en-US" b="1" dirty="0" smtClean="0"/>
              <a:t> </a:t>
            </a:r>
            <a:r>
              <a:rPr lang="en-US" b="1" u="sng" dirty="0" smtClean="0"/>
              <a:t>sufficient</a:t>
            </a:r>
            <a:r>
              <a:rPr lang="en-US" b="1" dirty="0" smtClean="0"/>
              <a:t> condition for non-trivial communication.</a:t>
            </a:r>
          </a:p>
          <a:p>
            <a:pPr lvl="1"/>
            <a:r>
              <a:rPr lang="en-US" dirty="0" smtClean="0"/>
              <a:t>Teaching “JoReMa” without general proficiency.</a:t>
            </a:r>
          </a:p>
          <a:p>
            <a:pPr lvl="1"/>
            <a:r>
              <a:rPr lang="en-US" dirty="0" smtClean="0"/>
              <a:t>The rehearsed language skills of the crew of the </a:t>
            </a:r>
            <a:r>
              <a:rPr lang="en-US" i="1" dirty="0" smtClean="0"/>
              <a:t>Pueblo</a:t>
            </a:r>
            <a:r>
              <a:rPr lang="en-US" dirty="0" smtClean="0"/>
              <a:t>.</a:t>
            </a:r>
          </a:p>
          <a:p>
            <a:r>
              <a:rPr lang="en-US" b="1" dirty="0"/>
              <a:t>L</a:t>
            </a:r>
            <a:r>
              <a:rPr lang="en-US" b="1" dirty="0" smtClean="0"/>
              <a:t>earners aren’t aware of their deficiencies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Dunning-Kruger </a:t>
            </a:r>
            <a:r>
              <a:rPr lang="en-US" dirty="0"/>
              <a:t>e</a:t>
            </a:r>
            <a:r>
              <a:rPr lang="en-US" dirty="0" smtClean="0"/>
              <a:t>ffect in psychology.</a:t>
            </a:r>
          </a:p>
          <a:p>
            <a:pPr lvl="1"/>
            <a:r>
              <a:rPr lang="en-US" dirty="0" smtClean="0"/>
              <a:t>The “What you need is what you’ve got” study.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616" y="323362"/>
            <a:ext cx="7292147" cy="1390976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/>
              <a:t>How can teachers </a:t>
            </a:r>
            <a:br>
              <a:rPr lang="en-US" altLang="en-US" dirty="0" smtClean="0"/>
            </a:br>
            <a:r>
              <a:rPr lang="en-US" altLang="en-US" dirty="0" smtClean="0"/>
              <a:t>increase students’ learning?</a:t>
            </a:r>
            <a:r>
              <a:rPr lang="en-US" altLang="en-US" sz="2700" dirty="0" smtClean="0"/>
              <a:t> </a:t>
            </a:r>
            <a:endParaRPr lang="en-US" altLang="en-US" sz="27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20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59002" y="4138811"/>
            <a:ext cx="984648" cy="96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844902" y="4376055"/>
            <a:ext cx="554954" cy="52716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280852" y="4405833"/>
            <a:ext cx="120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812856" y="4432286"/>
            <a:ext cx="673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Tests</a:t>
            </a:r>
            <a:endParaRPr lang="en-US" altLang="en-US" sz="1800" dirty="0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5055614" y="4602754"/>
            <a:ext cx="316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6277856" y="4625789"/>
            <a:ext cx="551678" cy="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  <p:sp>
        <p:nvSpPr>
          <p:cNvPr id="23" name="Curved Up Arrow 22"/>
          <p:cNvSpPr/>
          <p:nvPr/>
        </p:nvSpPr>
        <p:spPr>
          <a:xfrm flipH="1" flipV="1">
            <a:off x="2993758" y="3728628"/>
            <a:ext cx="2959413" cy="5852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4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43348" y="323362"/>
            <a:ext cx="6183839" cy="1390976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/>
              <a:t>How </a:t>
            </a:r>
            <a:r>
              <a:rPr lang="en-US" altLang="en-US" dirty="0"/>
              <a:t>can </a:t>
            </a:r>
            <a:r>
              <a:rPr lang="en-US" altLang="en-US" dirty="0" smtClean="0"/>
              <a:t>testers </a:t>
            </a:r>
            <a:br>
              <a:rPr lang="en-US" altLang="en-US" dirty="0" smtClean="0"/>
            </a:br>
            <a:r>
              <a:rPr lang="en-US" altLang="en-US" dirty="0" smtClean="0"/>
              <a:t>increase student learning</a:t>
            </a:r>
            <a:r>
              <a:rPr lang="en-US" altLang="en-US" dirty="0"/>
              <a:t>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21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59002" y="4138811"/>
            <a:ext cx="984648" cy="96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844902" y="4376055"/>
            <a:ext cx="554954" cy="52716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280852" y="4405833"/>
            <a:ext cx="120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812856" y="4432286"/>
            <a:ext cx="673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Tests</a:t>
            </a:r>
            <a:endParaRPr lang="en-US" altLang="en-US" sz="1800" dirty="0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5055614" y="4602754"/>
            <a:ext cx="316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6277856" y="4625789"/>
            <a:ext cx="551678" cy="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  <p:sp>
        <p:nvSpPr>
          <p:cNvPr id="24" name="Curved Up Arrow 23"/>
          <p:cNvSpPr/>
          <p:nvPr/>
        </p:nvSpPr>
        <p:spPr>
          <a:xfrm flipH="1">
            <a:off x="2794471" y="4756658"/>
            <a:ext cx="4332716" cy="9316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0433" y="330414"/>
            <a:ext cx="8441108" cy="1924318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Everyone (teachers, students, and testers should)</a:t>
            </a:r>
            <a:br>
              <a:rPr lang="en-US" altLang="en-US" sz="3200" dirty="0" smtClean="0"/>
            </a:br>
            <a:r>
              <a:rPr lang="en-US" altLang="en-US" dirty="0" smtClean="0"/>
              <a:t>Connect learning activities to the original learning expectations.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22</a:t>
            </a:fld>
            <a:endParaRPr lang="en-US" dirty="0"/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714615" y="3486149"/>
            <a:ext cx="2813208" cy="269949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3698071" y="3892220"/>
            <a:ext cx="1444228" cy="150965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59002" y="4138811"/>
            <a:ext cx="984648" cy="96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6844902" y="4376055"/>
            <a:ext cx="554954" cy="52716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303435" y="3994656"/>
            <a:ext cx="1823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Instructional Goals and Learning Outcomes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763558" y="4376056"/>
            <a:ext cx="13227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dirty="0"/>
              <a:t>Textbook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280852" y="4405833"/>
            <a:ext cx="1200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/>
              <a:t>Teaching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855777" y="4410154"/>
            <a:ext cx="673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Tests</a:t>
            </a:r>
            <a:endParaRPr lang="en-US" altLang="en-US" sz="1800" dirty="0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73042" y="2400301"/>
            <a:ext cx="1543050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High academic goals are set and learner outcomes are defined.</a:t>
            </a: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3226594" y="2408635"/>
            <a:ext cx="1945481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Developers include </a:t>
            </a:r>
            <a:r>
              <a:rPr lang="en-US" altLang="en-US" sz="1350" dirty="0" smtClean="0"/>
              <a:t>examples </a:t>
            </a:r>
            <a:r>
              <a:rPr lang="en-US" altLang="en-US" sz="1350" dirty="0"/>
              <a:t>of the most frequently occurring or </a:t>
            </a:r>
            <a:r>
              <a:rPr lang="en-US" altLang="en-US" sz="1350" dirty="0" smtClean="0"/>
              <a:t>most critical functions </a:t>
            </a:r>
            <a:r>
              <a:rPr lang="en-US" altLang="en-US" sz="1350" dirty="0"/>
              <a:t>in a textbook.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86350" y="2400301"/>
            <a:ext cx="142875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Teachers present as much of the textbook as time allows.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6343650" y="2400300"/>
            <a:ext cx="14859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/>
              <a:t>        Students are tested on a sample of items drawn from the textbook.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3257550" y="4618121"/>
            <a:ext cx="473962" cy="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5055614" y="4602754"/>
            <a:ext cx="3164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>
            <a:off x="6277856" y="4625789"/>
            <a:ext cx="551678" cy="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 dirty="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426619" y="241101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2</a:t>
            </a:r>
            <a:r>
              <a:rPr lang="en-US" altLang="en-US" sz="1050" dirty="0"/>
              <a:t>.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1514248" y="2405606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1</a:t>
            </a:r>
            <a:r>
              <a:rPr lang="en-US" altLang="en-US" sz="1050" dirty="0"/>
              <a:t>.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257800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3</a:t>
            </a:r>
            <a:r>
              <a:rPr lang="en-US" altLang="en-US" sz="1050" dirty="0"/>
              <a:t>.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6543675" y="2400301"/>
            <a:ext cx="30489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/>
              <a:t>4</a:t>
            </a:r>
            <a:r>
              <a:rPr lang="en-US" altLang="en-US" sz="1050" dirty="0"/>
              <a:t>.</a:t>
            </a:r>
          </a:p>
        </p:txBody>
      </p:sp>
      <p:sp>
        <p:nvSpPr>
          <p:cNvPr id="23" name="Curved Up Arrow 22"/>
          <p:cNvSpPr/>
          <p:nvPr/>
        </p:nvSpPr>
        <p:spPr>
          <a:xfrm flipH="1" flipV="1">
            <a:off x="2993758" y="3728628"/>
            <a:ext cx="2959413" cy="5852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4" name="Curved Up Arrow 23"/>
          <p:cNvSpPr/>
          <p:nvPr/>
        </p:nvSpPr>
        <p:spPr>
          <a:xfrm flipH="1">
            <a:off x="2794471" y="4756658"/>
            <a:ext cx="4332716" cy="93162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5373"/>
          </a:xfrm>
        </p:spPr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306819"/>
            <a:ext cx="8023572" cy="499408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conducting a language proficiency needs analysis:</a:t>
            </a:r>
          </a:p>
          <a:p>
            <a:pPr lvl="1"/>
            <a:r>
              <a:rPr lang="en-US" dirty="0" smtClean="0"/>
              <a:t>Focus on communication functions, contexts, audiences, and accuracy needs rather than on topics.</a:t>
            </a:r>
          </a:p>
          <a:p>
            <a:pPr lvl="1"/>
            <a:r>
              <a:rPr lang="en-US" dirty="0" smtClean="0"/>
              <a:t>Emphasize the criticality of those functions more than the frequency of their occurrence.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developing courses:</a:t>
            </a:r>
          </a:p>
          <a:p>
            <a:pPr lvl="1"/>
            <a:r>
              <a:rPr lang="en-US" dirty="0" smtClean="0"/>
              <a:t>Create starting points for instruction rather than “teacher scripts”.</a:t>
            </a:r>
          </a:p>
          <a:p>
            <a:pPr lvl="1"/>
            <a:r>
              <a:rPr lang="en-US" dirty="0" smtClean="0"/>
              <a:t>When it is not possible to provide the “deliberate </a:t>
            </a:r>
            <a:r>
              <a:rPr lang="en-US" dirty="0"/>
              <a:t>practice” </a:t>
            </a:r>
            <a:r>
              <a:rPr lang="en-US" dirty="0" smtClean="0"/>
              <a:t>that is needed for learners to master all of the desired outcomes, let the stake holders know.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3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6099"/>
            <a:ext cx="7886700" cy="1325563"/>
          </a:xfrm>
        </p:spPr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581662"/>
            <a:ext cx="8023572" cy="47638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When teaching, give deliberate, guided practice that helps the students: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 unrehearsed automaticity.</a:t>
            </a:r>
          </a:p>
          <a:p>
            <a:pPr lvl="1"/>
            <a:r>
              <a:rPr lang="en-US" dirty="0" smtClean="0"/>
              <a:t>Master the higher order skills needed to be proficient in any language. 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When testing: </a:t>
            </a:r>
          </a:p>
          <a:p>
            <a:pPr lvl="1"/>
            <a:r>
              <a:rPr lang="en-US" dirty="0" smtClean="0"/>
              <a:t>Reinforce proficiency goals by testing the desired learning outcomes rather than the textbook or what was taught.</a:t>
            </a:r>
          </a:p>
          <a:p>
            <a:pPr lvl="1"/>
            <a:r>
              <a:rPr lang="en-US" dirty="0" smtClean="0"/>
              <a:t>Go beyond testing lower-order rote and rehearsed language abilities and </a:t>
            </a:r>
            <a:r>
              <a:rPr lang="en-US" dirty="0"/>
              <a:t>assess higher-order thinking in the target </a:t>
            </a:r>
            <a:r>
              <a:rPr lang="en-US" dirty="0" smtClean="0"/>
              <a:t>language.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1331"/>
            <a:ext cx="7886700" cy="4555632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We should </a:t>
            </a:r>
            <a:r>
              <a:rPr lang="en-US" sz="4400" dirty="0" smtClean="0"/>
              <a:t>try to make </a:t>
            </a:r>
            <a:r>
              <a:rPr lang="en-US" sz="4400" dirty="0" smtClean="0"/>
              <a:t>language learning as simple as possible, but no simpler!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1331"/>
            <a:ext cx="7886700" cy="455563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We should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try to make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language learning as simple as possible, but no simpler!</a:t>
            </a:r>
          </a:p>
          <a:p>
            <a:pPr marL="0" indent="0" algn="ctr">
              <a:buNone/>
            </a:pPr>
            <a:endParaRPr lang="en-US" sz="32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dirty="0" smtClean="0"/>
              <a:t>Attempts to do so, </a:t>
            </a:r>
            <a:r>
              <a:rPr lang="en-US" sz="4400" dirty="0" smtClean="0"/>
              <a:t>may increase </a:t>
            </a:r>
            <a:r>
              <a:rPr lang="en-US" sz="4400" dirty="0" smtClean="0"/>
              <a:t>perceived efficiency, but </a:t>
            </a:r>
            <a:r>
              <a:rPr lang="en-US" sz="4400" dirty="0" smtClean="0"/>
              <a:t>such attempts will always reduce </a:t>
            </a:r>
            <a:r>
              <a:rPr lang="en-US" sz="4400" dirty="0" smtClean="0"/>
              <a:t>effectiveness.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1331"/>
            <a:ext cx="7886700" cy="4555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We should make language learning as simple as possible, but no simpler!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Attempts to do so,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may increase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perceived efficiency, but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such attempts will always reduce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effectiveness.</a:t>
            </a:r>
          </a:p>
          <a:p>
            <a:pPr marL="0" indent="0" algn="ctr">
              <a:buNone/>
            </a:pPr>
            <a:endParaRPr lang="en-US" sz="32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dirty="0" smtClean="0"/>
              <a:t>In the end, the most </a:t>
            </a:r>
            <a:r>
              <a:rPr lang="en-US" sz="4400" u="sng" dirty="0" smtClean="0"/>
              <a:t>inefficient</a:t>
            </a:r>
            <a:r>
              <a:rPr lang="en-US" sz="4400" dirty="0" smtClean="0"/>
              <a:t> process is one that is </a:t>
            </a:r>
            <a:r>
              <a:rPr lang="en-US" sz="4400" u="sng" dirty="0" smtClean="0"/>
              <a:t>ineffective</a:t>
            </a:r>
            <a:r>
              <a:rPr lang="en-US" sz="44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2199032"/>
            <a:ext cx="5829300" cy="323021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 smtClean="0"/>
              <a:t>	Thank you for considering these recommendations.</a:t>
            </a:r>
          </a:p>
          <a:p>
            <a:pPr eaLnBrk="1" hangingPunct="1">
              <a:buFontTx/>
              <a:buNone/>
            </a:pPr>
            <a:endParaRPr lang="en-US" altLang="en-US" sz="3600" dirty="0"/>
          </a:p>
          <a:p>
            <a:pPr eaLnBrk="1" hangingPunct="1">
              <a:buFontTx/>
              <a:buNone/>
            </a:pPr>
            <a:r>
              <a:rPr lang="en-US" altLang="en-US" sz="3600" dirty="0" smtClean="0"/>
              <a:t> I hope you find them helpful.</a:t>
            </a:r>
            <a:endParaRPr lang="en-US" alt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is a crucial factor in learning higher order proficiency skills.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2028585"/>
            <a:ext cx="7886700" cy="4148378"/>
          </a:xfrm>
        </p:spPr>
        <p:txBody>
          <a:bodyPr/>
          <a:lstStyle/>
          <a:p>
            <a:r>
              <a:rPr lang="en-US" dirty="0"/>
              <a:t>All learning takes time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more there is to learn, the longer it will take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7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7990"/>
            <a:ext cx="8138832" cy="5509452"/>
          </a:xfrm>
        </p:spPr>
        <p:txBody>
          <a:bodyPr>
            <a:normAutofit/>
          </a:bodyPr>
          <a:lstStyle/>
          <a:p>
            <a:r>
              <a:rPr lang="en-US" dirty="0" smtClean="0"/>
              <a:t>Time plays such an important role in learning that there is an old proverb, which says: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b="1" dirty="0" smtClean="0"/>
              <a:t>Time is the best teacher.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0307"/>
            <a:ext cx="8061992" cy="6147226"/>
          </a:xfrm>
        </p:spPr>
        <p:txBody>
          <a:bodyPr>
            <a:noAutofit/>
          </a:bodyPr>
          <a:lstStyle/>
          <a:p>
            <a:r>
              <a:rPr lang="en-US" sz="4000" dirty="0" smtClean="0"/>
              <a:t>But we should also note that: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While time may be the best teacher, it eventually kills all of its students.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Time is a limited resource and is therefore a valuable commodity.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Instructional systems designers know more about “time” than they know about “language learning”.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8942"/>
            <a:ext cx="7886700" cy="1367758"/>
          </a:xfrm>
        </p:spPr>
        <p:txBody>
          <a:bodyPr>
            <a:noAutofit/>
          </a:bodyPr>
          <a:lstStyle/>
          <a:p>
            <a:r>
              <a:rPr lang="en-US" dirty="0" smtClean="0"/>
              <a:t>Language is complex.</a:t>
            </a:r>
            <a:br>
              <a:rPr lang="en-US" dirty="0" smtClean="0"/>
            </a:br>
            <a:r>
              <a:rPr lang="en-US" dirty="0" smtClean="0"/>
              <a:t>Language Learning is complexity</a:t>
            </a:r>
            <a:r>
              <a:rPr lang="en-US" sz="6000" baseline="26000" dirty="0" smtClean="0"/>
              <a:t>2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6807"/>
            <a:ext cx="7886700" cy="5009990"/>
          </a:xfrm>
        </p:spPr>
        <p:txBody>
          <a:bodyPr>
            <a:noAutofit/>
          </a:bodyPr>
          <a:lstStyle/>
          <a:p>
            <a:r>
              <a:rPr lang="en-US" dirty="0"/>
              <a:t>W</a:t>
            </a:r>
            <a:r>
              <a:rPr lang="en-US" dirty="0" smtClean="0"/>
              <a:t>e have identified 32 </a:t>
            </a:r>
            <a:r>
              <a:rPr lang="en-US" u="sng" dirty="0" smtClean="0"/>
              <a:t>major</a:t>
            </a:r>
            <a:r>
              <a:rPr lang="en-US" dirty="0" smtClean="0"/>
              <a:t> factors that have an impact on the effectiveness of language instruction.</a:t>
            </a:r>
          </a:p>
          <a:p>
            <a:r>
              <a:rPr lang="en-US" dirty="0" smtClean="0"/>
              <a:t>Those factors can be grouped into 9 categories: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Curriculum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Teacher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Learner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Practice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Feedback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Target Language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Class size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Objectives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Linguistic Environment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097" y="276626"/>
            <a:ext cx="8421701" cy="1414064"/>
          </a:xfrm>
        </p:spPr>
        <p:txBody>
          <a:bodyPr>
            <a:noAutofit/>
          </a:bodyPr>
          <a:lstStyle/>
          <a:p>
            <a:r>
              <a:rPr lang="en-US" sz="4000" dirty="0" smtClean="0"/>
              <a:t>Each of these factors has an effect on the time it takes to learn a language.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489" y="1646240"/>
            <a:ext cx="7886700" cy="507523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Curriculum (disorganized, unclear)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Teacher (unprepared, poor language model)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Learner (low aptitude, unmotivated)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Practice (insufficient, incorrect)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Feedback (imprecise, delayed)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Target Language (“distance” from L</a:t>
            </a:r>
            <a:r>
              <a:rPr lang="en-US" baseline="-10000" dirty="0" smtClean="0"/>
              <a:t>1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Class size (if large, there is less time per student)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Objectives (which STANAG 6001 level 1, 2, or 3?)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Linguistic Environment (less contact means a longer the learning process)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253" y="388178"/>
            <a:ext cx="8460121" cy="1371465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Because so much time is </a:t>
            </a:r>
            <a:r>
              <a:rPr lang="en-US" b="1" dirty="0"/>
              <a:t>required, </a:t>
            </a:r>
            <a:r>
              <a:rPr lang="en-US" b="1" dirty="0" smtClean="0"/>
              <a:t>we have to be efficient.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1008"/>
            <a:ext cx="7886700" cy="4255955"/>
          </a:xfrm>
        </p:spPr>
        <p:txBody>
          <a:bodyPr>
            <a:noAutofit/>
          </a:bodyPr>
          <a:lstStyle/>
          <a:p>
            <a:r>
              <a:rPr lang="en-US" dirty="0"/>
              <a:t>Anders </a:t>
            </a:r>
            <a:r>
              <a:rPr lang="en-US" dirty="0" smtClean="0"/>
              <a:t>Ericsson’s groundbreaking  research on the time needed to develop expertise showed that becoming an expert in any field requires about 10,000 hours of </a:t>
            </a:r>
            <a:r>
              <a:rPr lang="en-US" u="sng" dirty="0" smtClean="0"/>
              <a:t>deliberate</a:t>
            </a:r>
            <a:r>
              <a:rPr lang="en-US" dirty="0" smtClean="0"/>
              <a:t> practice.</a:t>
            </a:r>
          </a:p>
          <a:p>
            <a:pPr marL="457200" lvl="1" indent="0">
              <a:buNone/>
            </a:pPr>
            <a:r>
              <a:rPr lang="en-US" sz="2000" b="1" i="1" dirty="0" smtClean="0"/>
              <a:t>Peak</a:t>
            </a:r>
            <a:r>
              <a:rPr lang="en-US" sz="2000" b="1" i="1" dirty="0"/>
              <a:t>:  Secrets from the New Science of Expertise</a:t>
            </a:r>
            <a:r>
              <a:rPr lang="en-US" sz="2000" dirty="0"/>
              <a:t>, Anders Ericsson and Robert Pool. Houghton Mifflin Harcourt, Boston, 2016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dirty="0"/>
              <a:t>T</a:t>
            </a:r>
            <a:r>
              <a:rPr lang="en-US" dirty="0" smtClean="0"/>
              <a:t>he failure to provide sufficient time for language learning is a pervasive challenge in all of the language schools I know of.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5C8BB-B515-4D89-8A5A-693528597FA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2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37" y="518805"/>
            <a:ext cx="7886700" cy="1932401"/>
          </a:xfrm>
        </p:spPr>
        <p:txBody>
          <a:bodyPr>
            <a:noAutofit/>
          </a:bodyPr>
          <a:lstStyle/>
          <a:p>
            <a:r>
              <a:rPr lang="en-US" dirty="0" smtClean="0"/>
              <a:t>Why is a lack of time always present – even in carefully-designed instructional systems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7" y="2576007"/>
            <a:ext cx="8392406" cy="4014576"/>
          </a:xfrm>
        </p:spPr>
        <p:txBody>
          <a:bodyPr>
            <a:no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3000" dirty="0" smtClean="0"/>
              <a:t>Instructional System Design (ISD) has just 4 steps.</a:t>
            </a:r>
          </a:p>
          <a:p>
            <a:pPr marL="514350" indent="-514350">
              <a:lnSpc>
                <a:spcPts val="2400"/>
              </a:lnSpc>
              <a:buFont typeface="+mj-lt"/>
              <a:buAutoNum type="arabicPeriod"/>
            </a:pPr>
            <a:r>
              <a:rPr lang="en-US" dirty="0" smtClean="0"/>
              <a:t>Conduct a needs analysis.</a:t>
            </a:r>
          </a:p>
          <a:p>
            <a:pPr marL="514350" indent="-514350">
              <a:lnSpc>
                <a:spcPts val="2400"/>
              </a:lnSpc>
              <a:buFont typeface="+mj-lt"/>
              <a:buAutoNum type="arabicPeriod"/>
            </a:pPr>
            <a:r>
              <a:rPr lang="en-US" dirty="0" smtClean="0"/>
              <a:t>Use the results to build the curriculum.</a:t>
            </a:r>
          </a:p>
          <a:p>
            <a:pPr marL="514350" indent="-514350">
              <a:lnSpc>
                <a:spcPts val="2400"/>
              </a:lnSpc>
              <a:buFont typeface="+mj-lt"/>
              <a:buAutoNum type="arabicPeriod"/>
            </a:pPr>
            <a:r>
              <a:rPr lang="en-US" dirty="0" smtClean="0"/>
              <a:t>Teach the students.</a:t>
            </a:r>
          </a:p>
          <a:p>
            <a:pPr marL="514350" indent="-514350">
              <a:lnSpc>
                <a:spcPts val="2400"/>
              </a:lnSpc>
              <a:buFont typeface="+mj-lt"/>
              <a:buAutoNum type="arabicPeriod"/>
            </a:pPr>
            <a:r>
              <a:rPr lang="en-US" dirty="0" smtClean="0"/>
              <a:t>Test the students.</a:t>
            </a:r>
          </a:p>
          <a:p>
            <a:pPr marL="514350" indent="-514350">
              <a:lnSpc>
                <a:spcPts val="2400"/>
              </a:lnSpc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sz="3200" dirty="0" smtClean="0"/>
              <a:t>Let’s explore some ways that inappropriately applying ISD to language learning can systematically shrink learning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2815" y="6408021"/>
            <a:ext cx="2057400" cy="365125"/>
          </a:xfrm>
        </p:spPr>
        <p:txBody>
          <a:bodyPr/>
          <a:lstStyle/>
          <a:p>
            <a:fld id="{D4F5C8BB-B515-4D89-8A5A-693528597FA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3043</TotalTime>
  <Words>1647</Words>
  <Application>Microsoft Office PowerPoint</Application>
  <PresentationFormat>On-screen Show (4:3)</PresentationFormat>
  <Paragraphs>260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The Phenomenon of Shrinking Learning Outcomes: And its negative impact on proficiency-oriented instruction</vt:lpstr>
      <vt:lpstr>How is learning a language different from learning other subjects?</vt:lpstr>
      <vt:lpstr>Time is a crucial factor in learning higher order proficiency skills.</vt:lpstr>
      <vt:lpstr>Time plays such an important role in learning that there is an old proverb, which says:            Time is the best teacher.</vt:lpstr>
      <vt:lpstr>But we should also note that: While time may be the best teacher, it eventually kills all of its students.  Time is a limited resource and is therefore a valuable commodity.  Instructional systems designers know more about “time” than they know about “language learning”.</vt:lpstr>
      <vt:lpstr>Language is complex. Language Learning is complexity2.</vt:lpstr>
      <vt:lpstr>Each of these factors has an effect on the time it takes to learn a language.</vt:lpstr>
      <vt:lpstr>Because so much time is required, we have to be efficient.</vt:lpstr>
      <vt:lpstr>Why is a lack of time always present – even in carefully-designed instructional systems?</vt:lpstr>
      <vt:lpstr>1.  Conduct a needs analysis.</vt:lpstr>
      <vt:lpstr>2.  Use the results to build  the Curriculum.</vt:lpstr>
      <vt:lpstr>3.  Teach the students.</vt:lpstr>
      <vt:lpstr>4.  Test the students.</vt:lpstr>
      <vt:lpstr>How does an instructional system respond, when not enough time has been allocated?</vt:lpstr>
      <vt:lpstr>A seminal work in Education is Bloom’s  Taxonomy of Educational Objectives Note: the author himself called this book, “The most-quoted, least-read book ever published.”  There is a revised version titled, A Taxonomy for Learning, Teaching, and Assessing: A Revision of Bloom's Taxonomy of Educational Objectives, Abridged Edition.  Editors, Lorin W. Anderson, et al. Longman, New York. 2001 </vt:lpstr>
      <vt:lpstr>The revised version will be summarized in the next chart.  It divides the original, unidimensional Bloom’s taxonomy into two dimensions: </vt:lpstr>
      <vt:lpstr>Bloom’s Revised Taxonomy: what you know &amp; what you can do with that knowledge</vt:lpstr>
      <vt:lpstr>Learners must spend their time well.</vt:lpstr>
      <vt:lpstr>Bloom’s Revised Taxonomy and Language Proficiency</vt:lpstr>
      <vt:lpstr>How can teachers  increase students’ learning? </vt:lpstr>
      <vt:lpstr>How can testers  increase student learning? </vt:lpstr>
      <vt:lpstr>Everyone (teachers, students, and testers should) Connect learning activities to the original learning expectations.</vt:lpstr>
      <vt:lpstr>Some Recommendations</vt:lpstr>
      <vt:lpstr>Some Recommendations</vt:lpstr>
      <vt:lpstr>Summary</vt:lpstr>
      <vt:lpstr>Summary</vt:lpstr>
      <vt:lpstr>Summary</vt:lpstr>
      <vt:lpstr>PowerPoint Presentation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Teaching, Learning, and Testing:  Finding Congruence</dc:title>
  <dc:creator>DRAFT</dc:creator>
  <cp:lastModifiedBy>Ray Clifford</cp:lastModifiedBy>
  <cp:revision>538</cp:revision>
  <cp:lastPrinted>2018-10-19T16:16:44Z</cp:lastPrinted>
  <dcterms:created xsi:type="dcterms:W3CDTF">2017-09-25T19:10:30Z</dcterms:created>
  <dcterms:modified xsi:type="dcterms:W3CDTF">2019-10-08T06:17:19Z</dcterms:modified>
</cp:coreProperties>
</file>