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28800425" cy="14400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35" userDrawn="1">
          <p15:clr>
            <a:srgbClr val="A4A3A4"/>
          </p15:clr>
        </p15:guide>
        <p15:guide id="2" pos="90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3" d="100"/>
          <a:sy n="33" d="100"/>
        </p:scale>
        <p:origin x="300" y="54"/>
      </p:cViewPr>
      <p:guideLst>
        <p:guide orient="horz" pos="4535"/>
        <p:guide pos="90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General English and military English balance in our military language program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63873828318723E-2"/>
          <c:y val="0.22870597781141261"/>
          <c:w val="0.69279852540032605"/>
          <c:h val="0.4947274798321031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Beginner (A1)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General English</c:v>
                </c:pt>
                <c:pt idx="1">
                  <c:v>Military English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8F-411E-8944-C4B1BDD692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Elementary (A2)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General English</c:v>
                </c:pt>
                <c:pt idx="1">
                  <c:v>Military English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8F-411E-8944-C4B1BDD692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Pre-intermediate (B1)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General English</c:v>
                </c:pt>
                <c:pt idx="1">
                  <c:v>Military English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8F-411E-8944-C4B1BDD692B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Intermedaite (B1+)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General English</c:v>
                </c:pt>
                <c:pt idx="1">
                  <c:v>Military English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8F-411E-8944-C4B1BDD692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45007199"/>
        <c:axId val="1345005759"/>
        <c:axId val="1429141391"/>
      </c:bar3DChart>
      <c:catAx>
        <c:axId val="1345007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5005759"/>
        <c:crosses val="autoZero"/>
        <c:auto val="1"/>
        <c:lblAlgn val="ctr"/>
        <c:lblOffset val="100"/>
        <c:noMultiLvlLbl val="0"/>
      </c:catAx>
      <c:valAx>
        <c:axId val="1345005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5007199"/>
        <c:crosses val="autoZero"/>
        <c:crossBetween val="between"/>
      </c:valAx>
      <c:serAx>
        <c:axId val="1429141391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5005759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53" y="2356705"/>
            <a:ext cx="21600319" cy="5013407"/>
          </a:xfrm>
        </p:spPr>
        <p:txBody>
          <a:bodyPr anchor="b"/>
          <a:lstStyle>
            <a:lvl1pPr algn="ctr">
              <a:defRPr sz="125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7563448"/>
            <a:ext cx="21600319" cy="3476717"/>
          </a:xfrm>
        </p:spPr>
        <p:txBody>
          <a:bodyPr/>
          <a:lstStyle>
            <a:lvl1pPr marL="0" indent="0" algn="ctr">
              <a:buNone/>
              <a:defRPr sz="5040"/>
            </a:lvl1pPr>
            <a:lvl2pPr marL="960029" indent="0" algn="ctr">
              <a:buNone/>
              <a:defRPr sz="4200"/>
            </a:lvl2pPr>
            <a:lvl3pPr marL="1920057" indent="0" algn="ctr">
              <a:buNone/>
              <a:defRPr sz="3780"/>
            </a:lvl3pPr>
            <a:lvl4pPr marL="2880086" indent="0" algn="ctr">
              <a:buNone/>
              <a:defRPr sz="3360"/>
            </a:lvl4pPr>
            <a:lvl5pPr marL="3840114" indent="0" algn="ctr">
              <a:buNone/>
              <a:defRPr sz="3360"/>
            </a:lvl5pPr>
            <a:lvl6pPr marL="4800143" indent="0" algn="ctr">
              <a:buNone/>
              <a:defRPr sz="3360"/>
            </a:lvl6pPr>
            <a:lvl7pPr marL="5760171" indent="0" algn="ctr">
              <a:buNone/>
              <a:defRPr sz="3360"/>
            </a:lvl7pPr>
            <a:lvl8pPr marL="6720200" indent="0" algn="ctr">
              <a:buNone/>
              <a:defRPr sz="3360"/>
            </a:lvl8pPr>
            <a:lvl9pPr marL="7680228" indent="0" algn="ctr">
              <a:buNone/>
              <a:defRPr sz="3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ED47-8CAC-4B09-A9BC-851C33BCD569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B9DF-680D-47F9-940F-613E3864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0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ED47-8CAC-4B09-A9BC-851C33BCD569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B9DF-680D-47F9-940F-613E3864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81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4" y="766678"/>
            <a:ext cx="6210092" cy="122035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29" y="766678"/>
            <a:ext cx="18270270" cy="122035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ED47-8CAC-4B09-A9BC-851C33BCD569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B9DF-680D-47F9-940F-613E3864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6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ED47-8CAC-4B09-A9BC-851C33BCD569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B9DF-680D-47F9-940F-613E3864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98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3" y="3590056"/>
            <a:ext cx="24840367" cy="5990088"/>
          </a:xfrm>
        </p:spPr>
        <p:txBody>
          <a:bodyPr anchor="b"/>
          <a:lstStyle>
            <a:lvl1pPr>
              <a:defRPr sz="125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3" y="9636811"/>
            <a:ext cx="24840367" cy="3150046"/>
          </a:xfrm>
        </p:spPr>
        <p:txBody>
          <a:bodyPr/>
          <a:lstStyle>
            <a:lvl1pPr marL="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1pPr>
            <a:lvl2pPr marL="960029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2pPr>
            <a:lvl3pPr marL="192005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3pPr>
            <a:lvl4pPr marL="2880086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4pPr>
            <a:lvl5pPr marL="3840114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5pPr>
            <a:lvl6pPr marL="4800143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6pPr>
            <a:lvl7pPr marL="5760171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7pPr>
            <a:lvl8pPr marL="672020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8pPr>
            <a:lvl9pPr marL="7680228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ED47-8CAC-4B09-A9BC-851C33BCD569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B9DF-680D-47F9-940F-613E3864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7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33" y="3833392"/>
            <a:ext cx="12240181" cy="9136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9" y="3833392"/>
            <a:ext cx="12240181" cy="9136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ED47-8CAC-4B09-A9BC-851C33BCD569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B9DF-680D-47F9-940F-613E3864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0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766680"/>
            <a:ext cx="24840367" cy="27833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5" y="3530055"/>
            <a:ext cx="12183929" cy="1730025"/>
          </a:xfrm>
        </p:spPr>
        <p:txBody>
          <a:bodyPr anchor="b"/>
          <a:lstStyle>
            <a:lvl1pPr marL="0" indent="0">
              <a:buNone/>
              <a:defRPr sz="5040" b="1"/>
            </a:lvl1pPr>
            <a:lvl2pPr marL="960029" indent="0">
              <a:buNone/>
              <a:defRPr sz="4200" b="1"/>
            </a:lvl2pPr>
            <a:lvl3pPr marL="1920057" indent="0">
              <a:buNone/>
              <a:defRPr sz="3780" b="1"/>
            </a:lvl3pPr>
            <a:lvl4pPr marL="2880086" indent="0">
              <a:buNone/>
              <a:defRPr sz="3360" b="1"/>
            </a:lvl4pPr>
            <a:lvl5pPr marL="3840114" indent="0">
              <a:buNone/>
              <a:defRPr sz="3360" b="1"/>
            </a:lvl5pPr>
            <a:lvl6pPr marL="4800143" indent="0">
              <a:buNone/>
              <a:defRPr sz="3360" b="1"/>
            </a:lvl6pPr>
            <a:lvl7pPr marL="5760171" indent="0">
              <a:buNone/>
              <a:defRPr sz="3360" b="1"/>
            </a:lvl7pPr>
            <a:lvl8pPr marL="6720200" indent="0">
              <a:buNone/>
              <a:defRPr sz="3360" b="1"/>
            </a:lvl8pPr>
            <a:lvl9pPr marL="7680228" indent="0">
              <a:buNone/>
              <a:defRPr sz="3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5" y="5260078"/>
            <a:ext cx="12183929" cy="77367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5" y="3530055"/>
            <a:ext cx="12243932" cy="1730025"/>
          </a:xfrm>
        </p:spPr>
        <p:txBody>
          <a:bodyPr anchor="b"/>
          <a:lstStyle>
            <a:lvl1pPr marL="0" indent="0">
              <a:buNone/>
              <a:defRPr sz="5040" b="1"/>
            </a:lvl1pPr>
            <a:lvl2pPr marL="960029" indent="0">
              <a:buNone/>
              <a:defRPr sz="4200" b="1"/>
            </a:lvl2pPr>
            <a:lvl3pPr marL="1920057" indent="0">
              <a:buNone/>
              <a:defRPr sz="3780" b="1"/>
            </a:lvl3pPr>
            <a:lvl4pPr marL="2880086" indent="0">
              <a:buNone/>
              <a:defRPr sz="3360" b="1"/>
            </a:lvl4pPr>
            <a:lvl5pPr marL="3840114" indent="0">
              <a:buNone/>
              <a:defRPr sz="3360" b="1"/>
            </a:lvl5pPr>
            <a:lvl6pPr marL="4800143" indent="0">
              <a:buNone/>
              <a:defRPr sz="3360" b="1"/>
            </a:lvl6pPr>
            <a:lvl7pPr marL="5760171" indent="0">
              <a:buNone/>
              <a:defRPr sz="3360" b="1"/>
            </a:lvl7pPr>
            <a:lvl8pPr marL="6720200" indent="0">
              <a:buNone/>
              <a:defRPr sz="3360" b="1"/>
            </a:lvl8pPr>
            <a:lvl9pPr marL="7680228" indent="0">
              <a:buNone/>
              <a:defRPr sz="3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5" y="5260078"/>
            <a:ext cx="12243932" cy="77367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ED47-8CAC-4B09-A9BC-851C33BCD569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B9DF-680D-47F9-940F-613E3864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1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ED47-8CAC-4B09-A9BC-851C33BCD569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B9DF-680D-47F9-940F-613E3864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14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ED47-8CAC-4B09-A9BC-851C33BCD569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B9DF-680D-47F9-940F-613E3864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43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2" y="960014"/>
            <a:ext cx="9288886" cy="3360050"/>
          </a:xfrm>
        </p:spPr>
        <p:txBody>
          <a:bodyPr anchor="b"/>
          <a:lstStyle>
            <a:lvl1pPr>
              <a:defRPr sz="67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6" y="2073365"/>
            <a:ext cx="14580215" cy="10233485"/>
          </a:xfrm>
        </p:spPr>
        <p:txBody>
          <a:bodyPr/>
          <a:lstStyle>
            <a:lvl1pPr>
              <a:defRPr sz="6719"/>
            </a:lvl1pPr>
            <a:lvl2pPr>
              <a:defRPr sz="5879"/>
            </a:lvl2pPr>
            <a:lvl3pPr>
              <a:defRPr sz="504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2" y="4320066"/>
            <a:ext cx="9288886" cy="8003453"/>
          </a:xfrm>
        </p:spPr>
        <p:txBody>
          <a:bodyPr/>
          <a:lstStyle>
            <a:lvl1pPr marL="0" indent="0">
              <a:buNone/>
              <a:defRPr sz="3360"/>
            </a:lvl1pPr>
            <a:lvl2pPr marL="960029" indent="0">
              <a:buNone/>
              <a:defRPr sz="2940"/>
            </a:lvl2pPr>
            <a:lvl3pPr marL="1920057" indent="0">
              <a:buNone/>
              <a:defRPr sz="2520"/>
            </a:lvl3pPr>
            <a:lvl4pPr marL="2880086" indent="0">
              <a:buNone/>
              <a:defRPr sz="2100"/>
            </a:lvl4pPr>
            <a:lvl5pPr marL="3840114" indent="0">
              <a:buNone/>
              <a:defRPr sz="2100"/>
            </a:lvl5pPr>
            <a:lvl6pPr marL="4800143" indent="0">
              <a:buNone/>
              <a:defRPr sz="2100"/>
            </a:lvl6pPr>
            <a:lvl7pPr marL="5760171" indent="0">
              <a:buNone/>
              <a:defRPr sz="2100"/>
            </a:lvl7pPr>
            <a:lvl8pPr marL="6720200" indent="0">
              <a:buNone/>
              <a:defRPr sz="2100"/>
            </a:lvl8pPr>
            <a:lvl9pPr marL="7680228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ED47-8CAC-4B09-A9BC-851C33BCD569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B9DF-680D-47F9-940F-613E3864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9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2" y="960014"/>
            <a:ext cx="9288886" cy="3360050"/>
          </a:xfrm>
        </p:spPr>
        <p:txBody>
          <a:bodyPr anchor="b"/>
          <a:lstStyle>
            <a:lvl1pPr>
              <a:defRPr sz="67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6" y="2073365"/>
            <a:ext cx="14580215" cy="10233485"/>
          </a:xfrm>
        </p:spPr>
        <p:txBody>
          <a:bodyPr anchor="t"/>
          <a:lstStyle>
            <a:lvl1pPr marL="0" indent="0">
              <a:buNone/>
              <a:defRPr sz="6719"/>
            </a:lvl1pPr>
            <a:lvl2pPr marL="960029" indent="0">
              <a:buNone/>
              <a:defRPr sz="5879"/>
            </a:lvl2pPr>
            <a:lvl3pPr marL="1920057" indent="0">
              <a:buNone/>
              <a:defRPr sz="5040"/>
            </a:lvl3pPr>
            <a:lvl4pPr marL="2880086" indent="0">
              <a:buNone/>
              <a:defRPr sz="4200"/>
            </a:lvl4pPr>
            <a:lvl5pPr marL="3840114" indent="0">
              <a:buNone/>
              <a:defRPr sz="4200"/>
            </a:lvl5pPr>
            <a:lvl6pPr marL="4800143" indent="0">
              <a:buNone/>
              <a:defRPr sz="4200"/>
            </a:lvl6pPr>
            <a:lvl7pPr marL="5760171" indent="0">
              <a:buNone/>
              <a:defRPr sz="4200"/>
            </a:lvl7pPr>
            <a:lvl8pPr marL="6720200" indent="0">
              <a:buNone/>
              <a:defRPr sz="4200"/>
            </a:lvl8pPr>
            <a:lvl9pPr marL="7680228" indent="0">
              <a:buNone/>
              <a:defRPr sz="4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2" y="4320066"/>
            <a:ext cx="9288886" cy="8003453"/>
          </a:xfrm>
        </p:spPr>
        <p:txBody>
          <a:bodyPr/>
          <a:lstStyle>
            <a:lvl1pPr marL="0" indent="0">
              <a:buNone/>
              <a:defRPr sz="3360"/>
            </a:lvl1pPr>
            <a:lvl2pPr marL="960029" indent="0">
              <a:buNone/>
              <a:defRPr sz="2940"/>
            </a:lvl2pPr>
            <a:lvl3pPr marL="1920057" indent="0">
              <a:buNone/>
              <a:defRPr sz="2520"/>
            </a:lvl3pPr>
            <a:lvl4pPr marL="2880086" indent="0">
              <a:buNone/>
              <a:defRPr sz="2100"/>
            </a:lvl4pPr>
            <a:lvl5pPr marL="3840114" indent="0">
              <a:buNone/>
              <a:defRPr sz="2100"/>
            </a:lvl5pPr>
            <a:lvl6pPr marL="4800143" indent="0">
              <a:buNone/>
              <a:defRPr sz="2100"/>
            </a:lvl6pPr>
            <a:lvl7pPr marL="5760171" indent="0">
              <a:buNone/>
              <a:defRPr sz="2100"/>
            </a:lvl7pPr>
            <a:lvl8pPr marL="6720200" indent="0">
              <a:buNone/>
              <a:defRPr sz="2100"/>
            </a:lvl8pPr>
            <a:lvl9pPr marL="7680228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ED47-8CAC-4B09-A9BC-851C33BCD569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B9DF-680D-47F9-940F-613E3864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7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766680"/>
            <a:ext cx="24840367" cy="2783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3833392"/>
            <a:ext cx="24840367" cy="913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13346866"/>
            <a:ext cx="6480096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5ED47-8CAC-4B09-A9BC-851C33BCD569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13346866"/>
            <a:ext cx="9720143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13346866"/>
            <a:ext cx="6480096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BB9DF-680D-47F9-940F-613E3864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8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920057" rtl="0" eaLnBrk="1" latinLnBrk="0" hangingPunct="1">
        <a:lnSpc>
          <a:spcPct val="90000"/>
        </a:lnSpc>
        <a:spcBef>
          <a:spcPct val="0"/>
        </a:spcBef>
        <a:buNone/>
        <a:defRPr sz="92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14" indent="-480014" algn="l" defTabSz="1920057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2pPr>
      <a:lvl3pPr marL="2400071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360100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4pPr>
      <a:lvl5pPr marL="4320129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5pPr>
      <a:lvl6pPr marL="5280157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6pPr>
      <a:lvl7pPr marL="6240186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7pPr>
      <a:lvl8pPr marL="7200214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8pPr>
      <a:lvl9pPr marL="8160243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1pPr>
      <a:lvl2pPr marL="960029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920057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3pPr>
      <a:lvl4pPr marL="2880086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4pPr>
      <a:lvl5pPr marL="3840114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5pPr>
      <a:lvl6pPr marL="4800143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6pPr>
      <a:lvl7pPr marL="5760171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7pPr>
      <a:lvl8pPr marL="6720200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8pPr>
      <a:lvl9pPr marL="7680228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DE6777-AAA3-24B6-A80C-CA7E0A466C63}"/>
              </a:ext>
            </a:extLst>
          </p:cNvPr>
          <p:cNvSpPr/>
          <p:nvPr/>
        </p:nvSpPr>
        <p:spPr>
          <a:xfrm>
            <a:off x="0" y="0"/>
            <a:ext cx="28800425" cy="1440021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8173567-05FF-BDD9-53D4-B14D354774D6}"/>
              </a:ext>
            </a:extLst>
          </p:cNvPr>
          <p:cNvCxnSpPr>
            <a:cxnSpLocks/>
          </p:cNvCxnSpPr>
          <p:nvPr/>
        </p:nvCxnSpPr>
        <p:spPr>
          <a:xfrm flipH="1">
            <a:off x="11732264" y="2879565"/>
            <a:ext cx="71716" cy="1137264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84BF0D9F-99FE-4F62-635A-A707D8E6B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259" y="10236120"/>
            <a:ext cx="5483115" cy="40966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CC51F077-E881-5B5A-7407-9B6EF107A8CD}"/>
              </a:ext>
            </a:extLst>
          </p:cNvPr>
          <p:cNvSpPr/>
          <p:nvPr/>
        </p:nvSpPr>
        <p:spPr>
          <a:xfrm rot="13167778">
            <a:off x="11350720" y="5995402"/>
            <a:ext cx="537334" cy="1149711"/>
          </a:xfrm>
          <a:prstGeom prst="downArrow">
            <a:avLst/>
          </a:prstGeom>
          <a:solidFill>
            <a:srgbClr val="92D050">
              <a:alpha val="4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3752AC6C-7A30-6086-7AF8-0BFC6BC488E4}"/>
              </a:ext>
            </a:extLst>
          </p:cNvPr>
          <p:cNvSpPr/>
          <p:nvPr/>
        </p:nvSpPr>
        <p:spPr>
          <a:xfrm>
            <a:off x="5708282" y="5932767"/>
            <a:ext cx="538986" cy="1149711"/>
          </a:xfrm>
          <a:prstGeom prst="downArrow">
            <a:avLst/>
          </a:prstGeom>
          <a:solidFill>
            <a:srgbClr val="92D050">
              <a:alpha val="4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884BD9D-25B1-6FA1-0AC7-75EED0990A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664" y="10634316"/>
            <a:ext cx="4216532" cy="3706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CC1273-FEBB-6259-A3E1-EED555F4A578}"/>
              </a:ext>
            </a:extLst>
          </p:cNvPr>
          <p:cNvSpPr/>
          <p:nvPr/>
        </p:nvSpPr>
        <p:spPr>
          <a:xfrm>
            <a:off x="4742355" y="51757"/>
            <a:ext cx="17822242" cy="211819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Mauritanian civil-military cooperation in an interactive classroom environment </a:t>
            </a:r>
            <a:endParaRPr lang="en-US" sz="8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482BED0-7F35-9BE9-3CEB-2D5602BD2539}"/>
              </a:ext>
            </a:extLst>
          </p:cNvPr>
          <p:cNvSpPr/>
          <p:nvPr/>
        </p:nvSpPr>
        <p:spPr>
          <a:xfrm>
            <a:off x="163250" y="2967949"/>
            <a:ext cx="11382408" cy="338979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ecause of our students’ 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learning habits 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expectations, we have to work hard to shift from the system they are used to (The Grammar Translation Method) to a new system (The Communicative Language Teaching (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method.</a:t>
            </a:r>
            <a:endParaRPr lang="en-US" sz="48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266EB13-F2CB-B0B1-AEB6-0574439ADCBF}"/>
              </a:ext>
            </a:extLst>
          </p:cNvPr>
          <p:cNvSpPr/>
          <p:nvPr/>
        </p:nvSpPr>
        <p:spPr>
          <a:xfrm>
            <a:off x="163247" y="6744968"/>
            <a:ext cx="5745848" cy="336147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Grammar Translation Method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an approach to language teaching that focuses on the explicit teaching of grammar rules and the translation of texts between the target language and the native language of the learners.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154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9634FD0-6E7C-6CA8-D500-C83D1665A7DE}"/>
              </a:ext>
            </a:extLst>
          </p:cNvPr>
          <p:cNvSpPr/>
          <p:nvPr/>
        </p:nvSpPr>
        <p:spPr>
          <a:xfrm>
            <a:off x="6123955" y="6724973"/>
            <a:ext cx="5421702" cy="338979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Communicative Language Teaching (CLT) method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an approach to language teaching that emphasizes communication as the primary goal of language learning. So the learners are actively involved in the process.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154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8ED9061-54E7-9683-854B-CBC44C3204EB}"/>
              </a:ext>
            </a:extLst>
          </p:cNvPr>
          <p:cNvSpPr/>
          <p:nvPr/>
        </p:nvSpPr>
        <p:spPr>
          <a:xfrm>
            <a:off x="11971581" y="2967949"/>
            <a:ext cx="10822984" cy="32393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essence, we do our best to create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 student-centered, interactive learning environment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where students actively engage in the learning process.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This environment serves a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dual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purpose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Bureau for International Language Coordination (BILC)">
            <a:extLst>
              <a:ext uri="{FF2B5EF4-FFF2-40B4-BE49-F238E27FC236}">
                <a16:creationId xmlns:a16="http://schemas.microsoft.com/office/drawing/2014/main" id="{62158B57-829A-67A1-2321-B38D28ED6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39" y="59621"/>
            <a:ext cx="2282651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" descr="logo with R">
            <a:extLst>
              <a:ext uri="{FF2B5EF4-FFF2-40B4-BE49-F238E27FC236}">
                <a16:creationId xmlns:a16="http://schemas.microsoft.com/office/drawing/2014/main" id="{CD6DDB82-D9DF-75AA-EF2B-7D08B1152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072" y="59854"/>
            <a:ext cx="5663110" cy="1002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3438208-DCCB-2C1C-3072-B46D1796EC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8824" y="11225213"/>
            <a:ext cx="2392464" cy="26595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2AE5866B-CECE-4DEA-CD63-50A8730B4F83}"/>
              </a:ext>
            </a:extLst>
          </p:cNvPr>
          <p:cNvGrpSpPr/>
          <p:nvPr/>
        </p:nvGrpSpPr>
        <p:grpSpPr>
          <a:xfrm>
            <a:off x="11971581" y="5493317"/>
            <a:ext cx="16601487" cy="6414931"/>
            <a:chOff x="13182598" y="7200106"/>
            <a:chExt cx="15178172" cy="6414931"/>
          </a:xfrm>
        </p:grpSpPr>
        <p:sp>
          <p:nvSpPr>
            <p:cNvPr id="14" name="Scroll: Horizontal 13">
              <a:extLst>
                <a:ext uri="{FF2B5EF4-FFF2-40B4-BE49-F238E27FC236}">
                  <a16:creationId xmlns:a16="http://schemas.microsoft.com/office/drawing/2014/main" id="{05DF9B79-8E0F-A157-EFF9-345A0E464079}"/>
                </a:ext>
              </a:extLst>
            </p:cNvPr>
            <p:cNvSpPr/>
            <p:nvPr/>
          </p:nvSpPr>
          <p:spPr>
            <a:xfrm>
              <a:off x="13182598" y="7200106"/>
              <a:ext cx="15178172" cy="6414931"/>
            </a:xfrm>
            <a:prstGeom prst="horizontalScroll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067691-EEF4-E046-E13C-D20450033A36}"/>
                </a:ext>
              </a:extLst>
            </p:cNvPr>
            <p:cNvSpPr/>
            <p:nvPr/>
          </p:nvSpPr>
          <p:spPr>
            <a:xfrm>
              <a:off x="14787013" y="8139699"/>
              <a:ext cx="7475054" cy="2228673"/>
            </a:xfrm>
            <a:prstGeom prst="roundRect">
              <a:avLst/>
            </a:prstGeom>
            <a:solidFill>
              <a:srgbClr val="FF0000"/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A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Students</a:t>
              </a:r>
              <a:r>
                <a: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transition from merely knowing (memorizing) the rules to effectively applying them in real-life situations.</a:t>
              </a:r>
              <a:endParaRPr lang="en-US" sz="3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endParaRPr lang="en-US" sz="4400" dirty="0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2190FBF-6B09-4698-7DCF-FB6821C5E5BD}"/>
                </a:ext>
              </a:extLst>
            </p:cNvPr>
            <p:cNvSpPr/>
            <p:nvPr/>
          </p:nvSpPr>
          <p:spPr>
            <a:xfrm>
              <a:off x="14038988" y="10535254"/>
              <a:ext cx="8806679" cy="2270353"/>
            </a:xfrm>
            <a:prstGeom prst="roundRect">
              <a:avLst/>
            </a:prstGeom>
            <a:solidFill>
              <a:srgbClr val="FF0000"/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A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A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The teacher</a:t>
              </a:r>
              <a:r>
                <a: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leverages their understanding of the subject matter and experience to teach English within a military context while also drawing upon the students' hands-on experience to enhance their understanding. </a:t>
              </a:r>
              <a:endParaRPr lang="en-US" sz="3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endParaRPr lang="en-US" sz="4400" dirty="0"/>
            </a:p>
          </p:txBody>
        </p:sp>
        <p:sp>
          <p:nvSpPr>
            <p:cNvPr id="34" name="Arrow: Bent 33">
              <a:extLst>
                <a:ext uri="{FF2B5EF4-FFF2-40B4-BE49-F238E27FC236}">
                  <a16:creationId xmlns:a16="http://schemas.microsoft.com/office/drawing/2014/main" id="{C9E7C0B0-12B5-6687-C4EB-814D5EE579D4}"/>
                </a:ext>
              </a:extLst>
            </p:cNvPr>
            <p:cNvSpPr/>
            <p:nvPr/>
          </p:nvSpPr>
          <p:spPr>
            <a:xfrm>
              <a:off x="13978761" y="8981653"/>
              <a:ext cx="808252" cy="1592561"/>
            </a:xfrm>
            <a:prstGeom prst="ben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90D4153A-8754-FCFD-1FE8-024D64CA67FF}"/>
              </a:ext>
            </a:extLst>
          </p:cNvPr>
          <p:cNvSpPr txBox="1"/>
          <p:nvPr/>
        </p:nvSpPr>
        <p:spPr>
          <a:xfrm>
            <a:off x="26308823" y="13976095"/>
            <a:ext cx="4832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Mohamed Meissara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E65063-8F9A-389E-C6F3-08E592AABCC2}"/>
              </a:ext>
            </a:extLst>
          </p:cNvPr>
          <p:cNvCxnSpPr/>
          <p:nvPr/>
        </p:nvCxnSpPr>
        <p:spPr>
          <a:xfrm>
            <a:off x="1876420" y="6607431"/>
            <a:ext cx="849507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575B275-657E-43CB-BE76-0C57FB602E8B}"/>
              </a:ext>
            </a:extLst>
          </p:cNvPr>
          <p:cNvSpPr/>
          <p:nvPr/>
        </p:nvSpPr>
        <p:spPr>
          <a:xfrm>
            <a:off x="23022145" y="9930461"/>
            <a:ext cx="5679142" cy="1126036"/>
          </a:xfrm>
          <a:prstGeom prst="roundRect">
            <a:avLst/>
          </a:prstGeom>
          <a:solidFill>
            <a:srgbClr val="FF00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Teachers and students  teach and learn from each other.</a:t>
            </a:r>
          </a:p>
          <a:p>
            <a:pPr algn="ctr"/>
            <a:endParaRPr lang="en-US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D2FAFF06-10B7-9EED-E18A-4619AC529D8A}"/>
              </a:ext>
            </a:extLst>
          </p:cNvPr>
          <p:cNvSpPr/>
          <p:nvPr/>
        </p:nvSpPr>
        <p:spPr>
          <a:xfrm>
            <a:off x="22197862" y="5560959"/>
            <a:ext cx="537334" cy="1149711"/>
          </a:xfrm>
          <a:prstGeom prst="downArrow">
            <a:avLst/>
          </a:prstGeom>
          <a:solidFill>
            <a:srgbClr val="92D050">
              <a:alpha val="4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16E8424-BEB1-D369-818A-27CD077DA6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22145" y="6357741"/>
            <a:ext cx="5615029" cy="34467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8" name="Arrow: Bent 17">
            <a:extLst>
              <a:ext uri="{FF2B5EF4-FFF2-40B4-BE49-F238E27FC236}">
                <a16:creationId xmlns:a16="http://schemas.microsoft.com/office/drawing/2014/main" id="{1E27EE2D-0FEF-3A7D-EE42-FD5F49B77D42}"/>
              </a:ext>
            </a:extLst>
          </p:cNvPr>
          <p:cNvSpPr/>
          <p:nvPr/>
        </p:nvSpPr>
        <p:spPr>
          <a:xfrm rot="5400000">
            <a:off x="21588218" y="7684587"/>
            <a:ext cx="1591200" cy="896400"/>
          </a:xfrm>
          <a:prstGeom prst="ben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9" name="Content Placeholder 5">
            <a:extLst>
              <a:ext uri="{FF2B5EF4-FFF2-40B4-BE49-F238E27FC236}">
                <a16:creationId xmlns:a16="http://schemas.microsoft.com/office/drawing/2014/main" id="{3CF3B6C0-F23B-EC3D-4B8F-EE2C99B2F9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8272826"/>
              </p:ext>
            </p:extLst>
          </p:nvPr>
        </p:nvGraphicFramePr>
        <p:xfrm>
          <a:off x="19580561" y="11195863"/>
          <a:ext cx="6577514" cy="3136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C2168691-9885-E6F8-736A-C133E575D3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71581" y="11225213"/>
            <a:ext cx="3294746" cy="302699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2" name="Image 14" descr="téléchargement.png">
            <a:extLst>
              <a:ext uri="{FF2B5EF4-FFF2-40B4-BE49-F238E27FC236}">
                <a16:creationId xmlns:a16="http://schemas.microsoft.com/office/drawing/2014/main" id="{63874900-4870-D608-DDA0-4DA0F0844BB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0929" y="33650"/>
            <a:ext cx="2302791" cy="254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Arrow: Down 36">
            <a:extLst>
              <a:ext uri="{FF2B5EF4-FFF2-40B4-BE49-F238E27FC236}">
                <a16:creationId xmlns:a16="http://schemas.microsoft.com/office/drawing/2014/main" id="{E983627C-9FB1-9D5D-A2A5-0356E6FC5800}"/>
              </a:ext>
            </a:extLst>
          </p:cNvPr>
          <p:cNvSpPr/>
          <p:nvPr/>
        </p:nvSpPr>
        <p:spPr>
          <a:xfrm rot="16200000">
            <a:off x="23267465" y="8919210"/>
            <a:ext cx="537334" cy="1149711"/>
          </a:xfrm>
          <a:prstGeom prst="downArrow">
            <a:avLst/>
          </a:prstGeom>
          <a:solidFill>
            <a:srgbClr val="92D050">
              <a:alpha val="4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1492FE8-6C95-30ED-3A9C-E0034017E95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6" t="1340" r="2520"/>
          <a:stretch/>
        </p:blipFill>
        <p:spPr>
          <a:xfrm rot="5400000">
            <a:off x="1055909" y="9415434"/>
            <a:ext cx="4088743" cy="5745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73EA55B-33A0-678C-E3B8-02682ADF40B5}"/>
              </a:ext>
            </a:extLst>
          </p:cNvPr>
          <p:cNvSpPr/>
          <p:nvPr/>
        </p:nvSpPr>
        <p:spPr>
          <a:xfrm>
            <a:off x="6476481" y="2327152"/>
            <a:ext cx="14444893" cy="45536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cap="small" dirty="0">
              <a:effectLst/>
              <a:ea typeface="Arial" panose="020B0604020202020204" pitchFamily="34" charset="0"/>
            </a:endParaRPr>
          </a:p>
          <a:p>
            <a:pPr algn="ctr"/>
            <a:r>
              <a:rPr lang="en-GB" sz="2800" b="1" cap="small" dirty="0">
                <a:effectLst/>
                <a:ea typeface="Arial" panose="020B0604020202020204" pitchFamily="34" charset="0"/>
              </a:rPr>
              <a:t>NATO BILC MILITARY TERMINOLOGY CONFERENCE</a:t>
            </a:r>
            <a:r>
              <a:rPr lang="en-GB" sz="2800" dirty="0">
                <a:effectLst/>
                <a:ea typeface="Arial" panose="020B0604020202020204" pitchFamily="34" charset="0"/>
              </a:rPr>
              <a:t> </a:t>
            </a:r>
            <a:r>
              <a:rPr lang="en-GB" sz="2800" b="1" cap="small" dirty="0">
                <a:effectLst/>
                <a:ea typeface="Arial" panose="020B0604020202020204" pitchFamily="34" charset="0"/>
              </a:rPr>
              <a:t>STOCKHOLM, SWEDEN</a:t>
            </a:r>
            <a:r>
              <a:rPr lang="en-GB" sz="2800" dirty="0">
                <a:effectLst/>
                <a:ea typeface="Arial" panose="020B0604020202020204" pitchFamily="34" charset="0"/>
              </a:rPr>
              <a:t> (</a:t>
            </a:r>
            <a:r>
              <a:rPr lang="en-GB" sz="2800" b="1" cap="small" dirty="0">
                <a:effectLst/>
                <a:ea typeface="Arial" panose="020B0604020202020204" pitchFamily="34" charset="0"/>
              </a:rPr>
              <a:t>8-12 APRIL 2024)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9EDEBA-83E0-2DD2-35C5-C8C2E95364B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" t="843" r="-514"/>
          <a:stretch/>
        </p:blipFill>
        <p:spPr>
          <a:xfrm>
            <a:off x="23037072" y="1201346"/>
            <a:ext cx="5600102" cy="49876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95167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1760</TotalTime>
  <Words>241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VOLT Language Center</dc:creator>
  <cp:lastModifiedBy>VOLT Language Center</cp:lastModifiedBy>
  <cp:revision>16</cp:revision>
  <dcterms:created xsi:type="dcterms:W3CDTF">2024-03-20T11:19:00Z</dcterms:created>
  <dcterms:modified xsi:type="dcterms:W3CDTF">2024-03-24T10:42:41Z</dcterms:modified>
</cp:coreProperties>
</file>