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63" r:id="rId4"/>
    <p:sldId id="257" r:id="rId5"/>
    <p:sldId id="258" r:id="rId6"/>
    <p:sldId id="264" r:id="rId7"/>
    <p:sldId id="266" r:id="rId8"/>
    <p:sldId id="270" r:id="rId9"/>
    <p:sldId id="271" r:id="rId10"/>
    <p:sldId id="272" r:id="rId11"/>
    <p:sldId id="267" r:id="rId12"/>
    <p:sldId id="268" r:id="rId13"/>
    <p:sldId id="269" r:id="rId14"/>
    <p:sldId id="273" r:id="rId15"/>
    <p:sldId id="261" r:id="rId16"/>
    <p:sldId id="262" r:id="rId17"/>
    <p:sldId id="274" r:id="rId18"/>
    <p:sldId id="276" r:id="rId19"/>
    <p:sldId id="285" r:id="rId20"/>
    <p:sldId id="275" r:id="rId21"/>
    <p:sldId id="277" r:id="rId22"/>
    <p:sldId id="278" r:id="rId23"/>
    <p:sldId id="279" r:id="rId24"/>
    <p:sldId id="280" r:id="rId25"/>
    <p:sldId id="287" r:id="rId26"/>
    <p:sldId id="281" r:id="rId27"/>
    <p:sldId id="282" r:id="rId28"/>
    <p:sldId id="283" r:id="rId29"/>
    <p:sldId id="286" r:id="rId30"/>
    <p:sldId id="28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3" autoAdjust="0"/>
    <p:restoredTop sz="94660"/>
  </p:normalViewPr>
  <p:slideViewPr>
    <p:cSldViewPr snapToGrid="0" snapToObjects="1">
      <p:cViewPr varScale="1">
        <p:scale>
          <a:sx n="102" d="100"/>
          <a:sy n="102" d="100"/>
        </p:scale>
        <p:origin x="-162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Click to edit Master subtitle style</a:t>
            </a:r>
            <a:endParaRPr lang="en-US"/>
          </a:p>
        </p:txBody>
      </p:sp>
      <p:sp>
        <p:nvSpPr>
          <p:cNvPr id="4" name="Date Placeholder 3"/>
          <p:cNvSpPr>
            <a:spLocks noGrp="1"/>
          </p:cNvSpPr>
          <p:nvPr>
            <p:ph type="dt" sz="half" idx="10"/>
          </p:nvPr>
        </p:nvSpPr>
        <p:spPr/>
        <p:txBody>
          <a:bodyPr/>
          <a:lstStyle/>
          <a:p>
            <a:fld id="{7D2A3327-25B6-354C-AFC7-3CEE9EE71E56}" type="datetimeFigureOut">
              <a:t>09/10/19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D5CBB-DF86-0544-BF99-BF8C83451AB1}" type="slidenum">
              <a:t>‹#›</a:t>
            </a:fld>
            <a:endParaRPr lang="en-US"/>
          </a:p>
        </p:txBody>
      </p:sp>
    </p:spTree>
    <p:extLst>
      <p:ext uri="{BB962C8B-B14F-4D97-AF65-F5344CB8AC3E}">
        <p14:creationId xmlns:p14="http://schemas.microsoft.com/office/powerpoint/2010/main" val="1073201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4" name="Date Placeholder 3"/>
          <p:cNvSpPr>
            <a:spLocks noGrp="1"/>
          </p:cNvSpPr>
          <p:nvPr>
            <p:ph type="dt" sz="half" idx="10"/>
          </p:nvPr>
        </p:nvSpPr>
        <p:spPr/>
        <p:txBody>
          <a:bodyPr/>
          <a:lstStyle/>
          <a:p>
            <a:fld id="{7D2A3327-25B6-354C-AFC7-3CEE9EE71E56}" type="datetimeFigureOut">
              <a:t>09/10/19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D5CBB-DF86-0544-BF99-BF8C83451AB1}" type="slidenum">
              <a:t>‹#›</a:t>
            </a:fld>
            <a:endParaRPr lang="en-US"/>
          </a:p>
        </p:txBody>
      </p:sp>
    </p:spTree>
    <p:extLst>
      <p:ext uri="{BB962C8B-B14F-4D97-AF65-F5344CB8AC3E}">
        <p14:creationId xmlns:p14="http://schemas.microsoft.com/office/powerpoint/2010/main" val="67401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v-S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4" name="Date Placeholder 3"/>
          <p:cNvSpPr>
            <a:spLocks noGrp="1"/>
          </p:cNvSpPr>
          <p:nvPr>
            <p:ph type="dt" sz="half" idx="10"/>
          </p:nvPr>
        </p:nvSpPr>
        <p:spPr/>
        <p:txBody>
          <a:bodyPr/>
          <a:lstStyle/>
          <a:p>
            <a:fld id="{7D2A3327-25B6-354C-AFC7-3CEE9EE71E56}" type="datetimeFigureOut">
              <a:t>09/10/19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D5CBB-DF86-0544-BF99-BF8C83451AB1}" type="slidenum">
              <a:t>‹#›</a:t>
            </a:fld>
            <a:endParaRPr lang="en-US"/>
          </a:p>
        </p:txBody>
      </p:sp>
    </p:spTree>
    <p:extLst>
      <p:ext uri="{BB962C8B-B14F-4D97-AF65-F5344CB8AC3E}">
        <p14:creationId xmlns:p14="http://schemas.microsoft.com/office/powerpoint/2010/main" val="1308475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endParaRPr lang="en-US"/>
          </a:p>
        </p:txBody>
      </p:sp>
      <p:sp>
        <p:nvSpPr>
          <p:cNvPr id="3" name="Content Placeholder 2"/>
          <p:cNvSpPr>
            <a:spLocks noGrp="1"/>
          </p:cNvSpPr>
          <p:nvPr>
            <p:ph idx="1"/>
          </p:nvPr>
        </p:nvSpPr>
        <p:spPr/>
        <p:txBody>
          <a:body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4" name="Date Placeholder 3"/>
          <p:cNvSpPr>
            <a:spLocks noGrp="1"/>
          </p:cNvSpPr>
          <p:nvPr>
            <p:ph type="dt" sz="half" idx="10"/>
          </p:nvPr>
        </p:nvSpPr>
        <p:spPr/>
        <p:txBody>
          <a:bodyPr/>
          <a:lstStyle/>
          <a:p>
            <a:fld id="{7D2A3327-25B6-354C-AFC7-3CEE9EE71E56}" type="datetimeFigureOut">
              <a:t>09/10/19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D5CBB-DF86-0544-BF99-BF8C83451AB1}" type="slidenum">
              <a:t>‹#›</a:t>
            </a:fld>
            <a:endParaRPr lang="en-US"/>
          </a:p>
        </p:txBody>
      </p:sp>
    </p:spTree>
    <p:extLst>
      <p:ext uri="{BB962C8B-B14F-4D97-AF65-F5344CB8AC3E}">
        <p14:creationId xmlns:p14="http://schemas.microsoft.com/office/powerpoint/2010/main" val="3835160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v-S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Click to edit Master text styles</a:t>
            </a:r>
          </a:p>
        </p:txBody>
      </p:sp>
      <p:sp>
        <p:nvSpPr>
          <p:cNvPr id="4" name="Date Placeholder 3"/>
          <p:cNvSpPr>
            <a:spLocks noGrp="1"/>
          </p:cNvSpPr>
          <p:nvPr>
            <p:ph type="dt" sz="half" idx="10"/>
          </p:nvPr>
        </p:nvSpPr>
        <p:spPr/>
        <p:txBody>
          <a:bodyPr/>
          <a:lstStyle/>
          <a:p>
            <a:fld id="{7D2A3327-25B6-354C-AFC7-3CEE9EE71E56}" type="datetimeFigureOut">
              <a:t>09/10/19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D5CBB-DF86-0544-BF99-BF8C83451AB1}" type="slidenum">
              <a:t>‹#›</a:t>
            </a:fld>
            <a:endParaRPr lang="en-US"/>
          </a:p>
        </p:txBody>
      </p:sp>
    </p:spTree>
    <p:extLst>
      <p:ext uri="{BB962C8B-B14F-4D97-AF65-F5344CB8AC3E}">
        <p14:creationId xmlns:p14="http://schemas.microsoft.com/office/powerpoint/2010/main" val="3998054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5" name="Date Placeholder 4"/>
          <p:cNvSpPr>
            <a:spLocks noGrp="1"/>
          </p:cNvSpPr>
          <p:nvPr>
            <p:ph type="dt" sz="half" idx="10"/>
          </p:nvPr>
        </p:nvSpPr>
        <p:spPr/>
        <p:txBody>
          <a:bodyPr/>
          <a:lstStyle/>
          <a:p>
            <a:fld id="{7D2A3327-25B6-354C-AFC7-3CEE9EE71E56}" type="datetimeFigureOut">
              <a:t>09/10/19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D5CBB-DF86-0544-BF99-BF8C83451AB1}" type="slidenum">
              <a:t>‹#›</a:t>
            </a:fld>
            <a:endParaRPr lang="en-US"/>
          </a:p>
        </p:txBody>
      </p:sp>
    </p:spTree>
    <p:extLst>
      <p:ext uri="{BB962C8B-B14F-4D97-AF65-F5344CB8AC3E}">
        <p14:creationId xmlns:p14="http://schemas.microsoft.com/office/powerpoint/2010/main" val="76496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7" name="Date Placeholder 6"/>
          <p:cNvSpPr>
            <a:spLocks noGrp="1"/>
          </p:cNvSpPr>
          <p:nvPr>
            <p:ph type="dt" sz="half" idx="10"/>
          </p:nvPr>
        </p:nvSpPr>
        <p:spPr/>
        <p:txBody>
          <a:bodyPr/>
          <a:lstStyle/>
          <a:p>
            <a:fld id="{7D2A3327-25B6-354C-AFC7-3CEE9EE71E56}" type="datetimeFigureOut">
              <a:t>09/10/19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3D5CBB-DF86-0544-BF99-BF8C83451AB1}" type="slidenum">
              <a:t>‹#›</a:t>
            </a:fld>
            <a:endParaRPr lang="en-US"/>
          </a:p>
        </p:txBody>
      </p:sp>
    </p:spTree>
    <p:extLst>
      <p:ext uri="{BB962C8B-B14F-4D97-AF65-F5344CB8AC3E}">
        <p14:creationId xmlns:p14="http://schemas.microsoft.com/office/powerpoint/2010/main" val="4018481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endParaRPr lang="en-US"/>
          </a:p>
        </p:txBody>
      </p:sp>
      <p:sp>
        <p:nvSpPr>
          <p:cNvPr id="3" name="Date Placeholder 2"/>
          <p:cNvSpPr>
            <a:spLocks noGrp="1"/>
          </p:cNvSpPr>
          <p:nvPr>
            <p:ph type="dt" sz="half" idx="10"/>
          </p:nvPr>
        </p:nvSpPr>
        <p:spPr/>
        <p:txBody>
          <a:bodyPr/>
          <a:lstStyle/>
          <a:p>
            <a:fld id="{7D2A3327-25B6-354C-AFC7-3CEE9EE71E56}" type="datetimeFigureOut">
              <a:t>09/10/19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3D5CBB-DF86-0544-BF99-BF8C83451AB1}" type="slidenum">
              <a:t>‹#›</a:t>
            </a:fld>
            <a:endParaRPr lang="en-US"/>
          </a:p>
        </p:txBody>
      </p:sp>
    </p:spTree>
    <p:extLst>
      <p:ext uri="{BB962C8B-B14F-4D97-AF65-F5344CB8AC3E}">
        <p14:creationId xmlns:p14="http://schemas.microsoft.com/office/powerpoint/2010/main" val="3305103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A3327-25B6-354C-AFC7-3CEE9EE71E56}" type="datetimeFigureOut">
              <a:t>09/10/19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3D5CBB-DF86-0544-BF99-BF8C83451AB1}" type="slidenum">
              <a:t>‹#›</a:t>
            </a:fld>
            <a:endParaRPr lang="en-US"/>
          </a:p>
        </p:txBody>
      </p:sp>
    </p:spTree>
    <p:extLst>
      <p:ext uri="{BB962C8B-B14F-4D97-AF65-F5344CB8AC3E}">
        <p14:creationId xmlns:p14="http://schemas.microsoft.com/office/powerpoint/2010/main" val="3463319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v-S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Click to edit Master text styles</a:t>
            </a:r>
          </a:p>
        </p:txBody>
      </p:sp>
      <p:sp>
        <p:nvSpPr>
          <p:cNvPr id="5" name="Date Placeholder 4"/>
          <p:cNvSpPr>
            <a:spLocks noGrp="1"/>
          </p:cNvSpPr>
          <p:nvPr>
            <p:ph type="dt" sz="half" idx="10"/>
          </p:nvPr>
        </p:nvSpPr>
        <p:spPr/>
        <p:txBody>
          <a:bodyPr/>
          <a:lstStyle/>
          <a:p>
            <a:fld id="{7D2A3327-25B6-354C-AFC7-3CEE9EE71E56}" type="datetimeFigureOut">
              <a:t>09/10/19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D5CBB-DF86-0544-BF99-BF8C83451AB1}" type="slidenum">
              <a:t>‹#›</a:t>
            </a:fld>
            <a:endParaRPr lang="en-US"/>
          </a:p>
        </p:txBody>
      </p:sp>
    </p:spTree>
    <p:extLst>
      <p:ext uri="{BB962C8B-B14F-4D97-AF65-F5344CB8AC3E}">
        <p14:creationId xmlns:p14="http://schemas.microsoft.com/office/powerpoint/2010/main" val="2675670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v-S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Click to edit Master text styles</a:t>
            </a:r>
          </a:p>
        </p:txBody>
      </p:sp>
      <p:sp>
        <p:nvSpPr>
          <p:cNvPr id="5" name="Date Placeholder 4"/>
          <p:cNvSpPr>
            <a:spLocks noGrp="1"/>
          </p:cNvSpPr>
          <p:nvPr>
            <p:ph type="dt" sz="half" idx="10"/>
          </p:nvPr>
        </p:nvSpPr>
        <p:spPr/>
        <p:txBody>
          <a:bodyPr/>
          <a:lstStyle/>
          <a:p>
            <a:fld id="{7D2A3327-25B6-354C-AFC7-3CEE9EE71E56}" type="datetimeFigureOut">
              <a:t>09/10/19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D5CBB-DF86-0544-BF99-BF8C83451AB1}" type="slidenum">
              <a:t>‹#›</a:t>
            </a:fld>
            <a:endParaRPr lang="en-US"/>
          </a:p>
        </p:txBody>
      </p:sp>
    </p:spTree>
    <p:extLst>
      <p:ext uri="{BB962C8B-B14F-4D97-AF65-F5344CB8AC3E}">
        <p14:creationId xmlns:p14="http://schemas.microsoft.com/office/powerpoint/2010/main" val="42106396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A3327-25B6-354C-AFC7-3CEE9EE71E56}" type="datetimeFigureOut">
              <a:t>09/10/19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D5CBB-DF86-0544-BF99-BF8C83451AB1}" type="slidenum">
              <a:t>‹#›</a:t>
            </a:fld>
            <a:endParaRPr lang="en-US"/>
          </a:p>
        </p:txBody>
      </p:sp>
    </p:spTree>
    <p:extLst>
      <p:ext uri="{BB962C8B-B14F-4D97-AF65-F5344CB8AC3E}">
        <p14:creationId xmlns:p14="http://schemas.microsoft.com/office/powerpoint/2010/main" val="103753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jpeg"/><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eg"/><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jpeg"/><Relationship Id="rId3"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Not Just </a:t>
            </a:r>
            <a:r>
              <a:rPr lang="en-US">
                <a:solidFill>
                  <a:srgbClr val="FF0000"/>
                </a:solidFill>
              </a:rPr>
              <a:t>War Porn</a:t>
            </a:r>
          </a:p>
        </p:txBody>
      </p:sp>
      <p:sp>
        <p:nvSpPr>
          <p:cNvPr id="3" name="Subtitle 2"/>
          <p:cNvSpPr>
            <a:spLocks noGrp="1"/>
          </p:cNvSpPr>
          <p:nvPr>
            <p:ph type="subTitle" idx="1"/>
          </p:nvPr>
        </p:nvSpPr>
        <p:spPr/>
        <p:txBody>
          <a:bodyPr/>
          <a:lstStyle/>
          <a:p>
            <a:r>
              <a:rPr lang="en-US">
                <a:solidFill>
                  <a:schemeClr val="tx1"/>
                </a:solidFill>
              </a:rPr>
              <a:t>Using video footage</a:t>
            </a:r>
          </a:p>
          <a:p>
            <a:r>
              <a:rPr lang="en-US">
                <a:solidFill>
                  <a:schemeClr val="tx1"/>
                </a:solidFill>
              </a:rPr>
              <a:t>In military language acquisition</a:t>
            </a:r>
          </a:p>
        </p:txBody>
      </p:sp>
    </p:spTree>
    <p:extLst>
      <p:ext uri="{BB962C8B-B14F-4D97-AF65-F5344CB8AC3E}">
        <p14:creationId xmlns:p14="http://schemas.microsoft.com/office/powerpoint/2010/main" val="156660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More effective military-related texts</a:t>
            </a:r>
          </a:p>
        </p:txBody>
      </p:sp>
      <p:sp>
        <p:nvSpPr>
          <p:cNvPr id="3" name="Text Placeholder 2"/>
          <p:cNvSpPr>
            <a:spLocks noGrp="1"/>
          </p:cNvSpPr>
          <p:nvPr>
            <p:ph type="body" idx="1"/>
          </p:nvPr>
        </p:nvSpPr>
        <p:spPr/>
        <p:txBody>
          <a:bodyPr anchor="ctr"/>
          <a:lstStyle/>
          <a:p>
            <a:pPr algn="ctr"/>
            <a:r>
              <a:rPr lang="en-US"/>
              <a:t>Magazine Articles</a:t>
            </a:r>
          </a:p>
        </p:txBody>
      </p:sp>
      <p:pic>
        <p:nvPicPr>
          <p:cNvPr id="7" name="Content Placeholder 6" descr="Generation Kill Article.png"/>
          <p:cNvPicPr>
            <a:picLocks noGrp="1" noChangeAspect="1"/>
          </p:cNvPicPr>
          <p:nvPr>
            <p:ph sz="half" idx="2"/>
          </p:nvPr>
        </p:nvPicPr>
        <p:blipFill>
          <a:blip r:embed="rId2">
            <a:extLst>
              <a:ext uri="{28A0092B-C50C-407E-A947-70E740481C1C}">
                <a14:useLocalDpi xmlns:a14="http://schemas.microsoft.com/office/drawing/2010/main" val="0"/>
              </a:ext>
            </a:extLst>
          </a:blip>
          <a:srcRect l="-4518" r="-4518"/>
          <a:stretch>
            <a:fillRect/>
          </a:stretch>
        </p:blipFill>
        <p:spPr/>
      </p:pic>
      <p:sp>
        <p:nvSpPr>
          <p:cNvPr id="5" name="Text Placeholder 4"/>
          <p:cNvSpPr>
            <a:spLocks noGrp="1"/>
          </p:cNvSpPr>
          <p:nvPr>
            <p:ph type="body" sz="quarter" idx="3"/>
          </p:nvPr>
        </p:nvSpPr>
        <p:spPr/>
        <p:txBody>
          <a:bodyPr anchor="ctr"/>
          <a:lstStyle/>
          <a:p>
            <a:pPr algn="ctr"/>
            <a:r>
              <a:rPr lang="en-US"/>
              <a:t>Memoirs</a:t>
            </a:r>
          </a:p>
        </p:txBody>
      </p:sp>
      <p:pic>
        <p:nvPicPr>
          <p:cNvPr id="8" name="Content Placeholder 7" descr="Generation Kill book.jpeg"/>
          <p:cNvPicPr>
            <a:picLocks noGrp="1" noChangeAspect="1"/>
          </p:cNvPicPr>
          <p:nvPr>
            <p:ph sz="quarter" idx="4"/>
          </p:nvPr>
        </p:nvPicPr>
        <p:blipFill>
          <a:blip r:embed="rId3">
            <a:extLst>
              <a:ext uri="{28A0092B-C50C-407E-A947-70E740481C1C}">
                <a14:useLocalDpi xmlns:a14="http://schemas.microsoft.com/office/drawing/2010/main" val="0"/>
              </a:ext>
            </a:extLst>
          </a:blip>
          <a:srcRect l="-29172" r="-29172"/>
          <a:stretch>
            <a:fillRect/>
          </a:stretch>
        </p:blipFill>
        <p:spPr/>
      </p:pic>
    </p:spTree>
    <p:extLst>
      <p:ext uri="{BB962C8B-B14F-4D97-AF65-F5344CB8AC3E}">
        <p14:creationId xmlns:p14="http://schemas.microsoft.com/office/powerpoint/2010/main" val="4179179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a:t>Video &amp; Text Combos: Canada in Afghanistan (2006)</a:t>
            </a:r>
          </a:p>
        </p:txBody>
      </p:sp>
      <p:sp>
        <p:nvSpPr>
          <p:cNvPr id="3" name="Text Placeholder 2"/>
          <p:cNvSpPr>
            <a:spLocks noGrp="1"/>
          </p:cNvSpPr>
          <p:nvPr>
            <p:ph type="body" idx="1"/>
          </p:nvPr>
        </p:nvSpPr>
        <p:spPr/>
        <p:txBody>
          <a:bodyPr anchor="ctr"/>
          <a:lstStyle/>
          <a:p>
            <a:pPr algn="ctr"/>
            <a:r>
              <a:rPr lang="en-US"/>
              <a:t>Video</a:t>
            </a:r>
          </a:p>
        </p:txBody>
      </p:sp>
      <p:pic>
        <p:nvPicPr>
          <p:cNvPr id="8" name="Content Placeholder 7" descr="Crazy Eights.jpeg"/>
          <p:cNvPicPr>
            <a:picLocks noGrp="1" noChangeAspect="1"/>
          </p:cNvPicPr>
          <p:nvPr>
            <p:ph sz="half" idx="2"/>
          </p:nvPr>
        </p:nvPicPr>
        <p:blipFill>
          <a:blip r:embed="rId2">
            <a:extLst>
              <a:ext uri="{28A0092B-C50C-407E-A947-70E740481C1C}">
                <a14:useLocalDpi xmlns:a14="http://schemas.microsoft.com/office/drawing/2010/main" val="0"/>
              </a:ext>
            </a:extLst>
          </a:blip>
          <a:srcRect l="21242" r="21242"/>
          <a:stretch>
            <a:fillRect/>
          </a:stretch>
        </p:blipFill>
        <p:spPr/>
      </p:pic>
      <p:sp>
        <p:nvSpPr>
          <p:cNvPr id="5" name="Text Placeholder 4"/>
          <p:cNvSpPr>
            <a:spLocks noGrp="1"/>
          </p:cNvSpPr>
          <p:nvPr>
            <p:ph type="body" sz="quarter" idx="3"/>
          </p:nvPr>
        </p:nvSpPr>
        <p:spPr/>
        <p:txBody>
          <a:bodyPr anchor="ctr"/>
          <a:lstStyle/>
          <a:p>
            <a:pPr algn="ctr"/>
            <a:r>
              <a:rPr lang="en-US"/>
              <a:t>Literature</a:t>
            </a:r>
          </a:p>
        </p:txBody>
      </p:sp>
      <p:pic>
        <p:nvPicPr>
          <p:cNvPr id="7" name="Content Placeholder 6" descr="No Lack of Courage cover.jpeg"/>
          <p:cNvPicPr>
            <a:picLocks noGrp="1" noChangeAspect="1"/>
          </p:cNvPicPr>
          <p:nvPr>
            <p:ph sz="quarter" idx="4"/>
          </p:nvPr>
        </p:nvPicPr>
        <p:blipFill>
          <a:blip r:embed="rId3">
            <a:extLst>
              <a:ext uri="{28A0092B-C50C-407E-A947-70E740481C1C}">
                <a14:useLocalDpi xmlns:a14="http://schemas.microsoft.com/office/drawing/2010/main" val="0"/>
              </a:ext>
            </a:extLst>
          </a:blip>
          <a:srcRect l="23149" r="23149"/>
          <a:stretch>
            <a:fillRect/>
          </a:stretch>
        </p:blipFill>
        <p:spPr/>
      </p:pic>
    </p:spTree>
    <p:extLst>
      <p:ext uri="{BB962C8B-B14F-4D97-AF65-F5344CB8AC3E}">
        <p14:creationId xmlns:p14="http://schemas.microsoft.com/office/powerpoint/2010/main" val="1154560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a:t>Video &amp; Text Combos: US in Afghanistan (2007-8)</a:t>
            </a:r>
          </a:p>
        </p:txBody>
      </p:sp>
      <p:sp>
        <p:nvSpPr>
          <p:cNvPr id="3" name="Text Placeholder 2"/>
          <p:cNvSpPr>
            <a:spLocks noGrp="1"/>
          </p:cNvSpPr>
          <p:nvPr>
            <p:ph type="body" idx="1"/>
          </p:nvPr>
        </p:nvSpPr>
        <p:spPr/>
        <p:txBody>
          <a:bodyPr anchor="ctr"/>
          <a:lstStyle/>
          <a:p>
            <a:pPr algn="ctr"/>
            <a:r>
              <a:rPr lang="en-US"/>
              <a:t>Video</a:t>
            </a:r>
          </a:p>
        </p:txBody>
      </p:sp>
      <p:sp>
        <p:nvSpPr>
          <p:cNvPr id="5" name="Text Placeholder 4"/>
          <p:cNvSpPr>
            <a:spLocks noGrp="1"/>
          </p:cNvSpPr>
          <p:nvPr>
            <p:ph type="body" sz="quarter" idx="3"/>
          </p:nvPr>
        </p:nvSpPr>
        <p:spPr/>
        <p:txBody>
          <a:bodyPr anchor="ctr"/>
          <a:lstStyle/>
          <a:p>
            <a:pPr algn="ctr"/>
            <a:r>
              <a:rPr lang="en-US"/>
              <a:t>Literature</a:t>
            </a:r>
          </a:p>
        </p:txBody>
      </p:sp>
      <p:pic>
        <p:nvPicPr>
          <p:cNvPr id="6" name="Content Placeholder 5" descr="Restrepo.jpeg"/>
          <p:cNvPicPr>
            <a:picLocks noGrp="1" noChangeAspect="1"/>
          </p:cNvPicPr>
          <p:nvPr>
            <p:ph sz="half" idx="2"/>
          </p:nvPr>
        </p:nvPicPr>
        <p:blipFill>
          <a:blip r:embed="rId2">
            <a:extLst>
              <a:ext uri="{28A0092B-C50C-407E-A947-70E740481C1C}">
                <a14:useLocalDpi xmlns:a14="http://schemas.microsoft.com/office/drawing/2010/main" val="0"/>
              </a:ext>
            </a:extLst>
          </a:blip>
          <a:srcRect t="15508" b="15508"/>
          <a:stretch>
            <a:fillRect/>
          </a:stretch>
        </p:blipFill>
        <p:spPr/>
      </p:pic>
      <p:pic>
        <p:nvPicPr>
          <p:cNvPr id="10" name="Content Placeholder 9" descr="Seb Junger War.jpeg"/>
          <p:cNvPicPr>
            <a:picLocks noGrp="1" noChangeAspect="1"/>
          </p:cNvPicPr>
          <p:nvPr>
            <p:ph sz="quarter" idx="4"/>
          </p:nvPr>
        </p:nvPicPr>
        <p:blipFill>
          <a:blip r:embed="rId3">
            <a:extLst>
              <a:ext uri="{28A0092B-C50C-407E-A947-70E740481C1C}">
                <a14:useLocalDpi xmlns:a14="http://schemas.microsoft.com/office/drawing/2010/main" val="0"/>
              </a:ext>
            </a:extLst>
          </a:blip>
          <a:srcRect l="-32450" r="-32450"/>
          <a:stretch>
            <a:fillRect/>
          </a:stretch>
        </p:blipFill>
        <p:spPr/>
      </p:pic>
    </p:spTree>
    <p:extLst>
      <p:ext uri="{BB962C8B-B14F-4D97-AF65-F5344CB8AC3E}">
        <p14:creationId xmlns:p14="http://schemas.microsoft.com/office/powerpoint/2010/main" val="3455419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a:t>Video &amp; Text Combos: UK in Afghanistan (2006)</a:t>
            </a:r>
          </a:p>
        </p:txBody>
      </p:sp>
      <p:sp>
        <p:nvSpPr>
          <p:cNvPr id="3" name="Text Placeholder 2"/>
          <p:cNvSpPr>
            <a:spLocks noGrp="1"/>
          </p:cNvSpPr>
          <p:nvPr>
            <p:ph type="body" idx="1"/>
          </p:nvPr>
        </p:nvSpPr>
        <p:spPr/>
        <p:txBody>
          <a:bodyPr anchor="ctr"/>
          <a:lstStyle/>
          <a:p>
            <a:pPr algn="ctr"/>
            <a:r>
              <a:rPr lang="en-US"/>
              <a:t>Video</a:t>
            </a:r>
          </a:p>
        </p:txBody>
      </p:sp>
      <p:sp>
        <p:nvSpPr>
          <p:cNvPr id="5" name="Text Placeholder 4"/>
          <p:cNvSpPr>
            <a:spLocks noGrp="1"/>
          </p:cNvSpPr>
          <p:nvPr>
            <p:ph type="body" sz="quarter" idx="3"/>
          </p:nvPr>
        </p:nvSpPr>
        <p:spPr/>
        <p:txBody>
          <a:bodyPr anchor="ctr"/>
          <a:lstStyle/>
          <a:p>
            <a:pPr algn="ctr"/>
            <a:r>
              <a:rPr lang="en-US"/>
              <a:t>Literature</a:t>
            </a:r>
          </a:p>
        </p:txBody>
      </p:sp>
      <p:pic>
        <p:nvPicPr>
          <p:cNvPr id="7" name="Content Placeholder 6" descr="Heroes of Helmand.png"/>
          <p:cNvPicPr>
            <a:picLocks noGrp="1" noChangeAspect="1"/>
          </p:cNvPicPr>
          <p:nvPr>
            <p:ph sz="half" idx="2"/>
          </p:nvPr>
        </p:nvPicPr>
        <p:blipFill>
          <a:blip r:embed="rId2">
            <a:extLst>
              <a:ext uri="{28A0092B-C50C-407E-A947-70E740481C1C}">
                <a14:useLocalDpi xmlns:a14="http://schemas.microsoft.com/office/drawing/2010/main" val="0"/>
              </a:ext>
            </a:extLst>
          </a:blip>
          <a:srcRect t="-3306" b="-3306"/>
          <a:stretch>
            <a:fillRect/>
          </a:stretch>
        </p:blipFill>
        <p:spPr/>
      </p:pic>
      <p:pic>
        <p:nvPicPr>
          <p:cNvPr id="9" name="Content Placeholder 8" descr="No Way Out cover.jpeg"/>
          <p:cNvPicPr>
            <a:picLocks noGrp="1" noChangeAspect="1"/>
          </p:cNvPicPr>
          <p:nvPr>
            <p:ph sz="quarter" idx="4"/>
          </p:nvPr>
        </p:nvPicPr>
        <p:blipFill>
          <a:blip r:embed="rId3">
            <a:extLst>
              <a:ext uri="{28A0092B-C50C-407E-A947-70E740481C1C}">
                <a14:useLocalDpi xmlns:a14="http://schemas.microsoft.com/office/drawing/2010/main" val="0"/>
              </a:ext>
            </a:extLst>
          </a:blip>
          <a:srcRect l="-28685" r="-28685"/>
          <a:stretch>
            <a:fillRect/>
          </a:stretch>
        </p:blipFill>
        <p:spPr/>
      </p:pic>
    </p:spTree>
    <p:extLst>
      <p:ext uri="{BB962C8B-B14F-4D97-AF65-F5344CB8AC3E}">
        <p14:creationId xmlns:p14="http://schemas.microsoft.com/office/powerpoint/2010/main" val="1741294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But..</a:t>
            </a:r>
          </a:p>
        </p:txBody>
      </p:sp>
      <p:sp>
        <p:nvSpPr>
          <p:cNvPr id="3" name="Content Placeholder 2"/>
          <p:cNvSpPr>
            <a:spLocks noGrp="1"/>
          </p:cNvSpPr>
          <p:nvPr>
            <p:ph idx="1"/>
          </p:nvPr>
        </p:nvSpPr>
        <p:spPr/>
        <p:txBody>
          <a:bodyPr/>
          <a:lstStyle/>
          <a:p>
            <a:r>
              <a:rPr lang="en-US"/>
              <a:t>Some problems may remain. For example:</a:t>
            </a:r>
          </a:p>
          <a:p>
            <a:endParaRPr lang="en-US"/>
          </a:p>
          <a:p>
            <a:pPr lvl="1"/>
            <a:r>
              <a:rPr lang="en-US" sz="2400"/>
              <a:t>Text mass may still be of such size that it gives the digital generation the heebee jeebees, their default MO being the sending and processing of information in </a:t>
            </a:r>
            <a:r>
              <a:rPr lang="en-US" sz="2400" b="1"/>
              <a:t>bursts</a:t>
            </a:r>
            <a:r>
              <a:rPr lang="en-US" sz="2400"/>
              <a:t>.</a:t>
            </a:r>
          </a:p>
          <a:p>
            <a:pPr lvl="1"/>
            <a:endParaRPr lang="en-US" sz="2400"/>
          </a:p>
          <a:p>
            <a:pPr lvl="1"/>
            <a:r>
              <a:rPr lang="en-US" sz="2400"/>
              <a:t>Text and/or video may contain content that is peripheral to the theme; text and/or video may be "boring" (often due to the lack of emotional stimuli).</a:t>
            </a:r>
          </a:p>
        </p:txBody>
      </p:sp>
    </p:spTree>
    <p:extLst>
      <p:ext uri="{BB962C8B-B14F-4D97-AF65-F5344CB8AC3E}">
        <p14:creationId xmlns:p14="http://schemas.microsoft.com/office/powerpoint/2010/main" val="4135316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Hook (a.k.a. </a:t>
            </a:r>
            <a:r>
              <a:rPr lang="en-US" i="1"/>
              <a:t>The</a:t>
            </a:r>
            <a:r>
              <a:rPr lang="en-US"/>
              <a:t> </a:t>
            </a:r>
            <a:r>
              <a:rPr lang="en-US" i="1"/>
              <a:t>Video</a:t>
            </a:r>
            <a:r>
              <a:rPr lang="en-US"/>
              <a:t>)</a:t>
            </a:r>
          </a:p>
        </p:txBody>
      </p:sp>
      <p:pic>
        <p:nvPicPr>
          <p:cNvPr id="4" name="Content Placeholder 3" descr="The Hook.jpe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p:pic>
    </p:spTree>
    <p:extLst>
      <p:ext uri="{BB962C8B-B14F-4D97-AF65-F5344CB8AC3E}">
        <p14:creationId xmlns:p14="http://schemas.microsoft.com/office/powerpoint/2010/main" val="2503194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Elements of "The Hook"</a:t>
            </a:r>
          </a:p>
        </p:txBody>
      </p:sp>
      <p:sp>
        <p:nvSpPr>
          <p:cNvPr id="3" name="Content Placeholder 2"/>
          <p:cNvSpPr>
            <a:spLocks noGrp="1"/>
          </p:cNvSpPr>
          <p:nvPr>
            <p:ph idx="1"/>
          </p:nvPr>
        </p:nvSpPr>
        <p:spPr>
          <a:xfrm>
            <a:off x="457200" y="1600200"/>
            <a:ext cx="8229600" cy="4864952"/>
          </a:xfrm>
        </p:spPr>
        <p:txBody>
          <a:bodyPr>
            <a:normAutofit/>
          </a:bodyPr>
          <a:lstStyle/>
          <a:p>
            <a:pPr marL="0" indent="0">
              <a:buNone/>
            </a:pPr>
            <a:r>
              <a:rPr lang="en-US" sz="2400"/>
              <a:t>1.	Palpable emotional content</a:t>
            </a:r>
          </a:p>
          <a:p>
            <a:pPr marL="400050" lvl="1" indent="0">
              <a:buNone/>
            </a:pPr>
            <a:r>
              <a:rPr lang="en-US" sz="2400"/>
              <a:t>	</a:t>
            </a:r>
            <a:r>
              <a:rPr lang="en-US" sz="2400" i="1"/>
              <a:t>- Engages affective pathways (e.g. limbic system)</a:t>
            </a:r>
          </a:p>
          <a:p>
            <a:pPr marL="0" indent="0">
              <a:buNone/>
            </a:pPr>
            <a:endParaRPr lang="en-US" sz="2400"/>
          </a:p>
          <a:p>
            <a:pPr marL="0" indent="0">
              <a:buNone/>
            </a:pPr>
            <a:r>
              <a:rPr lang="en-US" sz="2400"/>
              <a:t>2.	Internal cohesion</a:t>
            </a:r>
          </a:p>
          <a:p>
            <a:pPr marL="400050" lvl="1" indent="0">
              <a:buNone/>
            </a:pPr>
            <a:r>
              <a:rPr lang="en-US" sz="2400"/>
              <a:t>	- </a:t>
            </a:r>
            <a:r>
              <a:rPr lang="en-US" sz="2400" i="1"/>
              <a:t>Facilitates processing</a:t>
            </a:r>
          </a:p>
          <a:p>
            <a:pPr marL="0" indent="0">
              <a:buNone/>
            </a:pPr>
            <a:endParaRPr lang="en-US" sz="2400"/>
          </a:p>
          <a:p>
            <a:pPr marL="0" indent="0">
              <a:buNone/>
            </a:pPr>
            <a:r>
              <a:rPr lang="en-US" sz="2400"/>
              <a:t>3.	Minimal external context</a:t>
            </a:r>
          </a:p>
          <a:p>
            <a:pPr marL="0" indent="0">
              <a:buNone/>
            </a:pPr>
            <a:r>
              <a:rPr lang="en-US" sz="2400"/>
              <a:t>	- </a:t>
            </a:r>
            <a:r>
              <a:rPr lang="en-US" sz="2400" i="1"/>
              <a:t>Stimulates curiosity</a:t>
            </a:r>
          </a:p>
          <a:p>
            <a:endParaRPr lang="en-US" sz="2400"/>
          </a:p>
          <a:p>
            <a:pPr marL="0" indent="0">
              <a:buNone/>
            </a:pPr>
            <a:r>
              <a:rPr lang="en-US" sz="2400"/>
              <a:t>4.	Relatively short duration</a:t>
            </a:r>
          </a:p>
          <a:p>
            <a:pPr marL="0" indent="0">
              <a:buNone/>
            </a:pPr>
            <a:r>
              <a:rPr lang="en-US" sz="2400"/>
              <a:t>	- </a:t>
            </a:r>
            <a:r>
              <a:rPr lang="en-US" sz="2400" i="1"/>
              <a:t>The digital generation processes in bursts</a:t>
            </a:r>
          </a:p>
          <a:p>
            <a:pPr lvl="1"/>
            <a:endParaRPr lang="en-US"/>
          </a:p>
        </p:txBody>
      </p:sp>
    </p:spTree>
    <p:extLst>
      <p:ext uri="{BB962C8B-B14F-4D97-AF65-F5344CB8AC3E}">
        <p14:creationId xmlns:p14="http://schemas.microsoft.com/office/powerpoint/2010/main" val="3291990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Hook Type: </a:t>
            </a:r>
            <a:r>
              <a:rPr lang="en-US" i="1"/>
              <a:t>Fog of War</a:t>
            </a:r>
          </a:p>
        </p:txBody>
      </p:sp>
      <p:pic>
        <p:nvPicPr>
          <p:cNvPr id="4" name="Content Placeholder 3" descr="Sauron's eye.jpeg"/>
          <p:cNvPicPr>
            <a:picLocks noGrp="1" noChangeAspect="1"/>
          </p:cNvPicPr>
          <p:nvPr>
            <p:ph idx="1"/>
          </p:nvPr>
        </p:nvPicPr>
        <p:blipFill>
          <a:blip r:embed="rId2">
            <a:extLst>
              <a:ext uri="{28A0092B-C50C-407E-A947-70E740481C1C}">
                <a14:useLocalDpi xmlns:a14="http://schemas.microsoft.com/office/drawing/2010/main" val="0"/>
              </a:ext>
            </a:extLst>
          </a:blip>
          <a:srcRect l="-1020" r="-1020"/>
          <a:stretch>
            <a:fillRect/>
          </a:stretch>
        </p:blipFill>
        <p:spPr/>
      </p:pic>
    </p:spTree>
    <p:extLst>
      <p:ext uri="{BB962C8B-B14F-4D97-AF65-F5344CB8AC3E}">
        <p14:creationId xmlns:p14="http://schemas.microsoft.com/office/powerpoint/2010/main" val="1941608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4558"/>
          </a:xfrm>
        </p:spPr>
        <p:txBody>
          <a:bodyPr anchor="ctr">
            <a:normAutofit/>
          </a:bodyPr>
          <a:lstStyle/>
          <a:p>
            <a:r>
              <a:rPr lang="en-US" sz="3200"/>
              <a:t>Priming the Pump: set-up questions</a:t>
            </a:r>
          </a:p>
        </p:txBody>
      </p:sp>
      <p:sp>
        <p:nvSpPr>
          <p:cNvPr id="3" name="Content Placeholder 2"/>
          <p:cNvSpPr>
            <a:spLocks noGrp="1"/>
          </p:cNvSpPr>
          <p:nvPr>
            <p:ph idx="1"/>
          </p:nvPr>
        </p:nvSpPr>
        <p:spPr>
          <a:xfrm>
            <a:off x="457200" y="859196"/>
            <a:ext cx="8229600" cy="5590997"/>
          </a:xfrm>
        </p:spPr>
        <p:txBody>
          <a:bodyPr>
            <a:normAutofit/>
          </a:bodyPr>
          <a:lstStyle/>
          <a:p>
            <a:pPr marL="0" indent="0">
              <a:buNone/>
            </a:pPr>
            <a:endParaRPr lang="en-US" sz="2000"/>
          </a:p>
          <a:p>
            <a:pPr marL="0" indent="0">
              <a:buNone/>
            </a:pPr>
            <a:r>
              <a:rPr lang="en-US" sz="2000"/>
              <a:t>00:03-00.18 What is making that "thump thump thump" sound?</a:t>
            </a:r>
          </a:p>
          <a:p>
            <a:pPr marL="0" indent="0">
              <a:buNone/>
            </a:pPr>
            <a:endParaRPr lang="en-US" sz="2000"/>
          </a:p>
          <a:p>
            <a:pPr marL="0" indent="0">
              <a:buNone/>
            </a:pPr>
            <a:r>
              <a:rPr lang="en-US" sz="2000"/>
              <a:t>00:38-00:41 That's an oddly-coloured blanket lying on top of that vehicle. Do we see that colour elsewhere? And PID that vehicle.</a:t>
            </a:r>
          </a:p>
          <a:p>
            <a:pPr marL="0" indent="0">
              <a:buNone/>
            </a:pPr>
            <a:endParaRPr lang="en-US" sz="2000"/>
          </a:p>
          <a:p>
            <a:pPr marL="0" indent="0">
              <a:buNone/>
            </a:pPr>
            <a:r>
              <a:rPr lang="en-US" sz="2000"/>
              <a:t>00:52-00:56 "Yeah, he got hit on the f-king turret." What's a turret?</a:t>
            </a:r>
          </a:p>
          <a:p>
            <a:pPr marL="0" indent="0">
              <a:buNone/>
            </a:pPr>
            <a:endParaRPr lang="en-US" sz="2000"/>
          </a:p>
          <a:p>
            <a:pPr marL="0" indent="0">
              <a:buNone/>
            </a:pPr>
            <a:r>
              <a:rPr lang="en-US" sz="2000"/>
              <a:t>01:10-01:12 One times KIA? KIA is a Korean car, right?</a:t>
            </a:r>
          </a:p>
          <a:p>
            <a:pPr marL="0" indent="0">
              <a:buNone/>
            </a:pPr>
            <a:endParaRPr lang="en-US" sz="2000"/>
          </a:p>
          <a:p>
            <a:pPr marL="0" indent="0">
              <a:buNone/>
            </a:pPr>
            <a:r>
              <a:rPr lang="en-US" sz="2000"/>
              <a:t>01:14-01:18 What happened there?</a:t>
            </a:r>
          </a:p>
          <a:p>
            <a:pPr marL="0" indent="0">
              <a:buNone/>
            </a:pPr>
            <a:endParaRPr lang="en-US" sz="2000"/>
          </a:p>
          <a:p>
            <a:pPr marL="0" indent="0">
              <a:buNone/>
            </a:pPr>
            <a:r>
              <a:rPr lang="en-US" sz="2000"/>
              <a:t>01:30-01:40 And what the f-k IS over there?</a:t>
            </a:r>
          </a:p>
          <a:p>
            <a:pPr marL="0" indent="0">
              <a:buNone/>
            </a:pPr>
            <a:endParaRPr lang="en-US" sz="2000"/>
          </a:p>
          <a:p>
            <a:pPr marL="0" indent="0">
              <a:buNone/>
            </a:pPr>
            <a:r>
              <a:rPr lang="en-US" sz="2000"/>
              <a:t>02:24-02:29 Who are those guys and why is the driver angry at them?</a:t>
            </a:r>
          </a:p>
          <a:p>
            <a:pPr marL="0" indent="0">
              <a:buNone/>
            </a:pPr>
            <a:endParaRPr lang="en-US" sz="2400"/>
          </a:p>
        </p:txBody>
      </p:sp>
    </p:spTree>
    <p:extLst>
      <p:ext uri="{BB962C8B-B14F-4D97-AF65-F5344CB8AC3E}">
        <p14:creationId xmlns:p14="http://schemas.microsoft.com/office/powerpoint/2010/main" val="2275150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Auxiliary Material</a:t>
            </a:r>
          </a:p>
        </p:txBody>
      </p:sp>
      <p:sp>
        <p:nvSpPr>
          <p:cNvPr id="3" name="Text Placeholder 2"/>
          <p:cNvSpPr>
            <a:spLocks noGrp="1"/>
          </p:cNvSpPr>
          <p:nvPr>
            <p:ph type="body" idx="1"/>
          </p:nvPr>
        </p:nvSpPr>
        <p:spPr/>
        <p:txBody>
          <a:bodyPr anchor="ctr"/>
          <a:lstStyle/>
          <a:p>
            <a:pPr algn="ctr"/>
            <a:r>
              <a:rPr lang="en-US"/>
              <a:t>Maps, etc.</a:t>
            </a:r>
          </a:p>
        </p:txBody>
      </p:sp>
      <p:pic>
        <p:nvPicPr>
          <p:cNvPr id="7" name="Content Placeholder 6" descr="Op Medusa Overview 3 Sep 2006.png"/>
          <p:cNvPicPr>
            <a:picLocks noGrp="1" noChangeAspect="1"/>
          </p:cNvPicPr>
          <p:nvPr>
            <p:ph sz="half" idx="2"/>
          </p:nvPr>
        </p:nvPicPr>
        <p:blipFill>
          <a:blip r:embed="rId2">
            <a:extLst>
              <a:ext uri="{28A0092B-C50C-407E-A947-70E740481C1C}">
                <a14:useLocalDpi xmlns:a14="http://schemas.microsoft.com/office/drawing/2010/main" val="0"/>
              </a:ext>
            </a:extLst>
          </a:blip>
          <a:srcRect t="-8660" b="-8660"/>
          <a:stretch>
            <a:fillRect/>
          </a:stretch>
        </p:blipFill>
        <p:spPr/>
      </p:pic>
      <p:sp>
        <p:nvSpPr>
          <p:cNvPr id="5" name="Text Placeholder 4"/>
          <p:cNvSpPr>
            <a:spLocks noGrp="1"/>
          </p:cNvSpPr>
          <p:nvPr>
            <p:ph type="body" sz="quarter" idx="3"/>
          </p:nvPr>
        </p:nvSpPr>
        <p:spPr/>
        <p:txBody>
          <a:bodyPr anchor="ctr"/>
          <a:lstStyle/>
          <a:p>
            <a:pPr algn="ctr"/>
            <a:r>
              <a:rPr lang="en-US"/>
              <a:t>Specs, cutways, etc</a:t>
            </a:r>
          </a:p>
        </p:txBody>
      </p:sp>
      <p:pic>
        <p:nvPicPr>
          <p:cNvPr id="8" name="Content Placeholder 7" descr="CA Canadian LAV III.png"/>
          <p:cNvPicPr>
            <a:picLocks noGrp="1" noChangeAspect="1"/>
          </p:cNvPicPr>
          <p:nvPr>
            <p:ph sz="quarter" idx="4"/>
          </p:nvPr>
        </p:nvPicPr>
        <p:blipFill>
          <a:blip r:embed="rId3">
            <a:extLst>
              <a:ext uri="{28A0092B-C50C-407E-A947-70E740481C1C}">
                <a14:useLocalDpi xmlns:a14="http://schemas.microsoft.com/office/drawing/2010/main" val="0"/>
              </a:ext>
            </a:extLst>
          </a:blip>
          <a:srcRect t="-4186" b="-4186"/>
          <a:stretch>
            <a:fillRect/>
          </a:stretch>
        </p:blipFill>
        <p:spPr/>
      </p:pic>
    </p:spTree>
    <p:extLst>
      <p:ext uri="{BB962C8B-B14F-4D97-AF65-F5344CB8AC3E}">
        <p14:creationId xmlns:p14="http://schemas.microsoft.com/office/powerpoint/2010/main" val="1015836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Premise and Observation</a:t>
            </a:r>
          </a:p>
        </p:txBody>
      </p:sp>
      <p:sp>
        <p:nvSpPr>
          <p:cNvPr id="3" name="Content Placeholder 2"/>
          <p:cNvSpPr>
            <a:spLocks noGrp="1"/>
          </p:cNvSpPr>
          <p:nvPr>
            <p:ph idx="1"/>
          </p:nvPr>
        </p:nvSpPr>
        <p:spPr/>
        <p:txBody>
          <a:bodyPr/>
          <a:lstStyle/>
          <a:p>
            <a:r>
              <a:rPr lang="en-US"/>
              <a:t>PREMISE: an educational method that prioritizes emotional pathways will produce greater levels of long-term retention and learning.</a:t>
            </a:r>
          </a:p>
          <a:p>
            <a:endParaRPr lang="en-US"/>
          </a:p>
          <a:p>
            <a:r>
              <a:rPr lang="en-US"/>
              <a:t>OBSERVATION: In military language instruction, this is more easily said than done.</a:t>
            </a:r>
          </a:p>
        </p:txBody>
      </p:sp>
    </p:spTree>
    <p:extLst>
      <p:ext uri="{BB962C8B-B14F-4D97-AF65-F5344CB8AC3E}">
        <p14:creationId xmlns:p14="http://schemas.microsoft.com/office/powerpoint/2010/main" val="978372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Anchor Text Type: </a:t>
            </a:r>
            <a:r>
              <a:rPr lang="en-US" i="1"/>
              <a:t>Main Text</a:t>
            </a:r>
          </a:p>
        </p:txBody>
      </p:sp>
      <p:pic>
        <p:nvPicPr>
          <p:cNvPr id="4" name="Content Placeholder 3" descr="Op Medusa Anchor Text.png"/>
          <p:cNvPicPr>
            <a:picLocks noGrp="1" noChangeAspect="1"/>
          </p:cNvPicPr>
          <p:nvPr>
            <p:ph idx="1"/>
          </p:nvPr>
        </p:nvPicPr>
        <p:blipFill>
          <a:blip r:embed="rId2">
            <a:extLst>
              <a:ext uri="{28A0092B-C50C-407E-A947-70E740481C1C}">
                <a14:useLocalDpi xmlns:a14="http://schemas.microsoft.com/office/drawing/2010/main" val="0"/>
              </a:ext>
            </a:extLst>
          </a:blip>
          <a:srcRect l="-12302" r="-12302"/>
          <a:stretch>
            <a:fillRect/>
          </a:stretch>
        </p:blipFill>
        <p:spPr/>
      </p:pic>
    </p:spTree>
    <p:extLst>
      <p:ext uri="{BB962C8B-B14F-4D97-AF65-F5344CB8AC3E}">
        <p14:creationId xmlns:p14="http://schemas.microsoft.com/office/powerpoint/2010/main" val="2756564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6627"/>
          </a:xfrm>
        </p:spPr>
        <p:txBody>
          <a:bodyPr>
            <a:normAutofit fontScale="90000"/>
          </a:bodyPr>
          <a:lstStyle/>
          <a:p>
            <a:r>
              <a:rPr lang="en-US"/>
              <a:t>Color coding: </a:t>
            </a:r>
            <a:r>
              <a:rPr lang="en-US">
                <a:solidFill>
                  <a:srgbClr val="008000"/>
                </a:solidFill>
              </a:rPr>
              <a:t>Green</a:t>
            </a:r>
          </a:p>
        </p:txBody>
      </p:sp>
      <p:sp>
        <p:nvSpPr>
          <p:cNvPr id="3" name="Content Placeholder 2"/>
          <p:cNvSpPr>
            <a:spLocks noGrp="1"/>
          </p:cNvSpPr>
          <p:nvPr>
            <p:ph idx="1"/>
          </p:nvPr>
        </p:nvSpPr>
        <p:spPr>
          <a:xfrm>
            <a:off x="457200" y="1182952"/>
            <a:ext cx="8229600" cy="4943212"/>
          </a:xfrm>
        </p:spPr>
        <p:txBody>
          <a:bodyPr>
            <a:normAutofit fontScale="70000" lnSpcReduction="20000"/>
          </a:bodyPr>
          <a:lstStyle/>
          <a:p>
            <a:pPr algn="just"/>
            <a:r>
              <a:rPr lang="en-US"/>
              <a:t>While this is primarily the story of Charles Company on Sept. 3 and 4, it should be known that Medusa was a huge operation– NATO’s first-ever ground combat assault and the biggest Canadian-led battle in more than half a century. The plan for Medusa had Charles Company in the south acting as the </a:t>
            </a:r>
            <a:r>
              <a:rPr lang="en-US">
                <a:solidFill>
                  <a:srgbClr val="008000"/>
                </a:solidFill>
              </a:rPr>
              <a:t>hammer</a:t>
            </a:r>
            <a:r>
              <a:rPr lang="en-US"/>
              <a:t>, with Major Geoff Abthorpe’s Bravo Company in the north playing the </a:t>
            </a:r>
            <a:r>
              <a:rPr lang="en-US">
                <a:solidFill>
                  <a:srgbClr val="008000"/>
                </a:solidFill>
              </a:rPr>
              <a:t>anvil</a:t>
            </a:r>
            <a:r>
              <a:rPr lang="en-US"/>
              <a:t>. To the east and west, other coalition forces– Dutch, Danish, American– </a:t>
            </a:r>
            <a:r>
              <a:rPr lang="en-US">
                <a:solidFill>
                  <a:srgbClr val="008000"/>
                </a:solidFill>
              </a:rPr>
              <a:t>hemmed in </a:t>
            </a:r>
            <a:r>
              <a:rPr lang="en-US"/>
              <a:t>the insurgents and attempted to </a:t>
            </a:r>
            <a:r>
              <a:rPr lang="en-US" u="sng"/>
              <a:t>block</a:t>
            </a:r>
            <a:r>
              <a:rPr lang="en-US"/>
              <a:t> their escape routes. While the Canadian forces consisted primarily of the </a:t>
            </a:r>
            <a:r>
              <a:rPr lang="en-US">
                <a:solidFill>
                  <a:srgbClr val="008000"/>
                </a:solidFill>
              </a:rPr>
              <a:t>line companies</a:t>
            </a:r>
            <a:r>
              <a:rPr lang="en-US"/>
              <a:t> of 1st Battalion, Royal Canadian Regiment, out of Petawawa, Ontario, there were sizeable </a:t>
            </a:r>
            <a:r>
              <a:rPr lang="en-US">
                <a:solidFill>
                  <a:srgbClr val="008000"/>
                </a:solidFill>
              </a:rPr>
              <a:t>contingents</a:t>
            </a:r>
            <a:r>
              <a:rPr lang="en-US"/>
              <a:t> from 2 Combat Engineer Regiment, the Royal Canadian Dragoons, Princess Patricia’s Canadian Light Infantry (PPCLI), rounded of with an </a:t>
            </a:r>
            <a:r>
              <a:rPr lang="en-US">
                <a:solidFill>
                  <a:srgbClr val="008000"/>
                </a:solidFill>
              </a:rPr>
              <a:t>ISTAR</a:t>
            </a:r>
            <a:r>
              <a:rPr lang="en-US"/>
              <a:t> (Recce) Squadron led by Major Andrew Lussier and, of course, the men with no names– Canadian and allied special forces– flitting in and out of the shadows.</a:t>
            </a:r>
          </a:p>
          <a:p>
            <a:endParaRPr lang="en-US"/>
          </a:p>
        </p:txBody>
      </p:sp>
    </p:spTree>
    <p:extLst>
      <p:ext uri="{BB962C8B-B14F-4D97-AF65-F5344CB8AC3E}">
        <p14:creationId xmlns:p14="http://schemas.microsoft.com/office/powerpoint/2010/main" val="2620283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Color Coding: </a:t>
            </a:r>
            <a:r>
              <a:rPr lang="en-US">
                <a:solidFill>
                  <a:srgbClr val="3366FF"/>
                </a:solidFill>
              </a:rPr>
              <a:t>Blue</a:t>
            </a:r>
          </a:p>
        </p:txBody>
      </p:sp>
      <p:sp>
        <p:nvSpPr>
          <p:cNvPr id="3" name="Content Placeholder 2"/>
          <p:cNvSpPr>
            <a:spLocks noGrp="1"/>
          </p:cNvSpPr>
          <p:nvPr>
            <p:ph idx="1"/>
          </p:nvPr>
        </p:nvSpPr>
        <p:spPr/>
        <p:txBody>
          <a:bodyPr>
            <a:normAutofit fontScale="85000" lnSpcReduction="20000"/>
          </a:bodyPr>
          <a:lstStyle/>
          <a:p>
            <a:pPr algn="just"/>
            <a:r>
              <a:rPr lang="en-US"/>
              <a:t>Difficulty in conquering the district comes not only from its inhabitants– it is the home of infamously </a:t>
            </a:r>
            <a:r>
              <a:rPr lang="en-US">
                <a:solidFill>
                  <a:srgbClr val="3366FF"/>
                </a:solidFill>
              </a:rPr>
              <a:t>intransigent</a:t>
            </a:r>
            <a:r>
              <a:rPr lang="en-US"/>
              <a:t> Pashtun tribals and the birthplace of the Taliban– but from the terrain itself. Some people call this area by the Arghandab River an oasis, the 'green zone', and technically it is just that; however, such an image </a:t>
            </a:r>
            <a:r>
              <a:rPr lang="en-US">
                <a:solidFill>
                  <a:srgbClr val="3366FF"/>
                </a:solidFill>
              </a:rPr>
              <a:t>belies</a:t>
            </a:r>
            <a:r>
              <a:rPr lang="en-US"/>
              <a:t> its strange </a:t>
            </a:r>
            <a:r>
              <a:rPr lang="en-US">
                <a:solidFill>
                  <a:srgbClr val="3366FF"/>
                </a:solidFill>
              </a:rPr>
              <a:t>desolation</a:t>
            </a:r>
            <a:r>
              <a:rPr lang="en-US"/>
              <a:t>. The Registan Desert lies a few kilometres to the south like a giant </a:t>
            </a:r>
            <a:r>
              <a:rPr lang="en-US">
                <a:solidFill>
                  <a:srgbClr val="3366FF"/>
                </a:solidFill>
              </a:rPr>
              <a:t>furnace</a:t>
            </a:r>
            <a:r>
              <a:rPr lang="en-US"/>
              <a:t>, making the air crispy dry and sucking all the moisture from the land. And so, despite the </a:t>
            </a:r>
            <a:r>
              <a:rPr lang="en-US">
                <a:solidFill>
                  <a:srgbClr val="3366FF"/>
                </a:solidFill>
              </a:rPr>
              <a:t>lush</a:t>
            </a:r>
            <a:r>
              <a:rPr lang="en-US"/>
              <a:t> greenery, life is hard, the people are hard, even the dirt is hard.</a:t>
            </a:r>
          </a:p>
          <a:p>
            <a:pPr marL="0" indent="0" algn="just">
              <a:buNone/>
            </a:pPr>
            <a:endParaRPr lang="en-US"/>
          </a:p>
        </p:txBody>
      </p:sp>
    </p:spTree>
    <p:extLst>
      <p:ext uri="{BB962C8B-B14F-4D97-AF65-F5344CB8AC3E}">
        <p14:creationId xmlns:p14="http://schemas.microsoft.com/office/powerpoint/2010/main" val="2198077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Color coding: </a:t>
            </a:r>
            <a:r>
              <a:rPr lang="en-US">
                <a:solidFill>
                  <a:srgbClr val="FFFF00"/>
                </a:solidFill>
              </a:rPr>
              <a:t>Yellow</a:t>
            </a:r>
          </a:p>
        </p:txBody>
      </p:sp>
      <p:sp>
        <p:nvSpPr>
          <p:cNvPr id="3" name="Content Placeholder 2"/>
          <p:cNvSpPr>
            <a:spLocks noGrp="1"/>
          </p:cNvSpPr>
          <p:nvPr>
            <p:ph idx="1"/>
          </p:nvPr>
        </p:nvSpPr>
        <p:spPr>
          <a:xfrm>
            <a:off x="457200" y="1600200"/>
            <a:ext cx="8229600" cy="4986967"/>
          </a:xfrm>
        </p:spPr>
        <p:txBody>
          <a:bodyPr>
            <a:normAutofit/>
          </a:bodyPr>
          <a:lstStyle/>
          <a:p>
            <a:r>
              <a:rPr lang="en-US" sz="2400"/>
              <a:t>berms</a:t>
            </a:r>
          </a:p>
          <a:p>
            <a:r>
              <a:rPr lang="en-US" sz="2400"/>
              <a:t>features</a:t>
            </a:r>
          </a:p>
          <a:p>
            <a:r>
              <a:rPr lang="en-US" sz="2400"/>
              <a:t>hatch</a:t>
            </a:r>
          </a:p>
          <a:p>
            <a:r>
              <a:rPr lang="en-US" sz="2400"/>
              <a:t>haze</a:t>
            </a:r>
          </a:p>
          <a:p>
            <a:r>
              <a:rPr lang="en-US" sz="2400"/>
              <a:t>jammed</a:t>
            </a:r>
          </a:p>
          <a:p>
            <a:r>
              <a:rPr lang="en-US" sz="2400"/>
              <a:t>leaflets</a:t>
            </a:r>
          </a:p>
          <a:p>
            <a:r>
              <a:rPr lang="en-US" sz="2400"/>
              <a:t>moisture</a:t>
            </a:r>
          </a:p>
          <a:p>
            <a:r>
              <a:rPr lang="en-US" sz="2400"/>
              <a:t>on scene</a:t>
            </a:r>
          </a:p>
          <a:p>
            <a:r>
              <a:rPr lang="en-US" sz="2400"/>
              <a:t>shredding</a:t>
            </a:r>
          </a:p>
          <a:p>
            <a:r>
              <a:rPr lang="en-US" sz="2400"/>
              <a:t>snipe</a:t>
            </a:r>
          </a:p>
          <a:p>
            <a:r>
              <a:rPr lang="en-US" sz="2400"/>
              <a:t>traversing</a:t>
            </a:r>
          </a:p>
          <a:p>
            <a:endParaRPr lang="en-US" sz="2400"/>
          </a:p>
          <a:p>
            <a:endParaRPr lang="en-US" sz="2400"/>
          </a:p>
        </p:txBody>
      </p:sp>
    </p:spTree>
    <p:extLst>
      <p:ext uri="{BB962C8B-B14F-4D97-AF65-F5344CB8AC3E}">
        <p14:creationId xmlns:p14="http://schemas.microsoft.com/office/powerpoint/2010/main" val="2322983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Color Coding: </a:t>
            </a:r>
            <a:r>
              <a:rPr lang="en-US">
                <a:solidFill>
                  <a:srgbClr val="FF0000"/>
                </a:solidFill>
              </a:rPr>
              <a:t>dual border box</a:t>
            </a:r>
          </a:p>
        </p:txBody>
      </p:sp>
      <p:pic>
        <p:nvPicPr>
          <p:cNvPr id="4" name="Content Placeholder 3" descr="channelled vs canalised.png"/>
          <p:cNvPicPr>
            <a:picLocks noGrp="1" noChangeAspect="1"/>
          </p:cNvPicPr>
          <p:nvPr>
            <p:ph idx="1"/>
          </p:nvPr>
        </p:nvPicPr>
        <p:blipFill>
          <a:blip r:embed="rId2">
            <a:extLst>
              <a:ext uri="{28A0092B-C50C-407E-A947-70E740481C1C}">
                <a14:useLocalDpi xmlns:a14="http://schemas.microsoft.com/office/drawing/2010/main" val="0"/>
              </a:ext>
            </a:extLst>
          </a:blip>
          <a:srcRect t="-47707" b="-47707"/>
          <a:stretch>
            <a:fillRect/>
          </a:stretch>
        </p:blipFill>
        <p:spPr>
          <a:xfrm>
            <a:off x="457200" y="1600200"/>
            <a:ext cx="8229600" cy="2085625"/>
          </a:xfrm>
        </p:spPr>
      </p:pic>
      <p:pic>
        <p:nvPicPr>
          <p:cNvPr id="5" name="Picture 4" descr="chain gu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204061"/>
            <a:ext cx="8457250" cy="876399"/>
          </a:xfrm>
          <a:prstGeom prst="rect">
            <a:avLst/>
          </a:prstGeom>
        </p:spPr>
      </p:pic>
    </p:spTree>
    <p:extLst>
      <p:ext uri="{BB962C8B-B14F-4D97-AF65-F5344CB8AC3E}">
        <p14:creationId xmlns:p14="http://schemas.microsoft.com/office/powerpoint/2010/main" val="4145778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Hook Type: </a:t>
            </a:r>
            <a:r>
              <a:rPr lang="en-US" i="1"/>
              <a:t>Shock and Awe</a:t>
            </a:r>
            <a:endParaRPr lang="en-US"/>
          </a:p>
        </p:txBody>
      </p:sp>
      <p:pic>
        <p:nvPicPr>
          <p:cNvPr id="5" name="Content Placeholder 4" descr="A-10 and burning tank.jpeg"/>
          <p:cNvPicPr>
            <a:picLocks noGrp="1" noChangeAspect="1"/>
          </p:cNvPicPr>
          <p:nvPr>
            <p:ph idx="1"/>
          </p:nvPr>
        </p:nvPicPr>
        <p:blipFill>
          <a:blip r:embed="rId2">
            <a:extLst>
              <a:ext uri="{28A0092B-C50C-407E-A947-70E740481C1C}">
                <a14:useLocalDpi xmlns:a14="http://schemas.microsoft.com/office/drawing/2010/main" val="0"/>
              </a:ext>
            </a:extLst>
          </a:blip>
          <a:srcRect l="-16883" r="-16883"/>
          <a:stretch>
            <a:fillRect/>
          </a:stretch>
        </p:blipFill>
        <p:spPr/>
      </p:pic>
    </p:spTree>
    <p:extLst>
      <p:ext uri="{BB962C8B-B14F-4D97-AF65-F5344CB8AC3E}">
        <p14:creationId xmlns:p14="http://schemas.microsoft.com/office/powerpoint/2010/main" val="2867111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Text sources for AF Hook</a:t>
            </a:r>
          </a:p>
        </p:txBody>
      </p:sp>
      <p:sp>
        <p:nvSpPr>
          <p:cNvPr id="3" name="Text Placeholder 2"/>
          <p:cNvSpPr>
            <a:spLocks noGrp="1"/>
          </p:cNvSpPr>
          <p:nvPr>
            <p:ph type="body" idx="1"/>
          </p:nvPr>
        </p:nvSpPr>
        <p:spPr/>
        <p:txBody>
          <a:bodyPr anchor="ctr"/>
          <a:lstStyle/>
          <a:p>
            <a:pPr algn="ctr"/>
            <a:r>
              <a:rPr lang="en-US"/>
              <a:t>Package Q narrative</a:t>
            </a:r>
          </a:p>
        </p:txBody>
      </p:sp>
      <p:sp>
        <p:nvSpPr>
          <p:cNvPr id="5" name="Text Placeholder 4"/>
          <p:cNvSpPr>
            <a:spLocks noGrp="1"/>
          </p:cNvSpPr>
          <p:nvPr>
            <p:ph type="body" sz="quarter" idx="3"/>
          </p:nvPr>
        </p:nvSpPr>
        <p:spPr/>
        <p:txBody>
          <a:bodyPr anchor="ctr"/>
          <a:lstStyle/>
          <a:p>
            <a:pPr algn="ctr"/>
            <a:r>
              <a:rPr lang="en-US"/>
              <a:t>Technical (F-16 MLU manual)</a:t>
            </a:r>
          </a:p>
        </p:txBody>
      </p:sp>
      <p:pic>
        <p:nvPicPr>
          <p:cNvPr id="10" name="Content Placeholder 9" descr="F16 cockpit.jpeg"/>
          <p:cNvPicPr>
            <a:picLocks noGrp="1" noChangeAspect="1"/>
          </p:cNvPicPr>
          <p:nvPr>
            <p:ph sz="quarter" idx="4"/>
          </p:nvPr>
        </p:nvPicPr>
        <p:blipFill>
          <a:blip r:embed="rId2">
            <a:extLst>
              <a:ext uri="{28A0092B-C50C-407E-A947-70E740481C1C}">
                <a14:useLocalDpi xmlns:a14="http://schemas.microsoft.com/office/drawing/2010/main" val="0"/>
              </a:ext>
            </a:extLst>
          </a:blip>
          <a:srcRect l="-7232" r="-7232"/>
          <a:stretch>
            <a:fillRect/>
          </a:stretch>
        </p:blipFill>
        <p:spPr/>
      </p:pic>
      <p:pic>
        <p:nvPicPr>
          <p:cNvPr id="9" name="Content Placeholder 8" descr="Rosey.jpeg"/>
          <p:cNvPicPr>
            <a:picLocks noGrp="1" noChangeAspect="1"/>
          </p:cNvPicPr>
          <p:nvPr>
            <p:ph sz="half" idx="2"/>
          </p:nvPr>
        </p:nvPicPr>
        <p:blipFill>
          <a:blip r:embed="rId3">
            <a:extLst>
              <a:ext uri="{28A0092B-C50C-407E-A947-70E740481C1C}">
                <a14:useLocalDpi xmlns:a14="http://schemas.microsoft.com/office/drawing/2010/main" val="0"/>
              </a:ext>
            </a:extLst>
          </a:blip>
          <a:srcRect l="-24131" r="-24131"/>
          <a:stretch>
            <a:fillRect/>
          </a:stretch>
        </p:blipFill>
        <p:spPr/>
      </p:pic>
    </p:spTree>
    <p:extLst>
      <p:ext uri="{BB962C8B-B14F-4D97-AF65-F5344CB8AC3E}">
        <p14:creationId xmlns:p14="http://schemas.microsoft.com/office/powerpoint/2010/main" val="2645262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Hook Type: </a:t>
            </a:r>
            <a:r>
              <a:rPr lang="en-US" i="1"/>
              <a:t>Follow-Up</a:t>
            </a:r>
            <a:endParaRPr lang="en-US"/>
          </a:p>
        </p:txBody>
      </p:sp>
      <p:pic>
        <p:nvPicPr>
          <p:cNvPr id="4" name="Content Placeholder 3" descr="Ramp ceremony.jpeg"/>
          <p:cNvPicPr>
            <a:picLocks noGrp="1" noChangeAspect="1"/>
          </p:cNvPicPr>
          <p:nvPr>
            <p:ph idx="1"/>
          </p:nvPr>
        </p:nvPicPr>
        <p:blipFill>
          <a:blip r:embed="rId2">
            <a:extLst>
              <a:ext uri="{28A0092B-C50C-407E-A947-70E740481C1C}">
                <a14:useLocalDpi xmlns:a14="http://schemas.microsoft.com/office/drawing/2010/main" val="0"/>
              </a:ext>
            </a:extLst>
          </a:blip>
          <a:srcRect l="-10368" r="-10368"/>
          <a:stretch>
            <a:fillRect/>
          </a:stretch>
        </p:blipFill>
        <p:spPr/>
      </p:pic>
    </p:spTree>
    <p:extLst>
      <p:ext uri="{BB962C8B-B14F-4D97-AF65-F5344CB8AC3E}">
        <p14:creationId xmlns:p14="http://schemas.microsoft.com/office/powerpoint/2010/main" val="1257883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Hook Type: </a:t>
            </a:r>
            <a:r>
              <a:rPr lang="en-US" i="1"/>
              <a:t>SME</a:t>
            </a:r>
            <a:endParaRPr lang="en-US"/>
          </a:p>
        </p:txBody>
      </p:sp>
      <p:pic>
        <p:nvPicPr>
          <p:cNvPr id="5" name="Content Placeholder 4" descr="Sniper team.jpeg"/>
          <p:cNvPicPr>
            <a:picLocks noGrp="1" noChangeAspect="1"/>
          </p:cNvPicPr>
          <p:nvPr>
            <p:ph idx="1"/>
          </p:nvPr>
        </p:nvPicPr>
        <p:blipFill>
          <a:blip r:embed="rId2">
            <a:extLst>
              <a:ext uri="{28A0092B-C50C-407E-A947-70E740481C1C}">
                <a14:useLocalDpi xmlns:a14="http://schemas.microsoft.com/office/drawing/2010/main" val="0"/>
              </a:ext>
            </a:extLst>
          </a:blip>
          <a:srcRect l="-3690" r="-3690"/>
          <a:stretch>
            <a:fillRect/>
          </a:stretch>
        </p:blipFill>
        <p:spPr/>
      </p:pic>
    </p:spTree>
    <p:extLst>
      <p:ext uri="{BB962C8B-B14F-4D97-AF65-F5344CB8AC3E}">
        <p14:creationId xmlns:p14="http://schemas.microsoft.com/office/powerpoint/2010/main" val="741670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Anchor Text Type: </a:t>
            </a:r>
            <a:r>
              <a:rPr lang="en-US" i="1"/>
              <a:t>SME Text</a:t>
            </a:r>
          </a:p>
        </p:txBody>
      </p:sp>
      <p:pic>
        <p:nvPicPr>
          <p:cNvPr id="5" name="Content Placeholder 4" descr="Sniper Concealment.png"/>
          <p:cNvPicPr>
            <a:picLocks noGrp="1" noChangeAspect="1"/>
          </p:cNvPicPr>
          <p:nvPr>
            <p:ph idx="1"/>
          </p:nvPr>
        </p:nvPicPr>
        <p:blipFill>
          <a:blip r:embed="rId2">
            <a:extLst>
              <a:ext uri="{28A0092B-C50C-407E-A947-70E740481C1C}">
                <a14:useLocalDpi xmlns:a14="http://schemas.microsoft.com/office/drawing/2010/main" val="0"/>
              </a:ext>
            </a:extLst>
          </a:blip>
          <a:srcRect l="-11215" r="-11215"/>
          <a:stretch>
            <a:fillRect/>
          </a:stretch>
        </p:blipFill>
        <p:spPr/>
      </p:pic>
    </p:spTree>
    <p:extLst>
      <p:ext uri="{BB962C8B-B14F-4D97-AF65-F5344CB8AC3E}">
        <p14:creationId xmlns:p14="http://schemas.microsoft.com/office/powerpoint/2010/main" val="3149034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366"/>
          </a:xfrm>
        </p:spPr>
        <p:txBody>
          <a:bodyPr>
            <a:noAutofit/>
          </a:bodyPr>
          <a:lstStyle/>
          <a:p>
            <a:r>
              <a:rPr lang="en-US" sz="3200"/>
              <a:t>Underlying the Premise: the Roles of Emotion</a:t>
            </a:r>
          </a:p>
        </p:txBody>
      </p:sp>
      <p:sp>
        <p:nvSpPr>
          <p:cNvPr id="3" name="Content Placeholder 2"/>
          <p:cNvSpPr>
            <a:spLocks noGrp="1"/>
          </p:cNvSpPr>
          <p:nvPr>
            <p:ph idx="1"/>
          </p:nvPr>
        </p:nvSpPr>
        <p:spPr/>
        <p:txBody>
          <a:bodyPr>
            <a:normAutofit/>
          </a:bodyPr>
          <a:lstStyle/>
          <a:p>
            <a:r>
              <a:rPr lang="en-US" sz="2000"/>
              <a:t>Emotion is an on/off switch for learning…the emotional brain, the limbic system, has the power to open or close access to learning, memory, and the ability to make connections. –</a:t>
            </a:r>
            <a:r>
              <a:rPr lang="en-US" sz="2000" b="1">
                <a:solidFill>
                  <a:srgbClr val="000000"/>
                </a:solidFill>
              </a:rPr>
              <a:t>Priscilla Vail, educator</a:t>
            </a:r>
          </a:p>
          <a:p>
            <a:pPr marL="0" indent="0">
              <a:buNone/>
            </a:pPr>
            <a:endParaRPr lang="en-US" sz="2000" b="1">
              <a:solidFill>
                <a:srgbClr val="000000"/>
              </a:solidFill>
            </a:endParaRPr>
          </a:p>
          <a:p>
            <a:r>
              <a:rPr lang="en-US" sz="2000"/>
              <a:t>Emotions and feelings aren’t a luxury, they’re our way of communicating our mental states to other people. But they’re also a guide for us to make decisions</a:t>
            </a:r>
            <a:r>
              <a:rPr lang="en-US" sz="2000" i="1"/>
              <a:t>. </a:t>
            </a:r>
            <a:r>
              <a:rPr lang="en-US" sz="2000" b="1"/>
              <a:t>–Antonio Demasio, neurologist</a:t>
            </a:r>
            <a:endParaRPr lang="en-US" sz="2000" b="1">
              <a:solidFill>
                <a:srgbClr val="000000"/>
              </a:solidFill>
            </a:endParaRPr>
          </a:p>
          <a:p>
            <a:endParaRPr lang="en-US" sz="2000">
              <a:solidFill>
                <a:srgbClr val="000000"/>
              </a:solidFill>
            </a:endParaRPr>
          </a:p>
          <a:p>
            <a:r>
              <a:rPr lang="en-US" sz="2000"/>
              <a:t>Emotional stimuli comprise a privileged stimulus category that is not only prioritized but their processing also takes place in an obligatory fashion that is independent of attention. </a:t>
            </a:r>
            <a:r>
              <a:rPr lang="en-US" sz="2000" b="1"/>
              <a:t>-Pessoa et al. </a:t>
            </a:r>
            <a:r>
              <a:rPr lang="en-US" sz="2000" b="1" i="1"/>
              <a:t>Attention and Emotion</a:t>
            </a:r>
            <a:endParaRPr lang="en-US" sz="2000" b="1" i="1">
              <a:solidFill>
                <a:srgbClr val="000000"/>
              </a:solidFill>
            </a:endParaRPr>
          </a:p>
        </p:txBody>
      </p:sp>
    </p:spTree>
    <p:extLst>
      <p:ext uri="{BB962C8B-B14F-4D97-AF65-F5344CB8AC3E}">
        <p14:creationId xmlns:p14="http://schemas.microsoft.com/office/powerpoint/2010/main" val="2312440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Hook Type: </a:t>
            </a:r>
            <a:r>
              <a:rPr lang="en-US" i="1"/>
              <a:t>Springboard</a:t>
            </a:r>
            <a:endParaRPr lang="en-US"/>
          </a:p>
        </p:txBody>
      </p:sp>
      <p:pic>
        <p:nvPicPr>
          <p:cNvPr id="4" name="Content Placeholder 3" descr="Musa Qala snipers.jpeg"/>
          <p:cNvPicPr>
            <a:picLocks noGrp="1" noChangeAspect="1"/>
          </p:cNvPicPr>
          <p:nvPr>
            <p:ph idx="1"/>
          </p:nvPr>
        </p:nvPicPr>
        <p:blipFill>
          <a:blip r:embed="rId2">
            <a:extLst>
              <a:ext uri="{28A0092B-C50C-407E-A947-70E740481C1C}">
                <a14:useLocalDpi xmlns:a14="http://schemas.microsoft.com/office/drawing/2010/main" val="0"/>
              </a:ext>
            </a:extLst>
          </a:blip>
          <a:srcRect l="-4606" r="-4606"/>
          <a:stretch>
            <a:fillRect/>
          </a:stretch>
        </p:blipFill>
        <p:spPr/>
      </p:pic>
    </p:spTree>
    <p:extLst>
      <p:ext uri="{BB962C8B-B14F-4D97-AF65-F5344CB8AC3E}">
        <p14:creationId xmlns:p14="http://schemas.microsoft.com/office/powerpoint/2010/main" val="829169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ric Jensen Memory.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00" y="1143000"/>
            <a:ext cx="8102600" cy="4559300"/>
          </a:xfrm>
          <a:prstGeom prst="rect">
            <a:avLst/>
          </a:prstGeom>
        </p:spPr>
      </p:pic>
    </p:spTree>
    <p:extLst>
      <p:ext uri="{BB962C8B-B14F-4D97-AF65-F5344CB8AC3E}">
        <p14:creationId xmlns:p14="http://schemas.microsoft.com/office/powerpoint/2010/main" val="351150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owded Brain Slid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0"/>
            <a:ext cx="8895360" cy="6858000"/>
          </a:xfrm>
          <a:prstGeom prst="rect">
            <a:avLst/>
          </a:prstGeom>
        </p:spPr>
      </p:pic>
    </p:spTree>
    <p:extLst>
      <p:ext uri="{BB962C8B-B14F-4D97-AF65-F5344CB8AC3E}">
        <p14:creationId xmlns:p14="http://schemas.microsoft.com/office/powerpoint/2010/main" val="642560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Problem: Video Material</a:t>
            </a:r>
          </a:p>
        </p:txBody>
      </p:sp>
      <p:sp>
        <p:nvSpPr>
          <p:cNvPr id="3" name="Content Placeholder 2"/>
          <p:cNvSpPr>
            <a:spLocks noGrp="1"/>
          </p:cNvSpPr>
          <p:nvPr>
            <p:ph idx="1"/>
          </p:nvPr>
        </p:nvSpPr>
        <p:spPr>
          <a:xfrm>
            <a:off x="457200" y="1307472"/>
            <a:ext cx="8229600" cy="5092913"/>
          </a:xfrm>
        </p:spPr>
        <p:txBody>
          <a:bodyPr>
            <a:normAutofit lnSpcReduction="10000"/>
          </a:bodyPr>
          <a:lstStyle/>
          <a:p>
            <a:r>
              <a:rPr lang="en-US" sz="2800"/>
              <a:t>While often chockablock with emotional content, much military video footage is burdened by one or more shortcomings:</a:t>
            </a:r>
          </a:p>
          <a:p>
            <a:endParaRPr lang="en-US" sz="2400"/>
          </a:p>
          <a:p>
            <a:pPr lvl="1"/>
            <a:r>
              <a:rPr lang="en-US" sz="2000"/>
              <a:t>Paucity of linguistic content, i.e. poor signal-to-noise ratio.</a:t>
            </a:r>
          </a:p>
          <a:p>
            <a:pPr lvl="1"/>
            <a:endParaRPr lang="en-US" sz="2000"/>
          </a:p>
          <a:p>
            <a:pPr lvl="1"/>
            <a:r>
              <a:rPr lang="en-US" sz="2000"/>
              <a:t>Little to no production values.</a:t>
            </a:r>
          </a:p>
          <a:p>
            <a:pPr lvl="1"/>
            <a:endParaRPr lang="en-US" sz="2000"/>
          </a:p>
          <a:p>
            <a:pPr lvl="2"/>
            <a:r>
              <a:rPr lang="en-US" sz="2000"/>
              <a:t>Shaky cam, blurred, pixilated video.</a:t>
            </a:r>
          </a:p>
          <a:p>
            <a:pPr lvl="2"/>
            <a:r>
              <a:rPr lang="en-US" sz="2000"/>
              <a:t>Indistinct, intermittent to non-existent audio.</a:t>
            </a:r>
          </a:p>
          <a:p>
            <a:pPr lvl="2"/>
            <a:r>
              <a:rPr lang="en-US" sz="2000"/>
              <a:t>Internally incohesive, showing no clear arc of development.</a:t>
            </a:r>
          </a:p>
          <a:p>
            <a:pPr lvl="2"/>
            <a:r>
              <a:rPr lang="en-US" sz="2000"/>
              <a:t>Too short, too long, and/or poorly edited.</a:t>
            </a:r>
          </a:p>
          <a:p>
            <a:pPr lvl="1"/>
            <a:endParaRPr lang="en-US" sz="2000"/>
          </a:p>
          <a:p>
            <a:pPr lvl="1"/>
            <a:r>
              <a:rPr lang="en-US" sz="2000"/>
              <a:t>Indeterminate as to time and place of action.</a:t>
            </a:r>
          </a:p>
        </p:txBody>
      </p:sp>
    </p:spTree>
    <p:extLst>
      <p:ext uri="{BB962C8B-B14F-4D97-AF65-F5344CB8AC3E}">
        <p14:creationId xmlns:p14="http://schemas.microsoft.com/office/powerpoint/2010/main" val="296667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874" y="3373681"/>
            <a:ext cx="8229600" cy="3224035"/>
          </a:xfrm>
        </p:spPr>
        <p:txBody>
          <a:bodyPr>
            <a:normAutofit fontScale="90000"/>
          </a:bodyPr>
          <a:lstStyle/>
          <a:p>
            <a:pPr algn="l"/>
            <a:r>
              <a:rPr lang="en-US" sz="3600"/>
              <a:t>A shortcoming may not be a deal-breaker.</a:t>
            </a:r>
            <a:br>
              <a:rPr lang="en-US" sz="3600"/>
            </a:br>
            <a:r>
              <a:rPr lang="en-US" sz="2800"/>
              <a:t/>
            </a:r>
            <a:br>
              <a:rPr lang="en-US" sz="2800"/>
            </a:br>
            <a:r>
              <a:rPr lang="en-US" sz="3100"/>
              <a:t>A shaky cam video which is sufficiently content-rich and/or internally cohesive, historically relevant etc. may work well. In some contexts it adds validity.</a:t>
            </a:r>
            <a:br>
              <a:rPr lang="en-US" sz="3100"/>
            </a:br>
            <a:r>
              <a:rPr lang="en-US" sz="3100"/>
              <a:t/>
            </a:r>
            <a:br>
              <a:rPr lang="en-US" sz="3100"/>
            </a:br>
            <a:endParaRPr lang="en-US" sz="3600"/>
          </a:p>
        </p:txBody>
      </p:sp>
      <p:pic>
        <p:nvPicPr>
          <p:cNvPr id="4" name="Content Placeholder 3" descr="Nota Bene.jpeg"/>
          <p:cNvPicPr>
            <a:picLocks noGrp="1" noChangeAspect="1"/>
          </p:cNvPicPr>
          <p:nvPr>
            <p:ph idx="1"/>
          </p:nvPr>
        </p:nvPicPr>
        <p:blipFill>
          <a:blip r:embed="rId2">
            <a:extLst>
              <a:ext uri="{28A0092B-C50C-407E-A947-70E740481C1C}">
                <a14:useLocalDpi xmlns:a14="http://schemas.microsoft.com/office/drawing/2010/main" val="0"/>
              </a:ext>
            </a:extLst>
          </a:blip>
          <a:srcRect l="-18198" r="-18198"/>
          <a:stretch>
            <a:fillRect/>
          </a:stretch>
        </p:blipFill>
        <p:spPr>
          <a:xfrm>
            <a:off x="2520000" y="130175"/>
            <a:ext cx="4170363" cy="3057525"/>
          </a:xfrm>
        </p:spPr>
      </p:pic>
    </p:spTree>
    <p:extLst>
      <p:ext uri="{BB962C8B-B14F-4D97-AF65-F5344CB8AC3E}">
        <p14:creationId xmlns:p14="http://schemas.microsoft.com/office/powerpoint/2010/main" val="1021495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Problem: Text material</a:t>
            </a:r>
          </a:p>
        </p:txBody>
      </p:sp>
      <p:sp>
        <p:nvSpPr>
          <p:cNvPr id="3" name="Content Placeholder 2"/>
          <p:cNvSpPr>
            <a:spLocks noGrp="1"/>
          </p:cNvSpPr>
          <p:nvPr>
            <p:ph idx="1"/>
          </p:nvPr>
        </p:nvSpPr>
        <p:spPr>
          <a:xfrm>
            <a:off x="457200" y="1307472"/>
            <a:ext cx="8229600" cy="5092913"/>
          </a:xfrm>
        </p:spPr>
        <p:txBody>
          <a:bodyPr>
            <a:normAutofit fontScale="92500" lnSpcReduction="10000"/>
          </a:bodyPr>
          <a:lstStyle/>
          <a:p>
            <a:r>
              <a:rPr lang="en-US" sz="2800"/>
              <a:t>The shortcomings of many military and military-related texts often present something of a mirror image wrt video material:</a:t>
            </a:r>
          </a:p>
          <a:p>
            <a:endParaRPr lang="en-US" sz="2400"/>
          </a:p>
          <a:p>
            <a:pPr lvl="1"/>
            <a:r>
              <a:rPr lang="en-US" sz="2000"/>
              <a:t>Fairly dense linguistic content, often in formal registers thick with occupational terminology and peppered with abbreviations.</a:t>
            </a:r>
          </a:p>
          <a:p>
            <a:pPr lvl="1"/>
            <a:endParaRPr lang="en-US" sz="2000"/>
          </a:p>
          <a:p>
            <a:pPr lvl="1"/>
            <a:r>
              <a:rPr lang="en-US" sz="2000"/>
              <a:t>Dull.. er, sober production values ("warfighting is serious business").</a:t>
            </a:r>
          </a:p>
          <a:p>
            <a:pPr lvl="1"/>
            <a:endParaRPr lang="en-US" sz="2000"/>
          </a:p>
          <a:p>
            <a:pPr lvl="2"/>
            <a:r>
              <a:rPr lang="en-US" sz="2000"/>
              <a:t>Graphics in grayscale or muted colors.</a:t>
            </a:r>
          </a:p>
          <a:p>
            <a:pPr lvl="2"/>
            <a:r>
              <a:rPr lang="en-US" sz="2000"/>
              <a:t>PowerPoint paragraph structure: bullets, lists, subsections galore.</a:t>
            </a:r>
          </a:p>
          <a:p>
            <a:pPr lvl="2"/>
            <a:r>
              <a:rPr lang="en-US" sz="2000"/>
              <a:t>Vivid language is anathema. Metaphors are out, precise detail is in.</a:t>
            </a:r>
          </a:p>
          <a:p>
            <a:pPr lvl="2"/>
            <a:r>
              <a:rPr lang="en-US" sz="2000"/>
              <a:t>Generally too long; see "precise detail" above.</a:t>
            </a:r>
          </a:p>
          <a:p>
            <a:pPr lvl="1"/>
            <a:endParaRPr lang="en-US" sz="2000"/>
          </a:p>
          <a:p>
            <a:pPr lvl="1"/>
            <a:r>
              <a:rPr lang="en-US" sz="2000"/>
              <a:t>Often describe idealized states, hence no time and place of action.</a:t>
            </a:r>
          </a:p>
        </p:txBody>
      </p:sp>
    </p:spTree>
    <p:extLst>
      <p:ext uri="{BB962C8B-B14F-4D97-AF65-F5344CB8AC3E}">
        <p14:creationId xmlns:p14="http://schemas.microsoft.com/office/powerpoint/2010/main" val="508373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a:t>Gun to head, which would you choose to read?</a:t>
            </a:r>
          </a:p>
        </p:txBody>
      </p:sp>
      <p:pic>
        <p:nvPicPr>
          <p:cNvPr id="5" name="Content Placeholder 4" descr="Tom Clancy.jpeg"/>
          <p:cNvPicPr>
            <a:picLocks noGrp="1" noChangeAspect="1"/>
          </p:cNvPicPr>
          <p:nvPr>
            <p:ph sz="half" idx="1"/>
          </p:nvPr>
        </p:nvPicPr>
        <p:blipFill>
          <a:blip r:embed="rId2">
            <a:extLst>
              <a:ext uri="{28A0092B-C50C-407E-A947-70E740481C1C}">
                <a14:useLocalDpi xmlns:a14="http://schemas.microsoft.com/office/drawing/2010/main" val="0"/>
              </a:ext>
            </a:extLst>
          </a:blip>
          <a:srcRect l="-16363" r="-16363"/>
          <a:stretch>
            <a:fillRect/>
          </a:stretch>
        </p:blipFill>
        <p:spPr/>
      </p:pic>
      <p:pic>
        <p:nvPicPr>
          <p:cNvPr id="6" name="Content Placeholder 5" descr="FM 3-0.jpeg"/>
          <p:cNvPicPr>
            <a:picLocks noGrp="1" noChangeAspect="1"/>
          </p:cNvPicPr>
          <p:nvPr>
            <p:ph sz="half" idx="2"/>
          </p:nvPr>
        </p:nvPicPr>
        <p:blipFill>
          <a:blip r:embed="rId3">
            <a:extLst>
              <a:ext uri="{28A0092B-C50C-407E-A947-70E740481C1C}">
                <a14:useLocalDpi xmlns:a14="http://schemas.microsoft.com/office/drawing/2010/main" val="0"/>
              </a:ext>
            </a:extLst>
          </a:blip>
          <a:srcRect l="-7465" r="-7465"/>
          <a:stretch>
            <a:fillRect/>
          </a:stretch>
        </p:blipFill>
        <p:spPr/>
      </p:pic>
    </p:spTree>
    <p:extLst>
      <p:ext uri="{BB962C8B-B14F-4D97-AF65-F5344CB8AC3E}">
        <p14:creationId xmlns:p14="http://schemas.microsoft.com/office/powerpoint/2010/main" val="3160465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10732</TotalTime>
  <Words>1100</Words>
  <Application>Microsoft Macintosh PowerPoint</Application>
  <PresentationFormat>On-screen Show (4:3)</PresentationFormat>
  <Paragraphs>117</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Not Just War Porn</vt:lpstr>
      <vt:lpstr>Premise and Observation</vt:lpstr>
      <vt:lpstr>Underlying the Premise: the Roles of Emotion</vt:lpstr>
      <vt:lpstr>PowerPoint Presentation</vt:lpstr>
      <vt:lpstr>PowerPoint Presentation</vt:lpstr>
      <vt:lpstr>Problem: Video Material</vt:lpstr>
      <vt:lpstr>A shortcoming may not be a deal-breaker.  A shaky cam video which is sufficiently content-rich and/or internally cohesive, historically relevant etc. may work well. In some contexts it adds validity.  </vt:lpstr>
      <vt:lpstr>Problem: Text material</vt:lpstr>
      <vt:lpstr>Gun to head, which would you choose to read?</vt:lpstr>
      <vt:lpstr>More effective military-related texts</vt:lpstr>
      <vt:lpstr>Video &amp; Text Combos: Canada in Afghanistan (2006)</vt:lpstr>
      <vt:lpstr>Video &amp; Text Combos: US in Afghanistan (2007-8)</vt:lpstr>
      <vt:lpstr>Video &amp; Text Combos: UK in Afghanistan (2006)</vt:lpstr>
      <vt:lpstr>But..</vt:lpstr>
      <vt:lpstr>The Hook (a.k.a. The Video)</vt:lpstr>
      <vt:lpstr>Elements of "The Hook"</vt:lpstr>
      <vt:lpstr>Hook Type: Fog of War</vt:lpstr>
      <vt:lpstr>Priming the Pump: set-up questions</vt:lpstr>
      <vt:lpstr>Auxiliary Material</vt:lpstr>
      <vt:lpstr>Anchor Text Type: Main Text</vt:lpstr>
      <vt:lpstr>Color coding: Green</vt:lpstr>
      <vt:lpstr>Color Coding: Blue</vt:lpstr>
      <vt:lpstr>Color coding: Yellow</vt:lpstr>
      <vt:lpstr>Color Coding: dual border box</vt:lpstr>
      <vt:lpstr>Hook Type: Shock and Awe</vt:lpstr>
      <vt:lpstr>Text sources for AF Hook</vt:lpstr>
      <vt:lpstr>Hook Type: Follow-Up</vt:lpstr>
      <vt:lpstr>Hook Type: SME</vt:lpstr>
      <vt:lpstr>Anchor Text Type: SME Text</vt:lpstr>
      <vt:lpstr>Hook Type: Springboard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 Just War Porn</dc:title>
  <dc:creator>Stephen Haughey</dc:creator>
  <cp:lastModifiedBy>Stephen Haughey</cp:lastModifiedBy>
  <cp:revision>84</cp:revision>
  <dcterms:created xsi:type="dcterms:W3CDTF">2019-09-27T22:05:50Z</dcterms:created>
  <dcterms:modified xsi:type="dcterms:W3CDTF">2019-10-09T12:01:29Z</dcterms:modified>
</cp:coreProperties>
</file>