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DFE7D-0A00-4C7F-BB90-CB368FC2857F}" type="datetimeFigureOut">
              <a:rPr lang="fr-FR" smtClean="0"/>
              <a:pPr/>
              <a:t>14/10/2018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3A30B-4409-47FF-B6E5-5A48E50B6F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3A30B-4409-47FF-B6E5-5A48E50B6F52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3A30B-4409-47FF-B6E5-5A48E50B6F52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3A30B-4409-47FF-B6E5-5A48E50B6F52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3A30B-4409-47FF-B6E5-5A48E50B6F5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3A30B-4409-47FF-B6E5-5A48E50B6F5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3A30B-4409-47FF-B6E5-5A48E50B6F52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3A30B-4409-47FF-B6E5-5A48E50B6F52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3A30B-4409-47FF-B6E5-5A48E50B6F5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3A30B-4409-47FF-B6E5-5A48E50B6F52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3A30B-4409-47FF-B6E5-5A48E50B6F52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3A30B-4409-47FF-B6E5-5A48E50B6F52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2843-4732-468B-88DF-7C1E7FA5FD14}" type="datetimeFigureOut">
              <a:rPr lang="fr-FR" smtClean="0"/>
              <a:pPr/>
              <a:t>14/10/2018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6D5C-C211-44BD-8E54-4E47F6C1A5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6245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2843-4732-468B-88DF-7C1E7FA5FD14}" type="datetimeFigureOut">
              <a:rPr lang="fr-FR" smtClean="0"/>
              <a:pPr/>
              <a:t>14/10/2018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6D5C-C211-44BD-8E54-4E47F6C1A5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6411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2843-4732-468B-88DF-7C1E7FA5FD14}" type="datetimeFigureOut">
              <a:rPr lang="fr-FR" smtClean="0"/>
              <a:pPr/>
              <a:t>14/10/2018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6D5C-C211-44BD-8E54-4E47F6C1A5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1145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2843-4732-468B-88DF-7C1E7FA5FD14}" type="datetimeFigureOut">
              <a:rPr lang="fr-FR" smtClean="0"/>
              <a:pPr/>
              <a:t>14/10/2018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6D5C-C211-44BD-8E54-4E47F6C1A5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4511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2843-4732-468B-88DF-7C1E7FA5FD14}" type="datetimeFigureOut">
              <a:rPr lang="fr-FR" smtClean="0"/>
              <a:pPr/>
              <a:t>14/10/2018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6D5C-C211-44BD-8E54-4E47F6C1A5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0446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2843-4732-468B-88DF-7C1E7FA5FD14}" type="datetimeFigureOut">
              <a:rPr lang="fr-FR" smtClean="0"/>
              <a:pPr/>
              <a:t>14/10/2018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6D5C-C211-44BD-8E54-4E47F6C1A5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9476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2843-4732-468B-88DF-7C1E7FA5FD14}" type="datetimeFigureOut">
              <a:rPr lang="fr-FR" smtClean="0"/>
              <a:pPr/>
              <a:t>14/10/2018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6D5C-C211-44BD-8E54-4E47F6C1A5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0918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2843-4732-468B-88DF-7C1E7FA5FD14}" type="datetimeFigureOut">
              <a:rPr lang="fr-FR" smtClean="0"/>
              <a:pPr/>
              <a:t>14/10/2018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6D5C-C211-44BD-8E54-4E47F6C1A5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0674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2843-4732-468B-88DF-7C1E7FA5FD14}" type="datetimeFigureOut">
              <a:rPr lang="fr-FR" smtClean="0"/>
              <a:pPr/>
              <a:t>14/10/2018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6D5C-C211-44BD-8E54-4E47F6C1A5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0793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2843-4732-468B-88DF-7C1E7FA5FD14}" type="datetimeFigureOut">
              <a:rPr lang="fr-FR" smtClean="0"/>
              <a:pPr/>
              <a:t>14/10/2018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6D5C-C211-44BD-8E54-4E47F6C1A5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2606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2843-4732-468B-88DF-7C1E7FA5FD14}" type="datetimeFigureOut">
              <a:rPr lang="fr-FR" smtClean="0"/>
              <a:pPr/>
              <a:t>14/10/2018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6D5C-C211-44BD-8E54-4E47F6C1A5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5883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72843-4732-468B-88DF-7C1E7FA5FD14}" type="datetimeFigureOut">
              <a:rPr lang="fr-FR" smtClean="0"/>
              <a:pPr/>
              <a:t>14/10/2018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26D5C-C211-44BD-8E54-4E47F6C1A5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041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598935"/>
            <a:ext cx="9144000" cy="1470025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1F497D"/>
                </a:solidFill>
                <a:ea typeface="MS Mincho"/>
                <a:cs typeface="Times New Roman"/>
              </a:rPr>
              <a:t>Manuals, syllabuses, curriculums:</a:t>
            </a:r>
            <a:r>
              <a:rPr lang="fr-FR" sz="3600" dirty="0" smtClean="0">
                <a:effectLst/>
                <a:latin typeface="Cambria"/>
                <a:ea typeface="MS Mincho"/>
                <a:cs typeface="Times New Roman"/>
              </a:rPr>
              <a:t/>
            </a:r>
            <a:br>
              <a:rPr lang="fr-FR" sz="3600" dirty="0" smtClean="0">
                <a:effectLst/>
                <a:latin typeface="Cambria"/>
                <a:ea typeface="MS Mincho"/>
                <a:cs typeface="Times New Roman"/>
              </a:rPr>
            </a:br>
            <a:r>
              <a:rPr lang="en-US" b="1" dirty="0">
                <a:solidFill>
                  <a:srgbClr val="1F497D"/>
                </a:solidFill>
                <a:ea typeface="MS Mincho"/>
                <a:cs typeface="Times New Roman"/>
              </a:rPr>
              <a:t>stumbling </a:t>
            </a:r>
            <a:r>
              <a:rPr lang="en-US" b="1" dirty="0" smtClean="0">
                <a:solidFill>
                  <a:srgbClr val="1F497D"/>
                </a:solidFill>
                <a:ea typeface="MS Mincho"/>
                <a:cs typeface="Times New Roman"/>
              </a:rPr>
              <a:t>blocks</a:t>
            </a:r>
            <a:br>
              <a:rPr lang="en-US" b="1" dirty="0" smtClean="0">
                <a:solidFill>
                  <a:srgbClr val="1F497D"/>
                </a:solidFill>
                <a:ea typeface="MS Mincho"/>
                <a:cs typeface="Times New Roman"/>
              </a:rPr>
            </a:br>
            <a:r>
              <a:rPr lang="en-US" b="1" dirty="0" smtClean="0">
                <a:solidFill>
                  <a:srgbClr val="1F497D"/>
                </a:solidFill>
                <a:ea typeface="MS Mincho"/>
                <a:cs typeface="Times New Roman"/>
              </a:rPr>
              <a:t>between </a:t>
            </a:r>
            <a:r>
              <a:rPr lang="en-US" b="1" dirty="0">
                <a:solidFill>
                  <a:srgbClr val="1F497D"/>
                </a:solidFill>
                <a:ea typeface="MS Mincho"/>
                <a:cs typeface="Times New Roman"/>
              </a:rPr>
              <a:t>teachers and learners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92080" y="4941168"/>
            <a:ext cx="3560440" cy="1270992"/>
          </a:xfrm>
        </p:spPr>
        <p:txBody>
          <a:bodyPr>
            <a:normAutofit/>
          </a:bodyPr>
          <a:lstStyle/>
          <a:p>
            <a:pPr algn="r"/>
            <a:r>
              <a:rPr lang="fr-FR" sz="2000" dirty="0" smtClean="0"/>
              <a:t>Jérôme COLLIN</a:t>
            </a:r>
          </a:p>
          <a:p>
            <a:pPr algn="r"/>
            <a:r>
              <a:rPr lang="fr-FR" sz="2000" dirty="0" smtClean="0"/>
              <a:t>Département Langue française</a:t>
            </a:r>
          </a:p>
          <a:p>
            <a:pPr algn="r"/>
            <a:r>
              <a:rPr lang="fr-FR" sz="2000" dirty="0" smtClean="0"/>
              <a:t>Ecole de guerre, Paris</a:t>
            </a:r>
            <a:endParaRPr lang="fr-FR" sz="2000" dirty="0"/>
          </a:p>
        </p:txBody>
      </p:sp>
    </p:spTree>
    <p:extLst>
      <p:ext uri="{BB962C8B-B14F-4D97-AF65-F5344CB8AC3E}">
        <p14:creationId xmlns="" xmlns:p14="http://schemas.microsoft.com/office/powerpoint/2010/main" val="22056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142844" y="428604"/>
            <a:ext cx="8834466" cy="5889644"/>
            <a:chOff x="142844" y="428604"/>
            <a:chExt cx="8834466" cy="5889644"/>
          </a:xfrm>
        </p:grpSpPr>
        <p:pic>
          <p:nvPicPr>
            <p:cNvPr id="1026" name="Picture 2" descr="C:\Documents and Settings\Magistrateur\Mes documents\Mes images\terrass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44" y="428604"/>
              <a:ext cx="8834466" cy="5889644"/>
            </a:xfrm>
            <a:prstGeom prst="rect">
              <a:avLst/>
            </a:prstGeom>
            <a:noFill/>
          </p:spPr>
        </p:pic>
        <p:sp>
          <p:nvSpPr>
            <p:cNvPr id="2" name="Rectangle 1"/>
            <p:cNvSpPr/>
            <p:nvPr/>
          </p:nvSpPr>
          <p:spPr>
            <a:xfrm>
              <a:off x="336638" y="520543"/>
              <a:ext cx="3443274" cy="2188377"/>
            </a:xfrm>
            <a:prstGeom prst="rect">
              <a:avLst/>
            </a:prstGeom>
            <a:solidFill>
              <a:schemeClr val="lt1">
                <a:alpha val="4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Rectangle 2"/>
          <p:cNvSpPr/>
          <p:nvPr/>
        </p:nvSpPr>
        <p:spPr>
          <a:xfrm>
            <a:off x="251520" y="520543"/>
            <a:ext cx="288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1F497D"/>
                </a:solidFill>
                <a:ea typeface="MS Mincho"/>
                <a:cs typeface="Times New Roman"/>
              </a:rPr>
              <a:t>1 DEMOTIVATING TEACHERS</a:t>
            </a:r>
            <a:endParaRPr lang="fr-FR" sz="14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9592" y="908350"/>
            <a:ext cx="2240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FR" dirty="0" err="1" smtClean="0"/>
              <a:t>Status</a:t>
            </a:r>
            <a:endParaRPr lang="fr-FR" dirty="0" smtClean="0"/>
          </a:p>
          <a:p>
            <a:pPr marL="342900" indent="-342900">
              <a:buAutoNum type="alphaLcParenR"/>
            </a:pPr>
            <a:r>
              <a:rPr lang="fr-FR" dirty="0" err="1" smtClean="0"/>
              <a:t>Role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51520" y="1628430"/>
            <a:ext cx="3314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1F497D"/>
                </a:solidFill>
                <a:ea typeface="MS Mincho"/>
                <a:cs typeface="Times New Roman"/>
              </a:rPr>
              <a:t>2 </a:t>
            </a:r>
            <a:r>
              <a:rPr lang="en-US" b="1" dirty="0">
                <a:solidFill>
                  <a:srgbClr val="1F497D"/>
                </a:solidFill>
                <a:ea typeface="MS Mincho"/>
                <a:cs typeface="Times New Roman"/>
              </a:rPr>
              <a:t>DEMOTIVATING </a:t>
            </a:r>
            <a:r>
              <a:rPr lang="en-US" b="1" dirty="0" smtClean="0">
                <a:solidFill>
                  <a:srgbClr val="1F497D"/>
                </a:solidFill>
                <a:ea typeface="MS Mincho"/>
                <a:cs typeface="Times New Roman"/>
              </a:rPr>
              <a:t>THE LEARNERS</a:t>
            </a:r>
            <a:endParaRPr lang="fr-FR" sz="14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9591" y="2018064"/>
            <a:ext cx="3900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FR" dirty="0" smtClean="0"/>
              <a:t>Cultural </a:t>
            </a:r>
            <a:r>
              <a:rPr lang="fr-FR" dirty="0" err="1" smtClean="0"/>
              <a:t>openness</a:t>
            </a:r>
            <a:endParaRPr lang="fr-FR" dirty="0" smtClean="0"/>
          </a:p>
          <a:p>
            <a:pPr marL="342900" indent="-342900">
              <a:buAutoNum type="alphaLcParenR"/>
            </a:pPr>
            <a:r>
              <a:rPr lang="fr-FR" dirty="0" err="1" smtClean="0"/>
              <a:t>Tolerance</a:t>
            </a:r>
            <a:r>
              <a:rPr lang="fr-FR" dirty="0" smtClean="0"/>
              <a:t> of </a:t>
            </a:r>
            <a:r>
              <a:rPr lang="fr-FR" dirty="0" err="1" smtClean="0"/>
              <a:t>ambiguity</a:t>
            </a:r>
            <a:endParaRPr lang="fr-FR" dirty="0" smtClean="0"/>
          </a:p>
          <a:p>
            <a:pPr marL="342900" indent="-342900">
              <a:buAutoNum type="alphaLcParenR"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38312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598935"/>
            <a:ext cx="9144000" cy="1470025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1F497D"/>
                </a:solidFill>
                <a:ea typeface="MS Mincho"/>
                <a:cs typeface="Times New Roman"/>
              </a:rPr>
              <a:t>Manuals, syllabuses, curriculums:</a:t>
            </a:r>
            <a:r>
              <a:rPr lang="fr-FR" sz="3600" dirty="0" smtClean="0">
                <a:effectLst/>
                <a:latin typeface="Cambria"/>
                <a:ea typeface="MS Mincho"/>
                <a:cs typeface="Times New Roman"/>
              </a:rPr>
              <a:t/>
            </a:r>
            <a:br>
              <a:rPr lang="fr-FR" sz="3600" dirty="0" smtClean="0">
                <a:effectLst/>
                <a:latin typeface="Cambria"/>
                <a:ea typeface="MS Mincho"/>
                <a:cs typeface="Times New Roman"/>
              </a:rPr>
            </a:br>
            <a:r>
              <a:rPr lang="en-US" b="1" dirty="0">
                <a:solidFill>
                  <a:srgbClr val="1F497D"/>
                </a:solidFill>
                <a:ea typeface="MS Mincho"/>
                <a:cs typeface="Times New Roman"/>
              </a:rPr>
              <a:t>stumbling </a:t>
            </a:r>
            <a:r>
              <a:rPr lang="en-US" b="1" dirty="0" smtClean="0">
                <a:solidFill>
                  <a:srgbClr val="1F497D"/>
                </a:solidFill>
                <a:ea typeface="MS Mincho"/>
                <a:cs typeface="Times New Roman"/>
              </a:rPr>
              <a:t>blocks</a:t>
            </a:r>
            <a:br>
              <a:rPr lang="en-US" b="1" dirty="0" smtClean="0">
                <a:solidFill>
                  <a:srgbClr val="1F497D"/>
                </a:solidFill>
                <a:ea typeface="MS Mincho"/>
                <a:cs typeface="Times New Roman"/>
              </a:rPr>
            </a:br>
            <a:r>
              <a:rPr lang="en-US" b="1" dirty="0" smtClean="0">
                <a:solidFill>
                  <a:srgbClr val="1F497D"/>
                </a:solidFill>
                <a:ea typeface="MS Mincho"/>
                <a:cs typeface="Times New Roman"/>
              </a:rPr>
              <a:t>between </a:t>
            </a:r>
            <a:r>
              <a:rPr lang="en-US" b="1" dirty="0">
                <a:solidFill>
                  <a:srgbClr val="1F497D"/>
                </a:solidFill>
                <a:ea typeface="MS Mincho"/>
                <a:cs typeface="Times New Roman"/>
              </a:rPr>
              <a:t>teachers and learners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92080" y="4941168"/>
            <a:ext cx="3560440" cy="1270992"/>
          </a:xfrm>
        </p:spPr>
        <p:txBody>
          <a:bodyPr>
            <a:normAutofit/>
          </a:bodyPr>
          <a:lstStyle/>
          <a:p>
            <a:pPr algn="r"/>
            <a:r>
              <a:rPr lang="fr-FR" sz="2000" dirty="0" smtClean="0"/>
              <a:t>Jérôme COLLIN</a:t>
            </a:r>
          </a:p>
          <a:p>
            <a:pPr algn="r"/>
            <a:r>
              <a:rPr lang="fr-FR" sz="2000" dirty="0" smtClean="0"/>
              <a:t>Département Langue française</a:t>
            </a:r>
          </a:p>
          <a:p>
            <a:pPr algn="r"/>
            <a:r>
              <a:rPr lang="fr-FR" sz="2000" dirty="0" smtClean="0"/>
              <a:t>Ecole de guerre, Paris</a:t>
            </a:r>
            <a:endParaRPr lang="fr-FR" sz="2000" dirty="0"/>
          </a:p>
        </p:txBody>
      </p:sp>
    </p:spTree>
    <p:extLst>
      <p:ext uri="{BB962C8B-B14F-4D97-AF65-F5344CB8AC3E}">
        <p14:creationId xmlns="" xmlns:p14="http://schemas.microsoft.com/office/powerpoint/2010/main" val="22056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U:\12 - DLF\1 - ESPACE CHEF DE BUREAU\D - BILC\2018 - ZAGREB\PPT\Curricul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00" y="1257349"/>
            <a:ext cx="3144184" cy="2891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:\12 - DLF\1 - ESPACE CHEF DE BUREAU\D - BILC\2018 - ZAGREB\PPT\Manue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74756"/>
            <a:ext cx="3429000" cy="3324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71600" y="591071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“what makes learners </a:t>
            </a:r>
            <a:r>
              <a:rPr lang="en-US" sz="2400" b="1" dirty="0"/>
              <a:t>lose</a:t>
            </a:r>
            <a:r>
              <a:rPr lang="en-US" sz="2400" dirty="0"/>
              <a:t> their natural motivation?”</a:t>
            </a:r>
            <a:endParaRPr lang="fr-FR" sz="2400" dirty="0"/>
          </a:p>
        </p:txBody>
      </p:sp>
      <p:pic>
        <p:nvPicPr>
          <p:cNvPr id="2052" name="Picture 4" descr="U:\12 - DLF\1 - ESPACE CHEF DE BUREAU\D - BILC\2018 - ZAGREB\PPT\Curriculum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341">
            <a:off x="4846301" y="3159758"/>
            <a:ext cx="3275634" cy="2982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940197" y="256490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</a:t>
            </a:r>
            <a:r>
              <a:rPr lang="en-US" sz="2400" b="1" dirty="0"/>
              <a:t>Anticipated teaching</a:t>
            </a:r>
            <a:r>
              <a:rPr lang="en-US" sz="2400" dirty="0"/>
              <a:t>”</a:t>
            </a:r>
            <a:endParaRPr lang="fr-FR" sz="2400" dirty="0"/>
          </a:p>
        </p:txBody>
      </p:sp>
    </p:spTree>
    <p:extLst>
      <p:ext uri="{BB962C8B-B14F-4D97-AF65-F5344CB8AC3E}">
        <p14:creationId xmlns="" xmlns:p14="http://schemas.microsoft.com/office/powerpoint/2010/main" val="310089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520543"/>
            <a:ext cx="288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1F497D"/>
                </a:solidFill>
                <a:ea typeface="MS Mincho"/>
                <a:cs typeface="Times New Roman"/>
              </a:rPr>
              <a:t>1 DEMOTIVATING TEACHERS</a:t>
            </a:r>
            <a:endParaRPr lang="fr-FR" sz="14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9592" y="908350"/>
            <a:ext cx="2240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FR" dirty="0" err="1" smtClean="0"/>
              <a:t>Status</a:t>
            </a:r>
            <a:endParaRPr lang="fr-FR" dirty="0" smtClean="0"/>
          </a:p>
          <a:p>
            <a:pPr marL="342900" indent="-342900">
              <a:buAutoNum type="alphaLcParenR"/>
            </a:pPr>
            <a:r>
              <a:rPr lang="fr-FR" dirty="0" err="1" smtClean="0"/>
              <a:t>Role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51520" y="1628430"/>
            <a:ext cx="3314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1F497D"/>
                </a:solidFill>
                <a:ea typeface="MS Mincho"/>
                <a:cs typeface="Times New Roman"/>
              </a:rPr>
              <a:t>2 </a:t>
            </a:r>
            <a:r>
              <a:rPr lang="en-US" b="1" dirty="0">
                <a:solidFill>
                  <a:srgbClr val="1F497D"/>
                </a:solidFill>
                <a:ea typeface="MS Mincho"/>
                <a:cs typeface="Times New Roman"/>
              </a:rPr>
              <a:t>DEMOTIVATING </a:t>
            </a:r>
            <a:r>
              <a:rPr lang="en-US" b="1" dirty="0" smtClean="0">
                <a:solidFill>
                  <a:srgbClr val="1F497D"/>
                </a:solidFill>
                <a:ea typeface="MS Mincho"/>
                <a:cs typeface="Times New Roman"/>
              </a:rPr>
              <a:t>THE LEARNERS</a:t>
            </a:r>
            <a:endParaRPr lang="fr-FR" sz="14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9591" y="2018064"/>
            <a:ext cx="3900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FR" dirty="0" smtClean="0"/>
              <a:t>Cultural </a:t>
            </a:r>
            <a:r>
              <a:rPr lang="fr-FR" dirty="0" err="1" smtClean="0"/>
              <a:t>openness</a:t>
            </a:r>
            <a:endParaRPr lang="fr-FR" dirty="0" smtClean="0"/>
          </a:p>
          <a:p>
            <a:pPr marL="342900" indent="-342900">
              <a:buAutoNum type="alphaLcParenR"/>
            </a:pPr>
            <a:r>
              <a:rPr lang="fr-FR" dirty="0" err="1" smtClean="0"/>
              <a:t>Tolerance</a:t>
            </a:r>
            <a:r>
              <a:rPr lang="fr-FR" dirty="0" smtClean="0"/>
              <a:t> of </a:t>
            </a:r>
            <a:r>
              <a:rPr lang="fr-FR" dirty="0" err="1" smtClean="0"/>
              <a:t>ambiguity</a:t>
            </a:r>
            <a:endParaRPr lang="fr-FR" dirty="0" smtClean="0"/>
          </a:p>
          <a:p>
            <a:pPr marL="342900" indent="-342900">
              <a:buAutoNum type="alphaLcParenR"/>
            </a:pPr>
            <a:endParaRPr lang="fr-FR" dirty="0"/>
          </a:p>
        </p:txBody>
      </p:sp>
      <p:pic>
        <p:nvPicPr>
          <p:cNvPr id="3075" name="Picture 3" descr="U:\12 - DLF\1 - ESPACE CHEF DE BUREAU\D - BILC\2018 - ZAGREB\PPT\Latitu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09">
            <a:off x="4823172" y="1124744"/>
            <a:ext cx="3183582" cy="4253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04048" y="133464"/>
            <a:ext cx="22322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0" dirty="0" smtClean="0">
                <a:solidFill>
                  <a:srgbClr val="C00000"/>
                </a:solidFill>
              </a:rPr>
              <a:t>X</a:t>
            </a:r>
            <a:endParaRPr lang="fr-FR" sz="4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814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520543"/>
            <a:ext cx="288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1F497D"/>
                </a:solidFill>
                <a:ea typeface="MS Mincho"/>
                <a:cs typeface="Times New Roman"/>
              </a:rPr>
              <a:t>1 DEMOTIVATING TEACHERS</a:t>
            </a:r>
            <a:endParaRPr lang="fr-FR" sz="14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9592" y="908350"/>
            <a:ext cx="2240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FR" dirty="0" err="1" smtClean="0"/>
              <a:t>Status</a:t>
            </a:r>
            <a:endParaRPr lang="fr-FR" dirty="0" smtClean="0"/>
          </a:p>
          <a:p>
            <a:pPr marL="342900" indent="-342900">
              <a:buAutoNum type="alphaLcParenR"/>
            </a:pPr>
            <a:r>
              <a:rPr lang="fr-FR" dirty="0" err="1" smtClean="0"/>
              <a:t>Role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51520" y="1628430"/>
            <a:ext cx="3314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1F497D"/>
                </a:solidFill>
                <a:ea typeface="MS Mincho"/>
                <a:cs typeface="Times New Roman"/>
              </a:rPr>
              <a:t>2 </a:t>
            </a:r>
            <a:r>
              <a:rPr lang="en-US" b="1" dirty="0">
                <a:solidFill>
                  <a:srgbClr val="1F497D"/>
                </a:solidFill>
                <a:ea typeface="MS Mincho"/>
                <a:cs typeface="Times New Roman"/>
              </a:rPr>
              <a:t>DEMOTIVATING </a:t>
            </a:r>
            <a:r>
              <a:rPr lang="en-US" b="1" dirty="0" smtClean="0">
                <a:solidFill>
                  <a:srgbClr val="1F497D"/>
                </a:solidFill>
                <a:ea typeface="MS Mincho"/>
                <a:cs typeface="Times New Roman"/>
              </a:rPr>
              <a:t>THE LEARNERS</a:t>
            </a:r>
            <a:endParaRPr lang="fr-FR" sz="14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9591" y="2018064"/>
            <a:ext cx="3900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FR" dirty="0" smtClean="0"/>
              <a:t>Cultural </a:t>
            </a:r>
            <a:r>
              <a:rPr lang="fr-FR" dirty="0" err="1" smtClean="0"/>
              <a:t>openness</a:t>
            </a:r>
            <a:endParaRPr lang="fr-FR" dirty="0" smtClean="0"/>
          </a:p>
          <a:p>
            <a:pPr marL="342900" indent="-342900">
              <a:buAutoNum type="alphaLcParenR"/>
            </a:pPr>
            <a:r>
              <a:rPr lang="fr-FR" dirty="0" err="1" smtClean="0"/>
              <a:t>Tolerance</a:t>
            </a:r>
            <a:r>
              <a:rPr lang="fr-FR" dirty="0" smtClean="0"/>
              <a:t> of </a:t>
            </a:r>
            <a:r>
              <a:rPr lang="fr-FR" dirty="0" err="1" smtClean="0"/>
              <a:t>ambiguity</a:t>
            </a:r>
            <a:endParaRPr lang="fr-FR" dirty="0" smtClean="0"/>
          </a:p>
          <a:p>
            <a:pPr marL="342900" indent="-342900">
              <a:buAutoNum type="alphaLcParenR"/>
            </a:pPr>
            <a:endParaRPr lang="fr-FR" dirty="0"/>
          </a:p>
        </p:txBody>
      </p:sp>
      <p:pic>
        <p:nvPicPr>
          <p:cNvPr id="4098" name="Picture 2" descr="U:\12 - DLF\1 - ESPACE CHEF DE BUREAU\D - BILC\2018 - ZAGREB\PPT\Minuteu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60615"/>
            <a:ext cx="4384169" cy="4156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705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520543"/>
            <a:ext cx="288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1F497D"/>
                </a:solidFill>
                <a:ea typeface="MS Mincho"/>
                <a:cs typeface="Times New Roman"/>
              </a:rPr>
              <a:t>1 DEMOTIVATING TEACHERS</a:t>
            </a:r>
            <a:endParaRPr lang="fr-FR" sz="14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9592" y="908350"/>
            <a:ext cx="2240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FR" dirty="0" err="1" smtClean="0"/>
              <a:t>Status</a:t>
            </a:r>
            <a:endParaRPr lang="fr-FR" dirty="0" smtClean="0"/>
          </a:p>
          <a:p>
            <a:pPr marL="342900" indent="-342900">
              <a:buAutoNum type="alphaLcParenR"/>
            </a:pPr>
            <a:r>
              <a:rPr lang="fr-FR" dirty="0" err="1" smtClean="0"/>
              <a:t>Role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51520" y="1628430"/>
            <a:ext cx="3314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1F497D"/>
                </a:solidFill>
                <a:ea typeface="MS Mincho"/>
                <a:cs typeface="Times New Roman"/>
              </a:rPr>
              <a:t>2 </a:t>
            </a:r>
            <a:r>
              <a:rPr lang="en-US" b="1" dirty="0">
                <a:solidFill>
                  <a:srgbClr val="1F497D"/>
                </a:solidFill>
                <a:ea typeface="MS Mincho"/>
                <a:cs typeface="Times New Roman"/>
              </a:rPr>
              <a:t>DEMOTIVATING </a:t>
            </a:r>
            <a:r>
              <a:rPr lang="en-US" b="1" dirty="0" smtClean="0">
                <a:solidFill>
                  <a:srgbClr val="1F497D"/>
                </a:solidFill>
                <a:ea typeface="MS Mincho"/>
                <a:cs typeface="Times New Roman"/>
              </a:rPr>
              <a:t>THE LEARNERS</a:t>
            </a:r>
            <a:endParaRPr lang="fr-FR" sz="14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9591" y="2018064"/>
            <a:ext cx="3900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FR" dirty="0" smtClean="0"/>
              <a:t>Cultural </a:t>
            </a:r>
            <a:r>
              <a:rPr lang="fr-FR" dirty="0" err="1" smtClean="0"/>
              <a:t>openness</a:t>
            </a:r>
            <a:endParaRPr lang="fr-FR" dirty="0" smtClean="0"/>
          </a:p>
          <a:p>
            <a:pPr marL="342900" indent="-342900">
              <a:buAutoNum type="alphaLcParenR"/>
            </a:pPr>
            <a:r>
              <a:rPr lang="fr-FR" dirty="0" err="1" smtClean="0"/>
              <a:t>Tolerance</a:t>
            </a:r>
            <a:r>
              <a:rPr lang="fr-FR" dirty="0" smtClean="0"/>
              <a:t> of </a:t>
            </a:r>
            <a:r>
              <a:rPr lang="fr-FR" dirty="0" err="1" smtClean="0"/>
              <a:t>ambiguity</a:t>
            </a:r>
            <a:endParaRPr lang="fr-FR" dirty="0" smtClean="0"/>
          </a:p>
          <a:p>
            <a:pPr marL="342900" indent="-342900">
              <a:buAutoNum type="alphaLcParenR"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246566" y="2959784"/>
            <a:ext cx="217926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S’EN ALLER</a:t>
            </a:r>
          </a:p>
          <a:p>
            <a:pPr lvl="1"/>
            <a:r>
              <a:rPr lang="fr-FR" sz="1200" dirty="0" smtClean="0"/>
              <a:t>Je m’en vais</a:t>
            </a:r>
          </a:p>
          <a:p>
            <a:pPr lvl="1"/>
            <a:r>
              <a:rPr lang="fr-FR" sz="1200" dirty="0" smtClean="0"/>
              <a:t>Tu t’en vas</a:t>
            </a:r>
          </a:p>
          <a:p>
            <a:pPr lvl="1"/>
            <a:r>
              <a:rPr lang="fr-FR" sz="1200" dirty="0" smtClean="0"/>
              <a:t>Il s’en va</a:t>
            </a:r>
          </a:p>
          <a:p>
            <a:pPr lvl="1"/>
            <a:r>
              <a:rPr lang="fr-FR" sz="1200" dirty="0" smtClean="0"/>
              <a:t>Nous nous en allons</a:t>
            </a:r>
          </a:p>
          <a:p>
            <a:pPr lvl="1"/>
            <a:r>
              <a:rPr lang="fr-FR" sz="1200" dirty="0" smtClean="0"/>
              <a:t>Vous vous en allez</a:t>
            </a:r>
          </a:p>
          <a:p>
            <a:pPr lvl="1"/>
            <a:r>
              <a:rPr lang="fr-FR" sz="1200" dirty="0" smtClean="0"/>
              <a:t>Ils s’en vont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5506"/>
            <a:ext cx="3240360" cy="180341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1726061"/>
              </p:ext>
            </p:extLst>
          </p:nvPr>
        </p:nvGraphicFramePr>
        <p:xfrm>
          <a:off x="4716016" y="4653136"/>
          <a:ext cx="3302000" cy="962025"/>
        </p:xfrm>
        <a:graphic>
          <a:graphicData uri="http://schemas.openxmlformats.org/drawingml/2006/table">
            <a:tbl>
              <a:tblPr/>
              <a:tblGrid>
                <a:gridCol w="1803694"/>
                <a:gridCol w="1498306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60497A"/>
                          </a:solidFill>
                          <a:effectLst/>
                          <a:latin typeface="Calibri"/>
                        </a:rPr>
                        <a:t>préposition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adverbe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1" u="none" strike="noStrike">
                          <a:solidFill>
                            <a:srgbClr val="60497A"/>
                          </a:solidFill>
                          <a:effectLst/>
                          <a:latin typeface="Calibri"/>
                        </a:rPr>
                        <a:t>Il va </a:t>
                      </a:r>
                      <a:r>
                        <a:rPr lang="fr-FR" sz="1100" b="1" i="1" u="none" strike="noStrike">
                          <a:solidFill>
                            <a:srgbClr val="60497A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fr-FR" sz="1100" b="0" i="1" u="none" strike="noStrike">
                          <a:solidFill>
                            <a:srgbClr val="60497A"/>
                          </a:solidFill>
                          <a:effectLst/>
                          <a:latin typeface="Calibri"/>
                        </a:rPr>
                        <a:t> France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1" u="none" strike="noStrike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Il </a:t>
                      </a:r>
                      <a:r>
                        <a:rPr lang="fr-FR" sz="1100" b="1" i="1" u="none" strike="noStrike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fr-FR" sz="1100" b="0" i="1" u="none" strike="noStrike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 achète chaque jour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1" u="none" strike="noStrike">
                          <a:solidFill>
                            <a:srgbClr val="60497A"/>
                          </a:solidFill>
                          <a:effectLst/>
                          <a:latin typeface="Calibri"/>
                        </a:rPr>
                        <a:t>Il voyage </a:t>
                      </a:r>
                      <a:r>
                        <a:rPr lang="fr-FR" sz="1100" b="1" i="1" u="none" strike="noStrike">
                          <a:solidFill>
                            <a:srgbClr val="60497A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fr-FR" sz="1100" b="0" i="1" u="none" strike="noStrike">
                          <a:solidFill>
                            <a:srgbClr val="60497A"/>
                          </a:solidFill>
                          <a:effectLst/>
                          <a:latin typeface="Calibri"/>
                        </a:rPr>
                        <a:t> voiture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1" u="none" strike="noStrike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Il s'</a:t>
                      </a:r>
                      <a:r>
                        <a:rPr lang="fr-FR" sz="1100" b="1" i="1" u="none" strike="noStrike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fr-FR" sz="1100" b="0" i="1" u="none" strike="noStrike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 va demain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1" u="none" strike="noStrike">
                          <a:solidFill>
                            <a:srgbClr val="60497A"/>
                          </a:solidFill>
                          <a:effectLst/>
                          <a:latin typeface="Calibri"/>
                        </a:rPr>
                        <a:t>Il veut tout voir </a:t>
                      </a:r>
                      <a:r>
                        <a:rPr lang="fr-FR" sz="1100" b="1" i="1" u="none" strike="noStrike">
                          <a:solidFill>
                            <a:srgbClr val="60497A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fr-FR" sz="1100" b="0" i="1" u="none" strike="noStrike">
                          <a:solidFill>
                            <a:srgbClr val="60497A"/>
                          </a:solidFill>
                          <a:effectLst/>
                          <a:latin typeface="Calibri"/>
                        </a:rPr>
                        <a:t> trois jours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1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Tu </a:t>
                      </a:r>
                      <a:r>
                        <a:rPr lang="fr-FR" sz="1100" b="1" i="1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fr-FR" sz="1100" b="0" i="1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 penses quoi 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2373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520543"/>
            <a:ext cx="288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1F497D"/>
                </a:solidFill>
                <a:ea typeface="MS Mincho"/>
                <a:cs typeface="Times New Roman"/>
              </a:rPr>
              <a:t>1 DEMOTIVATING TEACHERS</a:t>
            </a:r>
            <a:endParaRPr lang="fr-FR" sz="14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9592" y="908350"/>
            <a:ext cx="2240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FR" dirty="0" err="1" smtClean="0"/>
              <a:t>Status</a:t>
            </a:r>
            <a:endParaRPr lang="fr-FR" dirty="0" smtClean="0"/>
          </a:p>
          <a:p>
            <a:pPr marL="342900" indent="-342900">
              <a:buAutoNum type="alphaLcParenR"/>
            </a:pPr>
            <a:r>
              <a:rPr lang="fr-FR" dirty="0" err="1" smtClean="0"/>
              <a:t>Role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51520" y="1628430"/>
            <a:ext cx="3314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1F497D"/>
                </a:solidFill>
                <a:ea typeface="MS Mincho"/>
                <a:cs typeface="Times New Roman"/>
              </a:rPr>
              <a:t>2 </a:t>
            </a:r>
            <a:r>
              <a:rPr lang="en-US" b="1" dirty="0">
                <a:solidFill>
                  <a:srgbClr val="1F497D"/>
                </a:solidFill>
                <a:ea typeface="MS Mincho"/>
                <a:cs typeface="Times New Roman"/>
              </a:rPr>
              <a:t>DEMOTIVATING </a:t>
            </a:r>
            <a:r>
              <a:rPr lang="en-US" b="1" dirty="0" smtClean="0">
                <a:solidFill>
                  <a:srgbClr val="1F497D"/>
                </a:solidFill>
                <a:ea typeface="MS Mincho"/>
                <a:cs typeface="Times New Roman"/>
              </a:rPr>
              <a:t>THE LEARNERS</a:t>
            </a:r>
            <a:endParaRPr lang="fr-FR" sz="14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9591" y="2018064"/>
            <a:ext cx="3900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FR" dirty="0" smtClean="0"/>
              <a:t>Cultural </a:t>
            </a:r>
            <a:r>
              <a:rPr lang="fr-FR" dirty="0" err="1" smtClean="0"/>
              <a:t>openness</a:t>
            </a:r>
            <a:endParaRPr lang="fr-FR" dirty="0" smtClean="0"/>
          </a:p>
          <a:p>
            <a:pPr marL="342900" indent="-342900">
              <a:buAutoNum type="alphaLcParenR"/>
            </a:pPr>
            <a:r>
              <a:rPr lang="fr-FR" dirty="0" err="1" smtClean="0"/>
              <a:t>Tolerance</a:t>
            </a:r>
            <a:r>
              <a:rPr lang="fr-FR" dirty="0" smtClean="0"/>
              <a:t> of </a:t>
            </a:r>
            <a:r>
              <a:rPr lang="fr-FR" dirty="0" err="1" smtClean="0"/>
              <a:t>ambiguity</a:t>
            </a:r>
            <a:endParaRPr lang="fr-FR" dirty="0" smtClean="0"/>
          </a:p>
          <a:p>
            <a:pPr marL="342900" indent="-342900">
              <a:buAutoNum type="alphaLcParenR"/>
            </a:pPr>
            <a:endParaRPr lang="fr-FR" dirty="0"/>
          </a:p>
        </p:txBody>
      </p:sp>
      <p:pic>
        <p:nvPicPr>
          <p:cNvPr id="5122" name="Picture 2" descr="U:\12 - DLF\1 - ESPACE CHEF DE BUREAU\D - BILC\2018 - ZAGREB\PPT\mode cambodgien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74" y="188640"/>
            <a:ext cx="2227350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U:\12 - DLF\1 - ESPACE CHEF DE BUREAU\D - BILC\2018 - ZAGREB\PPT\cambodia_food_mat_khmer_sreamb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437" y="1112197"/>
            <a:ext cx="2326029" cy="1744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:\12 - DLF\1 - ESPACE CHEF DE BUREAU\D - BILC\2018 - ZAGREB\PPT\musique cambodgien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30" y="2157338"/>
            <a:ext cx="3024336" cy="1701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U:\12 - DLF\1 - ESPACE CHEF DE BUREAU\D - BILC\2018 - ZAGREB\PPT\langue cambodgien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86" y="3933056"/>
            <a:ext cx="4926707" cy="2599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439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520543"/>
            <a:ext cx="288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1F497D"/>
                </a:solidFill>
                <a:ea typeface="MS Mincho"/>
                <a:cs typeface="Times New Roman"/>
              </a:rPr>
              <a:t>1 DEMOTIVATING TEACHERS</a:t>
            </a:r>
            <a:endParaRPr lang="fr-FR" sz="14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9592" y="908350"/>
            <a:ext cx="2240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FR" dirty="0" err="1" smtClean="0"/>
              <a:t>Status</a:t>
            </a:r>
            <a:endParaRPr lang="fr-FR" dirty="0" smtClean="0"/>
          </a:p>
          <a:p>
            <a:pPr marL="342900" indent="-342900">
              <a:buAutoNum type="alphaLcParenR"/>
            </a:pPr>
            <a:r>
              <a:rPr lang="fr-FR" dirty="0" err="1" smtClean="0"/>
              <a:t>Role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51520" y="1628430"/>
            <a:ext cx="3314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1F497D"/>
                </a:solidFill>
                <a:ea typeface="MS Mincho"/>
                <a:cs typeface="Times New Roman"/>
              </a:rPr>
              <a:t>2 </a:t>
            </a:r>
            <a:r>
              <a:rPr lang="en-US" b="1" dirty="0">
                <a:solidFill>
                  <a:srgbClr val="1F497D"/>
                </a:solidFill>
                <a:ea typeface="MS Mincho"/>
                <a:cs typeface="Times New Roman"/>
              </a:rPr>
              <a:t>DEMOTIVATING </a:t>
            </a:r>
            <a:r>
              <a:rPr lang="en-US" b="1" dirty="0" smtClean="0">
                <a:solidFill>
                  <a:srgbClr val="1F497D"/>
                </a:solidFill>
                <a:ea typeface="MS Mincho"/>
                <a:cs typeface="Times New Roman"/>
              </a:rPr>
              <a:t>THE LEARNERS</a:t>
            </a:r>
            <a:endParaRPr lang="fr-FR" sz="14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9591" y="2018064"/>
            <a:ext cx="3900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FR" dirty="0" smtClean="0"/>
              <a:t>Cultural </a:t>
            </a:r>
            <a:r>
              <a:rPr lang="fr-FR" dirty="0" err="1" smtClean="0"/>
              <a:t>openness</a:t>
            </a:r>
            <a:endParaRPr lang="fr-FR" dirty="0" smtClean="0"/>
          </a:p>
          <a:p>
            <a:pPr marL="342900" indent="-342900">
              <a:buAutoNum type="alphaLcParenR"/>
            </a:pPr>
            <a:r>
              <a:rPr lang="fr-FR" dirty="0" err="1" smtClean="0"/>
              <a:t>Tolerance</a:t>
            </a:r>
            <a:r>
              <a:rPr lang="fr-FR" dirty="0" smtClean="0"/>
              <a:t> of </a:t>
            </a:r>
            <a:r>
              <a:rPr lang="fr-FR" dirty="0" err="1" smtClean="0"/>
              <a:t>ambiguity</a:t>
            </a:r>
            <a:endParaRPr lang="fr-FR" dirty="0" smtClean="0"/>
          </a:p>
          <a:p>
            <a:pPr marL="342900" indent="-342900">
              <a:buAutoNum type="alphaLcParenR"/>
            </a:pPr>
            <a:endParaRPr lang="fr-FR" dirty="0"/>
          </a:p>
        </p:txBody>
      </p:sp>
      <p:pic>
        <p:nvPicPr>
          <p:cNvPr id="6146" name="Picture 2" descr="U:\12 - DLF\1 - ESPACE CHEF DE BUREAU\D - BILC\2018 - ZAGREB\PPT\actualité armé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5970"/>
            <a:ext cx="4926985" cy="4715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U:\12 - DLF\1 - ESPACE CHEF DE BUREAU\D - BILC\2018 - ZAGREB\PPT\actualité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76867"/>
            <a:ext cx="8251989" cy="3804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093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520543"/>
            <a:ext cx="288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1F497D"/>
                </a:solidFill>
                <a:ea typeface="MS Mincho"/>
                <a:cs typeface="Times New Roman"/>
              </a:rPr>
              <a:t>1 DEMOTIVATING TEACHERS</a:t>
            </a:r>
            <a:endParaRPr lang="fr-FR" sz="14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9592" y="908350"/>
            <a:ext cx="2240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FR" dirty="0" err="1" smtClean="0"/>
              <a:t>Status</a:t>
            </a:r>
            <a:endParaRPr lang="fr-FR" dirty="0" smtClean="0"/>
          </a:p>
          <a:p>
            <a:pPr marL="342900" indent="-342900">
              <a:buAutoNum type="alphaLcParenR"/>
            </a:pPr>
            <a:r>
              <a:rPr lang="fr-FR" dirty="0" err="1" smtClean="0"/>
              <a:t>Role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51520" y="1628430"/>
            <a:ext cx="3314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1F497D"/>
                </a:solidFill>
                <a:ea typeface="MS Mincho"/>
                <a:cs typeface="Times New Roman"/>
              </a:rPr>
              <a:t>2 </a:t>
            </a:r>
            <a:r>
              <a:rPr lang="en-US" b="1" dirty="0">
                <a:solidFill>
                  <a:srgbClr val="1F497D"/>
                </a:solidFill>
                <a:ea typeface="MS Mincho"/>
                <a:cs typeface="Times New Roman"/>
              </a:rPr>
              <a:t>DEMOTIVATING </a:t>
            </a:r>
            <a:r>
              <a:rPr lang="en-US" b="1" dirty="0" smtClean="0">
                <a:solidFill>
                  <a:srgbClr val="1F497D"/>
                </a:solidFill>
                <a:ea typeface="MS Mincho"/>
                <a:cs typeface="Times New Roman"/>
              </a:rPr>
              <a:t>THE LEARNERS</a:t>
            </a:r>
            <a:endParaRPr lang="fr-FR" sz="14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9591" y="2018064"/>
            <a:ext cx="3900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FR" dirty="0" smtClean="0"/>
              <a:t>Cultural </a:t>
            </a:r>
            <a:r>
              <a:rPr lang="fr-FR" dirty="0" err="1" smtClean="0"/>
              <a:t>openness</a:t>
            </a:r>
            <a:endParaRPr lang="fr-FR" dirty="0" smtClean="0"/>
          </a:p>
          <a:p>
            <a:pPr marL="342900" indent="-342900">
              <a:buAutoNum type="alphaLcParenR"/>
            </a:pPr>
            <a:r>
              <a:rPr lang="fr-FR" dirty="0" err="1" smtClean="0"/>
              <a:t>Tolerance</a:t>
            </a:r>
            <a:r>
              <a:rPr lang="fr-FR" dirty="0" smtClean="0"/>
              <a:t> of </a:t>
            </a:r>
            <a:r>
              <a:rPr lang="fr-FR" dirty="0" err="1" smtClean="0"/>
              <a:t>ambiguity</a:t>
            </a:r>
            <a:endParaRPr lang="fr-FR" dirty="0" smtClean="0"/>
          </a:p>
          <a:p>
            <a:pPr marL="342900" indent="-342900">
              <a:buAutoNum type="alphaLcParenR"/>
            </a:pPr>
            <a:endParaRPr lang="fr-FR" dirty="0"/>
          </a:p>
        </p:txBody>
      </p:sp>
      <p:pic>
        <p:nvPicPr>
          <p:cNvPr id="7170" name="Picture 2" descr="U:\12 - DLF\1 - ESPACE CHEF DE BUREAU\D - BILC\2018 - ZAGREB\PPT\subjonct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94" y="260647"/>
            <a:ext cx="3737238" cy="624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75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520543"/>
            <a:ext cx="288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1F497D"/>
                </a:solidFill>
                <a:ea typeface="MS Mincho"/>
                <a:cs typeface="Times New Roman"/>
              </a:rPr>
              <a:t>1 DEMOTIVATING TEACHERS</a:t>
            </a:r>
            <a:endParaRPr lang="fr-FR" sz="14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9592" y="908350"/>
            <a:ext cx="2240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FR" dirty="0" err="1" smtClean="0"/>
              <a:t>Status</a:t>
            </a:r>
            <a:endParaRPr lang="fr-FR" dirty="0" smtClean="0"/>
          </a:p>
          <a:p>
            <a:pPr marL="342900" indent="-342900">
              <a:buAutoNum type="alphaLcParenR"/>
            </a:pPr>
            <a:r>
              <a:rPr lang="fr-FR" dirty="0" err="1" smtClean="0"/>
              <a:t>Role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51520" y="1628430"/>
            <a:ext cx="3314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1F497D"/>
                </a:solidFill>
                <a:ea typeface="MS Mincho"/>
                <a:cs typeface="Times New Roman"/>
              </a:rPr>
              <a:t>2 </a:t>
            </a:r>
            <a:r>
              <a:rPr lang="en-US" b="1" dirty="0">
                <a:solidFill>
                  <a:srgbClr val="1F497D"/>
                </a:solidFill>
                <a:ea typeface="MS Mincho"/>
                <a:cs typeface="Times New Roman"/>
              </a:rPr>
              <a:t>DEMOTIVATING </a:t>
            </a:r>
            <a:r>
              <a:rPr lang="en-US" b="1" dirty="0" smtClean="0">
                <a:solidFill>
                  <a:srgbClr val="1F497D"/>
                </a:solidFill>
                <a:ea typeface="MS Mincho"/>
                <a:cs typeface="Times New Roman"/>
              </a:rPr>
              <a:t>THE LEARNERS</a:t>
            </a:r>
            <a:endParaRPr lang="fr-FR" sz="14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9591" y="2018064"/>
            <a:ext cx="3900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FR" dirty="0" smtClean="0"/>
              <a:t>Cultural </a:t>
            </a:r>
            <a:r>
              <a:rPr lang="fr-FR" dirty="0" err="1" smtClean="0"/>
              <a:t>openness</a:t>
            </a:r>
            <a:endParaRPr lang="fr-FR" dirty="0" smtClean="0"/>
          </a:p>
          <a:p>
            <a:pPr marL="342900" indent="-342900">
              <a:buAutoNum type="alphaLcParenR"/>
            </a:pPr>
            <a:r>
              <a:rPr lang="fr-FR" dirty="0" err="1" smtClean="0"/>
              <a:t>Tolerance</a:t>
            </a:r>
            <a:r>
              <a:rPr lang="fr-FR" dirty="0" smtClean="0"/>
              <a:t> of </a:t>
            </a:r>
            <a:r>
              <a:rPr lang="fr-FR" dirty="0" err="1" smtClean="0"/>
              <a:t>ambiguity</a:t>
            </a:r>
            <a:endParaRPr lang="fr-FR" dirty="0" smtClean="0"/>
          </a:p>
          <a:p>
            <a:pPr marL="342900" indent="-342900">
              <a:buAutoNum type="alphaLcParenR"/>
            </a:pPr>
            <a:endParaRPr lang="fr-FR" dirty="0"/>
          </a:p>
        </p:txBody>
      </p:sp>
      <p:pic>
        <p:nvPicPr>
          <p:cNvPr id="9218" name="Picture 2" descr="U:\12 - DLF\1 - ESPACE CHEF DE BUREAU\D - BILC\2018 - ZAGREB\PPT\prono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073" y="2685443"/>
            <a:ext cx="6191399" cy="3983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812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223</Words>
  <Application>Microsoft Office PowerPoint</Application>
  <PresentationFormat>Affichage à l'écran (4:3)</PresentationFormat>
  <Paragraphs>86</Paragraphs>
  <Slides>11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Manuals, syllabuses, curriculums: stumbling blocks between teachers and learners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Manuals, syllabuses, curriculums: stumbling blocks between teachers and learners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Manuals, syllabuses, curriculums: stumbling blocks between teachers and learners</dc:title>
  <dc:creator>Collin Mr</dc:creator>
  <cp:lastModifiedBy>Valued Acer Customer</cp:lastModifiedBy>
  <cp:revision>12</cp:revision>
  <dcterms:created xsi:type="dcterms:W3CDTF">2018-10-12T15:50:07Z</dcterms:created>
  <dcterms:modified xsi:type="dcterms:W3CDTF">2018-10-14T20:36:46Z</dcterms:modified>
</cp:coreProperties>
</file>