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2" r:id="rId4"/>
    <p:sldId id="263" r:id="rId5"/>
    <p:sldId id="261" r:id="rId6"/>
    <p:sldId id="257" r:id="rId7"/>
    <p:sldId id="265" r:id="rId8"/>
    <p:sldId id="264" r:id="rId9"/>
    <p:sldId id="259" r:id="rId10"/>
    <p:sldId id="266" r:id="rId11"/>
    <p:sldId id="267" r:id="rId12"/>
    <p:sldId id="258" r:id="rId13"/>
    <p:sldId id="26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AEE4-DF48-4FB2-8B63-9CB65B2FF2BD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972D-DB78-4B86-A368-ADD6B7C54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21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AEE4-DF48-4FB2-8B63-9CB65B2FF2BD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972D-DB78-4B86-A368-ADD6B7C54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91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AEE4-DF48-4FB2-8B63-9CB65B2FF2BD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972D-DB78-4B86-A368-ADD6B7C54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265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AEE4-DF48-4FB2-8B63-9CB65B2FF2BD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972D-DB78-4B86-A368-ADD6B7C54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85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AEE4-DF48-4FB2-8B63-9CB65B2FF2BD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972D-DB78-4B86-A368-ADD6B7C54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13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AEE4-DF48-4FB2-8B63-9CB65B2FF2BD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972D-DB78-4B86-A368-ADD6B7C54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71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AEE4-DF48-4FB2-8B63-9CB65B2FF2BD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972D-DB78-4B86-A368-ADD6B7C54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901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AEE4-DF48-4FB2-8B63-9CB65B2FF2BD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972D-DB78-4B86-A368-ADD6B7C54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0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AEE4-DF48-4FB2-8B63-9CB65B2FF2BD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972D-DB78-4B86-A368-ADD6B7C54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087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AEE4-DF48-4FB2-8B63-9CB65B2FF2BD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972D-DB78-4B86-A368-ADD6B7C54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48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AEE4-DF48-4FB2-8B63-9CB65B2FF2BD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972D-DB78-4B86-A368-ADD6B7C54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77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0AEE4-DF48-4FB2-8B63-9CB65B2FF2BD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9972D-DB78-4B86-A368-ADD6B7C54A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06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597869" y="583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504749" y="264914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>
                <a:solidFill>
                  <a:schemeClr val="bg1"/>
                </a:solidFill>
              </a:rPr>
              <a:t>Part I - Theory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93" y="198338"/>
            <a:ext cx="1475179" cy="63700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019" y="198338"/>
            <a:ext cx="849600" cy="637200"/>
          </a:xfrm>
          <a:prstGeom prst="rect">
            <a:avLst/>
          </a:prstGeom>
        </p:spPr>
      </p:pic>
      <p:sp>
        <p:nvSpPr>
          <p:cNvPr id="9" name="Sous-titre 2"/>
          <p:cNvSpPr txBox="1">
            <a:spLocks/>
          </p:cNvSpPr>
          <p:nvPr/>
        </p:nvSpPr>
        <p:spPr>
          <a:xfrm>
            <a:off x="1684420" y="6118699"/>
            <a:ext cx="9144000" cy="421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M. Jérôme COLLIN – Ecole de Guerre – French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Language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Department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978" y="1439904"/>
            <a:ext cx="8774884" cy="467879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49336" y="860514"/>
            <a:ext cx="7253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Every language is unique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How to use the STANAG 6001 for a language other than English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88203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847509"/>
              </p:ext>
            </p:extLst>
          </p:nvPr>
        </p:nvGraphicFramePr>
        <p:xfrm>
          <a:off x="1721608" y="2271630"/>
          <a:ext cx="9116969" cy="146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6311">
                  <a:extLst>
                    <a:ext uri="{9D8B030D-6E8A-4147-A177-3AD203B41FA5}">
                      <a16:colId xmlns:a16="http://schemas.microsoft.com/office/drawing/2014/main" val="129661"/>
                    </a:ext>
                  </a:extLst>
                </a:gridCol>
                <a:gridCol w="3876803">
                  <a:extLst>
                    <a:ext uri="{9D8B030D-6E8A-4147-A177-3AD203B41FA5}">
                      <a16:colId xmlns:a16="http://schemas.microsoft.com/office/drawing/2014/main" val="594826250"/>
                    </a:ext>
                  </a:extLst>
                </a:gridCol>
                <a:gridCol w="3303855">
                  <a:extLst>
                    <a:ext uri="{9D8B030D-6E8A-4147-A177-3AD203B41FA5}">
                      <a16:colId xmlns:a16="http://schemas.microsoft.com/office/drawing/2014/main" val="3282999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LISTENING L3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…However, may not</a:t>
                      </a:r>
                    </a:p>
                    <a:p>
                      <a:r>
                        <a:rPr lang="en-US" i="1" dirty="0" smtClean="0"/>
                        <a:t>understand native speakers if they speak very rapidly or use </a:t>
                      </a:r>
                      <a:r>
                        <a:rPr lang="en-US" b="1" i="1" dirty="0" smtClean="0"/>
                        <a:t>slang</a:t>
                      </a:r>
                      <a:r>
                        <a:rPr lang="en-US" i="1" dirty="0" smtClean="0"/>
                        <a:t>, regionalisms, or dialects.</a:t>
                      </a:r>
                      <a:endParaRPr lang="fr-FR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…Peut, cependant, ne pas comprendre des locuteurs natifs</a:t>
                      </a:r>
                      <a:r>
                        <a:rPr lang="fr-FR" baseline="0" dirty="0" smtClean="0"/>
                        <a:t> s’ils parlent très rapidement ou utilisent de l’</a:t>
                      </a:r>
                      <a:r>
                        <a:rPr lang="fr-FR" b="1" baseline="0" dirty="0" smtClean="0"/>
                        <a:t>argot</a:t>
                      </a:r>
                      <a:r>
                        <a:rPr lang="fr-FR" baseline="0" dirty="0" smtClean="0"/>
                        <a:t>, des régionalismes ou un dialecte.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478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309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802722"/>
              </p:ext>
            </p:extLst>
          </p:nvPr>
        </p:nvGraphicFramePr>
        <p:xfrm>
          <a:off x="1383678" y="2192117"/>
          <a:ext cx="9116969" cy="1737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1265">
                  <a:extLst>
                    <a:ext uri="{9D8B030D-6E8A-4147-A177-3AD203B41FA5}">
                      <a16:colId xmlns:a16="http://schemas.microsoft.com/office/drawing/2014/main" val="129661"/>
                    </a:ext>
                  </a:extLst>
                </a:gridCol>
                <a:gridCol w="2845600">
                  <a:extLst>
                    <a:ext uri="{9D8B030D-6E8A-4147-A177-3AD203B41FA5}">
                      <a16:colId xmlns:a16="http://schemas.microsoft.com/office/drawing/2014/main" val="594826250"/>
                    </a:ext>
                  </a:extLst>
                </a:gridCol>
                <a:gridCol w="2425052">
                  <a:extLst>
                    <a:ext uri="{9D8B030D-6E8A-4147-A177-3AD203B41FA5}">
                      <a16:colId xmlns:a16="http://schemas.microsoft.com/office/drawing/2014/main" val="3282999661"/>
                    </a:ext>
                  </a:extLst>
                </a:gridCol>
                <a:gridCol w="2425052">
                  <a:extLst>
                    <a:ext uri="{9D8B030D-6E8A-4147-A177-3AD203B41FA5}">
                      <a16:colId xmlns:a16="http://schemas.microsoft.com/office/drawing/2014/main" val="253250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SPEAKING L3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Errors may occur in low frequency or highly complex structures characteristic of a </a:t>
                      </a:r>
                      <a:r>
                        <a:rPr lang="en-US" b="1" i="1" dirty="0" smtClean="0"/>
                        <a:t>formal</a:t>
                      </a:r>
                      <a:r>
                        <a:rPr lang="en-US" i="1" dirty="0" smtClean="0"/>
                        <a:t> style of speech.</a:t>
                      </a:r>
                      <a:endParaRPr lang="fr-FR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Peut commettre des erreurs dans l’utilisation de structures rares ou très complexes, caractéristiques d’un style </a:t>
                      </a:r>
                      <a:r>
                        <a:rPr lang="fr-FR" b="1" dirty="0" smtClean="0"/>
                        <a:t>ampoulé</a:t>
                      </a:r>
                      <a:r>
                        <a:rPr lang="fr-FR" b="0" dirty="0" smtClean="0"/>
                        <a:t>.</a:t>
                      </a:r>
                      <a:endParaRPr lang="fr-FR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(May make errors in the use of rare or highly complex structures, characteristic of a </a:t>
                      </a:r>
                      <a:r>
                        <a:rPr lang="en-US" b="1" i="1" dirty="0" smtClean="0"/>
                        <a:t>bombastic </a:t>
                      </a:r>
                      <a:r>
                        <a:rPr lang="en-US" i="1" dirty="0" smtClean="0"/>
                        <a:t>style.)</a:t>
                      </a:r>
                      <a:endParaRPr lang="fr-FR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478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183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125698"/>
              </p:ext>
            </p:extLst>
          </p:nvPr>
        </p:nvGraphicFramePr>
        <p:xfrm>
          <a:off x="1713218" y="1910903"/>
          <a:ext cx="8127999" cy="2834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6268">
                  <a:extLst>
                    <a:ext uri="{9D8B030D-6E8A-4147-A177-3AD203B41FA5}">
                      <a16:colId xmlns:a16="http://schemas.microsoft.com/office/drawing/2014/main" val="129661"/>
                    </a:ext>
                  </a:extLst>
                </a:gridCol>
                <a:gridCol w="3204595">
                  <a:extLst>
                    <a:ext uri="{9D8B030D-6E8A-4147-A177-3AD203B41FA5}">
                      <a16:colId xmlns:a16="http://schemas.microsoft.com/office/drawing/2014/main" val="594826250"/>
                    </a:ext>
                  </a:extLst>
                </a:gridCol>
                <a:gridCol w="3197136">
                  <a:extLst>
                    <a:ext uri="{9D8B030D-6E8A-4147-A177-3AD203B41FA5}">
                      <a16:colId xmlns:a16="http://schemas.microsoft.com/office/drawing/2014/main" val="3282999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SPEAKING L3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…and rarely </a:t>
                      </a:r>
                      <a:r>
                        <a:rPr lang="en-US" b="1" i="1" dirty="0" smtClean="0"/>
                        <a:t>disturb</a:t>
                      </a:r>
                      <a:r>
                        <a:rPr lang="en-US" i="1" dirty="0" smtClean="0"/>
                        <a:t> the native speaker.</a:t>
                      </a:r>
                      <a:endParaRPr lang="fr-FR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…et </a:t>
                      </a:r>
                      <a:r>
                        <a:rPr lang="fr-FR" b="1" dirty="0" smtClean="0"/>
                        <a:t>gênent</a:t>
                      </a:r>
                      <a:r>
                        <a:rPr lang="fr-FR" baseline="0" dirty="0" smtClean="0"/>
                        <a:t> rarement un locuteur natif.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478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WRITING L3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…and rarely </a:t>
                      </a:r>
                      <a:r>
                        <a:rPr lang="en-US" b="1" i="1" dirty="0" smtClean="0"/>
                        <a:t>disturb</a:t>
                      </a:r>
                      <a:r>
                        <a:rPr lang="en-US" i="1" dirty="0" smtClean="0"/>
                        <a:t> the native reader.</a:t>
                      </a:r>
                      <a:endParaRPr lang="fr-FR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…et </a:t>
                      </a:r>
                      <a:r>
                        <a:rPr lang="fr-FR" b="1" dirty="0" smtClean="0"/>
                        <a:t>distraient</a:t>
                      </a:r>
                      <a:r>
                        <a:rPr lang="fr-FR" dirty="0" smtClean="0"/>
                        <a:t> rarement le</a:t>
                      </a:r>
                      <a:r>
                        <a:rPr lang="fr-FR" baseline="0" dirty="0" smtClean="0"/>
                        <a:t> lecteur natif.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6024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SPEAKING L3+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…do not </a:t>
                      </a:r>
                      <a:r>
                        <a:rPr lang="en-US" b="1" i="1" dirty="0" smtClean="0"/>
                        <a:t>disturb</a:t>
                      </a:r>
                      <a:r>
                        <a:rPr lang="en-US" i="1" dirty="0" smtClean="0"/>
                        <a:t> native speakers or interfere with intelligibility</a:t>
                      </a:r>
                      <a:endParaRPr lang="fr-FR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…ne nuisent en rien à l’intelligibilité du propos.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377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WRITING</a:t>
                      </a:r>
                      <a:r>
                        <a:rPr lang="fr-FR" baseline="0" dirty="0" smtClean="0"/>
                        <a:t> L3+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…do not </a:t>
                      </a:r>
                      <a:r>
                        <a:rPr lang="en-US" b="1" i="1" dirty="0" smtClean="0"/>
                        <a:t>disturb</a:t>
                      </a:r>
                      <a:r>
                        <a:rPr lang="en-US" i="1" dirty="0" smtClean="0"/>
                        <a:t> native readers or interfere with intelligibility.</a:t>
                      </a:r>
                      <a:endParaRPr lang="fr-FR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…ne </a:t>
                      </a:r>
                      <a:r>
                        <a:rPr lang="fr-FR" b="1" dirty="0" smtClean="0"/>
                        <a:t>dérangent</a:t>
                      </a:r>
                      <a:r>
                        <a:rPr lang="fr-FR" dirty="0" smtClean="0"/>
                        <a:t> pas les lecteurs natifs, ni ne nuisent à la</a:t>
                      </a:r>
                      <a:r>
                        <a:rPr lang="fr-FR" baseline="0" dirty="0" smtClean="0"/>
                        <a:t> clarté du message.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467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924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456" y="554106"/>
            <a:ext cx="3810000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853" y="554106"/>
            <a:ext cx="3799778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094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456" y="554106"/>
            <a:ext cx="3810000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853" y="554106"/>
            <a:ext cx="3799778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5183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19" y="1838738"/>
            <a:ext cx="5239627" cy="318549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374" y="1837802"/>
            <a:ext cx="4783461" cy="318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11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87" y="1285875"/>
            <a:ext cx="56864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60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909" y="376929"/>
            <a:ext cx="8558181" cy="594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5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478035"/>
              </p:ext>
            </p:extLst>
          </p:nvPr>
        </p:nvGraphicFramePr>
        <p:xfrm>
          <a:off x="1721608" y="2271630"/>
          <a:ext cx="9116969" cy="201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6311">
                  <a:extLst>
                    <a:ext uri="{9D8B030D-6E8A-4147-A177-3AD203B41FA5}">
                      <a16:colId xmlns:a16="http://schemas.microsoft.com/office/drawing/2014/main" val="129661"/>
                    </a:ext>
                  </a:extLst>
                </a:gridCol>
                <a:gridCol w="3876803">
                  <a:extLst>
                    <a:ext uri="{9D8B030D-6E8A-4147-A177-3AD203B41FA5}">
                      <a16:colId xmlns:a16="http://schemas.microsoft.com/office/drawing/2014/main" val="594826250"/>
                    </a:ext>
                  </a:extLst>
                </a:gridCol>
                <a:gridCol w="3303855">
                  <a:extLst>
                    <a:ext uri="{9D8B030D-6E8A-4147-A177-3AD203B41FA5}">
                      <a16:colId xmlns:a16="http://schemas.microsoft.com/office/drawing/2014/main" val="3282999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READING L1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Understands the basic meaning of simple texts containing high frequency structural patterns and vocabulary, including </a:t>
                      </a:r>
                      <a:r>
                        <a:rPr lang="en-US" b="1" i="1" dirty="0" smtClean="0"/>
                        <a:t>shared international terms and cognates</a:t>
                      </a:r>
                      <a:r>
                        <a:rPr lang="en-US" i="1" dirty="0" smtClean="0"/>
                        <a:t> (when applicable).</a:t>
                      </a:r>
                      <a:endParaRPr lang="fr-FR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Comprend le sens premier de textes simples contenant des structures et du vocabulaire très courant, notamment des termes et des mots apparentés</a:t>
                      </a:r>
                      <a:r>
                        <a:rPr lang="fr-FR" baseline="0" dirty="0" smtClean="0"/>
                        <a:t> (le cas échéant) </a:t>
                      </a:r>
                      <a:r>
                        <a:rPr lang="fr-FR" b="1" baseline="0" dirty="0" smtClean="0"/>
                        <a:t>utilisés à l’échelle nationale</a:t>
                      </a:r>
                      <a:r>
                        <a:rPr lang="fr-FR" baseline="0" dirty="0" smtClean="0"/>
                        <a:t>.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478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303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103215"/>
              </p:ext>
            </p:extLst>
          </p:nvPr>
        </p:nvGraphicFramePr>
        <p:xfrm>
          <a:off x="1721608" y="2271630"/>
          <a:ext cx="9116969" cy="1737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6311">
                  <a:extLst>
                    <a:ext uri="{9D8B030D-6E8A-4147-A177-3AD203B41FA5}">
                      <a16:colId xmlns:a16="http://schemas.microsoft.com/office/drawing/2014/main" val="129661"/>
                    </a:ext>
                  </a:extLst>
                </a:gridCol>
                <a:gridCol w="3876803">
                  <a:extLst>
                    <a:ext uri="{9D8B030D-6E8A-4147-A177-3AD203B41FA5}">
                      <a16:colId xmlns:a16="http://schemas.microsoft.com/office/drawing/2014/main" val="594826250"/>
                    </a:ext>
                  </a:extLst>
                </a:gridCol>
                <a:gridCol w="3303855">
                  <a:extLst>
                    <a:ext uri="{9D8B030D-6E8A-4147-A177-3AD203B41FA5}">
                      <a16:colId xmlns:a16="http://schemas.microsoft.com/office/drawing/2014/main" val="3282999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SPEAKING L1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Native speakers </a:t>
                      </a:r>
                      <a:r>
                        <a:rPr lang="en-US" b="1" i="1" dirty="0" smtClean="0"/>
                        <a:t>used to speaking with non-natives</a:t>
                      </a:r>
                      <a:r>
                        <a:rPr lang="en-US" i="1" dirty="0" smtClean="0"/>
                        <a:t> must often strain, request repetition and use real-world knowledge to understand this speaker.</a:t>
                      </a:r>
                      <a:endParaRPr lang="fr-FR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Même</a:t>
                      </a:r>
                      <a:r>
                        <a:rPr lang="fr-FR" baseline="0" dirty="0" smtClean="0"/>
                        <a:t> un locuteur natif </a:t>
                      </a:r>
                      <a:r>
                        <a:rPr lang="fr-FR" b="1" baseline="0" dirty="0" smtClean="0"/>
                        <a:t>qui a l’habitude de s’entretenir avec des personnes qui ne sont pas des locuteurs natifs</a:t>
                      </a:r>
                      <a:r>
                        <a:rPr lang="fr-FR" baseline="0" dirty="0" smtClean="0"/>
                        <a:t> doit souvent parler lentement et répéter ou reformuler.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478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437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59315"/>
              </p:ext>
            </p:extLst>
          </p:nvPr>
        </p:nvGraphicFramePr>
        <p:xfrm>
          <a:off x="1721608" y="2271630"/>
          <a:ext cx="9116969" cy="1737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6311">
                  <a:extLst>
                    <a:ext uri="{9D8B030D-6E8A-4147-A177-3AD203B41FA5}">
                      <a16:colId xmlns:a16="http://schemas.microsoft.com/office/drawing/2014/main" val="129661"/>
                    </a:ext>
                  </a:extLst>
                </a:gridCol>
                <a:gridCol w="3876803">
                  <a:extLst>
                    <a:ext uri="{9D8B030D-6E8A-4147-A177-3AD203B41FA5}">
                      <a16:colId xmlns:a16="http://schemas.microsoft.com/office/drawing/2014/main" val="594826250"/>
                    </a:ext>
                  </a:extLst>
                </a:gridCol>
                <a:gridCol w="3303855">
                  <a:extLst>
                    <a:ext uri="{9D8B030D-6E8A-4147-A177-3AD203B41FA5}">
                      <a16:colId xmlns:a16="http://schemas.microsoft.com/office/drawing/2014/main" val="3282999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LISTENING L4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Readily understands utterances made in the media and in conversations among native speakers both globally and in detail; generally comprehends regionalisms and </a:t>
                      </a:r>
                      <a:r>
                        <a:rPr lang="en-US" b="1" i="1" dirty="0" smtClean="0"/>
                        <a:t>dialects</a:t>
                      </a:r>
                      <a:r>
                        <a:rPr lang="en-US" i="1" dirty="0" smtClean="0"/>
                        <a:t>.</a:t>
                      </a:r>
                      <a:endParaRPr lang="fr-FR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Comprends facilement, jusque dans leurs moindres détails, des expressions utilisées par</a:t>
                      </a:r>
                      <a:r>
                        <a:rPr lang="fr-FR" baseline="0" dirty="0" smtClean="0"/>
                        <a:t> les médias et par des locuteurs natifs et, en général, des régionalismes et des </a:t>
                      </a:r>
                      <a:r>
                        <a:rPr lang="fr-FR" b="1" baseline="0" dirty="0" smtClean="0"/>
                        <a:t>dialectes</a:t>
                      </a:r>
                      <a:r>
                        <a:rPr lang="fr-FR" baseline="0" dirty="0" smtClean="0"/>
                        <a:t>.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478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341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178206"/>
              </p:ext>
            </p:extLst>
          </p:nvPr>
        </p:nvGraphicFramePr>
        <p:xfrm>
          <a:off x="1839053" y="1642455"/>
          <a:ext cx="9116969" cy="320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6311">
                  <a:extLst>
                    <a:ext uri="{9D8B030D-6E8A-4147-A177-3AD203B41FA5}">
                      <a16:colId xmlns:a16="http://schemas.microsoft.com/office/drawing/2014/main" val="129661"/>
                    </a:ext>
                  </a:extLst>
                </a:gridCol>
                <a:gridCol w="3876803">
                  <a:extLst>
                    <a:ext uri="{9D8B030D-6E8A-4147-A177-3AD203B41FA5}">
                      <a16:colId xmlns:a16="http://schemas.microsoft.com/office/drawing/2014/main" val="594826250"/>
                    </a:ext>
                  </a:extLst>
                </a:gridCol>
                <a:gridCol w="3303855">
                  <a:extLst>
                    <a:ext uri="{9D8B030D-6E8A-4147-A177-3AD203B41FA5}">
                      <a16:colId xmlns:a16="http://schemas.microsoft.com/office/drawing/2014/main" val="3282999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READING L3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…Cannot always thoroughly comprehend texts that have an unusually complex structure, </a:t>
                      </a:r>
                      <a:r>
                        <a:rPr lang="en-US" b="1" i="1" dirty="0" smtClean="0"/>
                        <a:t>low</a:t>
                      </a:r>
                    </a:p>
                    <a:p>
                      <a:r>
                        <a:rPr lang="en-US" b="1" i="1" dirty="0" smtClean="0"/>
                        <a:t>frequency idioms</a:t>
                      </a:r>
                      <a:r>
                        <a:rPr lang="en-US" b="0" i="1" dirty="0" smtClean="0"/>
                        <a:t>…</a:t>
                      </a:r>
                      <a:endParaRPr lang="fr-FR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…ne réussit pas toujours à comprendre parfaitement les textes dont la structure est complexe et inhabituelle, </a:t>
                      </a:r>
                      <a:r>
                        <a:rPr lang="fr-FR" b="1" dirty="0" smtClean="0"/>
                        <a:t>qui renferment</a:t>
                      </a:r>
                      <a:r>
                        <a:rPr lang="fr-FR" b="1" baseline="0" dirty="0" smtClean="0"/>
                        <a:t> des </a:t>
                      </a:r>
                      <a:r>
                        <a:rPr lang="fr-FR" b="1" u="sng" baseline="0" dirty="0" smtClean="0"/>
                        <a:t>idiomes</a:t>
                      </a:r>
                      <a:r>
                        <a:rPr lang="fr-FR" b="1" baseline="0" dirty="0" smtClean="0"/>
                        <a:t> rares</a:t>
                      </a:r>
                      <a:r>
                        <a:rPr lang="fr-FR" baseline="0" dirty="0" smtClean="0"/>
                        <a:t>…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478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READING L3+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…this includes texts with unusually complex structure, </a:t>
                      </a:r>
                      <a:r>
                        <a:rPr lang="en-US" b="1" i="1" dirty="0" smtClean="0"/>
                        <a:t>low frequency idioms</a:t>
                      </a:r>
                      <a:r>
                        <a:rPr lang="en-US" b="0" i="1" dirty="0" smtClean="0"/>
                        <a:t>…</a:t>
                      </a:r>
                      <a:endParaRPr lang="fr-FR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…ce</a:t>
                      </a:r>
                      <a:r>
                        <a:rPr lang="fr-FR" baseline="0" dirty="0" smtClean="0"/>
                        <a:t> qui inclut notamment des textes dont la structure est exceptionnellement complexe, des textes </a:t>
                      </a:r>
                      <a:r>
                        <a:rPr lang="fr-FR" b="1" baseline="0" dirty="0" smtClean="0"/>
                        <a:t>contenant des </a:t>
                      </a:r>
                      <a:r>
                        <a:rPr lang="fr-FR" b="1" u="sng" baseline="0" dirty="0" smtClean="0"/>
                        <a:t>expressions idiomatiques</a:t>
                      </a:r>
                      <a:r>
                        <a:rPr lang="fr-FR" b="1" baseline="0" dirty="0" smtClean="0"/>
                        <a:t> peu fréquentes</a:t>
                      </a:r>
                      <a:r>
                        <a:rPr lang="fr-FR" baseline="0" dirty="0" smtClean="0"/>
                        <a:t>…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6024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372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482</Words>
  <Application>Microsoft Office PowerPoint</Application>
  <PresentationFormat>Grand écran</PresentationFormat>
  <Paragraphs>40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Ministère des Armées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COLLIN Jerome M.</dc:creator>
  <cp:lastModifiedBy>COLLIN Jerome M.</cp:lastModifiedBy>
  <cp:revision>10</cp:revision>
  <dcterms:created xsi:type="dcterms:W3CDTF">2022-10-14T12:13:36Z</dcterms:created>
  <dcterms:modified xsi:type="dcterms:W3CDTF">2022-10-14T16:52:25Z</dcterms:modified>
</cp:coreProperties>
</file>