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5"/>
  </p:sldMasterIdLst>
  <p:notesMasterIdLst>
    <p:notesMasterId r:id="rId24"/>
  </p:notesMasterIdLst>
  <p:handoutMasterIdLst>
    <p:handoutMasterId r:id="rId25"/>
  </p:handoutMasterIdLst>
  <p:sldIdLst>
    <p:sldId id="324" r:id="rId6"/>
    <p:sldId id="256" r:id="rId7"/>
    <p:sldId id="300" r:id="rId8"/>
    <p:sldId id="331" r:id="rId9"/>
    <p:sldId id="337" r:id="rId10"/>
    <p:sldId id="336" r:id="rId11"/>
    <p:sldId id="330" r:id="rId12"/>
    <p:sldId id="321" r:id="rId13"/>
    <p:sldId id="333" r:id="rId14"/>
    <p:sldId id="327" r:id="rId15"/>
    <p:sldId id="341" r:id="rId16"/>
    <p:sldId id="334" r:id="rId17"/>
    <p:sldId id="342" r:id="rId18"/>
    <p:sldId id="338" r:id="rId19"/>
    <p:sldId id="339" r:id="rId20"/>
    <p:sldId id="343" r:id="rId21"/>
    <p:sldId id="323" r:id="rId22"/>
    <p:sldId id="308" r:id="rId23"/>
  </p:sldIdLst>
  <p:sldSz cx="9144000" cy="6858000" type="screen4x3"/>
  <p:notesSz cx="6718300" cy="985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1C1C"/>
    <a:srgbClr val="3333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48" autoAdjust="0"/>
    <p:restoredTop sz="95407" autoAdjust="0"/>
  </p:normalViewPr>
  <p:slideViewPr>
    <p:cSldViewPr>
      <p:cViewPr varScale="1">
        <p:scale>
          <a:sx n="113" d="100"/>
          <a:sy n="113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0570" cy="49284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6130" y="0"/>
            <a:ext cx="2910570" cy="49284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0C3B3-79A1-4672-A6EC-B7C39AEB0AA0}" type="datetimeFigureOut">
              <a:rPr lang="en-GB" smtClean="0"/>
              <a:pPr/>
              <a:t>05/10/2019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60776"/>
            <a:ext cx="2910570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6130" y="9360776"/>
            <a:ext cx="2910570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D4E986-CE73-4FC9-A402-EDD3B23A7A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03458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263" cy="492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5483" y="0"/>
            <a:ext cx="2911263" cy="492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49D28-6676-4614-8619-7E5A10CF14D5}" type="datetimeFigureOut">
              <a:rPr lang="en-GB" smtClean="0"/>
              <a:pPr/>
              <a:t>05/10/2019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3763" y="738188"/>
            <a:ext cx="4930775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1830" y="4681220"/>
            <a:ext cx="5374640" cy="44348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0730"/>
            <a:ext cx="2911263" cy="492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5483" y="9360730"/>
            <a:ext cx="2911263" cy="492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A1D6B0-B234-4FB5-9E96-173E97E44D8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75408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1D6B0-B234-4FB5-9E96-173E97E44D85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78968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1D6B0-B234-4FB5-9E96-173E97E44D85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78968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1D6B0-B234-4FB5-9E96-173E97E44D85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30843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1D6B0-B234-4FB5-9E96-173E97E44D85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18666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1D6B0-B234-4FB5-9E96-173E97E44D85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1D6B0-B234-4FB5-9E96-173E97E44D85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60580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solidFill>
          <a:srgbClr val="572642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47664" y="1772816"/>
            <a:ext cx="7268344" cy="506487"/>
          </a:xfrm>
        </p:spPr>
        <p:txBody>
          <a:bodyPr>
            <a:noAutofit/>
          </a:bodyPr>
          <a:lstStyle>
            <a:lvl1pPr algn="r">
              <a:defRPr sz="2800" b="1">
                <a:solidFill>
                  <a:srgbClr val="572642"/>
                </a:solidFill>
              </a:defRPr>
            </a:lvl1pPr>
          </a:lstStyle>
          <a:p>
            <a:r>
              <a:rPr lang="en-US" dirty="0"/>
              <a:t>Click to add 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411760" y="2662064"/>
            <a:ext cx="6400800" cy="478904"/>
          </a:xfrm>
        </p:spPr>
        <p:txBody>
          <a:bodyPr>
            <a:normAutofit/>
          </a:bodyPr>
          <a:lstStyle>
            <a:lvl1pPr marL="0" indent="0" algn="r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Presenter Name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0" y="1484784"/>
            <a:ext cx="9144000" cy="72008"/>
          </a:xfrm>
          <a:prstGeom prst="rect">
            <a:avLst/>
          </a:prstGeom>
          <a:solidFill>
            <a:srgbClr val="5726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-36512" y="-99392"/>
            <a:ext cx="9217024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3059112" y="3212977"/>
            <a:ext cx="5761360" cy="432048"/>
          </a:xfrm>
        </p:spPr>
        <p:txBody>
          <a:bodyPr>
            <a:normAutofit/>
          </a:bodyPr>
          <a:lstStyle>
            <a:lvl1pPr marL="0" indent="0" algn="r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b="1">
                <a:solidFill>
                  <a:schemeClr val="bg1"/>
                </a:solidFill>
              </a:defRPr>
            </a:lvl2pPr>
            <a:lvl3pPr marL="914400" indent="0">
              <a:buNone/>
              <a:defRPr b="1">
                <a:solidFill>
                  <a:schemeClr val="bg1"/>
                </a:solidFill>
              </a:defRPr>
            </a:lvl3pPr>
            <a:lvl4pPr marL="1371600" indent="0">
              <a:buNone/>
              <a:defRPr b="1">
                <a:solidFill>
                  <a:schemeClr val="bg1"/>
                </a:solidFill>
              </a:defRPr>
            </a:lvl4pPr>
            <a:lvl5pPr marL="1828800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Venue</a:t>
            </a:r>
            <a:endParaRPr lang="en-GB" dirty="0"/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4427984" y="5762439"/>
            <a:ext cx="4720630" cy="781539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  <a:effectLst/>
          <a:ex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r">
              <a:defRPr/>
            </a:pPr>
            <a:endParaRPr lang="en-GB" altLang="en-US" b="1"/>
          </a:p>
        </p:txBody>
      </p:sp>
      <p:pic>
        <p:nvPicPr>
          <p:cNvPr id="1026" name="Picture 2" descr="G:\Graphics\LOGOS\Joint Force Development JFD\JFD Purpl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8966" y="312776"/>
            <a:ext cx="1762754" cy="968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33019" y="5741654"/>
            <a:ext cx="4747493" cy="80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55958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35044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530626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5306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389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070994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044250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2770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2770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05349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0239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0239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6756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98796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" y="6356176"/>
            <a:ext cx="457200" cy="313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2E7AB30C-ECE9-4D76-9F68-9B67883A2C7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0608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532214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3701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059118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518446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7523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85184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14171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85056"/>
            <a:ext cx="7772400" cy="959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44960"/>
            <a:ext cx="7772400" cy="393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14" name="hc"/>
          <p:cNvSpPr txBox="1"/>
          <p:nvPr/>
        </p:nvSpPr>
        <p:spPr>
          <a:xfrm>
            <a:off x="0" y="0"/>
            <a:ext cx="9144000" cy="24622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endParaRPr kumimoji="0" lang="en-GB" sz="1000" b="0" i="0" u="none" baseline="0">
              <a:solidFill>
                <a:srgbClr val="7F7F7F"/>
              </a:solidFill>
              <a:latin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6241171"/>
            <a:ext cx="9144000" cy="648072"/>
          </a:xfrm>
          <a:prstGeom prst="rect">
            <a:avLst/>
          </a:prstGeom>
          <a:solidFill>
            <a:srgbClr val="5726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3237073" y="6381328"/>
            <a:ext cx="5439383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rgbClr val="DDDDDD"/>
                </a:solidFill>
                <a:latin typeface="+mn-lt"/>
                <a:ea typeface="+mn-ea"/>
                <a:cs typeface="Arial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© Crown Copyright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Footer Placeholder 3"/>
          <p:cNvSpPr txBox="1">
            <a:spLocks/>
          </p:cNvSpPr>
          <p:nvPr/>
        </p:nvSpPr>
        <p:spPr>
          <a:xfrm>
            <a:off x="3233031" y="6068144"/>
            <a:ext cx="5439383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rgbClr val="DDDDDD"/>
                </a:solidFill>
                <a:latin typeface="+mn-lt"/>
                <a:ea typeface="+mn-ea"/>
                <a:cs typeface="Arial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algn="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Joint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Force Development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ooter Placeholder 3"/>
          <p:cNvSpPr txBox="1">
            <a:spLocks/>
          </p:cNvSpPr>
          <p:nvPr/>
        </p:nvSpPr>
        <p:spPr>
          <a:xfrm>
            <a:off x="683568" y="6108007"/>
            <a:ext cx="902879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rgbClr val="DDDDDD"/>
                </a:solidFill>
                <a:latin typeface="+mn-lt"/>
                <a:ea typeface="+mn-ea"/>
                <a:cs typeface="Arial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algn="r">
              <a:defRPr/>
            </a:pPr>
            <a:fld id="{77BFB647-1296-49A2-AC82-DF0A7F2E1187}" type="datetime1">
              <a:rPr lang="en-GB" sz="1000" smtClean="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05/10/2019</a:t>
            </a:fld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Footer Placeholder 3"/>
          <p:cNvSpPr txBox="1">
            <a:spLocks/>
          </p:cNvSpPr>
          <p:nvPr/>
        </p:nvSpPr>
        <p:spPr>
          <a:xfrm>
            <a:off x="-220594" y="6090672"/>
            <a:ext cx="902879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rgbClr val="DDDDDD"/>
                </a:solidFill>
                <a:latin typeface="+mn-lt"/>
                <a:ea typeface="+mn-ea"/>
                <a:cs typeface="Arial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algn="r">
              <a:defRPr/>
            </a:pPr>
            <a:fld id="{205D6360-367A-4B97-BD97-379FC0DD329B}" type="slidenum">
              <a:rPr lang="en-GB" sz="1200" smtClean="0"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‹#›</a:t>
            </a:fld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c"/>
          <p:cNvSpPr txBox="1"/>
          <p:nvPr/>
        </p:nvSpPr>
        <p:spPr>
          <a:xfrm>
            <a:off x="0" y="6711171"/>
            <a:ext cx="9144000" cy="246221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algn="ctr"/>
            <a:endParaRPr kumimoji="0" lang="en-GB" sz="1000" b="0" i="0" u="none" baseline="0" dirty="0">
              <a:solidFill>
                <a:srgbClr val="7F7F7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57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b="1" i="0" u="none" kern="1200">
          <a:solidFill>
            <a:srgbClr val="57264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800" b="1" kern="1200">
          <a:solidFill>
            <a:srgbClr val="35424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b="1" i="0" u="none" kern="1200">
          <a:solidFill>
            <a:srgbClr val="35424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b="1" kern="1200">
          <a:solidFill>
            <a:srgbClr val="35424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b="1" kern="1200">
          <a:solidFill>
            <a:srgbClr val="35424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b="1" kern="1200">
          <a:solidFill>
            <a:srgbClr val="35424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assets.publishing.service.gov.uk/government/uploads/system/uploads/attachment_data/file/309899/Costs_to_UK_of_language_deficiencies_as_barrier_to_UK_engagement_in_exporting.pdf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uk/government/publications/ministry-of-defence-single-departmental-plan/ministry-of-defence-single-departmental-plan-2019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0" y="4077072"/>
            <a:ext cx="9144000" cy="1512168"/>
          </a:xfrm>
        </p:spPr>
        <p:txBody>
          <a:bodyPr>
            <a:noAutofit/>
          </a:bodyPr>
          <a:lstStyle/>
          <a:p>
            <a:pPr algn="ctr"/>
            <a:r>
              <a:rPr lang="en-GB" dirty="0"/>
              <a:t>BILC Seminar – Copenhagen, Denmark, </a:t>
            </a:r>
            <a:r>
              <a:rPr lang="en-GB" dirty="0" smtClean="0"/>
              <a:t>October </a:t>
            </a:r>
            <a:r>
              <a:rPr lang="en-GB" dirty="0"/>
              <a:t>2019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Maj David Gibb, SO2 Defence Requirements Authority for Culture and Language</a:t>
            </a:r>
          </a:p>
        </p:txBody>
      </p:sp>
      <p:sp>
        <p:nvSpPr>
          <p:cNvPr id="8" name="Title 3"/>
          <p:cNvSpPr>
            <a:spLocks noGrp="1"/>
          </p:cNvSpPr>
          <p:nvPr>
            <p:ph type="ctrTitle"/>
          </p:nvPr>
        </p:nvSpPr>
        <p:spPr>
          <a:xfrm>
            <a:off x="-36512" y="2924944"/>
            <a:ext cx="9144000" cy="936104"/>
          </a:xfrm>
        </p:spPr>
        <p:txBody>
          <a:bodyPr/>
          <a:lstStyle/>
          <a:p>
            <a:pPr algn="ctr"/>
            <a:r>
              <a:rPr lang="en-GB" sz="3600" dirty="0"/>
              <a:t>Requirement Setting – a UK perspective</a:t>
            </a:r>
          </a:p>
        </p:txBody>
      </p:sp>
      <p:pic>
        <p:nvPicPr>
          <p:cNvPr id="1026" name="Picture 2" descr="H:\DRACL\BILC\BILC Conference May 19 Estonia\union-jack-flag-8x5.gif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125" b="17250"/>
          <a:stretch/>
        </p:blipFill>
        <p:spPr bwMode="auto">
          <a:xfrm>
            <a:off x="3995936" y="1772816"/>
            <a:ext cx="122566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1504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8ECA0F-014B-4B76-9BE8-1942B8C13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pPr algn="ctr"/>
            <a:r>
              <a:rPr lang="en-GB" dirty="0"/>
              <a:t>The Defence foreign language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C21D2F-052A-4592-B0BA-B3D0E7A0E0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0872" y="1844824"/>
            <a:ext cx="8229600" cy="367240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en-GB" b="0" dirty="0" smtClean="0"/>
              <a:t>Standing requirements (</a:t>
            </a:r>
            <a:r>
              <a:rPr lang="en-GB" b="0" dirty="0" smtClean="0"/>
              <a:t>operational</a:t>
            </a:r>
            <a:r>
              <a:rPr lang="en-GB" b="0" dirty="0" smtClean="0"/>
              <a:t>, </a:t>
            </a:r>
            <a:r>
              <a:rPr lang="en-GB" b="0" dirty="0" smtClean="0"/>
              <a:t>NATO, intelligence </a:t>
            </a:r>
            <a:r>
              <a:rPr lang="en-GB" b="0" dirty="0" smtClean="0"/>
              <a:t>and </a:t>
            </a:r>
            <a:r>
              <a:rPr lang="en-GB" b="0" dirty="0" smtClean="0"/>
              <a:t>Defence </a:t>
            </a:r>
            <a:r>
              <a:rPr lang="en-GB" b="0" dirty="0" smtClean="0"/>
              <a:t>Engagement </a:t>
            </a:r>
            <a:r>
              <a:rPr lang="en-GB" b="0" dirty="0" smtClean="0"/>
              <a:t>roles</a:t>
            </a:r>
            <a:r>
              <a:rPr lang="en-GB" b="0" dirty="0" smtClean="0"/>
              <a:t>).</a:t>
            </a:r>
            <a:endParaRPr lang="en-GB" b="0" dirty="0"/>
          </a:p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en-GB" b="0" dirty="0"/>
              <a:t>Current </a:t>
            </a:r>
            <a:r>
              <a:rPr lang="en-GB" b="0" dirty="0" smtClean="0"/>
              <a:t>operational deployments.</a:t>
            </a:r>
            <a:endParaRPr lang="en-GB" b="0" dirty="0"/>
          </a:p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en-GB" b="0" dirty="0"/>
              <a:t>Contingent </a:t>
            </a:r>
            <a:r>
              <a:rPr lang="en-GB" b="0" dirty="0" smtClean="0"/>
              <a:t>operational requirements.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xmlns="" val="54562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8ECA0F-014B-4B76-9BE8-1942B8C13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pPr algn="ctr"/>
            <a:r>
              <a:rPr lang="en-GB" dirty="0"/>
              <a:t>What constitutes a requirement?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C21D2F-052A-4592-B0BA-B3D0E7A0E0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5576" y="1412776"/>
            <a:ext cx="8034064" cy="460851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GB" b="0" dirty="0"/>
              <a:t>Customer.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GB" b="0" dirty="0"/>
              <a:t>Effect.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GB" b="0" dirty="0"/>
              <a:t>Numbers.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GB" b="0" dirty="0"/>
              <a:t>Timing.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GB" b="0" dirty="0"/>
              <a:t>Location.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GB" b="0" dirty="0"/>
              <a:t>Funding.</a:t>
            </a:r>
          </a:p>
        </p:txBody>
      </p:sp>
    </p:spTree>
    <p:extLst>
      <p:ext uri="{BB962C8B-B14F-4D97-AF65-F5344CB8AC3E}">
        <p14:creationId xmlns:p14="http://schemas.microsoft.com/office/powerpoint/2010/main" xmlns="" val="1342005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331A8C-3524-48E1-A857-1A549E04A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/>
          <a:lstStyle/>
          <a:p>
            <a:pPr algn="ctr"/>
            <a:r>
              <a:rPr lang="en-GB" dirty="0"/>
              <a:t>Analysis – Standing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C63CF2-5D77-4E3F-AE12-F7BFB60872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1520" y="1412775"/>
            <a:ext cx="8686800" cy="460851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b="0" dirty="0"/>
              <a:t>Language Needs Analysis (with </a:t>
            </a:r>
            <a:r>
              <a:rPr lang="en-GB" b="0" dirty="0" smtClean="0"/>
              <a:t>c</a:t>
            </a:r>
            <a:r>
              <a:rPr lang="en-GB" b="0" dirty="0" smtClean="0"/>
              <a:t>ustomers).</a:t>
            </a:r>
            <a:endParaRPr lang="en-GB" b="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b="0" dirty="0"/>
              <a:t>Evidence from ExVal.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b="0" dirty="0"/>
              <a:t>Evidence from Evaluation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b="0" dirty="0"/>
              <a:t>General language proficiency (NATO SLP).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b="0" dirty="0"/>
              <a:t>Foreign language element of Role Performance Statement.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b="0" dirty="0"/>
              <a:t>Statement of Trained Requirement – annual screening.</a:t>
            </a:r>
          </a:p>
        </p:txBody>
      </p:sp>
    </p:spTree>
    <p:extLst>
      <p:ext uri="{BB962C8B-B14F-4D97-AF65-F5344CB8AC3E}">
        <p14:creationId xmlns:p14="http://schemas.microsoft.com/office/powerpoint/2010/main" xmlns="" val="2127355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331A8C-3524-48E1-A857-1A549E04A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20080"/>
          </a:xfrm>
        </p:spPr>
        <p:txBody>
          <a:bodyPr/>
          <a:lstStyle/>
          <a:p>
            <a:pPr algn="ctr"/>
            <a:r>
              <a:rPr lang="en-GB" dirty="0"/>
              <a:t>Analysis – Contingent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9C63CF2-5D77-4E3F-AE12-F7BFB60872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72816"/>
            <a:ext cx="8481120" cy="374441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b="0" dirty="0"/>
              <a:t>Global Strategic Trends.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b="0" dirty="0"/>
              <a:t>Defence Strategic Direction.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b="0" dirty="0"/>
              <a:t>Operational planning.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b="0" dirty="0"/>
              <a:t>Defence Science and Technology Laboratory modelling.</a:t>
            </a:r>
          </a:p>
          <a:p>
            <a:pPr lvl="1">
              <a:spcAft>
                <a:spcPts val="2400"/>
              </a:spcAft>
            </a:pP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xmlns="" val="339875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8ECA0F-014B-4B76-9BE8-1942B8C13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/>
          <a:lstStyle/>
          <a:p>
            <a:pPr algn="ctr"/>
            <a:r>
              <a:rPr lang="en-GB" dirty="0" smtClean="0"/>
              <a:t>S</a:t>
            </a:r>
            <a:r>
              <a:rPr lang="en-GB" dirty="0" smtClean="0"/>
              <a:t>etting </a:t>
            </a:r>
            <a:r>
              <a:rPr lang="en-GB" dirty="0"/>
              <a:t>the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C21D2F-052A-4592-B0BA-B3D0E7A0E0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4360" y="1052736"/>
            <a:ext cx="8435280" cy="496855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000" b="0" dirty="0" smtClean="0"/>
              <a:t>What </a:t>
            </a:r>
            <a:r>
              <a:rPr lang="en-GB" sz="2000" b="0" dirty="0" smtClean="0"/>
              <a:t>capability is needed (people, education and training, technology/AI…)?</a:t>
            </a:r>
            <a:endParaRPr lang="en-GB" sz="2000" b="0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000" b="0" dirty="0" smtClean="0"/>
              <a:t>What is our existing capability?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000" b="0" dirty="0" smtClean="0"/>
              <a:t>Which </a:t>
            </a:r>
            <a:r>
              <a:rPr lang="en-GB" sz="2000" b="0" dirty="0"/>
              <a:t>posts have a foreign language requirement?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000" b="0" dirty="0" smtClean="0"/>
              <a:t>How </a:t>
            </a:r>
            <a:r>
              <a:rPr lang="en-GB" sz="2000" b="0" dirty="0"/>
              <a:t>many military personnel need to learn a foreign language (for a specific current or future post, or to build the contingent capability)?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000" b="0" dirty="0"/>
              <a:t>Which languages?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000" b="0" dirty="0"/>
              <a:t>To what level of proficiency (target SLP)?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000" b="0" dirty="0"/>
              <a:t>General language education </a:t>
            </a:r>
            <a:r>
              <a:rPr lang="en-GB" sz="2000" b="0" i="1" dirty="0" err="1" smtClean="0"/>
              <a:t>vs</a:t>
            </a:r>
            <a:r>
              <a:rPr lang="en-GB" sz="2000" b="0" dirty="0" smtClean="0"/>
              <a:t> </a:t>
            </a:r>
            <a:r>
              <a:rPr lang="en-GB" sz="2000" b="0" dirty="0"/>
              <a:t>role-specific language training.  </a:t>
            </a:r>
            <a:r>
              <a:rPr lang="en-GB" sz="2000" b="0" i="1" dirty="0"/>
              <a:t>(Train for certainty, educate for uncertainty).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000" b="0" dirty="0"/>
              <a:t>Can the requirement be met in other ways </a:t>
            </a:r>
            <a:r>
              <a:rPr lang="en-GB" sz="2000" b="0" dirty="0" smtClean="0"/>
              <a:t>– Civil </a:t>
            </a:r>
            <a:r>
              <a:rPr lang="en-GB" sz="2000" b="0" dirty="0"/>
              <a:t>Service, contractors, </a:t>
            </a:r>
            <a:r>
              <a:rPr lang="en-GB" sz="2000" b="0" dirty="0" smtClean="0"/>
              <a:t>deployed </a:t>
            </a:r>
            <a:r>
              <a:rPr lang="en-GB" sz="2000" b="0" i="1" dirty="0" err="1" smtClean="0"/>
              <a:t>vs</a:t>
            </a:r>
            <a:r>
              <a:rPr lang="en-GB" sz="2000" b="0" dirty="0" smtClean="0"/>
              <a:t> UK-based (reach-back)?</a:t>
            </a:r>
            <a:endParaRPr lang="en-GB" sz="2000" b="0" dirty="0"/>
          </a:p>
        </p:txBody>
      </p:sp>
    </p:spTree>
    <p:extLst>
      <p:ext uri="{BB962C8B-B14F-4D97-AF65-F5344CB8AC3E}">
        <p14:creationId xmlns:p14="http://schemas.microsoft.com/office/powerpoint/2010/main" xmlns="" val="1228201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50106"/>
          </a:xfrm>
        </p:spPr>
        <p:txBody>
          <a:bodyPr/>
          <a:lstStyle/>
          <a:p>
            <a:pPr algn="ctr"/>
            <a:r>
              <a:rPr lang="en-GB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8075240" cy="4824537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GB" b="0" dirty="0" err="1"/>
              <a:t>InVal</a:t>
            </a:r>
            <a:r>
              <a:rPr lang="en-GB" b="0" dirty="0"/>
              <a:t> (DCLC).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GB" b="0" dirty="0"/>
              <a:t>ExVal (DRACL) – can the practitioner perform the job effectively with the language education and training provided?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GB" b="0" dirty="0"/>
              <a:t>ExVal results contribute to subsequent analysis of the requirement.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GB" b="0" dirty="0"/>
              <a:t>Higher-level evaluation (DRACL) – what is the value added to Defence (and to the UK)?</a:t>
            </a:r>
          </a:p>
          <a:p>
            <a:endParaRPr lang="en-GB" b="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08624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1E6071-C7A6-40C9-8C80-3FF5ABD0C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50106"/>
          </a:xfrm>
        </p:spPr>
        <p:txBody>
          <a:bodyPr/>
          <a:lstStyle/>
          <a:p>
            <a:pPr algn="ctr"/>
            <a:r>
              <a:rPr lang="en-GB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B69D17-C14C-4BCB-B0A5-71E4B5DDA3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25352" y="1268760"/>
            <a:ext cx="6059016" cy="4608512"/>
          </a:xfrm>
        </p:spPr>
        <p:txBody>
          <a:bodyPr/>
          <a:lstStyle/>
          <a:p>
            <a:pPr marL="0" indent="0" defTabSz="180000">
              <a:spcBef>
                <a:spcPts val="0"/>
              </a:spcBef>
              <a:spcAft>
                <a:spcPts val="600"/>
              </a:spcAft>
              <a:buNone/>
            </a:pPr>
            <a:r>
              <a:rPr lang="en-GB" b="0" dirty="0"/>
              <a:t>UK national strategy</a:t>
            </a:r>
          </a:p>
          <a:p>
            <a:pPr marL="0" indent="0" defTabSz="180000">
              <a:spcBef>
                <a:spcPts val="0"/>
              </a:spcBef>
              <a:spcAft>
                <a:spcPts val="600"/>
              </a:spcAft>
              <a:buNone/>
            </a:pPr>
            <a:r>
              <a:rPr lang="en-GB" b="0" dirty="0"/>
              <a:t>	Analysis</a:t>
            </a:r>
          </a:p>
          <a:p>
            <a:pPr marL="0" indent="0" defTabSz="180000">
              <a:spcBef>
                <a:spcPts val="0"/>
              </a:spcBef>
              <a:spcAft>
                <a:spcPts val="600"/>
              </a:spcAft>
              <a:buNone/>
            </a:pPr>
            <a:r>
              <a:rPr lang="en-GB" b="0" dirty="0"/>
              <a:t>		</a:t>
            </a:r>
            <a:r>
              <a:rPr lang="en-GB" b="0" dirty="0" smtClean="0"/>
              <a:t>Stakeholder </a:t>
            </a:r>
            <a:r>
              <a:rPr lang="en-GB" b="0" dirty="0" smtClean="0"/>
              <a:t>engagement</a:t>
            </a:r>
          </a:p>
          <a:p>
            <a:pPr marL="0" indent="0" defTabSz="180000">
              <a:spcBef>
                <a:spcPts val="0"/>
              </a:spcBef>
              <a:spcAft>
                <a:spcPts val="600"/>
              </a:spcAft>
              <a:buNone/>
            </a:pPr>
            <a:r>
              <a:rPr lang="en-GB" b="0" dirty="0" smtClean="0"/>
              <a:t>	</a:t>
            </a:r>
            <a:r>
              <a:rPr lang="en-GB" b="0" dirty="0" smtClean="0"/>
              <a:t>		Defence </a:t>
            </a:r>
            <a:r>
              <a:rPr lang="en-GB" b="0" dirty="0" smtClean="0"/>
              <a:t>strategy</a:t>
            </a:r>
            <a:endParaRPr lang="en-GB" b="0" dirty="0"/>
          </a:p>
          <a:p>
            <a:pPr marL="0" indent="0" defTabSz="180000">
              <a:spcBef>
                <a:spcPts val="0"/>
              </a:spcBef>
              <a:spcAft>
                <a:spcPts val="600"/>
              </a:spcAft>
              <a:buNone/>
            </a:pPr>
            <a:r>
              <a:rPr lang="en-GB" b="0" dirty="0"/>
              <a:t>				Analysis</a:t>
            </a:r>
          </a:p>
          <a:p>
            <a:pPr marL="0" indent="0" defTabSz="180000">
              <a:spcBef>
                <a:spcPts val="0"/>
              </a:spcBef>
              <a:spcAft>
                <a:spcPts val="600"/>
              </a:spcAft>
              <a:buNone/>
            </a:pPr>
            <a:r>
              <a:rPr lang="en-GB" b="0" dirty="0"/>
              <a:t>					Define requirement</a:t>
            </a:r>
          </a:p>
          <a:p>
            <a:pPr marL="0" indent="0" defTabSz="180000">
              <a:spcBef>
                <a:spcPts val="0"/>
              </a:spcBef>
              <a:spcAft>
                <a:spcPts val="600"/>
              </a:spcAft>
              <a:buNone/>
            </a:pPr>
            <a:r>
              <a:rPr lang="en-GB" b="0" dirty="0"/>
              <a:t>						Language learning</a:t>
            </a:r>
          </a:p>
          <a:p>
            <a:pPr marL="0" indent="0" defTabSz="180000">
              <a:spcBef>
                <a:spcPts val="0"/>
              </a:spcBef>
              <a:spcAft>
                <a:spcPts val="600"/>
              </a:spcAft>
              <a:buNone/>
            </a:pPr>
            <a:r>
              <a:rPr lang="en-GB" b="0" dirty="0"/>
              <a:t>							Assessment</a:t>
            </a:r>
          </a:p>
          <a:p>
            <a:pPr marL="0" indent="0" defTabSz="180000">
              <a:spcBef>
                <a:spcPts val="0"/>
              </a:spcBef>
              <a:spcAft>
                <a:spcPts val="600"/>
              </a:spcAft>
              <a:buNone/>
            </a:pPr>
            <a:r>
              <a:rPr lang="en-GB" b="0" dirty="0"/>
              <a:t>								Evaluation</a:t>
            </a:r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xmlns="" id="{60BA989E-D584-4C73-A338-3E4BB39FAFC4}"/>
              </a:ext>
            </a:extLst>
          </p:cNvPr>
          <p:cNvSpPr/>
          <p:nvPr/>
        </p:nvSpPr>
        <p:spPr>
          <a:xfrm rot="20363262">
            <a:off x="1502813" y="1484795"/>
            <a:ext cx="576064" cy="43499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row: Circular 19">
            <a:extLst>
              <a:ext uri="{FF2B5EF4-FFF2-40B4-BE49-F238E27FC236}">
                <a16:creationId xmlns:a16="http://schemas.microsoft.com/office/drawing/2014/main" xmlns="" id="{5BFEBC17-823A-4305-AD1C-6E7105167D3D}"/>
              </a:ext>
            </a:extLst>
          </p:cNvPr>
          <p:cNvSpPr/>
          <p:nvPr/>
        </p:nvSpPr>
        <p:spPr>
          <a:xfrm rot="5208386" flipH="1">
            <a:off x="4160170" y="1561240"/>
            <a:ext cx="4568423" cy="4504672"/>
          </a:xfrm>
          <a:prstGeom prst="circularArrow">
            <a:avLst>
              <a:gd name="adj1" fmla="val 7063"/>
              <a:gd name="adj2" fmla="val 1142319"/>
              <a:gd name="adj3" fmla="val 20456649"/>
              <a:gd name="adj4" fmla="val 10800000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267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Gibb Family\Documents\DMG\DRACL\Pooh Bea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978496"/>
            <a:ext cx="2914650" cy="4114800"/>
          </a:xfrm>
          <a:prstGeom prst="rect">
            <a:avLst/>
          </a:prstGeom>
          <a:noFill/>
        </p:spPr>
      </p:pic>
      <p:grpSp>
        <p:nvGrpSpPr>
          <p:cNvPr id="10" name="Group 9"/>
          <p:cNvGrpSpPr/>
          <p:nvPr/>
        </p:nvGrpSpPr>
        <p:grpSpPr>
          <a:xfrm>
            <a:off x="3995936" y="260648"/>
            <a:ext cx="4248472" cy="2376264"/>
            <a:chOff x="3995936" y="260648"/>
            <a:chExt cx="4248472" cy="2376264"/>
          </a:xfrm>
        </p:grpSpPr>
        <p:sp>
          <p:nvSpPr>
            <p:cNvPr id="6" name="TextBox 5"/>
            <p:cNvSpPr txBox="1"/>
            <p:nvPr/>
          </p:nvSpPr>
          <p:spPr>
            <a:xfrm>
              <a:off x="4860032" y="1095127"/>
              <a:ext cx="2520280" cy="584775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Questions?</a:t>
              </a:r>
            </a:p>
          </p:txBody>
        </p:sp>
        <p:sp>
          <p:nvSpPr>
            <p:cNvPr id="8" name="Cloud Callout 7"/>
            <p:cNvSpPr/>
            <p:nvPr/>
          </p:nvSpPr>
          <p:spPr>
            <a:xfrm>
              <a:off x="3995936" y="260648"/>
              <a:ext cx="4248472" cy="2376264"/>
            </a:xfrm>
            <a:prstGeom prst="cloudCallout">
              <a:avLst>
                <a:gd name="adj1" fmla="val -83612"/>
                <a:gd name="adj2" fmla="val 23052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792088"/>
          </a:xfrm>
        </p:spPr>
        <p:txBody>
          <a:bodyPr/>
          <a:lstStyle/>
          <a:p>
            <a:pPr algn="ctr"/>
            <a:r>
              <a:rPr lang="en-GB" dirty="0"/>
              <a:t>Ministry of Defence plan (extracts)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504" y="836712"/>
            <a:ext cx="8928992" cy="5328592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000" b="0" dirty="0"/>
              <a:t>Our objectives – we will: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000" b="0" dirty="0"/>
              <a:t>1 Protect our people:</a:t>
            </a:r>
          </a:p>
          <a:p>
            <a:pPr marL="457200" lvl="1" indent="0" fontAlgn="base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 b="0" dirty="0"/>
              <a:t>1.1 Deter and defend against threats to the UK, including UK bases and territories overseas.</a:t>
            </a:r>
          </a:p>
          <a:p>
            <a:pPr marL="457200" lvl="1" indent="0" fontAlgn="base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 b="0" dirty="0"/>
              <a:t>1.4 Hold forces at readiness to support and conduct Counter Terrorist operations in the UK.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 b="0" dirty="0"/>
              <a:t>1.5 Conduct overseas defence activity.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000" b="0" dirty="0"/>
              <a:t>2 Project our global influence: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 b="0" dirty="0"/>
              <a:t>2.1 Project our global influence through international Defence engagement.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 b="0" dirty="0"/>
              <a:t>2.2 Contribute to understanding the global security environment.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000" b="0" dirty="0"/>
              <a:t>3 Promote our prosperity: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800" b="0" dirty="0"/>
              <a:t>3.1 Promote UK prosperity and civil society:</a:t>
            </a:r>
          </a:p>
          <a:p>
            <a:pPr marL="914400"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 b="0" dirty="0"/>
              <a:t>Shape and strengthen the competitiveness of UK defence industry and successfully collaborate overseas.</a:t>
            </a:r>
          </a:p>
          <a:p>
            <a:pPr marL="914400"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 b="0" dirty="0"/>
              <a:t>Promote defence exports, lead Strategic Campaigns, and increase global opportunities for UK industry in the defence sector.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xmlns="" val="3554791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2451660"/>
            <a:ext cx="8208912" cy="378565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1C1C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 Delegation</a:t>
            </a:r>
          </a:p>
          <a:p>
            <a:endParaRPr lang="en-GB" sz="2400" dirty="0">
              <a:solidFill>
                <a:srgbClr val="1C1C1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solidFill>
                  <a:srgbClr val="1C1C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Defence Requirements Authority for Culture and Language (DRACL):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1C1C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 David Gibb</a:t>
            </a:r>
          </a:p>
          <a:p>
            <a:endParaRPr lang="en-GB" sz="2400" dirty="0">
              <a:solidFill>
                <a:srgbClr val="1C1C1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solidFill>
                  <a:srgbClr val="1C1C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Defence Centre for Languages and Culture (DCLC):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1C1C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Capt Callum McMillan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1C1C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 Nadine Wood</a:t>
            </a:r>
          </a:p>
          <a:p>
            <a:pPr algn="ctr"/>
            <a:endParaRPr lang="en-GB" sz="2400" dirty="0">
              <a:solidFill>
                <a:srgbClr val="1C1C1C"/>
              </a:solidFill>
            </a:endParaRPr>
          </a:p>
        </p:txBody>
      </p:sp>
      <p:pic>
        <p:nvPicPr>
          <p:cNvPr id="10" name="Picture 2" descr="H:\DRACL\BILC\BILC Conference May 19 Estonia\union-jack-flag-8x5.gif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125" b="17250"/>
          <a:stretch/>
        </p:blipFill>
        <p:spPr bwMode="auto">
          <a:xfrm>
            <a:off x="3995936" y="1772816"/>
            <a:ext cx="122566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0227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16024"/>
            <a:ext cx="8229600" cy="836712"/>
          </a:xfrm>
        </p:spPr>
        <p:txBody>
          <a:bodyPr/>
          <a:lstStyle/>
          <a:p>
            <a:pPr algn="ctr"/>
            <a:r>
              <a:rPr lang="en-GB" dirty="0"/>
              <a:t>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2776"/>
            <a:ext cx="8003232" cy="475252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Seminar </a:t>
            </a:r>
            <a:r>
              <a:rPr lang="en-US" dirty="0" smtClean="0"/>
              <a:t>theme</a:t>
            </a:r>
            <a:r>
              <a:rPr lang="en-US" b="0" dirty="0" smtClean="0"/>
              <a:t>: “Setting and achieving proficiency targets: the ‘</a:t>
            </a:r>
            <a:r>
              <a:rPr lang="en-US" b="0" dirty="0" err="1" smtClean="0"/>
              <a:t>whats</a:t>
            </a:r>
            <a:r>
              <a:rPr lang="en-US" b="0" dirty="0"/>
              <a:t>’ and ‘</a:t>
            </a:r>
            <a:r>
              <a:rPr lang="en-US" b="0" dirty="0" err="1"/>
              <a:t>hows</a:t>
            </a:r>
            <a:r>
              <a:rPr lang="en-US" b="0" dirty="0"/>
              <a:t>’ of effective teaching and training”.</a:t>
            </a:r>
          </a:p>
          <a:p>
            <a:pPr marL="0" indent="0">
              <a:buNone/>
            </a:pPr>
            <a:endParaRPr lang="en-GB" b="0" dirty="0"/>
          </a:p>
          <a:p>
            <a:pPr marL="0" indent="0">
              <a:buNone/>
            </a:pPr>
            <a:r>
              <a:rPr lang="en-GB" dirty="0"/>
              <a:t>Aim of presentation</a:t>
            </a:r>
            <a:r>
              <a:rPr lang="en-GB" b="0" dirty="0"/>
              <a:t>: To outline the UK’s approach to setting Defence foreign language requirements.</a:t>
            </a:r>
          </a:p>
        </p:txBody>
      </p:sp>
    </p:spTree>
    <p:extLst>
      <p:ext uri="{BB962C8B-B14F-4D97-AF65-F5344CB8AC3E}">
        <p14:creationId xmlns:p14="http://schemas.microsoft.com/office/powerpoint/2010/main" xmlns="" val="3256513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1E6071-C7A6-40C9-8C80-3FF5ABD0C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34082"/>
          </a:xfrm>
        </p:spPr>
        <p:txBody>
          <a:bodyPr/>
          <a:lstStyle/>
          <a:p>
            <a:pPr algn="ctr"/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B69D17-C14C-4BCB-B0A5-71E4B5DDA3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556791"/>
            <a:ext cx="8363272" cy="4392489"/>
          </a:xfrm>
        </p:spPr>
        <p:txBody>
          <a:bodyPr/>
          <a:lstStyle/>
          <a:p>
            <a:pPr marL="0" indent="0">
              <a:buNone/>
            </a:pPr>
            <a:r>
              <a:rPr lang="en-GB" b="0" dirty="0"/>
              <a:t>DRACL acts as the Training Requirements Authority for: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Foreign language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Culture		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English </a:t>
            </a:r>
            <a:r>
              <a:rPr lang="en-GB" b="0" dirty="0" smtClean="0"/>
              <a:t>language  </a:t>
            </a:r>
            <a:r>
              <a:rPr lang="en-GB" b="0" dirty="0"/>
              <a:t>– </a:t>
            </a:r>
            <a:r>
              <a:rPr lang="en-GB" b="0" dirty="0" smtClean="0"/>
              <a:t> Defence Engagement</a:t>
            </a:r>
          </a:p>
          <a:p>
            <a:pPr>
              <a:buNone/>
            </a:pPr>
            <a:endParaRPr lang="en-GB" b="0" dirty="0" smtClean="0"/>
          </a:p>
          <a:p>
            <a:pPr marL="0" indent="0">
              <a:buNone/>
            </a:pPr>
            <a:r>
              <a:rPr lang="en-GB" b="0" dirty="0" smtClean="0"/>
              <a:t>This presentation will focus on </a:t>
            </a:r>
            <a:r>
              <a:rPr lang="en-GB" b="0" dirty="0" smtClean="0"/>
              <a:t>the </a:t>
            </a:r>
            <a:r>
              <a:rPr lang="en-GB" b="0" dirty="0" smtClean="0"/>
              <a:t>foreign language requirement (languages other than English).</a:t>
            </a:r>
            <a:endParaRPr lang="en-GB" b="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10F2D46-0335-47D5-848F-658145E52563}"/>
              </a:ext>
            </a:extLst>
          </p:cNvPr>
          <p:cNvSpPr txBox="1"/>
          <p:nvPr/>
        </p:nvSpPr>
        <p:spPr>
          <a:xfrm>
            <a:off x="4139952" y="2780927"/>
            <a:ext cx="3744416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3542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 military capability</a:t>
            </a:r>
          </a:p>
        </p:txBody>
      </p:sp>
      <p:sp>
        <p:nvSpPr>
          <p:cNvPr id="5" name="Right Brace 4"/>
          <p:cNvSpPr/>
          <p:nvPr/>
        </p:nvSpPr>
        <p:spPr>
          <a:xfrm>
            <a:off x="3779912" y="2564903"/>
            <a:ext cx="216024" cy="936104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53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F28CA2-1907-4244-A0FC-BB9138516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pPr algn="ctr"/>
            <a:r>
              <a:rPr lang="en-GB" dirty="0"/>
              <a:t>Wider context – the cost to the UK of “language ignorance”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C76EB11-5A04-4B24-861D-040674A634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3528" y="1960240"/>
            <a:ext cx="8424936" cy="4277072"/>
          </a:xfrm>
        </p:spPr>
        <p:txBody>
          <a:bodyPr/>
          <a:lstStyle/>
          <a:p>
            <a:pPr marL="0" indent="0">
              <a:buNone/>
            </a:pPr>
            <a:r>
              <a:rPr lang="en-GB" b="0" dirty="0"/>
              <a:t>Bilateral national trade analysis indicates the gross costs of language ignorance are high for the UK, despite English being a world language.  3.5% of national income in 2006 – £48bn – is a defensible estimate...</a:t>
            </a:r>
          </a:p>
          <a:p>
            <a:pPr marL="0" indent="0">
              <a:buNone/>
            </a:pPr>
            <a:endParaRPr lang="en-GB" b="0" dirty="0"/>
          </a:p>
          <a:p>
            <a:pPr marL="0" indent="0" algn="r">
              <a:buNone/>
            </a:pPr>
            <a:endParaRPr lang="en-GB" sz="1400" b="0" i="1" dirty="0"/>
          </a:p>
          <a:p>
            <a:pPr marL="0" indent="0" algn="r">
              <a:buNone/>
            </a:pPr>
            <a:r>
              <a:rPr lang="en-GB" sz="1400" b="0" i="1" dirty="0"/>
              <a:t>The Costs to the UK of Language Deficiencies as a Barrier to UK Engagement in Exporting: A Report to UK Trade &amp; Investment – James Foreman-Peck and Yi Wang, Cardiff Business School, 2014 (</a:t>
            </a:r>
            <a:r>
              <a:rPr lang="en-GB" sz="1400" b="0" i="1" dirty="0">
                <a:hlinkClick r:id="rId2"/>
              </a:rPr>
              <a:t>https://assets.publishing.service.gov.uk/government/uploads/system/uploads/attachment_data/file/309899/Costs_to_UK_of_language_deficiencies_as_barrier_to_UK_engagement_in_exporting.pdf</a:t>
            </a:r>
            <a:r>
              <a:rPr lang="en-GB" sz="1400" b="0" i="1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216269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1E6071-C7A6-40C9-8C80-3FF5ABD0C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50106"/>
          </a:xfrm>
        </p:spPr>
        <p:txBody>
          <a:bodyPr/>
          <a:lstStyle/>
          <a:p>
            <a:pPr algn="ctr"/>
            <a:r>
              <a:rPr lang="en-GB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B69D17-C14C-4BCB-B0A5-71E4B5DDA3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25352" y="1268760"/>
            <a:ext cx="6059016" cy="4608512"/>
          </a:xfrm>
        </p:spPr>
        <p:txBody>
          <a:bodyPr/>
          <a:lstStyle/>
          <a:p>
            <a:pPr marL="0" indent="0" defTabSz="180000">
              <a:spcBef>
                <a:spcPts val="0"/>
              </a:spcBef>
              <a:spcAft>
                <a:spcPts val="600"/>
              </a:spcAft>
              <a:buNone/>
            </a:pPr>
            <a:r>
              <a:rPr lang="en-GB" b="0" dirty="0"/>
              <a:t>UK national strategy</a:t>
            </a:r>
          </a:p>
          <a:p>
            <a:pPr marL="0" indent="0" defTabSz="180000">
              <a:spcBef>
                <a:spcPts val="0"/>
              </a:spcBef>
              <a:spcAft>
                <a:spcPts val="600"/>
              </a:spcAft>
              <a:buNone/>
            </a:pPr>
            <a:r>
              <a:rPr lang="en-GB" b="0" dirty="0"/>
              <a:t>	Analysis</a:t>
            </a:r>
          </a:p>
          <a:p>
            <a:pPr marL="0" indent="0" defTabSz="180000">
              <a:spcBef>
                <a:spcPts val="0"/>
              </a:spcBef>
              <a:spcAft>
                <a:spcPts val="600"/>
              </a:spcAft>
              <a:buNone/>
            </a:pPr>
            <a:r>
              <a:rPr lang="en-GB" b="0" dirty="0"/>
              <a:t>		</a:t>
            </a:r>
            <a:r>
              <a:rPr lang="en-GB" b="0" dirty="0" smtClean="0"/>
              <a:t>Stakeholder </a:t>
            </a:r>
            <a:r>
              <a:rPr lang="en-GB" b="0" dirty="0" smtClean="0"/>
              <a:t>engagement</a:t>
            </a:r>
          </a:p>
          <a:p>
            <a:pPr marL="0" indent="0" defTabSz="180000">
              <a:spcBef>
                <a:spcPts val="0"/>
              </a:spcBef>
              <a:spcAft>
                <a:spcPts val="600"/>
              </a:spcAft>
              <a:buNone/>
            </a:pPr>
            <a:r>
              <a:rPr lang="en-GB" b="0" dirty="0" smtClean="0"/>
              <a:t>	</a:t>
            </a:r>
            <a:r>
              <a:rPr lang="en-GB" b="0" dirty="0" smtClean="0"/>
              <a:t>		Defence </a:t>
            </a:r>
            <a:r>
              <a:rPr lang="en-GB" b="0" dirty="0" smtClean="0"/>
              <a:t>strategy</a:t>
            </a:r>
            <a:endParaRPr lang="en-GB" b="0" dirty="0"/>
          </a:p>
          <a:p>
            <a:pPr marL="0" indent="0" defTabSz="180000">
              <a:spcBef>
                <a:spcPts val="0"/>
              </a:spcBef>
              <a:spcAft>
                <a:spcPts val="600"/>
              </a:spcAft>
              <a:buNone/>
            </a:pPr>
            <a:r>
              <a:rPr lang="en-GB" b="0" dirty="0"/>
              <a:t>				Analysis</a:t>
            </a:r>
          </a:p>
          <a:p>
            <a:pPr marL="0" indent="0" defTabSz="180000">
              <a:spcBef>
                <a:spcPts val="0"/>
              </a:spcBef>
              <a:spcAft>
                <a:spcPts val="600"/>
              </a:spcAft>
              <a:buNone/>
            </a:pPr>
            <a:r>
              <a:rPr lang="en-GB" b="0" dirty="0"/>
              <a:t>					Define requirement</a:t>
            </a:r>
          </a:p>
          <a:p>
            <a:pPr marL="0" indent="0" defTabSz="180000">
              <a:spcBef>
                <a:spcPts val="0"/>
              </a:spcBef>
              <a:spcAft>
                <a:spcPts val="600"/>
              </a:spcAft>
              <a:buNone/>
            </a:pPr>
            <a:r>
              <a:rPr lang="en-GB" b="0" dirty="0"/>
              <a:t>						Language learning</a:t>
            </a:r>
          </a:p>
          <a:p>
            <a:pPr marL="0" indent="0" defTabSz="180000">
              <a:spcBef>
                <a:spcPts val="0"/>
              </a:spcBef>
              <a:spcAft>
                <a:spcPts val="600"/>
              </a:spcAft>
              <a:buNone/>
            </a:pPr>
            <a:r>
              <a:rPr lang="en-GB" b="0" dirty="0"/>
              <a:t>							Assessment</a:t>
            </a:r>
          </a:p>
          <a:p>
            <a:pPr marL="0" indent="0" defTabSz="180000">
              <a:spcBef>
                <a:spcPts val="0"/>
              </a:spcBef>
              <a:spcAft>
                <a:spcPts val="600"/>
              </a:spcAft>
              <a:buNone/>
            </a:pPr>
            <a:r>
              <a:rPr lang="en-GB" b="0" dirty="0"/>
              <a:t>								Evaluation</a:t>
            </a:r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xmlns="" id="{60BA989E-D584-4C73-A338-3E4BB39FAFC4}"/>
              </a:ext>
            </a:extLst>
          </p:cNvPr>
          <p:cNvSpPr/>
          <p:nvPr/>
        </p:nvSpPr>
        <p:spPr>
          <a:xfrm rot="20363262">
            <a:off x="1502813" y="1484795"/>
            <a:ext cx="576064" cy="43499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row: Circular 19">
            <a:extLst>
              <a:ext uri="{FF2B5EF4-FFF2-40B4-BE49-F238E27FC236}">
                <a16:creationId xmlns:a16="http://schemas.microsoft.com/office/drawing/2014/main" xmlns="" id="{5BFEBC17-823A-4305-AD1C-6E7105167D3D}"/>
              </a:ext>
            </a:extLst>
          </p:cNvPr>
          <p:cNvSpPr/>
          <p:nvPr/>
        </p:nvSpPr>
        <p:spPr>
          <a:xfrm rot="5208386" flipH="1">
            <a:off x="4160170" y="1561240"/>
            <a:ext cx="4568423" cy="4504672"/>
          </a:xfrm>
          <a:prstGeom prst="circularArrow">
            <a:avLst>
              <a:gd name="adj1" fmla="val 7063"/>
              <a:gd name="adj2" fmla="val 1142319"/>
              <a:gd name="adj3" fmla="val 20456649"/>
              <a:gd name="adj4" fmla="val 10800000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2670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0625E4-B0CB-41D2-84DB-4EE610602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44624"/>
            <a:ext cx="8954144" cy="1143000"/>
          </a:xfrm>
        </p:spPr>
        <p:txBody>
          <a:bodyPr/>
          <a:lstStyle/>
          <a:p>
            <a:pPr algn="ctr"/>
            <a:r>
              <a:rPr lang="en-GB" dirty="0"/>
              <a:t>Ministry of Defence single departmental plan – 2019 (updated 11 Jul 19)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xmlns="" id="{8D46997F-F491-471D-85DF-A2FB8DB0E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987060"/>
            <a:ext cx="8496944" cy="51782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14264" tIns="152352" rIns="0" bIns="152352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700" b="1" i="0" u="none" strike="noStrike" cap="none" normalizeH="0" baseline="0" dirty="0">
                <a:ln>
                  <a:noFill/>
                </a:ln>
                <a:solidFill>
                  <a:srgbClr val="0B0C0C"/>
                </a:solidFill>
                <a:effectLst/>
                <a:latin typeface="GDS Transport"/>
              </a:rPr>
              <a:t>Our objectives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B0C0C"/>
                </a:solidFill>
                <a:effectLst/>
                <a:cs typeface="Arial" panose="020B0604020202020204" pitchFamily="34" charset="0"/>
              </a:rPr>
              <a:t>We will: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B0C0C"/>
                </a:solidFill>
                <a:effectLst/>
                <a:cs typeface="Arial" panose="020B0604020202020204" pitchFamily="34" charset="0"/>
              </a:rPr>
              <a:t>  Protect our people.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B0C0C"/>
                </a:solidFill>
                <a:effectLst/>
                <a:cs typeface="Arial" panose="020B0604020202020204" pitchFamily="34" charset="0"/>
              </a:rPr>
              <a:t>  Project our global influence.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B0C0C"/>
                </a:solidFill>
                <a:effectLst/>
                <a:cs typeface="Arial" panose="020B0604020202020204" pitchFamily="34" charset="0"/>
              </a:rPr>
              <a:t>  Promote our prosperity.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B0C0C"/>
                </a:solidFill>
                <a:effectLst/>
                <a:cs typeface="Arial" panose="020B0604020202020204" pitchFamily="34" charset="0"/>
              </a:rPr>
              <a:t>  Transform the way we do business.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B0C0C"/>
                </a:solidFill>
                <a:effectLst/>
                <a:cs typeface="Arial" panose="020B0604020202020204" pitchFamily="34" charset="0"/>
              </a:rPr>
              <a:t>  Support the delivery of EU Exit.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0B0C0C"/>
              </a:solidFill>
              <a:effectLst/>
              <a:cs typeface="Arial" panose="020B0604020202020204" pitchFamily="34" charset="0"/>
            </a:endParaRPr>
          </a:p>
          <a:p>
            <a:pPr lvl="0" algn="r"/>
            <a:endParaRPr lang="en-US" altLang="en-US" sz="1400" dirty="0">
              <a:hlinkClick r:id="rId2"/>
            </a:endParaRPr>
          </a:p>
          <a:p>
            <a:pPr lvl="0" algn="r"/>
            <a:r>
              <a:rPr lang="en-US" altLang="en-US" sz="1400" dirty="0">
                <a:hlinkClick r:id="rId2"/>
              </a:rPr>
              <a:t>https://www.gov.uk/government/publications/ministry-of-defence-single-departmental-plan/ministry-of-defence-single-departmental-plan-2019</a:t>
            </a:r>
            <a:r>
              <a:rPr lang="en-US" altLang="en-US" sz="1400" dirty="0"/>
              <a:t> 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029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Gibb Family\Documents\DMG\DRACL\Pooh Bear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78496"/>
            <a:ext cx="2914650" cy="4114800"/>
          </a:xfrm>
          <a:prstGeom prst="rect">
            <a:avLst/>
          </a:prstGeom>
          <a:noFill/>
        </p:spPr>
      </p:pic>
      <p:grpSp>
        <p:nvGrpSpPr>
          <p:cNvPr id="12" name="Group 11"/>
          <p:cNvGrpSpPr/>
          <p:nvPr/>
        </p:nvGrpSpPr>
        <p:grpSpPr>
          <a:xfrm>
            <a:off x="3995936" y="260648"/>
            <a:ext cx="4248472" cy="2376264"/>
            <a:chOff x="3995936" y="260648"/>
            <a:chExt cx="4248472" cy="2376264"/>
          </a:xfrm>
        </p:grpSpPr>
        <p:sp>
          <p:nvSpPr>
            <p:cNvPr id="6" name="Cloud Callout 5"/>
            <p:cNvSpPr/>
            <p:nvPr/>
          </p:nvSpPr>
          <p:spPr>
            <a:xfrm>
              <a:off x="3995936" y="260648"/>
              <a:ext cx="4248472" cy="2376264"/>
            </a:xfrm>
            <a:prstGeom prst="cloudCallout">
              <a:avLst>
                <a:gd name="adj1" fmla="val -83612"/>
                <a:gd name="adj2" fmla="val 23052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355976" y="980728"/>
              <a:ext cx="3600400" cy="830997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Might foreign languages be useful….?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71819837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28ED62-241C-47EF-8FC8-8927FF2BB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778098"/>
          </a:xfrm>
        </p:spPr>
        <p:txBody>
          <a:bodyPr/>
          <a:lstStyle/>
          <a:p>
            <a:pPr algn="ctr"/>
            <a:r>
              <a:rPr lang="en-GB" dirty="0"/>
              <a:t>Defence Culture and Language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E42E4C7-7B12-48B8-964A-2B5936A2CD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133778"/>
            <a:ext cx="8507288" cy="4959518"/>
          </a:xfrm>
        </p:spPr>
        <p:txBody>
          <a:bodyPr/>
          <a:lstStyle/>
          <a:p>
            <a:r>
              <a:rPr lang="en-GB" b="0" dirty="0"/>
              <a:t>Consultation across UK Government:</a:t>
            </a:r>
          </a:p>
          <a:p>
            <a:pPr lvl="1"/>
            <a:r>
              <a:rPr lang="en-GB" b="0" dirty="0"/>
              <a:t>All Party Parliamentary Group for Modern Languages.</a:t>
            </a:r>
          </a:p>
          <a:p>
            <a:pPr lvl="1"/>
            <a:r>
              <a:rPr lang="en-GB" b="0" dirty="0"/>
              <a:t>Cross-Government Language Group.</a:t>
            </a:r>
          </a:p>
          <a:p>
            <a:pPr lvl="1"/>
            <a:r>
              <a:rPr lang="en-GB" b="0" dirty="0"/>
              <a:t>Cross-Government Language Champion.</a:t>
            </a:r>
          </a:p>
          <a:p>
            <a:pPr lvl="1"/>
            <a:r>
              <a:rPr lang="en-GB" b="0" dirty="0"/>
              <a:t>Academia – research and advice.</a:t>
            </a:r>
          </a:p>
          <a:p>
            <a:pPr lvl="1"/>
            <a:r>
              <a:rPr lang="en-GB" b="0" dirty="0"/>
              <a:t>Scope to influence national strategy/policy.</a:t>
            </a:r>
          </a:p>
          <a:p>
            <a:r>
              <a:rPr lang="en-GB" b="0" dirty="0"/>
              <a:t>Evolving Defence strategy:</a:t>
            </a:r>
          </a:p>
          <a:p>
            <a:pPr lvl="1"/>
            <a:r>
              <a:rPr lang="en-GB" b="0" dirty="0"/>
              <a:t>Fundamental change – having a strategy!</a:t>
            </a:r>
          </a:p>
          <a:p>
            <a:pPr lvl="1"/>
            <a:r>
              <a:rPr lang="en-GB" b="0" dirty="0"/>
              <a:t>Requirement setting is a significant factor.</a:t>
            </a:r>
          </a:p>
          <a:p>
            <a:pPr lvl="1"/>
            <a:r>
              <a:rPr lang="en-GB" b="0" dirty="0"/>
              <a:t>Going from “bottom-up” to “</a:t>
            </a:r>
            <a:r>
              <a:rPr lang="en-GB" b="0" dirty="0" smtClean="0"/>
              <a:t>top-down</a:t>
            </a:r>
            <a:r>
              <a:rPr lang="en-GB" b="0" dirty="0"/>
              <a:t>” requirement setting.</a:t>
            </a:r>
          </a:p>
        </p:txBody>
      </p:sp>
    </p:spTree>
    <p:extLst>
      <p:ext uri="{BB962C8B-B14F-4D97-AF65-F5344CB8AC3E}">
        <p14:creationId xmlns:p14="http://schemas.microsoft.com/office/powerpoint/2010/main" xmlns="" val="574197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JFD_Regular">
  <a:themeElements>
    <a:clrScheme name="Defence Academy">
      <a:dk1>
        <a:sysClr val="windowText" lastClr="000000"/>
      </a:dk1>
      <a:lt1>
        <a:sysClr val="window" lastClr="FFFFFF"/>
      </a:lt1>
      <a:dk2>
        <a:srgbClr val="572642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ence_Academ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SubjectKeywordOOB xmlns="36FC6741-83B7-4EBF-805E-0CA6CF77541F"/>
    <FOIExemption xmlns="36FC6741-83B7-4EBF-805E-0CA6CF77541F" xsi:nil="true"/>
    <UKProtectiveMarkingOOB xmlns="36FC6741-83B7-4EBF-805E-0CA6CF77541F">Official</UKProtectiveMarkingOOB>
    <EIRDisclosabilityIndicator xmlns="36FC6741-83B7-4EBF-805E-0CA6CF77541F">Not Assessed</EIRDisclosabilityIndicator>
    <SubjectCategory xmlns="36FC6741-83B7-4EBF-805E-0CA6CF77541F" xsi:nil="true"/>
    <FOIPublicationDate xmlns="36FC6741-83B7-4EBF-805E-0CA6CF77541F" xsi:nil="true"/>
    <FOIReleasedonRequest xmlns="36FC6741-83B7-4EBF-805E-0CA6CF77541F" xsi:nil="true"/>
    <EIRException xmlns="36FC6741-83B7-4EBF-805E-0CA6CF77541F" xsi:nil="true"/>
    <UKProtectiveMarking xmlns="36FC6741-83B7-4EBF-805E-0CA6CF77541F" xsi:nil="true"/>
    <Topic xmlns="36fc6741-83b7-4ebf-805e-0ca6cf77541f">External Comms</Topic>
    <AuthorOriginator xmlns="36FC6741-83B7-4EBF-805E-0CA6CF77541F" xsi:nil="true"/>
    <DocumentVersion xmlns="36FC6741-83B7-4EBF-805E-0CA6CF77541F" xsi:nil="true"/>
    <CreatedOriginated xmlns="36FC6741-83B7-4EBF-805E-0CA6CF77541F">2017-04-03T23:00:00+00:00</CreatedOriginated>
    <SubjectKeyword xmlns="36FC6741-83B7-4EBF-805E-0CA6CF77541F" xsi:nil="true"/>
    <FOIExemptionOOB xmlns="36FC6741-83B7-4EBF-805E-0CA6CF77541F">No</FOIExemptionOOB>
    <DocumentStatus xmlns="36FC6741-83B7-4EBF-805E-0CA6CF77541F" xsi:nil="true"/>
    <DocumentStatusOOB xmlns="36FC6741-83B7-4EBF-805E-0CA6CF77541F">Draft</DocumentStatusOOB>
    <SubjectCategoryOOB xmlns="36FC6741-83B7-4EBF-805E-0CA6CF77541F"/>
    <DPADisclosabilityIndicator xmlns="36FC6741-83B7-4EBF-805E-0CA6CF77541F">Not Assessed</DPADisclosabilityIndicator>
    <LocalKeywords xmlns="36FC6741-83B7-4EBF-805E-0CA6CF77541F" xsi:nil="true"/>
    <LocalKeywordsOOB xmlns="36FC6741-83B7-4EBF-805E-0CA6CF77541F"/>
    <DPAExemption xmlns="36FC6741-83B7-4EBF-805E-0CA6CF77541F" xsi:nil="true"/>
  </documentManagement>
</p:properties>
</file>

<file path=customXml/item2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PowerPoint Document" ma:contentTypeID="0x01010012841A8869DB425CB829C3875EC558CE0200811FD74AFF4B284DBD369A9AD97E02DD" ma:contentTypeVersion="1" ma:contentTypeDescription="PowerPoint Document" ma:contentTypeScope="" ma:versionID="7599b648be845c4d718fd7a4e8b9c6d0">
  <xsd:schema xmlns:xsd="http://www.w3.org/2001/XMLSchema" xmlns:p="http://schemas.microsoft.com/office/2006/metadata/properties" xmlns:ns2="36FC6741-83B7-4EBF-805E-0CA6CF77541F" xmlns:ns3="36fc6741-83b7-4ebf-805e-0ca6cf77541f" targetNamespace="http://schemas.microsoft.com/office/2006/metadata/properties" ma:root="true" ma:fieldsID="eedf4e1ab25e86fa633293625bc771d3" ns2:_="" ns3:_="">
    <xsd:import namespace="36FC6741-83B7-4EBF-805E-0CA6CF77541F"/>
    <xsd:import namespace="36fc6741-83b7-4ebf-805e-0ca6cf77541f"/>
    <xsd:element name="properties">
      <xsd:complexType>
        <xsd:sequence>
          <xsd:element name="documentManagement">
            <xsd:complexType>
              <xsd:all>
                <xsd:element ref="ns2:UKProtectiveMarking" minOccurs="0"/>
                <xsd:element ref="ns2:UKProtectiveMarkingOOB" minOccurs="0"/>
                <xsd:element ref="ns2:AuthorOriginator" minOccurs="0"/>
                <xsd:element ref="ns2:SubjectCategory" minOccurs="0"/>
                <xsd:element ref="ns2:SubjectCategoryOOB" minOccurs="0"/>
                <xsd:element ref="ns2:SubjectKeyword" minOccurs="0"/>
                <xsd:element ref="ns2:SubjectKeywordOOB" minOccurs="0"/>
                <xsd:element ref="ns2:LocalKeywords" minOccurs="0"/>
                <xsd:element ref="ns2:LocalKeywordsOOB" minOccurs="0"/>
                <xsd:element ref="ns2:DocumentVersion" minOccurs="0"/>
                <xsd:element ref="ns2:DocumentStatus" minOccurs="0"/>
                <xsd:element ref="ns2:DocumentStatusOOB" minOccurs="0"/>
                <xsd:element ref="ns2:CreatedOriginated"/>
                <xsd:element ref="ns2:FOIExemption" minOccurs="0"/>
                <xsd:element ref="ns2:FOIExemptionOOB" minOccurs="0"/>
                <xsd:element ref="ns2:FOIPublicationDate" minOccurs="0"/>
                <xsd:element ref="ns2:FOIReleasedonRequest" minOccurs="0"/>
                <xsd:element ref="ns2:DPAExemption" minOccurs="0"/>
                <xsd:element ref="ns2:DPADisclosabilityIndicator" minOccurs="0"/>
                <xsd:element ref="ns2:EIRDisclosabilityIndicator" minOccurs="0"/>
                <xsd:element ref="ns2:EIRException" minOccurs="0"/>
                <xsd:element ref="ns3:Topic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36FC6741-83B7-4EBF-805E-0CA6CF77541F" elementFormDefault="qualified">
    <xsd:import namespace="http://schemas.microsoft.com/office/2006/documentManagement/types"/>
    <xsd:element name="UKProtectiveMarking" ma:index="8" nillable="true" ma:displayName="UKProtectiveMarking" ma:format="Dropdown" ma:hidden="true" ma:internalName="UKProtectiveMarking">
      <xsd:simpleType>
        <xsd:restriction base="dms:Unknown"/>
      </xsd:simpleType>
    </xsd:element>
    <xsd:element name="UKProtectiveMarkingOOB" ma:index="9" nillable="true" ma:displayName="UKProtectiveMarking:" ma:default="Official" ma:format="Dropdown" ma:internalName="UKProtectiveMarkingOOB">
      <xsd:simpleType>
        <xsd:restriction base="dms:Choice">
          <xsd:enumeration value="Not Protectively Marked"/>
          <xsd:enumeration value="Official"/>
          <xsd:enumeration value="Official Sensitive"/>
          <xsd:enumeration value="Official Sensitive Commercial"/>
          <xsd:enumeration value="Official Sensitive LOCSEN"/>
          <xsd:enumeration value="Official Sensitive Personal"/>
          <xsd:enumeration value="Protected (with Descriptors)"/>
          <xsd:enumeration value="Restricted"/>
        </xsd:restriction>
      </xsd:simpleType>
    </xsd:element>
    <xsd:element name="AuthorOriginator" ma:index="10" nillable="true" ma:displayName="Author (Originator)" ma:internalName="AuthorOriginator">
      <xsd:simpleType>
        <xsd:restriction base="dms:Text"/>
      </xsd:simpleType>
    </xsd:element>
    <xsd:element name="SubjectCategory" ma:index="11" nillable="true" ma:displayName="Subject Category" ma:hidden="true" ma:internalName="SubjectCategory">
      <xsd:simpleType>
        <xsd:restriction base="dms:Unknown"/>
      </xsd:simpleType>
    </xsd:element>
    <xsd:element name="SubjectCategoryOOB" ma:index="12" nillable="true" ma:displayName="Subject Category" ma:description="Category must be selected from the Corporate Thesaurus" ma:internalName="SubjectCategoryOOB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None"/>
                        <xsd:maxLength value="255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SubjectKeyword" ma:index="13" nillable="true" ma:displayName="Subject Keywords" ma:hidden="true" ma:internalName="SubjectKeyword">
      <xsd:simpleType>
        <xsd:restriction base="dms:Unknown"/>
      </xsd:simpleType>
    </xsd:element>
    <xsd:element name="SubjectKeywordOOB" ma:index="14" nillable="true" ma:displayName="Subject Keywords" ma:description="Keywords must be selected from the Corporate Thesaurus" ma:internalName="SubjectKeywordOOB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None"/>
                        <xsd:maxLength value="255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LocalKeywords" ma:index="15" nillable="true" ma:displayName="Local Keywords" ma:description="Add a list of locally used keywords to help you organize and browse items in your site." ma:hidden="true" ma:internalName="LocalKeywords">
      <xsd:simpleType>
        <xsd:restriction base="dms:Unknown"/>
      </xsd:simpleType>
    </xsd:element>
    <xsd:element name="LocalKeywordsOOB" ma:index="16" nillable="true" ma:displayName="Local Keywords:" ma:description="Add a list of comma separated locally used keywords to help you organize and browse items in your site." ma:internalName="LocalKeywordsOOB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BILC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DocumentVersion" ma:index="17" nillable="true" ma:displayName="Document Version" ma:internalName="DocumentVersion">
      <xsd:simpleType>
        <xsd:restriction base="dms:Text"/>
      </xsd:simpleType>
    </xsd:element>
    <xsd:element name="DocumentStatus" ma:index="18" nillable="true" ma:displayName="Document Status" ma:format="Dropdown" ma:hidden="true" ma:internalName="DocumentStatus">
      <xsd:simpleType>
        <xsd:restriction base="dms:Unknown"/>
      </xsd:simpleType>
    </xsd:element>
    <xsd:element name="DocumentStatusOOB" ma:index="19" nillable="true" ma:displayName="Document Status:" ma:default="Draft" ma:format="Dropdown" ma:internalName="DocumentStatusOOB">
      <xsd:simpleType>
        <xsd:restriction base="dms:Choice">
          <xsd:enumeration value="Draft"/>
          <xsd:enumeration value="Final"/>
          <xsd:enumeration value="Published"/>
          <xsd:enumeration value="Under Review"/>
        </xsd:restriction>
      </xsd:simpleType>
    </xsd:element>
    <xsd:element name="CreatedOriginated" ma:index="20" ma:displayName="Created (Originated)" ma:default="[today]" ma:format="DateOnly" ma:internalName="CreatedOriginated">
      <xsd:simpleType>
        <xsd:restriction base="dms:DateTime"/>
      </xsd:simpleType>
    </xsd:element>
    <xsd:element name="FOIExemption" ma:index="21" nillable="true" ma:displayName="FOI Exemption" ma:format="Dropdown" ma:hidden="true" ma:internalName="FOIExemption">
      <xsd:simpleType>
        <xsd:restriction base="dms:Unknown"/>
      </xsd:simpleType>
    </xsd:element>
    <xsd:element name="FOIExemptionOOB" ma:index="22" nillable="true" ma:displayName="FOI Exemption:" ma:default="No" ma:format="Dropdown" ma:internalName="FOIExemptionOOB">
      <xsd:simpleType>
        <xsd:restriction base="dms:Choice">
          <xsd:enumeration value="No"/>
          <xsd:enumeration value="Yes"/>
        </xsd:restriction>
      </xsd:simpleType>
    </xsd:element>
    <xsd:element name="FOIPublicationDate" ma:index="23" nillable="true" ma:displayName="FOI Publication Date" ma:format="DateOnly" ma:internalName="FOIPublicationDate">
      <xsd:simpleType>
        <xsd:restriction base="dms:DateTime"/>
      </xsd:simpleType>
    </xsd:element>
    <xsd:element name="FOIReleasedonRequest" ma:index="24" nillable="true" ma:displayName="FOI Released on Request" ma:format="DateOnly" ma:internalName="FOIReleasedonRequest">
      <xsd:simpleType>
        <xsd:restriction base="dms:DateTime"/>
      </xsd:simpleType>
    </xsd:element>
    <xsd:element name="DPAExemption" ma:index="25" nillable="true" ma:displayName="DPA Exemption" ma:format="DateOnly" ma:internalName="DPAExemption">
      <xsd:simpleType>
        <xsd:restriction base="dms:DateTime"/>
      </xsd:simpleType>
    </xsd:element>
    <xsd:element name="DPADisclosabilityIndicator" ma:index="26" nillable="true" ma:displayName="DPA Disclosability Indicator" ma:default="Not Assessed" ma:internalName="DPADisclosabilityIndicator">
      <xsd:simpleType>
        <xsd:restriction base="dms:Choice">
          <xsd:enumeration value="No"/>
          <xsd:enumeration value="Yes"/>
          <xsd:enumeration value="Not Assessed"/>
        </xsd:restriction>
      </xsd:simpleType>
    </xsd:element>
    <xsd:element name="EIRDisclosabilityIndicator" ma:index="27" nillable="true" ma:displayName="EIR Disclosability Indicator" ma:default="Not Assessed" ma:internalName="EIRDisclosabilityIndicator">
      <xsd:simpleType>
        <xsd:restriction base="dms:Choice">
          <xsd:enumeration value="No"/>
          <xsd:enumeration value="Yes"/>
          <xsd:enumeration value="Not Assessed"/>
        </xsd:restriction>
      </xsd:simpleType>
    </xsd:element>
    <xsd:element name="EIRException" ma:index="28" nillable="true" ma:displayName="EIR Exception" ma:internalName="EIRException">
      <xsd:simpleType>
        <xsd:restriction base="dms:Text"/>
      </xsd:simpleType>
    </xsd:element>
  </xsd:schema>
  <xsd:schema xmlns:xsd="http://www.w3.org/2001/XMLSchema" xmlns:dms="http://schemas.microsoft.com/office/2006/documentManagement/types" targetNamespace="36fc6741-83b7-4ebf-805e-0ca6cf77541f" elementFormDefault="qualified">
    <xsd:import namespace="http://schemas.microsoft.com/office/2006/documentManagement/types"/>
    <xsd:element name="Topic" ma:index="29" ma:displayName="Topic" ma:format="Dropdown" ma:internalName="Topic">
      <xsd:simpleType>
        <xsd:restriction base="dms:Choice">
          <xsd:enumeration value="Business Continuity"/>
          <xsd:enumeration value="Training Tracker"/>
          <xsd:enumeration value="Ents"/>
          <xsd:enumeration value="External Comm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884EF441-15EE-4683-B952-00697D1D16A4}">
  <ds:schemaRefs>
    <ds:schemaRef ds:uri="http://purl.org/dc/terms/"/>
    <ds:schemaRef ds:uri="http://schemas.openxmlformats.org/package/2006/metadata/core-properties"/>
    <ds:schemaRef ds:uri="http://purl.org/dc/elements/1.1/"/>
    <ds:schemaRef ds:uri="36FC6741-83B7-4EBF-805E-0CA6CF77541F"/>
    <ds:schemaRef ds:uri="http://schemas.microsoft.com/office/2006/documentManagement/types"/>
    <ds:schemaRef ds:uri="36fc6741-83b7-4ebf-805e-0ca6cf77541f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D48A338-F8B4-4165-805E-1E97F6389E52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5FB58F34-2803-4C15-9851-13A3174F6DB3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4A425B2-3DE5-499D-AE92-B684218A9D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FC6741-83B7-4EBF-805E-0CA6CF77541F"/>
    <ds:schemaRef ds:uri="36fc6741-83b7-4ebf-805e-0ca6cf77541f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JFD_Regular</Template>
  <TotalTime>3740</TotalTime>
  <Words>629</Words>
  <Application>Microsoft Office PowerPoint</Application>
  <PresentationFormat>On-screen Show (4:3)</PresentationFormat>
  <Paragraphs>129</Paragraphs>
  <Slides>18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JFD_Regular</vt:lpstr>
      <vt:lpstr>Requirement Setting – a UK perspective</vt:lpstr>
      <vt:lpstr>Slide 2</vt:lpstr>
      <vt:lpstr>Scope</vt:lpstr>
      <vt:lpstr>Background</vt:lpstr>
      <vt:lpstr>Wider context – the cost to the UK of “language ignorance”</vt:lpstr>
      <vt:lpstr>Summary</vt:lpstr>
      <vt:lpstr>Ministry of Defence single departmental plan – 2019 (updated 11 Jul 19)</vt:lpstr>
      <vt:lpstr>Slide 8</vt:lpstr>
      <vt:lpstr>Defence Culture and Language Strategy</vt:lpstr>
      <vt:lpstr>The Defence foreign language requirement</vt:lpstr>
      <vt:lpstr>What constitutes a requirement?</vt:lpstr>
      <vt:lpstr>Analysis – Standing requirement</vt:lpstr>
      <vt:lpstr>Analysis – Contingent requirement</vt:lpstr>
      <vt:lpstr>Setting the requirement</vt:lpstr>
      <vt:lpstr>Evaluation</vt:lpstr>
      <vt:lpstr>Summary</vt:lpstr>
      <vt:lpstr>Slide 17</vt:lpstr>
      <vt:lpstr>Ministry of Defence plan (extracts)</vt:lpstr>
    </vt:vector>
  </TitlesOfParts>
  <Company>Defence Academy Of The United Kingdom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20170509-UK_DRACL_BILC_Presentation_Vienna_with_notes</dc:title>
  <dc:creator>DEFAC-HQ-DRACL WO1</dc:creator>
  <cp:lastModifiedBy>Gibb Family</cp:lastModifiedBy>
  <cp:revision>273</cp:revision>
  <cp:lastPrinted>2019-10-03T10:52:17Z</cp:lastPrinted>
  <dcterms:created xsi:type="dcterms:W3CDTF">2017-04-03T16:38:29Z</dcterms:created>
  <dcterms:modified xsi:type="dcterms:W3CDTF">2019-10-05T18:28:27Z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0x01010012841A8869DB425CB829C3875EC558CE0200811FD74AFF4B284DBD369A9AD97E02DD</vt:lpwstr>
  </property>
</Properties>
</file>