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0" r:id="rId3"/>
    <p:sldId id="257" r:id="rId4"/>
    <p:sldId id="263" r:id="rId5"/>
    <p:sldId id="296" r:id="rId6"/>
    <p:sldId id="261" r:id="rId7"/>
    <p:sldId id="262" r:id="rId8"/>
    <p:sldId id="269" r:id="rId9"/>
    <p:sldId id="266" r:id="rId10"/>
    <p:sldId id="267" r:id="rId11"/>
    <p:sldId id="271" r:id="rId12"/>
    <p:sldId id="297" r:id="rId13"/>
    <p:sldId id="268" r:id="rId14"/>
    <p:sldId id="272" r:id="rId15"/>
    <p:sldId id="298" r:id="rId16"/>
    <p:sldId id="273" r:id="rId17"/>
    <p:sldId id="299" r:id="rId18"/>
    <p:sldId id="275" r:id="rId19"/>
    <p:sldId id="276" r:id="rId20"/>
    <p:sldId id="277" r:id="rId21"/>
    <p:sldId id="278" r:id="rId22"/>
    <p:sldId id="301" r:id="rId23"/>
    <p:sldId id="291" r:id="rId24"/>
    <p:sldId id="279" r:id="rId25"/>
    <p:sldId id="280" r:id="rId26"/>
    <p:sldId id="281" r:id="rId27"/>
    <p:sldId id="283" r:id="rId28"/>
    <p:sldId id="286" r:id="rId29"/>
    <p:sldId id="288" r:id="rId30"/>
    <p:sldId id="292" r:id="rId31"/>
    <p:sldId id="293" r:id="rId32"/>
    <p:sldId id="294" r:id="rId33"/>
    <p:sldId id="300" r:id="rId34"/>
    <p:sldId id="258" r:id="rId35"/>
    <p:sldId id="30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ampbell" initials="MC" lastIdx="0" clrIdx="0">
    <p:extLst>
      <p:ext uri="{19B8F6BF-5375-455C-9EA6-DF929625EA0E}">
        <p15:presenceInfo xmlns:p15="http://schemas.microsoft.com/office/powerpoint/2012/main" userId="S-1-5-21-413758544-1639132467-316617838-58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72"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E454C-7010-4AD2-A85E-D163A6B18F3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0282CE2-D3F4-47F4-8AE2-E1889F9268E5}">
      <dgm:prSet phldrT="[Text]"/>
      <dgm:spPr/>
      <dgm:t>
        <a:bodyPr/>
        <a:lstStyle/>
        <a:p>
          <a:r>
            <a:rPr lang="en-US" dirty="0"/>
            <a:t>Reflection: Identify FOCUS</a:t>
          </a:r>
        </a:p>
      </dgm:t>
    </dgm:pt>
    <dgm:pt modelId="{1DA19551-E645-446C-A893-C047D5B1BC44}" type="parTrans" cxnId="{F735B783-9D99-46D7-90B0-BB4C82AED01A}">
      <dgm:prSet/>
      <dgm:spPr/>
      <dgm:t>
        <a:bodyPr/>
        <a:lstStyle/>
        <a:p>
          <a:endParaRPr lang="en-US"/>
        </a:p>
      </dgm:t>
    </dgm:pt>
    <dgm:pt modelId="{9B6AAC01-C9E8-4E81-A4DF-75B329D5A009}" type="sibTrans" cxnId="{F735B783-9D99-46D7-90B0-BB4C82AED01A}">
      <dgm:prSet/>
      <dgm:spPr/>
      <dgm:t>
        <a:bodyPr/>
        <a:lstStyle/>
        <a:p>
          <a:endParaRPr lang="en-US"/>
        </a:p>
      </dgm:t>
    </dgm:pt>
    <dgm:pt modelId="{090BB3A2-9B0F-4453-93D9-9F1DC1283269}">
      <dgm:prSet phldrT="[Text]"/>
      <dgm:spPr/>
      <dgm:t>
        <a:bodyPr/>
        <a:lstStyle/>
        <a:p>
          <a:r>
            <a:rPr lang="en-US" dirty="0"/>
            <a:t>Action: Develop and implement an action research plan</a:t>
          </a:r>
        </a:p>
      </dgm:t>
    </dgm:pt>
    <dgm:pt modelId="{92F8F9BB-89B9-436C-AFD4-653B96497600}" type="parTrans" cxnId="{5450CEF4-1079-4A19-845D-AF35E57A54F2}">
      <dgm:prSet/>
      <dgm:spPr/>
      <dgm:t>
        <a:bodyPr/>
        <a:lstStyle/>
        <a:p>
          <a:endParaRPr lang="en-US"/>
        </a:p>
      </dgm:t>
    </dgm:pt>
    <dgm:pt modelId="{53CCEC35-CF89-4DA0-88CA-D43AACFA77B0}" type="sibTrans" cxnId="{5450CEF4-1079-4A19-845D-AF35E57A54F2}">
      <dgm:prSet/>
      <dgm:spPr/>
      <dgm:t>
        <a:bodyPr/>
        <a:lstStyle/>
        <a:p>
          <a:endParaRPr lang="en-US"/>
        </a:p>
      </dgm:t>
    </dgm:pt>
    <dgm:pt modelId="{ED46C4D3-F0C2-47AB-BF39-526EE05CDB4B}">
      <dgm:prSet phldrT="[Text]"/>
      <dgm:spPr/>
      <dgm:t>
        <a:bodyPr/>
        <a:lstStyle/>
        <a:p>
          <a:r>
            <a:rPr lang="en-US" dirty="0"/>
            <a:t>Reflection: Collect and analyze data</a:t>
          </a:r>
        </a:p>
      </dgm:t>
    </dgm:pt>
    <dgm:pt modelId="{DCA00E0C-7254-48AF-961C-453004E7F311}" type="parTrans" cxnId="{26B38E28-F2FE-4EA2-A451-458DE8CE6F48}">
      <dgm:prSet/>
      <dgm:spPr/>
      <dgm:t>
        <a:bodyPr/>
        <a:lstStyle/>
        <a:p>
          <a:endParaRPr lang="en-US"/>
        </a:p>
      </dgm:t>
    </dgm:pt>
    <dgm:pt modelId="{D683CE6D-2C6A-47FC-8043-3CC243732D99}" type="sibTrans" cxnId="{26B38E28-F2FE-4EA2-A451-458DE8CE6F48}">
      <dgm:prSet/>
      <dgm:spPr/>
      <dgm:t>
        <a:bodyPr/>
        <a:lstStyle/>
        <a:p>
          <a:endParaRPr lang="en-US"/>
        </a:p>
      </dgm:t>
    </dgm:pt>
    <dgm:pt modelId="{8245CB19-27F3-470E-B960-82563F1A0273}">
      <dgm:prSet phldrT="[Text]"/>
      <dgm:spPr/>
      <dgm:t>
        <a:bodyPr/>
        <a:lstStyle/>
        <a:p>
          <a:r>
            <a:rPr lang="en-US" dirty="0"/>
            <a:t>Action: Develop an action plan</a:t>
          </a:r>
        </a:p>
      </dgm:t>
    </dgm:pt>
    <dgm:pt modelId="{EC6EC0A5-4405-40AE-9856-1CBE89DC8A66}" type="parTrans" cxnId="{C00766AB-9BF1-4FC2-8391-D7A69106B6EF}">
      <dgm:prSet/>
      <dgm:spPr/>
      <dgm:t>
        <a:bodyPr/>
        <a:lstStyle/>
        <a:p>
          <a:endParaRPr lang="en-US"/>
        </a:p>
      </dgm:t>
    </dgm:pt>
    <dgm:pt modelId="{2CD566A4-3967-453D-AD6D-DC22313A663F}" type="sibTrans" cxnId="{C00766AB-9BF1-4FC2-8391-D7A69106B6EF}">
      <dgm:prSet/>
      <dgm:spPr/>
      <dgm:t>
        <a:bodyPr/>
        <a:lstStyle/>
        <a:p>
          <a:endParaRPr lang="en-US"/>
        </a:p>
      </dgm:t>
    </dgm:pt>
    <dgm:pt modelId="{F11C25A9-CA47-49D0-A1A6-C7E01CB89D4E}">
      <dgm:prSet phldrT="[Text]"/>
      <dgm:spPr/>
      <dgm:t>
        <a:bodyPr/>
        <a:lstStyle/>
        <a:p>
          <a:r>
            <a:rPr lang="en-US" dirty="0"/>
            <a:t>Reflection: Evaluate the effects impact of action plan and next iteration of cycle </a:t>
          </a:r>
        </a:p>
      </dgm:t>
    </dgm:pt>
    <dgm:pt modelId="{3FBF907C-B12B-4CD2-92F6-E3C2A0145FFD}" type="parTrans" cxnId="{7680613F-25EB-4E63-90CA-E44933FB8DD0}">
      <dgm:prSet/>
      <dgm:spPr/>
      <dgm:t>
        <a:bodyPr/>
        <a:lstStyle/>
        <a:p>
          <a:endParaRPr lang="en-US"/>
        </a:p>
      </dgm:t>
    </dgm:pt>
    <dgm:pt modelId="{B36743F5-5695-47B3-A42C-B967B72F7C3E}" type="sibTrans" cxnId="{7680613F-25EB-4E63-90CA-E44933FB8DD0}">
      <dgm:prSet/>
      <dgm:spPr/>
      <dgm:t>
        <a:bodyPr/>
        <a:lstStyle/>
        <a:p>
          <a:endParaRPr lang="en-US"/>
        </a:p>
      </dgm:t>
    </dgm:pt>
    <dgm:pt modelId="{C20CC5A2-BFFB-48C2-8195-2F65D56D57AC}" type="pres">
      <dgm:prSet presAssocID="{7A5E454C-7010-4AD2-A85E-D163A6B18F33}" presName="cycle" presStyleCnt="0">
        <dgm:presLayoutVars>
          <dgm:dir/>
          <dgm:resizeHandles val="exact"/>
        </dgm:presLayoutVars>
      </dgm:prSet>
      <dgm:spPr/>
    </dgm:pt>
    <dgm:pt modelId="{536F8FDF-9CA7-4A90-A911-6A51732331C1}" type="pres">
      <dgm:prSet presAssocID="{E0282CE2-D3F4-47F4-8AE2-E1889F9268E5}" presName="node" presStyleLbl="node1" presStyleIdx="0" presStyleCnt="5">
        <dgm:presLayoutVars>
          <dgm:bulletEnabled val="1"/>
        </dgm:presLayoutVars>
      </dgm:prSet>
      <dgm:spPr/>
    </dgm:pt>
    <dgm:pt modelId="{FB9A96E0-0682-4FAD-902F-1CBF72F2FB9B}" type="pres">
      <dgm:prSet presAssocID="{E0282CE2-D3F4-47F4-8AE2-E1889F9268E5}" presName="spNode" presStyleCnt="0"/>
      <dgm:spPr/>
    </dgm:pt>
    <dgm:pt modelId="{1DE83A04-DAA0-4B2A-A106-549925B8AB79}" type="pres">
      <dgm:prSet presAssocID="{9B6AAC01-C9E8-4E81-A4DF-75B329D5A009}" presName="sibTrans" presStyleLbl="sibTrans1D1" presStyleIdx="0" presStyleCnt="5"/>
      <dgm:spPr/>
    </dgm:pt>
    <dgm:pt modelId="{E9BABDE5-EEE0-47CA-B4B7-538BF52EA59C}" type="pres">
      <dgm:prSet presAssocID="{090BB3A2-9B0F-4453-93D9-9F1DC1283269}" presName="node" presStyleLbl="node1" presStyleIdx="1" presStyleCnt="5">
        <dgm:presLayoutVars>
          <dgm:bulletEnabled val="1"/>
        </dgm:presLayoutVars>
      </dgm:prSet>
      <dgm:spPr/>
    </dgm:pt>
    <dgm:pt modelId="{748F4341-515A-441F-A6EC-B1770F717FD7}" type="pres">
      <dgm:prSet presAssocID="{090BB3A2-9B0F-4453-93D9-9F1DC1283269}" presName="spNode" presStyleCnt="0"/>
      <dgm:spPr/>
    </dgm:pt>
    <dgm:pt modelId="{2474461D-C03F-4206-9DB7-2E1E9E0FC612}" type="pres">
      <dgm:prSet presAssocID="{53CCEC35-CF89-4DA0-88CA-D43AACFA77B0}" presName="sibTrans" presStyleLbl="sibTrans1D1" presStyleIdx="1" presStyleCnt="5"/>
      <dgm:spPr/>
    </dgm:pt>
    <dgm:pt modelId="{6DA6201F-9C6F-41A6-83F6-8FEE3CF2CCF2}" type="pres">
      <dgm:prSet presAssocID="{ED46C4D3-F0C2-47AB-BF39-526EE05CDB4B}" presName="node" presStyleLbl="node1" presStyleIdx="2" presStyleCnt="5">
        <dgm:presLayoutVars>
          <dgm:bulletEnabled val="1"/>
        </dgm:presLayoutVars>
      </dgm:prSet>
      <dgm:spPr/>
    </dgm:pt>
    <dgm:pt modelId="{AE93FD6E-747B-44EC-BA7A-784DA6462846}" type="pres">
      <dgm:prSet presAssocID="{ED46C4D3-F0C2-47AB-BF39-526EE05CDB4B}" presName="spNode" presStyleCnt="0"/>
      <dgm:spPr/>
    </dgm:pt>
    <dgm:pt modelId="{D7254FE7-C3E4-412A-A651-DD8E35DBA3D6}" type="pres">
      <dgm:prSet presAssocID="{D683CE6D-2C6A-47FC-8043-3CC243732D99}" presName="sibTrans" presStyleLbl="sibTrans1D1" presStyleIdx="2" presStyleCnt="5"/>
      <dgm:spPr/>
    </dgm:pt>
    <dgm:pt modelId="{A51CC19E-51EF-4D7F-97E6-8A74206DCF13}" type="pres">
      <dgm:prSet presAssocID="{8245CB19-27F3-470E-B960-82563F1A0273}" presName="node" presStyleLbl="node1" presStyleIdx="3" presStyleCnt="5">
        <dgm:presLayoutVars>
          <dgm:bulletEnabled val="1"/>
        </dgm:presLayoutVars>
      </dgm:prSet>
      <dgm:spPr/>
    </dgm:pt>
    <dgm:pt modelId="{D9F909DF-96FC-47BB-9C31-E4E7A0A751C0}" type="pres">
      <dgm:prSet presAssocID="{8245CB19-27F3-470E-B960-82563F1A0273}" presName="spNode" presStyleCnt="0"/>
      <dgm:spPr/>
    </dgm:pt>
    <dgm:pt modelId="{7FF1037C-D058-4303-BD1D-475D7FEEFAC1}" type="pres">
      <dgm:prSet presAssocID="{2CD566A4-3967-453D-AD6D-DC22313A663F}" presName="sibTrans" presStyleLbl="sibTrans1D1" presStyleIdx="3" presStyleCnt="5"/>
      <dgm:spPr/>
    </dgm:pt>
    <dgm:pt modelId="{3FC85040-C98D-427F-BA9A-EC3221D25AFB}" type="pres">
      <dgm:prSet presAssocID="{F11C25A9-CA47-49D0-A1A6-C7E01CB89D4E}" presName="node" presStyleLbl="node1" presStyleIdx="4" presStyleCnt="5">
        <dgm:presLayoutVars>
          <dgm:bulletEnabled val="1"/>
        </dgm:presLayoutVars>
      </dgm:prSet>
      <dgm:spPr/>
    </dgm:pt>
    <dgm:pt modelId="{0A7E3CC4-F427-439D-8A9C-7329F017C78B}" type="pres">
      <dgm:prSet presAssocID="{F11C25A9-CA47-49D0-A1A6-C7E01CB89D4E}" presName="spNode" presStyleCnt="0"/>
      <dgm:spPr/>
    </dgm:pt>
    <dgm:pt modelId="{C461E1FF-5F73-4D76-95C6-28906CB6D9C9}" type="pres">
      <dgm:prSet presAssocID="{B36743F5-5695-47B3-A42C-B967B72F7C3E}" presName="sibTrans" presStyleLbl="sibTrans1D1" presStyleIdx="4" presStyleCnt="5"/>
      <dgm:spPr/>
    </dgm:pt>
  </dgm:ptLst>
  <dgm:cxnLst>
    <dgm:cxn modelId="{F5C87E0B-6444-4C87-A657-C574CCC63785}" type="presOf" srcId="{ED46C4D3-F0C2-47AB-BF39-526EE05CDB4B}" destId="{6DA6201F-9C6F-41A6-83F6-8FEE3CF2CCF2}" srcOrd="0" destOrd="0" presId="urn:microsoft.com/office/officeart/2005/8/layout/cycle5"/>
    <dgm:cxn modelId="{26B38E28-F2FE-4EA2-A451-458DE8CE6F48}" srcId="{7A5E454C-7010-4AD2-A85E-D163A6B18F33}" destId="{ED46C4D3-F0C2-47AB-BF39-526EE05CDB4B}" srcOrd="2" destOrd="0" parTransId="{DCA00E0C-7254-48AF-961C-453004E7F311}" sibTransId="{D683CE6D-2C6A-47FC-8043-3CC243732D99}"/>
    <dgm:cxn modelId="{7680613F-25EB-4E63-90CA-E44933FB8DD0}" srcId="{7A5E454C-7010-4AD2-A85E-D163A6B18F33}" destId="{F11C25A9-CA47-49D0-A1A6-C7E01CB89D4E}" srcOrd="4" destOrd="0" parTransId="{3FBF907C-B12B-4CD2-92F6-E3C2A0145FFD}" sibTransId="{B36743F5-5695-47B3-A42C-B967B72F7C3E}"/>
    <dgm:cxn modelId="{65DBD45C-75F1-4C7A-AB77-CC4AF4EC2AF8}" type="presOf" srcId="{F11C25A9-CA47-49D0-A1A6-C7E01CB89D4E}" destId="{3FC85040-C98D-427F-BA9A-EC3221D25AFB}" srcOrd="0" destOrd="0" presId="urn:microsoft.com/office/officeart/2005/8/layout/cycle5"/>
    <dgm:cxn modelId="{DB378A68-F31F-4717-8E51-30FAAB55B3DE}" type="presOf" srcId="{E0282CE2-D3F4-47F4-8AE2-E1889F9268E5}" destId="{536F8FDF-9CA7-4A90-A911-6A51732331C1}" srcOrd="0" destOrd="0" presId="urn:microsoft.com/office/officeart/2005/8/layout/cycle5"/>
    <dgm:cxn modelId="{0509C948-F33A-4B9A-B749-57B520CADEF6}" type="presOf" srcId="{53CCEC35-CF89-4DA0-88CA-D43AACFA77B0}" destId="{2474461D-C03F-4206-9DB7-2E1E9E0FC612}" srcOrd="0" destOrd="0" presId="urn:microsoft.com/office/officeart/2005/8/layout/cycle5"/>
    <dgm:cxn modelId="{20F55A72-0DAF-4288-9EEB-9547A6CF413E}" type="presOf" srcId="{7A5E454C-7010-4AD2-A85E-D163A6B18F33}" destId="{C20CC5A2-BFFB-48C2-8195-2F65D56D57AC}" srcOrd="0" destOrd="0" presId="urn:microsoft.com/office/officeart/2005/8/layout/cycle5"/>
    <dgm:cxn modelId="{1A38E67C-3003-4A79-9F87-76A04F1FFBAC}" type="presOf" srcId="{9B6AAC01-C9E8-4E81-A4DF-75B329D5A009}" destId="{1DE83A04-DAA0-4B2A-A106-549925B8AB79}" srcOrd="0" destOrd="0" presId="urn:microsoft.com/office/officeart/2005/8/layout/cycle5"/>
    <dgm:cxn modelId="{F735B783-9D99-46D7-90B0-BB4C82AED01A}" srcId="{7A5E454C-7010-4AD2-A85E-D163A6B18F33}" destId="{E0282CE2-D3F4-47F4-8AE2-E1889F9268E5}" srcOrd="0" destOrd="0" parTransId="{1DA19551-E645-446C-A893-C047D5B1BC44}" sibTransId="{9B6AAC01-C9E8-4E81-A4DF-75B329D5A009}"/>
    <dgm:cxn modelId="{D62253A3-DFB2-4C6D-AC29-1758FC9C40DF}" type="presOf" srcId="{D683CE6D-2C6A-47FC-8043-3CC243732D99}" destId="{D7254FE7-C3E4-412A-A651-DD8E35DBA3D6}" srcOrd="0" destOrd="0" presId="urn:microsoft.com/office/officeart/2005/8/layout/cycle5"/>
    <dgm:cxn modelId="{C00766AB-9BF1-4FC2-8391-D7A69106B6EF}" srcId="{7A5E454C-7010-4AD2-A85E-D163A6B18F33}" destId="{8245CB19-27F3-470E-B960-82563F1A0273}" srcOrd="3" destOrd="0" parTransId="{EC6EC0A5-4405-40AE-9856-1CBE89DC8A66}" sibTransId="{2CD566A4-3967-453D-AD6D-DC22313A663F}"/>
    <dgm:cxn modelId="{FF75A4C5-ACC8-4163-891E-860A6424F9AC}" type="presOf" srcId="{8245CB19-27F3-470E-B960-82563F1A0273}" destId="{A51CC19E-51EF-4D7F-97E6-8A74206DCF13}" srcOrd="0" destOrd="0" presId="urn:microsoft.com/office/officeart/2005/8/layout/cycle5"/>
    <dgm:cxn modelId="{F7A579DD-03BD-44E8-9BF3-36D1F9FAE199}" type="presOf" srcId="{090BB3A2-9B0F-4453-93D9-9F1DC1283269}" destId="{E9BABDE5-EEE0-47CA-B4B7-538BF52EA59C}" srcOrd="0" destOrd="0" presId="urn:microsoft.com/office/officeart/2005/8/layout/cycle5"/>
    <dgm:cxn modelId="{BA60B9F3-7D29-449E-9411-17F7C854EC30}" type="presOf" srcId="{B36743F5-5695-47B3-A42C-B967B72F7C3E}" destId="{C461E1FF-5F73-4D76-95C6-28906CB6D9C9}" srcOrd="0" destOrd="0" presId="urn:microsoft.com/office/officeart/2005/8/layout/cycle5"/>
    <dgm:cxn modelId="{2A8F26F4-29BF-4176-B670-DB95F6534668}" type="presOf" srcId="{2CD566A4-3967-453D-AD6D-DC22313A663F}" destId="{7FF1037C-D058-4303-BD1D-475D7FEEFAC1}" srcOrd="0" destOrd="0" presId="urn:microsoft.com/office/officeart/2005/8/layout/cycle5"/>
    <dgm:cxn modelId="{5450CEF4-1079-4A19-845D-AF35E57A54F2}" srcId="{7A5E454C-7010-4AD2-A85E-D163A6B18F33}" destId="{090BB3A2-9B0F-4453-93D9-9F1DC1283269}" srcOrd="1" destOrd="0" parTransId="{92F8F9BB-89B9-436C-AFD4-653B96497600}" sibTransId="{53CCEC35-CF89-4DA0-88CA-D43AACFA77B0}"/>
    <dgm:cxn modelId="{1AC71424-F1E8-45CE-A90F-3027A97E7425}" type="presParOf" srcId="{C20CC5A2-BFFB-48C2-8195-2F65D56D57AC}" destId="{536F8FDF-9CA7-4A90-A911-6A51732331C1}" srcOrd="0" destOrd="0" presId="urn:microsoft.com/office/officeart/2005/8/layout/cycle5"/>
    <dgm:cxn modelId="{E74A2365-C570-4743-8A19-DA2AA97A6DCE}" type="presParOf" srcId="{C20CC5A2-BFFB-48C2-8195-2F65D56D57AC}" destId="{FB9A96E0-0682-4FAD-902F-1CBF72F2FB9B}" srcOrd="1" destOrd="0" presId="urn:microsoft.com/office/officeart/2005/8/layout/cycle5"/>
    <dgm:cxn modelId="{611A8393-275F-4A64-8880-606E32C91A46}" type="presParOf" srcId="{C20CC5A2-BFFB-48C2-8195-2F65D56D57AC}" destId="{1DE83A04-DAA0-4B2A-A106-549925B8AB79}" srcOrd="2" destOrd="0" presId="urn:microsoft.com/office/officeart/2005/8/layout/cycle5"/>
    <dgm:cxn modelId="{275A61DB-7395-4A0C-A9AA-9C016CB0CA49}" type="presParOf" srcId="{C20CC5A2-BFFB-48C2-8195-2F65D56D57AC}" destId="{E9BABDE5-EEE0-47CA-B4B7-538BF52EA59C}" srcOrd="3" destOrd="0" presId="urn:microsoft.com/office/officeart/2005/8/layout/cycle5"/>
    <dgm:cxn modelId="{D362CEF1-4BB6-4091-878B-37F213641443}" type="presParOf" srcId="{C20CC5A2-BFFB-48C2-8195-2F65D56D57AC}" destId="{748F4341-515A-441F-A6EC-B1770F717FD7}" srcOrd="4" destOrd="0" presId="urn:microsoft.com/office/officeart/2005/8/layout/cycle5"/>
    <dgm:cxn modelId="{EAC11A5C-770D-4A81-8236-CF6F0069B85D}" type="presParOf" srcId="{C20CC5A2-BFFB-48C2-8195-2F65D56D57AC}" destId="{2474461D-C03F-4206-9DB7-2E1E9E0FC612}" srcOrd="5" destOrd="0" presId="urn:microsoft.com/office/officeart/2005/8/layout/cycle5"/>
    <dgm:cxn modelId="{C36716A1-D316-4D60-A951-B8B05B37AEB6}" type="presParOf" srcId="{C20CC5A2-BFFB-48C2-8195-2F65D56D57AC}" destId="{6DA6201F-9C6F-41A6-83F6-8FEE3CF2CCF2}" srcOrd="6" destOrd="0" presId="urn:microsoft.com/office/officeart/2005/8/layout/cycle5"/>
    <dgm:cxn modelId="{6B9EB92A-EAB6-4BEB-BA9F-22AAD08665ED}" type="presParOf" srcId="{C20CC5A2-BFFB-48C2-8195-2F65D56D57AC}" destId="{AE93FD6E-747B-44EC-BA7A-784DA6462846}" srcOrd="7" destOrd="0" presId="urn:microsoft.com/office/officeart/2005/8/layout/cycle5"/>
    <dgm:cxn modelId="{8795FC45-610B-4385-A09C-BA15773B421B}" type="presParOf" srcId="{C20CC5A2-BFFB-48C2-8195-2F65D56D57AC}" destId="{D7254FE7-C3E4-412A-A651-DD8E35DBA3D6}" srcOrd="8" destOrd="0" presId="urn:microsoft.com/office/officeart/2005/8/layout/cycle5"/>
    <dgm:cxn modelId="{C30430F3-A64B-4C71-8D40-AF21A4CB4541}" type="presParOf" srcId="{C20CC5A2-BFFB-48C2-8195-2F65D56D57AC}" destId="{A51CC19E-51EF-4D7F-97E6-8A74206DCF13}" srcOrd="9" destOrd="0" presId="urn:microsoft.com/office/officeart/2005/8/layout/cycle5"/>
    <dgm:cxn modelId="{2EF7C0D0-436F-4631-A13C-C2FE3FAF9D3A}" type="presParOf" srcId="{C20CC5A2-BFFB-48C2-8195-2F65D56D57AC}" destId="{D9F909DF-96FC-47BB-9C31-E4E7A0A751C0}" srcOrd="10" destOrd="0" presId="urn:microsoft.com/office/officeart/2005/8/layout/cycle5"/>
    <dgm:cxn modelId="{BB687AB6-07D0-4114-95C0-698EA6A07AB8}" type="presParOf" srcId="{C20CC5A2-BFFB-48C2-8195-2F65D56D57AC}" destId="{7FF1037C-D058-4303-BD1D-475D7FEEFAC1}" srcOrd="11" destOrd="0" presId="urn:microsoft.com/office/officeart/2005/8/layout/cycle5"/>
    <dgm:cxn modelId="{CD3FCC14-9E68-4F17-8FAD-2E937AA453CA}" type="presParOf" srcId="{C20CC5A2-BFFB-48C2-8195-2F65D56D57AC}" destId="{3FC85040-C98D-427F-BA9A-EC3221D25AFB}" srcOrd="12" destOrd="0" presId="urn:microsoft.com/office/officeart/2005/8/layout/cycle5"/>
    <dgm:cxn modelId="{C987D415-DFE5-4A89-A98D-C0874D9E0F40}" type="presParOf" srcId="{C20CC5A2-BFFB-48C2-8195-2F65D56D57AC}" destId="{0A7E3CC4-F427-439D-8A9C-7329F017C78B}" srcOrd="13" destOrd="0" presId="urn:microsoft.com/office/officeart/2005/8/layout/cycle5"/>
    <dgm:cxn modelId="{05CC2427-F637-4ED2-8EB3-71E8477CCCA2}" type="presParOf" srcId="{C20CC5A2-BFFB-48C2-8195-2F65D56D57AC}" destId="{C461E1FF-5F73-4D76-95C6-28906CB6D9C9}"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E454C-7010-4AD2-A85E-D163A6B18F3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0282CE2-D3F4-47F4-8AE2-E1889F9268E5}">
      <dgm:prSet phldrT="[Text]"/>
      <dgm:spPr/>
      <dgm:t>
        <a:bodyPr/>
        <a:lstStyle/>
        <a:p>
          <a:r>
            <a:rPr lang="en-US" dirty="0"/>
            <a:t>Reflection: Identify FOCUS</a:t>
          </a:r>
        </a:p>
      </dgm:t>
    </dgm:pt>
    <dgm:pt modelId="{1DA19551-E645-446C-A893-C047D5B1BC44}" type="parTrans" cxnId="{F735B783-9D99-46D7-90B0-BB4C82AED01A}">
      <dgm:prSet/>
      <dgm:spPr/>
      <dgm:t>
        <a:bodyPr/>
        <a:lstStyle/>
        <a:p>
          <a:endParaRPr lang="en-US"/>
        </a:p>
      </dgm:t>
    </dgm:pt>
    <dgm:pt modelId="{9B6AAC01-C9E8-4E81-A4DF-75B329D5A009}" type="sibTrans" cxnId="{F735B783-9D99-46D7-90B0-BB4C82AED01A}">
      <dgm:prSet/>
      <dgm:spPr/>
      <dgm:t>
        <a:bodyPr/>
        <a:lstStyle/>
        <a:p>
          <a:endParaRPr lang="en-US"/>
        </a:p>
      </dgm:t>
    </dgm:pt>
    <dgm:pt modelId="{090BB3A2-9B0F-4453-93D9-9F1DC1283269}">
      <dgm:prSet phldrT="[Text]"/>
      <dgm:spPr/>
      <dgm:t>
        <a:bodyPr/>
        <a:lstStyle/>
        <a:p>
          <a:r>
            <a:rPr lang="en-US" dirty="0"/>
            <a:t>Action: Develop and implement an action research plan</a:t>
          </a:r>
        </a:p>
      </dgm:t>
    </dgm:pt>
    <dgm:pt modelId="{92F8F9BB-89B9-436C-AFD4-653B96497600}" type="parTrans" cxnId="{5450CEF4-1079-4A19-845D-AF35E57A54F2}">
      <dgm:prSet/>
      <dgm:spPr/>
      <dgm:t>
        <a:bodyPr/>
        <a:lstStyle/>
        <a:p>
          <a:endParaRPr lang="en-US"/>
        </a:p>
      </dgm:t>
    </dgm:pt>
    <dgm:pt modelId="{53CCEC35-CF89-4DA0-88CA-D43AACFA77B0}" type="sibTrans" cxnId="{5450CEF4-1079-4A19-845D-AF35E57A54F2}">
      <dgm:prSet/>
      <dgm:spPr/>
      <dgm:t>
        <a:bodyPr/>
        <a:lstStyle/>
        <a:p>
          <a:endParaRPr lang="en-US"/>
        </a:p>
      </dgm:t>
    </dgm:pt>
    <dgm:pt modelId="{ED46C4D3-F0C2-47AB-BF39-526EE05CDB4B}">
      <dgm:prSet phldrT="[Text]"/>
      <dgm:spPr/>
      <dgm:t>
        <a:bodyPr/>
        <a:lstStyle/>
        <a:p>
          <a:r>
            <a:rPr lang="en-US" dirty="0"/>
            <a:t>Reflection: Collect and analyze data</a:t>
          </a:r>
        </a:p>
      </dgm:t>
    </dgm:pt>
    <dgm:pt modelId="{DCA00E0C-7254-48AF-961C-453004E7F311}" type="parTrans" cxnId="{26B38E28-F2FE-4EA2-A451-458DE8CE6F48}">
      <dgm:prSet/>
      <dgm:spPr/>
      <dgm:t>
        <a:bodyPr/>
        <a:lstStyle/>
        <a:p>
          <a:endParaRPr lang="en-US"/>
        </a:p>
      </dgm:t>
    </dgm:pt>
    <dgm:pt modelId="{D683CE6D-2C6A-47FC-8043-3CC243732D99}" type="sibTrans" cxnId="{26B38E28-F2FE-4EA2-A451-458DE8CE6F48}">
      <dgm:prSet/>
      <dgm:spPr/>
      <dgm:t>
        <a:bodyPr/>
        <a:lstStyle/>
        <a:p>
          <a:endParaRPr lang="en-US"/>
        </a:p>
      </dgm:t>
    </dgm:pt>
    <dgm:pt modelId="{8245CB19-27F3-470E-B960-82563F1A0273}">
      <dgm:prSet phldrT="[Text]"/>
      <dgm:spPr/>
      <dgm:t>
        <a:bodyPr/>
        <a:lstStyle/>
        <a:p>
          <a:r>
            <a:rPr lang="en-US" dirty="0"/>
            <a:t>Action: Develop an action plan</a:t>
          </a:r>
        </a:p>
      </dgm:t>
    </dgm:pt>
    <dgm:pt modelId="{EC6EC0A5-4405-40AE-9856-1CBE89DC8A66}" type="parTrans" cxnId="{C00766AB-9BF1-4FC2-8391-D7A69106B6EF}">
      <dgm:prSet/>
      <dgm:spPr/>
      <dgm:t>
        <a:bodyPr/>
        <a:lstStyle/>
        <a:p>
          <a:endParaRPr lang="en-US"/>
        </a:p>
      </dgm:t>
    </dgm:pt>
    <dgm:pt modelId="{2CD566A4-3967-453D-AD6D-DC22313A663F}" type="sibTrans" cxnId="{C00766AB-9BF1-4FC2-8391-D7A69106B6EF}">
      <dgm:prSet/>
      <dgm:spPr/>
      <dgm:t>
        <a:bodyPr/>
        <a:lstStyle/>
        <a:p>
          <a:endParaRPr lang="en-US"/>
        </a:p>
      </dgm:t>
    </dgm:pt>
    <dgm:pt modelId="{F11C25A9-CA47-49D0-A1A6-C7E01CB89D4E}">
      <dgm:prSet phldrT="[Text]"/>
      <dgm:spPr/>
      <dgm:t>
        <a:bodyPr/>
        <a:lstStyle/>
        <a:p>
          <a:r>
            <a:rPr lang="en-US" dirty="0"/>
            <a:t>Reflection: Evaluate the effects impact of action plan and next iteration of cycle </a:t>
          </a:r>
        </a:p>
      </dgm:t>
    </dgm:pt>
    <dgm:pt modelId="{3FBF907C-B12B-4CD2-92F6-E3C2A0145FFD}" type="parTrans" cxnId="{7680613F-25EB-4E63-90CA-E44933FB8DD0}">
      <dgm:prSet/>
      <dgm:spPr/>
      <dgm:t>
        <a:bodyPr/>
        <a:lstStyle/>
        <a:p>
          <a:endParaRPr lang="en-US"/>
        </a:p>
      </dgm:t>
    </dgm:pt>
    <dgm:pt modelId="{B36743F5-5695-47B3-A42C-B967B72F7C3E}" type="sibTrans" cxnId="{7680613F-25EB-4E63-90CA-E44933FB8DD0}">
      <dgm:prSet/>
      <dgm:spPr/>
      <dgm:t>
        <a:bodyPr/>
        <a:lstStyle/>
        <a:p>
          <a:endParaRPr lang="en-US"/>
        </a:p>
      </dgm:t>
    </dgm:pt>
    <dgm:pt modelId="{C20CC5A2-BFFB-48C2-8195-2F65D56D57AC}" type="pres">
      <dgm:prSet presAssocID="{7A5E454C-7010-4AD2-A85E-D163A6B18F33}" presName="cycle" presStyleCnt="0">
        <dgm:presLayoutVars>
          <dgm:dir/>
          <dgm:resizeHandles val="exact"/>
        </dgm:presLayoutVars>
      </dgm:prSet>
      <dgm:spPr/>
    </dgm:pt>
    <dgm:pt modelId="{536F8FDF-9CA7-4A90-A911-6A51732331C1}" type="pres">
      <dgm:prSet presAssocID="{E0282CE2-D3F4-47F4-8AE2-E1889F9268E5}" presName="node" presStyleLbl="node1" presStyleIdx="0" presStyleCnt="5">
        <dgm:presLayoutVars>
          <dgm:bulletEnabled val="1"/>
        </dgm:presLayoutVars>
      </dgm:prSet>
      <dgm:spPr/>
    </dgm:pt>
    <dgm:pt modelId="{FB9A96E0-0682-4FAD-902F-1CBF72F2FB9B}" type="pres">
      <dgm:prSet presAssocID="{E0282CE2-D3F4-47F4-8AE2-E1889F9268E5}" presName="spNode" presStyleCnt="0"/>
      <dgm:spPr/>
    </dgm:pt>
    <dgm:pt modelId="{1DE83A04-DAA0-4B2A-A106-549925B8AB79}" type="pres">
      <dgm:prSet presAssocID="{9B6AAC01-C9E8-4E81-A4DF-75B329D5A009}" presName="sibTrans" presStyleLbl="sibTrans1D1" presStyleIdx="0" presStyleCnt="5"/>
      <dgm:spPr/>
    </dgm:pt>
    <dgm:pt modelId="{E9BABDE5-EEE0-47CA-B4B7-538BF52EA59C}" type="pres">
      <dgm:prSet presAssocID="{090BB3A2-9B0F-4453-93D9-9F1DC1283269}" presName="node" presStyleLbl="node1" presStyleIdx="1" presStyleCnt="5">
        <dgm:presLayoutVars>
          <dgm:bulletEnabled val="1"/>
        </dgm:presLayoutVars>
      </dgm:prSet>
      <dgm:spPr/>
    </dgm:pt>
    <dgm:pt modelId="{748F4341-515A-441F-A6EC-B1770F717FD7}" type="pres">
      <dgm:prSet presAssocID="{090BB3A2-9B0F-4453-93D9-9F1DC1283269}" presName="spNode" presStyleCnt="0"/>
      <dgm:spPr/>
    </dgm:pt>
    <dgm:pt modelId="{2474461D-C03F-4206-9DB7-2E1E9E0FC612}" type="pres">
      <dgm:prSet presAssocID="{53CCEC35-CF89-4DA0-88CA-D43AACFA77B0}" presName="sibTrans" presStyleLbl="sibTrans1D1" presStyleIdx="1" presStyleCnt="5"/>
      <dgm:spPr/>
    </dgm:pt>
    <dgm:pt modelId="{6DA6201F-9C6F-41A6-83F6-8FEE3CF2CCF2}" type="pres">
      <dgm:prSet presAssocID="{ED46C4D3-F0C2-47AB-BF39-526EE05CDB4B}" presName="node" presStyleLbl="node1" presStyleIdx="2" presStyleCnt="5">
        <dgm:presLayoutVars>
          <dgm:bulletEnabled val="1"/>
        </dgm:presLayoutVars>
      </dgm:prSet>
      <dgm:spPr/>
    </dgm:pt>
    <dgm:pt modelId="{AE93FD6E-747B-44EC-BA7A-784DA6462846}" type="pres">
      <dgm:prSet presAssocID="{ED46C4D3-F0C2-47AB-BF39-526EE05CDB4B}" presName="spNode" presStyleCnt="0"/>
      <dgm:spPr/>
    </dgm:pt>
    <dgm:pt modelId="{D7254FE7-C3E4-412A-A651-DD8E35DBA3D6}" type="pres">
      <dgm:prSet presAssocID="{D683CE6D-2C6A-47FC-8043-3CC243732D99}" presName="sibTrans" presStyleLbl="sibTrans1D1" presStyleIdx="2" presStyleCnt="5"/>
      <dgm:spPr/>
    </dgm:pt>
    <dgm:pt modelId="{A51CC19E-51EF-4D7F-97E6-8A74206DCF13}" type="pres">
      <dgm:prSet presAssocID="{8245CB19-27F3-470E-B960-82563F1A0273}" presName="node" presStyleLbl="node1" presStyleIdx="3" presStyleCnt="5">
        <dgm:presLayoutVars>
          <dgm:bulletEnabled val="1"/>
        </dgm:presLayoutVars>
      </dgm:prSet>
      <dgm:spPr/>
    </dgm:pt>
    <dgm:pt modelId="{D9F909DF-96FC-47BB-9C31-E4E7A0A751C0}" type="pres">
      <dgm:prSet presAssocID="{8245CB19-27F3-470E-B960-82563F1A0273}" presName="spNode" presStyleCnt="0"/>
      <dgm:spPr/>
    </dgm:pt>
    <dgm:pt modelId="{7FF1037C-D058-4303-BD1D-475D7FEEFAC1}" type="pres">
      <dgm:prSet presAssocID="{2CD566A4-3967-453D-AD6D-DC22313A663F}" presName="sibTrans" presStyleLbl="sibTrans1D1" presStyleIdx="3" presStyleCnt="5"/>
      <dgm:spPr/>
    </dgm:pt>
    <dgm:pt modelId="{3FC85040-C98D-427F-BA9A-EC3221D25AFB}" type="pres">
      <dgm:prSet presAssocID="{F11C25A9-CA47-49D0-A1A6-C7E01CB89D4E}" presName="node" presStyleLbl="node1" presStyleIdx="4" presStyleCnt="5">
        <dgm:presLayoutVars>
          <dgm:bulletEnabled val="1"/>
        </dgm:presLayoutVars>
      </dgm:prSet>
      <dgm:spPr/>
    </dgm:pt>
    <dgm:pt modelId="{0A7E3CC4-F427-439D-8A9C-7329F017C78B}" type="pres">
      <dgm:prSet presAssocID="{F11C25A9-CA47-49D0-A1A6-C7E01CB89D4E}" presName="spNode" presStyleCnt="0"/>
      <dgm:spPr/>
    </dgm:pt>
    <dgm:pt modelId="{C461E1FF-5F73-4D76-95C6-28906CB6D9C9}" type="pres">
      <dgm:prSet presAssocID="{B36743F5-5695-47B3-A42C-B967B72F7C3E}" presName="sibTrans" presStyleLbl="sibTrans1D1" presStyleIdx="4" presStyleCnt="5"/>
      <dgm:spPr/>
    </dgm:pt>
  </dgm:ptLst>
  <dgm:cxnLst>
    <dgm:cxn modelId="{F5C87E0B-6444-4C87-A657-C574CCC63785}" type="presOf" srcId="{ED46C4D3-F0C2-47AB-BF39-526EE05CDB4B}" destId="{6DA6201F-9C6F-41A6-83F6-8FEE3CF2CCF2}" srcOrd="0" destOrd="0" presId="urn:microsoft.com/office/officeart/2005/8/layout/cycle5"/>
    <dgm:cxn modelId="{26B38E28-F2FE-4EA2-A451-458DE8CE6F48}" srcId="{7A5E454C-7010-4AD2-A85E-D163A6B18F33}" destId="{ED46C4D3-F0C2-47AB-BF39-526EE05CDB4B}" srcOrd="2" destOrd="0" parTransId="{DCA00E0C-7254-48AF-961C-453004E7F311}" sibTransId="{D683CE6D-2C6A-47FC-8043-3CC243732D99}"/>
    <dgm:cxn modelId="{7680613F-25EB-4E63-90CA-E44933FB8DD0}" srcId="{7A5E454C-7010-4AD2-A85E-D163A6B18F33}" destId="{F11C25A9-CA47-49D0-A1A6-C7E01CB89D4E}" srcOrd="4" destOrd="0" parTransId="{3FBF907C-B12B-4CD2-92F6-E3C2A0145FFD}" sibTransId="{B36743F5-5695-47B3-A42C-B967B72F7C3E}"/>
    <dgm:cxn modelId="{65DBD45C-75F1-4C7A-AB77-CC4AF4EC2AF8}" type="presOf" srcId="{F11C25A9-CA47-49D0-A1A6-C7E01CB89D4E}" destId="{3FC85040-C98D-427F-BA9A-EC3221D25AFB}" srcOrd="0" destOrd="0" presId="urn:microsoft.com/office/officeart/2005/8/layout/cycle5"/>
    <dgm:cxn modelId="{DB378A68-F31F-4717-8E51-30FAAB55B3DE}" type="presOf" srcId="{E0282CE2-D3F4-47F4-8AE2-E1889F9268E5}" destId="{536F8FDF-9CA7-4A90-A911-6A51732331C1}" srcOrd="0" destOrd="0" presId="urn:microsoft.com/office/officeart/2005/8/layout/cycle5"/>
    <dgm:cxn modelId="{0509C948-F33A-4B9A-B749-57B520CADEF6}" type="presOf" srcId="{53CCEC35-CF89-4DA0-88CA-D43AACFA77B0}" destId="{2474461D-C03F-4206-9DB7-2E1E9E0FC612}" srcOrd="0" destOrd="0" presId="urn:microsoft.com/office/officeart/2005/8/layout/cycle5"/>
    <dgm:cxn modelId="{20F55A72-0DAF-4288-9EEB-9547A6CF413E}" type="presOf" srcId="{7A5E454C-7010-4AD2-A85E-D163A6B18F33}" destId="{C20CC5A2-BFFB-48C2-8195-2F65D56D57AC}" srcOrd="0" destOrd="0" presId="urn:microsoft.com/office/officeart/2005/8/layout/cycle5"/>
    <dgm:cxn modelId="{1A38E67C-3003-4A79-9F87-76A04F1FFBAC}" type="presOf" srcId="{9B6AAC01-C9E8-4E81-A4DF-75B329D5A009}" destId="{1DE83A04-DAA0-4B2A-A106-549925B8AB79}" srcOrd="0" destOrd="0" presId="urn:microsoft.com/office/officeart/2005/8/layout/cycle5"/>
    <dgm:cxn modelId="{F735B783-9D99-46D7-90B0-BB4C82AED01A}" srcId="{7A5E454C-7010-4AD2-A85E-D163A6B18F33}" destId="{E0282CE2-D3F4-47F4-8AE2-E1889F9268E5}" srcOrd="0" destOrd="0" parTransId="{1DA19551-E645-446C-A893-C047D5B1BC44}" sibTransId="{9B6AAC01-C9E8-4E81-A4DF-75B329D5A009}"/>
    <dgm:cxn modelId="{D62253A3-DFB2-4C6D-AC29-1758FC9C40DF}" type="presOf" srcId="{D683CE6D-2C6A-47FC-8043-3CC243732D99}" destId="{D7254FE7-C3E4-412A-A651-DD8E35DBA3D6}" srcOrd="0" destOrd="0" presId="urn:microsoft.com/office/officeart/2005/8/layout/cycle5"/>
    <dgm:cxn modelId="{C00766AB-9BF1-4FC2-8391-D7A69106B6EF}" srcId="{7A5E454C-7010-4AD2-A85E-D163A6B18F33}" destId="{8245CB19-27F3-470E-B960-82563F1A0273}" srcOrd="3" destOrd="0" parTransId="{EC6EC0A5-4405-40AE-9856-1CBE89DC8A66}" sibTransId="{2CD566A4-3967-453D-AD6D-DC22313A663F}"/>
    <dgm:cxn modelId="{FF75A4C5-ACC8-4163-891E-860A6424F9AC}" type="presOf" srcId="{8245CB19-27F3-470E-B960-82563F1A0273}" destId="{A51CC19E-51EF-4D7F-97E6-8A74206DCF13}" srcOrd="0" destOrd="0" presId="urn:microsoft.com/office/officeart/2005/8/layout/cycle5"/>
    <dgm:cxn modelId="{F7A579DD-03BD-44E8-9BF3-36D1F9FAE199}" type="presOf" srcId="{090BB3A2-9B0F-4453-93D9-9F1DC1283269}" destId="{E9BABDE5-EEE0-47CA-B4B7-538BF52EA59C}" srcOrd="0" destOrd="0" presId="urn:microsoft.com/office/officeart/2005/8/layout/cycle5"/>
    <dgm:cxn modelId="{BA60B9F3-7D29-449E-9411-17F7C854EC30}" type="presOf" srcId="{B36743F5-5695-47B3-A42C-B967B72F7C3E}" destId="{C461E1FF-5F73-4D76-95C6-28906CB6D9C9}" srcOrd="0" destOrd="0" presId="urn:microsoft.com/office/officeart/2005/8/layout/cycle5"/>
    <dgm:cxn modelId="{2A8F26F4-29BF-4176-B670-DB95F6534668}" type="presOf" srcId="{2CD566A4-3967-453D-AD6D-DC22313A663F}" destId="{7FF1037C-D058-4303-BD1D-475D7FEEFAC1}" srcOrd="0" destOrd="0" presId="urn:microsoft.com/office/officeart/2005/8/layout/cycle5"/>
    <dgm:cxn modelId="{5450CEF4-1079-4A19-845D-AF35E57A54F2}" srcId="{7A5E454C-7010-4AD2-A85E-D163A6B18F33}" destId="{090BB3A2-9B0F-4453-93D9-9F1DC1283269}" srcOrd="1" destOrd="0" parTransId="{92F8F9BB-89B9-436C-AFD4-653B96497600}" sibTransId="{53CCEC35-CF89-4DA0-88CA-D43AACFA77B0}"/>
    <dgm:cxn modelId="{1AC71424-F1E8-45CE-A90F-3027A97E7425}" type="presParOf" srcId="{C20CC5A2-BFFB-48C2-8195-2F65D56D57AC}" destId="{536F8FDF-9CA7-4A90-A911-6A51732331C1}" srcOrd="0" destOrd="0" presId="urn:microsoft.com/office/officeart/2005/8/layout/cycle5"/>
    <dgm:cxn modelId="{E74A2365-C570-4743-8A19-DA2AA97A6DCE}" type="presParOf" srcId="{C20CC5A2-BFFB-48C2-8195-2F65D56D57AC}" destId="{FB9A96E0-0682-4FAD-902F-1CBF72F2FB9B}" srcOrd="1" destOrd="0" presId="urn:microsoft.com/office/officeart/2005/8/layout/cycle5"/>
    <dgm:cxn modelId="{611A8393-275F-4A64-8880-606E32C91A46}" type="presParOf" srcId="{C20CC5A2-BFFB-48C2-8195-2F65D56D57AC}" destId="{1DE83A04-DAA0-4B2A-A106-549925B8AB79}" srcOrd="2" destOrd="0" presId="urn:microsoft.com/office/officeart/2005/8/layout/cycle5"/>
    <dgm:cxn modelId="{275A61DB-7395-4A0C-A9AA-9C016CB0CA49}" type="presParOf" srcId="{C20CC5A2-BFFB-48C2-8195-2F65D56D57AC}" destId="{E9BABDE5-EEE0-47CA-B4B7-538BF52EA59C}" srcOrd="3" destOrd="0" presId="urn:microsoft.com/office/officeart/2005/8/layout/cycle5"/>
    <dgm:cxn modelId="{D362CEF1-4BB6-4091-878B-37F213641443}" type="presParOf" srcId="{C20CC5A2-BFFB-48C2-8195-2F65D56D57AC}" destId="{748F4341-515A-441F-A6EC-B1770F717FD7}" srcOrd="4" destOrd="0" presId="urn:microsoft.com/office/officeart/2005/8/layout/cycle5"/>
    <dgm:cxn modelId="{EAC11A5C-770D-4A81-8236-CF6F0069B85D}" type="presParOf" srcId="{C20CC5A2-BFFB-48C2-8195-2F65D56D57AC}" destId="{2474461D-C03F-4206-9DB7-2E1E9E0FC612}" srcOrd="5" destOrd="0" presId="urn:microsoft.com/office/officeart/2005/8/layout/cycle5"/>
    <dgm:cxn modelId="{C36716A1-D316-4D60-A951-B8B05B37AEB6}" type="presParOf" srcId="{C20CC5A2-BFFB-48C2-8195-2F65D56D57AC}" destId="{6DA6201F-9C6F-41A6-83F6-8FEE3CF2CCF2}" srcOrd="6" destOrd="0" presId="urn:microsoft.com/office/officeart/2005/8/layout/cycle5"/>
    <dgm:cxn modelId="{6B9EB92A-EAB6-4BEB-BA9F-22AAD08665ED}" type="presParOf" srcId="{C20CC5A2-BFFB-48C2-8195-2F65D56D57AC}" destId="{AE93FD6E-747B-44EC-BA7A-784DA6462846}" srcOrd="7" destOrd="0" presId="urn:microsoft.com/office/officeart/2005/8/layout/cycle5"/>
    <dgm:cxn modelId="{8795FC45-610B-4385-A09C-BA15773B421B}" type="presParOf" srcId="{C20CC5A2-BFFB-48C2-8195-2F65D56D57AC}" destId="{D7254FE7-C3E4-412A-A651-DD8E35DBA3D6}" srcOrd="8" destOrd="0" presId="urn:microsoft.com/office/officeart/2005/8/layout/cycle5"/>
    <dgm:cxn modelId="{C30430F3-A64B-4C71-8D40-AF21A4CB4541}" type="presParOf" srcId="{C20CC5A2-BFFB-48C2-8195-2F65D56D57AC}" destId="{A51CC19E-51EF-4D7F-97E6-8A74206DCF13}" srcOrd="9" destOrd="0" presId="urn:microsoft.com/office/officeart/2005/8/layout/cycle5"/>
    <dgm:cxn modelId="{2EF7C0D0-436F-4631-A13C-C2FE3FAF9D3A}" type="presParOf" srcId="{C20CC5A2-BFFB-48C2-8195-2F65D56D57AC}" destId="{D9F909DF-96FC-47BB-9C31-E4E7A0A751C0}" srcOrd="10" destOrd="0" presId="urn:microsoft.com/office/officeart/2005/8/layout/cycle5"/>
    <dgm:cxn modelId="{BB687AB6-07D0-4114-95C0-698EA6A07AB8}" type="presParOf" srcId="{C20CC5A2-BFFB-48C2-8195-2F65D56D57AC}" destId="{7FF1037C-D058-4303-BD1D-475D7FEEFAC1}" srcOrd="11" destOrd="0" presId="urn:microsoft.com/office/officeart/2005/8/layout/cycle5"/>
    <dgm:cxn modelId="{CD3FCC14-9E68-4F17-8FAD-2E937AA453CA}" type="presParOf" srcId="{C20CC5A2-BFFB-48C2-8195-2F65D56D57AC}" destId="{3FC85040-C98D-427F-BA9A-EC3221D25AFB}" srcOrd="12" destOrd="0" presId="urn:microsoft.com/office/officeart/2005/8/layout/cycle5"/>
    <dgm:cxn modelId="{C987D415-DFE5-4A89-A98D-C0874D9E0F40}" type="presParOf" srcId="{C20CC5A2-BFFB-48C2-8195-2F65D56D57AC}" destId="{0A7E3CC4-F427-439D-8A9C-7329F017C78B}" srcOrd="13" destOrd="0" presId="urn:microsoft.com/office/officeart/2005/8/layout/cycle5"/>
    <dgm:cxn modelId="{05CC2427-F637-4ED2-8EB3-71E8477CCCA2}" type="presParOf" srcId="{C20CC5A2-BFFB-48C2-8195-2F65D56D57AC}" destId="{C461E1FF-5F73-4D76-95C6-28906CB6D9C9}"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E454C-7010-4AD2-A85E-D163A6B18F3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0282CE2-D3F4-47F4-8AE2-E1889F9268E5}">
      <dgm:prSet phldrT="[Text]"/>
      <dgm:spPr/>
      <dgm:t>
        <a:bodyPr/>
        <a:lstStyle/>
        <a:p>
          <a:r>
            <a:rPr lang="en-US" dirty="0"/>
            <a:t>Reflection: Identify FOCUS</a:t>
          </a:r>
        </a:p>
      </dgm:t>
    </dgm:pt>
    <dgm:pt modelId="{1DA19551-E645-446C-A893-C047D5B1BC44}" type="parTrans" cxnId="{F735B783-9D99-46D7-90B0-BB4C82AED01A}">
      <dgm:prSet/>
      <dgm:spPr/>
      <dgm:t>
        <a:bodyPr/>
        <a:lstStyle/>
        <a:p>
          <a:endParaRPr lang="en-US"/>
        </a:p>
      </dgm:t>
    </dgm:pt>
    <dgm:pt modelId="{9B6AAC01-C9E8-4E81-A4DF-75B329D5A009}" type="sibTrans" cxnId="{F735B783-9D99-46D7-90B0-BB4C82AED01A}">
      <dgm:prSet/>
      <dgm:spPr/>
      <dgm:t>
        <a:bodyPr/>
        <a:lstStyle/>
        <a:p>
          <a:endParaRPr lang="en-US"/>
        </a:p>
      </dgm:t>
    </dgm:pt>
    <dgm:pt modelId="{090BB3A2-9B0F-4453-93D9-9F1DC1283269}">
      <dgm:prSet phldrT="[Text]"/>
      <dgm:spPr/>
      <dgm:t>
        <a:bodyPr/>
        <a:lstStyle/>
        <a:p>
          <a:r>
            <a:rPr lang="en-US" dirty="0"/>
            <a:t>Action: Develop and implement an action research plan</a:t>
          </a:r>
        </a:p>
      </dgm:t>
    </dgm:pt>
    <dgm:pt modelId="{92F8F9BB-89B9-436C-AFD4-653B96497600}" type="parTrans" cxnId="{5450CEF4-1079-4A19-845D-AF35E57A54F2}">
      <dgm:prSet/>
      <dgm:spPr/>
      <dgm:t>
        <a:bodyPr/>
        <a:lstStyle/>
        <a:p>
          <a:endParaRPr lang="en-US"/>
        </a:p>
      </dgm:t>
    </dgm:pt>
    <dgm:pt modelId="{53CCEC35-CF89-4DA0-88CA-D43AACFA77B0}" type="sibTrans" cxnId="{5450CEF4-1079-4A19-845D-AF35E57A54F2}">
      <dgm:prSet/>
      <dgm:spPr/>
      <dgm:t>
        <a:bodyPr/>
        <a:lstStyle/>
        <a:p>
          <a:endParaRPr lang="en-US"/>
        </a:p>
      </dgm:t>
    </dgm:pt>
    <dgm:pt modelId="{ED46C4D3-F0C2-47AB-BF39-526EE05CDB4B}">
      <dgm:prSet phldrT="[Text]"/>
      <dgm:spPr/>
      <dgm:t>
        <a:bodyPr/>
        <a:lstStyle/>
        <a:p>
          <a:r>
            <a:rPr lang="en-US" dirty="0"/>
            <a:t>Reflection: Collect and analyze data</a:t>
          </a:r>
        </a:p>
      </dgm:t>
    </dgm:pt>
    <dgm:pt modelId="{DCA00E0C-7254-48AF-961C-453004E7F311}" type="parTrans" cxnId="{26B38E28-F2FE-4EA2-A451-458DE8CE6F48}">
      <dgm:prSet/>
      <dgm:spPr/>
      <dgm:t>
        <a:bodyPr/>
        <a:lstStyle/>
        <a:p>
          <a:endParaRPr lang="en-US"/>
        </a:p>
      </dgm:t>
    </dgm:pt>
    <dgm:pt modelId="{D683CE6D-2C6A-47FC-8043-3CC243732D99}" type="sibTrans" cxnId="{26B38E28-F2FE-4EA2-A451-458DE8CE6F48}">
      <dgm:prSet/>
      <dgm:spPr/>
      <dgm:t>
        <a:bodyPr/>
        <a:lstStyle/>
        <a:p>
          <a:endParaRPr lang="en-US"/>
        </a:p>
      </dgm:t>
    </dgm:pt>
    <dgm:pt modelId="{8245CB19-27F3-470E-B960-82563F1A0273}">
      <dgm:prSet phldrT="[Text]"/>
      <dgm:spPr/>
      <dgm:t>
        <a:bodyPr/>
        <a:lstStyle/>
        <a:p>
          <a:r>
            <a:rPr lang="en-US" dirty="0"/>
            <a:t>Action: Develop an action plan</a:t>
          </a:r>
        </a:p>
      </dgm:t>
    </dgm:pt>
    <dgm:pt modelId="{EC6EC0A5-4405-40AE-9856-1CBE89DC8A66}" type="parTrans" cxnId="{C00766AB-9BF1-4FC2-8391-D7A69106B6EF}">
      <dgm:prSet/>
      <dgm:spPr/>
      <dgm:t>
        <a:bodyPr/>
        <a:lstStyle/>
        <a:p>
          <a:endParaRPr lang="en-US"/>
        </a:p>
      </dgm:t>
    </dgm:pt>
    <dgm:pt modelId="{2CD566A4-3967-453D-AD6D-DC22313A663F}" type="sibTrans" cxnId="{C00766AB-9BF1-4FC2-8391-D7A69106B6EF}">
      <dgm:prSet/>
      <dgm:spPr/>
      <dgm:t>
        <a:bodyPr/>
        <a:lstStyle/>
        <a:p>
          <a:endParaRPr lang="en-US"/>
        </a:p>
      </dgm:t>
    </dgm:pt>
    <dgm:pt modelId="{F11C25A9-CA47-49D0-A1A6-C7E01CB89D4E}">
      <dgm:prSet phldrT="[Text]"/>
      <dgm:spPr/>
      <dgm:t>
        <a:bodyPr/>
        <a:lstStyle/>
        <a:p>
          <a:r>
            <a:rPr lang="en-US" dirty="0"/>
            <a:t>Reflection: Evaluate the effects impact of action plan and next iteration of cycle </a:t>
          </a:r>
        </a:p>
      </dgm:t>
    </dgm:pt>
    <dgm:pt modelId="{3FBF907C-B12B-4CD2-92F6-E3C2A0145FFD}" type="parTrans" cxnId="{7680613F-25EB-4E63-90CA-E44933FB8DD0}">
      <dgm:prSet/>
      <dgm:spPr/>
      <dgm:t>
        <a:bodyPr/>
        <a:lstStyle/>
        <a:p>
          <a:endParaRPr lang="en-US"/>
        </a:p>
      </dgm:t>
    </dgm:pt>
    <dgm:pt modelId="{B36743F5-5695-47B3-A42C-B967B72F7C3E}" type="sibTrans" cxnId="{7680613F-25EB-4E63-90CA-E44933FB8DD0}">
      <dgm:prSet/>
      <dgm:spPr/>
      <dgm:t>
        <a:bodyPr/>
        <a:lstStyle/>
        <a:p>
          <a:endParaRPr lang="en-US"/>
        </a:p>
      </dgm:t>
    </dgm:pt>
    <dgm:pt modelId="{C20CC5A2-BFFB-48C2-8195-2F65D56D57AC}" type="pres">
      <dgm:prSet presAssocID="{7A5E454C-7010-4AD2-A85E-D163A6B18F33}" presName="cycle" presStyleCnt="0">
        <dgm:presLayoutVars>
          <dgm:dir/>
          <dgm:resizeHandles val="exact"/>
        </dgm:presLayoutVars>
      </dgm:prSet>
      <dgm:spPr/>
    </dgm:pt>
    <dgm:pt modelId="{536F8FDF-9CA7-4A90-A911-6A51732331C1}" type="pres">
      <dgm:prSet presAssocID="{E0282CE2-D3F4-47F4-8AE2-E1889F9268E5}" presName="node" presStyleLbl="node1" presStyleIdx="0" presStyleCnt="5">
        <dgm:presLayoutVars>
          <dgm:bulletEnabled val="1"/>
        </dgm:presLayoutVars>
      </dgm:prSet>
      <dgm:spPr/>
    </dgm:pt>
    <dgm:pt modelId="{FB9A96E0-0682-4FAD-902F-1CBF72F2FB9B}" type="pres">
      <dgm:prSet presAssocID="{E0282CE2-D3F4-47F4-8AE2-E1889F9268E5}" presName="spNode" presStyleCnt="0"/>
      <dgm:spPr/>
    </dgm:pt>
    <dgm:pt modelId="{1DE83A04-DAA0-4B2A-A106-549925B8AB79}" type="pres">
      <dgm:prSet presAssocID="{9B6AAC01-C9E8-4E81-A4DF-75B329D5A009}" presName="sibTrans" presStyleLbl="sibTrans1D1" presStyleIdx="0" presStyleCnt="5"/>
      <dgm:spPr/>
    </dgm:pt>
    <dgm:pt modelId="{E9BABDE5-EEE0-47CA-B4B7-538BF52EA59C}" type="pres">
      <dgm:prSet presAssocID="{090BB3A2-9B0F-4453-93D9-9F1DC1283269}" presName="node" presStyleLbl="node1" presStyleIdx="1" presStyleCnt="5">
        <dgm:presLayoutVars>
          <dgm:bulletEnabled val="1"/>
        </dgm:presLayoutVars>
      </dgm:prSet>
      <dgm:spPr/>
    </dgm:pt>
    <dgm:pt modelId="{748F4341-515A-441F-A6EC-B1770F717FD7}" type="pres">
      <dgm:prSet presAssocID="{090BB3A2-9B0F-4453-93D9-9F1DC1283269}" presName="spNode" presStyleCnt="0"/>
      <dgm:spPr/>
    </dgm:pt>
    <dgm:pt modelId="{2474461D-C03F-4206-9DB7-2E1E9E0FC612}" type="pres">
      <dgm:prSet presAssocID="{53CCEC35-CF89-4DA0-88CA-D43AACFA77B0}" presName="sibTrans" presStyleLbl="sibTrans1D1" presStyleIdx="1" presStyleCnt="5"/>
      <dgm:spPr/>
    </dgm:pt>
    <dgm:pt modelId="{6DA6201F-9C6F-41A6-83F6-8FEE3CF2CCF2}" type="pres">
      <dgm:prSet presAssocID="{ED46C4D3-F0C2-47AB-BF39-526EE05CDB4B}" presName="node" presStyleLbl="node1" presStyleIdx="2" presStyleCnt="5">
        <dgm:presLayoutVars>
          <dgm:bulletEnabled val="1"/>
        </dgm:presLayoutVars>
      </dgm:prSet>
      <dgm:spPr/>
    </dgm:pt>
    <dgm:pt modelId="{AE93FD6E-747B-44EC-BA7A-784DA6462846}" type="pres">
      <dgm:prSet presAssocID="{ED46C4D3-F0C2-47AB-BF39-526EE05CDB4B}" presName="spNode" presStyleCnt="0"/>
      <dgm:spPr/>
    </dgm:pt>
    <dgm:pt modelId="{D7254FE7-C3E4-412A-A651-DD8E35DBA3D6}" type="pres">
      <dgm:prSet presAssocID="{D683CE6D-2C6A-47FC-8043-3CC243732D99}" presName="sibTrans" presStyleLbl="sibTrans1D1" presStyleIdx="2" presStyleCnt="5"/>
      <dgm:spPr/>
    </dgm:pt>
    <dgm:pt modelId="{A51CC19E-51EF-4D7F-97E6-8A74206DCF13}" type="pres">
      <dgm:prSet presAssocID="{8245CB19-27F3-470E-B960-82563F1A0273}" presName="node" presStyleLbl="node1" presStyleIdx="3" presStyleCnt="5">
        <dgm:presLayoutVars>
          <dgm:bulletEnabled val="1"/>
        </dgm:presLayoutVars>
      </dgm:prSet>
      <dgm:spPr/>
    </dgm:pt>
    <dgm:pt modelId="{D9F909DF-96FC-47BB-9C31-E4E7A0A751C0}" type="pres">
      <dgm:prSet presAssocID="{8245CB19-27F3-470E-B960-82563F1A0273}" presName="spNode" presStyleCnt="0"/>
      <dgm:spPr/>
    </dgm:pt>
    <dgm:pt modelId="{7FF1037C-D058-4303-BD1D-475D7FEEFAC1}" type="pres">
      <dgm:prSet presAssocID="{2CD566A4-3967-453D-AD6D-DC22313A663F}" presName="sibTrans" presStyleLbl="sibTrans1D1" presStyleIdx="3" presStyleCnt="5"/>
      <dgm:spPr/>
    </dgm:pt>
    <dgm:pt modelId="{3FC85040-C98D-427F-BA9A-EC3221D25AFB}" type="pres">
      <dgm:prSet presAssocID="{F11C25A9-CA47-49D0-A1A6-C7E01CB89D4E}" presName="node" presStyleLbl="node1" presStyleIdx="4" presStyleCnt="5">
        <dgm:presLayoutVars>
          <dgm:bulletEnabled val="1"/>
        </dgm:presLayoutVars>
      </dgm:prSet>
      <dgm:spPr/>
    </dgm:pt>
    <dgm:pt modelId="{0A7E3CC4-F427-439D-8A9C-7329F017C78B}" type="pres">
      <dgm:prSet presAssocID="{F11C25A9-CA47-49D0-A1A6-C7E01CB89D4E}" presName="spNode" presStyleCnt="0"/>
      <dgm:spPr/>
    </dgm:pt>
    <dgm:pt modelId="{C461E1FF-5F73-4D76-95C6-28906CB6D9C9}" type="pres">
      <dgm:prSet presAssocID="{B36743F5-5695-47B3-A42C-B967B72F7C3E}" presName="sibTrans" presStyleLbl="sibTrans1D1" presStyleIdx="4" presStyleCnt="5"/>
      <dgm:spPr/>
    </dgm:pt>
  </dgm:ptLst>
  <dgm:cxnLst>
    <dgm:cxn modelId="{F5C87E0B-6444-4C87-A657-C574CCC63785}" type="presOf" srcId="{ED46C4D3-F0C2-47AB-BF39-526EE05CDB4B}" destId="{6DA6201F-9C6F-41A6-83F6-8FEE3CF2CCF2}" srcOrd="0" destOrd="0" presId="urn:microsoft.com/office/officeart/2005/8/layout/cycle5"/>
    <dgm:cxn modelId="{26B38E28-F2FE-4EA2-A451-458DE8CE6F48}" srcId="{7A5E454C-7010-4AD2-A85E-D163A6B18F33}" destId="{ED46C4D3-F0C2-47AB-BF39-526EE05CDB4B}" srcOrd="2" destOrd="0" parTransId="{DCA00E0C-7254-48AF-961C-453004E7F311}" sibTransId="{D683CE6D-2C6A-47FC-8043-3CC243732D99}"/>
    <dgm:cxn modelId="{7680613F-25EB-4E63-90CA-E44933FB8DD0}" srcId="{7A5E454C-7010-4AD2-A85E-D163A6B18F33}" destId="{F11C25A9-CA47-49D0-A1A6-C7E01CB89D4E}" srcOrd="4" destOrd="0" parTransId="{3FBF907C-B12B-4CD2-92F6-E3C2A0145FFD}" sibTransId="{B36743F5-5695-47B3-A42C-B967B72F7C3E}"/>
    <dgm:cxn modelId="{65DBD45C-75F1-4C7A-AB77-CC4AF4EC2AF8}" type="presOf" srcId="{F11C25A9-CA47-49D0-A1A6-C7E01CB89D4E}" destId="{3FC85040-C98D-427F-BA9A-EC3221D25AFB}" srcOrd="0" destOrd="0" presId="urn:microsoft.com/office/officeart/2005/8/layout/cycle5"/>
    <dgm:cxn modelId="{DB378A68-F31F-4717-8E51-30FAAB55B3DE}" type="presOf" srcId="{E0282CE2-D3F4-47F4-8AE2-E1889F9268E5}" destId="{536F8FDF-9CA7-4A90-A911-6A51732331C1}" srcOrd="0" destOrd="0" presId="urn:microsoft.com/office/officeart/2005/8/layout/cycle5"/>
    <dgm:cxn modelId="{0509C948-F33A-4B9A-B749-57B520CADEF6}" type="presOf" srcId="{53CCEC35-CF89-4DA0-88CA-D43AACFA77B0}" destId="{2474461D-C03F-4206-9DB7-2E1E9E0FC612}" srcOrd="0" destOrd="0" presId="urn:microsoft.com/office/officeart/2005/8/layout/cycle5"/>
    <dgm:cxn modelId="{20F55A72-0DAF-4288-9EEB-9547A6CF413E}" type="presOf" srcId="{7A5E454C-7010-4AD2-A85E-D163A6B18F33}" destId="{C20CC5A2-BFFB-48C2-8195-2F65D56D57AC}" srcOrd="0" destOrd="0" presId="urn:microsoft.com/office/officeart/2005/8/layout/cycle5"/>
    <dgm:cxn modelId="{1A38E67C-3003-4A79-9F87-76A04F1FFBAC}" type="presOf" srcId="{9B6AAC01-C9E8-4E81-A4DF-75B329D5A009}" destId="{1DE83A04-DAA0-4B2A-A106-549925B8AB79}" srcOrd="0" destOrd="0" presId="urn:microsoft.com/office/officeart/2005/8/layout/cycle5"/>
    <dgm:cxn modelId="{F735B783-9D99-46D7-90B0-BB4C82AED01A}" srcId="{7A5E454C-7010-4AD2-A85E-D163A6B18F33}" destId="{E0282CE2-D3F4-47F4-8AE2-E1889F9268E5}" srcOrd="0" destOrd="0" parTransId="{1DA19551-E645-446C-A893-C047D5B1BC44}" sibTransId="{9B6AAC01-C9E8-4E81-A4DF-75B329D5A009}"/>
    <dgm:cxn modelId="{D62253A3-DFB2-4C6D-AC29-1758FC9C40DF}" type="presOf" srcId="{D683CE6D-2C6A-47FC-8043-3CC243732D99}" destId="{D7254FE7-C3E4-412A-A651-DD8E35DBA3D6}" srcOrd="0" destOrd="0" presId="urn:microsoft.com/office/officeart/2005/8/layout/cycle5"/>
    <dgm:cxn modelId="{C00766AB-9BF1-4FC2-8391-D7A69106B6EF}" srcId="{7A5E454C-7010-4AD2-A85E-D163A6B18F33}" destId="{8245CB19-27F3-470E-B960-82563F1A0273}" srcOrd="3" destOrd="0" parTransId="{EC6EC0A5-4405-40AE-9856-1CBE89DC8A66}" sibTransId="{2CD566A4-3967-453D-AD6D-DC22313A663F}"/>
    <dgm:cxn modelId="{FF75A4C5-ACC8-4163-891E-860A6424F9AC}" type="presOf" srcId="{8245CB19-27F3-470E-B960-82563F1A0273}" destId="{A51CC19E-51EF-4D7F-97E6-8A74206DCF13}" srcOrd="0" destOrd="0" presId="urn:microsoft.com/office/officeart/2005/8/layout/cycle5"/>
    <dgm:cxn modelId="{F7A579DD-03BD-44E8-9BF3-36D1F9FAE199}" type="presOf" srcId="{090BB3A2-9B0F-4453-93D9-9F1DC1283269}" destId="{E9BABDE5-EEE0-47CA-B4B7-538BF52EA59C}" srcOrd="0" destOrd="0" presId="urn:microsoft.com/office/officeart/2005/8/layout/cycle5"/>
    <dgm:cxn modelId="{BA60B9F3-7D29-449E-9411-17F7C854EC30}" type="presOf" srcId="{B36743F5-5695-47B3-A42C-B967B72F7C3E}" destId="{C461E1FF-5F73-4D76-95C6-28906CB6D9C9}" srcOrd="0" destOrd="0" presId="urn:microsoft.com/office/officeart/2005/8/layout/cycle5"/>
    <dgm:cxn modelId="{2A8F26F4-29BF-4176-B670-DB95F6534668}" type="presOf" srcId="{2CD566A4-3967-453D-AD6D-DC22313A663F}" destId="{7FF1037C-D058-4303-BD1D-475D7FEEFAC1}" srcOrd="0" destOrd="0" presId="urn:microsoft.com/office/officeart/2005/8/layout/cycle5"/>
    <dgm:cxn modelId="{5450CEF4-1079-4A19-845D-AF35E57A54F2}" srcId="{7A5E454C-7010-4AD2-A85E-D163A6B18F33}" destId="{090BB3A2-9B0F-4453-93D9-9F1DC1283269}" srcOrd="1" destOrd="0" parTransId="{92F8F9BB-89B9-436C-AFD4-653B96497600}" sibTransId="{53CCEC35-CF89-4DA0-88CA-D43AACFA77B0}"/>
    <dgm:cxn modelId="{1AC71424-F1E8-45CE-A90F-3027A97E7425}" type="presParOf" srcId="{C20CC5A2-BFFB-48C2-8195-2F65D56D57AC}" destId="{536F8FDF-9CA7-4A90-A911-6A51732331C1}" srcOrd="0" destOrd="0" presId="urn:microsoft.com/office/officeart/2005/8/layout/cycle5"/>
    <dgm:cxn modelId="{E74A2365-C570-4743-8A19-DA2AA97A6DCE}" type="presParOf" srcId="{C20CC5A2-BFFB-48C2-8195-2F65D56D57AC}" destId="{FB9A96E0-0682-4FAD-902F-1CBF72F2FB9B}" srcOrd="1" destOrd="0" presId="urn:microsoft.com/office/officeart/2005/8/layout/cycle5"/>
    <dgm:cxn modelId="{611A8393-275F-4A64-8880-606E32C91A46}" type="presParOf" srcId="{C20CC5A2-BFFB-48C2-8195-2F65D56D57AC}" destId="{1DE83A04-DAA0-4B2A-A106-549925B8AB79}" srcOrd="2" destOrd="0" presId="urn:microsoft.com/office/officeart/2005/8/layout/cycle5"/>
    <dgm:cxn modelId="{275A61DB-7395-4A0C-A9AA-9C016CB0CA49}" type="presParOf" srcId="{C20CC5A2-BFFB-48C2-8195-2F65D56D57AC}" destId="{E9BABDE5-EEE0-47CA-B4B7-538BF52EA59C}" srcOrd="3" destOrd="0" presId="urn:microsoft.com/office/officeart/2005/8/layout/cycle5"/>
    <dgm:cxn modelId="{D362CEF1-4BB6-4091-878B-37F213641443}" type="presParOf" srcId="{C20CC5A2-BFFB-48C2-8195-2F65D56D57AC}" destId="{748F4341-515A-441F-A6EC-B1770F717FD7}" srcOrd="4" destOrd="0" presId="urn:microsoft.com/office/officeart/2005/8/layout/cycle5"/>
    <dgm:cxn modelId="{EAC11A5C-770D-4A81-8236-CF6F0069B85D}" type="presParOf" srcId="{C20CC5A2-BFFB-48C2-8195-2F65D56D57AC}" destId="{2474461D-C03F-4206-9DB7-2E1E9E0FC612}" srcOrd="5" destOrd="0" presId="urn:microsoft.com/office/officeart/2005/8/layout/cycle5"/>
    <dgm:cxn modelId="{C36716A1-D316-4D60-A951-B8B05B37AEB6}" type="presParOf" srcId="{C20CC5A2-BFFB-48C2-8195-2F65D56D57AC}" destId="{6DA6201F-9C6F-41A6-83F6-8FEE3CF2CCF2}" srcOrd="6" destOrd="0" presId="urn:microsoft.com/office/officeart/2005/8/layout/cycle5"/>
    <dgm:cxn modelId="{6B9EB92A-EAB6-4BEB-BA9F-22AAD08665ED}" type="presParOf" srcId="{C20CC5A2-BFFB-48C2-8195-2F65D56D57AC}" destId="{AE93FD6E-747B-44EC-BA7A-784DA6462846}" srcOrd="7" destOrd="0" presId="urn:microsoft.com/office/officeart/2005/8/layout/cycle5"/>
    <dgm:cxn modelId="{8795FC45-610B-4385-A09C-BA15773B421B}" type="presParOf" srcId="{C20CC5A2-BFFB-48C2-8195-2F65D56D57AC}" destId="{D7254FE7-C3E4-412A-A651-DD8E35DBA3D6}" srcOrd="8" destOrd="0" presId="urn:microsoft.com/office/officeart/2005/8/layout/cycle5"/>
    <dgm:cxn modelId="{C30430F3-A64B-4C71-8D40-AF21A4CB4541}" type="presParOf" srcId="{C20CC5A2-BFFB-48C2-8195-2F65D56D57AC}" destId="{A51CC19E-51EF-4D7F-97E6-8A74206DCF13}" srcOrd="9" destOrd="0" presId="urn:microsoft.com/office/officeart/2005/8/layout/cycle5"/>
    <dgm:cxn modelId="{2EF7C0D0-436F-4631-A13C-C2FE3FAF9D3A}" type="presParOf" srcId="{C20CC5A2-BFFB-48C2-8195-2F65D56D57AC}" destId="{D9F909DF-96FC-47BB-9C31-E4E7A0A751C0}" srcOrd="10" destOrd="0" presId="urn:microsoft.com/office/officeart/2005/8/layout/cycle5"/>
    <dgm:cxn modelId="{BB687AB6-07D0-4114-95C0-698EA6A07AB8}" type="presParOf" srcId="{C20CC5A2-BFFB-48C2-8195-2F65D56D57AC}" destId="{7FF1037C-D058-4303-BD1D-475D7FEEFAC1}" srcOrd="11" destOrd="0" presId="urn:microsoft.com/office/officeart/2005/8/layout/cycle5"/>
    <dgm:cxn modelId="{CD3FCC14-9E68-4F17-8FAD-2E937AA453CA}" type="presParOf" srcId="{C20CC5A2-BFFB-48C2-8195-2F65D56D57AC}" destId="{3FC85040-C98D-427F-BA9A-EC3221D25AFB}" srcOrd="12" destOrd="0" presId="urn:microsoft.com/office/officeart/2005/8/layout/cycle5"/>
    <dgm:cxn modelId="{C987D415-DFE5-4A89-A98D-C0874D9E0F40}" type="presParOf" srcId="{C20CC5A2-BFFB-48C2-8195-2F65D56D57AC}" destId="{0A7E3CC4-F427-439D-8A9C-7329F017C78B}" srcOrd="13" destOrd="0" presId="urn:microsoft.com/office/officeart/2005/8/layout/cycle5"/>
    <dgm:cxn modelId="{05CC2427-F637-4ED2-8EB3-71E8477CCCA2}" type="presParOf" srcId="{C20CC5A2-BFFB-48C2-8195-2F65D56D57AC}" destId="{C461E1FF-5F73-4D76-95C6-28906CB6D9C9}"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8FDF-9CA7-4A90-A911-6A51732331C1}">
      <dsp:nvSpPr>
        <dsp:cNvPr id="0" name=""/>
        <dsp:cNvSpPr/>
      </dsp:nvSpPr>
      <dsp:spPr>
        <a:xfrm>
          <a:off x="2206262" y="1942"/>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Reflection: Identify FOCUS</a:t>
          </a:r>
        </a:p>
      </dsp:txBody>
      <dsp:txXfrm>
        <a:off x="2257413" y="53093"/>
        <a:ext cx="1509740" cy="945525"/>
      </dsp:txXfrm>
    </dsp:sp>
    <dsp:sp modelId="{1DE83A04-DAA0-4B2A-A106-549925B8AB79}">
      <dsp:nvSpPr>
        <dsp:cNvPr id="0" name=""/>
        <dsp:cNvSpPr/>
      </dsp:nvSpPr>
      <dsp:spPr>
        <a:xfrm>
          <a:off x="916670" y="525855"/>
          <a:ext cx="4191225" cy="4191225"/>
        </a:xfrm>
        <a:custGeom>
          <a:avLst/>
          <a:gdLst/>
          <a:ahLst/>
          <a:cxnLst/>
          <a:rect l="0" t="0" r="0" b="0"/>
          <a:pathLst>
            <a:path>
              <a:moveTo>
                <a:pt x="3118121" y="266386"/>
              </a:moveTo>
              <a:arcTo wR="2095612" hR="2095612" stAng="17952272" swAng="12133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9BABDE5-EEE0-47CA-B4B7-538BF52EA59C}">
      <dsp:nvSpPr>
        <dsp:cNvPr id="0" name=""/>
        <dsp:cNvSpPr/>
      </dsp:nvSpPr>
      <dsp:spPr>
        <a:xfrm>
          <a:off x="4199308" y="1449974"/>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Action: Develop and implement an action research plan</a:t>
          </a:r>
        </a:p>
      </dsp:txBody>
      <dsp:txXfrm>
        <a:off x="4250459" y="1501125"/>
        <a:ext cx="1509740" cy="945525"/>
      </dsp:txXfrm>
    </dsp:sp>
    <dsp:sp modelId="{2474461D-C03F-4206-9DB7-2E1E9E0FC612}">
      <dsp:nvSpPr>
        <dsp:cNvPr id="0" name=""/>
        <dsp:cNvSpPr/>
      </dsp:nvSpPr>
      <dsp:spPr>
        <a:xfrm>
          <a:off x="916670" y="525855"/>
          <a:ext cx="4191225" cy="4191225"/>
        </a:xfrm>
        <a:custGeom>
          <a:avLst/>
          <a:gdLst/>
          <a:ahLst/>
          <a:cxnLst/>
          <a:rect l="0" t="0" r="0" b="0"/>
          <a:pathLst>
            <a:path>
              <a:moveTo>
                <a:pt x="4186223" y="2240307"/>
              </a:moveTo>
              <a:arcTo wR="2095612" hR="2095612" stAng="21837554" swAng="1361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A6201F-9C6F-41A6-83F6-8FEE3CF2CCF2}">
      <dsp:nvSpPr>
        <dsp:cNvPr id="0" name=""/>
        <dsp:cNvSpPr/>
      </dsp:nvSpPr>
      <dsp:spPr>
        <a:xfrm>
          <a:off x="3438032" y="3792940"/>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Reflection: Collect and analyze data</a:t>
          </a:r>
        </a:p>
      </dsp:txBody>
      <dsp:txXfrm>
        <a:off x="3489183" y="3844091"/>
        <a:ext cx="1509740" cy="945525"/>
      </dsp:txXfrm>
    </dsp:sp>
    <dsp:sp modelId="{D7254FE7-C3E4-412A-A651-DD8E35DBA3D6}">
      <dsp:nvSpPr>
        <dsp:cNvPr id="0" name=""/>
        <dsp:cNvSpPr/>
      </dsp:nvSpPr>
      <dsp:spPr>
        <a:xfrm>
          <a:off x="916670" y="525855"/>
          <a:ext cx="4191225" cy="4191225"/>
        </a:xfrm>
        <a:custGeom>
          <a:avLst/>
          <a:gdLst/>
          <a:ahLst/>
          <a:cxnLst/>
          <a:rect l="0" t="0" r="0" b="0"/>
          <a:pathLst>
            <a:path>
              <a:moveTo>
                <a:pt x="2353391" y="4175310"/>
              </a:moveTo>
              <a:arcTo wR="2095612" hR="2095612" stAng="4976052" swAng="8478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1CC19E-51EF-4D7F-97E6-8A74206DCF13}">
      <dsp:nvSpPr>
        <dsp:cNvPr id="0" name=""/>
        <dsp:cNvSpPr/>
      </dsp:nvSpPr>
      <dsp:spPr>
        <a:xfrm>
          <a:off x="974492" y="3792940"/>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Action: Develop an action plan</a:t>
          </a:r>
        </a:p>
      </dsp:txBody>
      <dsp:txXfrm>
        <a:off x="1025643" y="3844091"/>
        <a:ext cx="1509740" cy="945525"/>
      </dsp:txXfrm>
    </dsp:sp>
    <dsp:sp modelId="{7FF1037C-D058-4303-BD1D-475D7FEEFAC1}">
      <dsp:nvSpPr>
        <dsp:cNvPr id="0" name=""/>
        <dsp:cNvSpPr/>
      </dsp:nvSpPr>
      <dsp:spPr>
        <a:xfrm>
          <a:off x="916670" y="525855"/>
          <a:ext cx="4191225" cy="4191225"/>
        </a:xfrm>
        <a:custGeom>
          <a:avLst/>
          <a:gdLst/>
          <a:ahLst/>
          <a:cxnLst/>
          <a:rect l="0" t="0" r="0" b="0"/>
          <a:pathLst>
            <a:path>
              <a:moveTo>
                <a:pt x="222551" y="3035418"/>
              </a:moveTo>
              <a:arcTo wR="2095612" hR="2095612" stAng="9201291" swAng="1361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C85040-C98D-427F-BA9A-EC3221D25AFB}">
      <dsp:nvSpPr>
        <dsp:cNvPr id="0" name=""/>
        <dsp:cNvSpPr/>
      </dsp:nvSpPr>
      <dsp:spPr>
        <a:xfrm>
          <a:off x="213216" y="1449974"/>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Reflection: Evaluate the effects impact of action plan and next iteration of cycle </a:t>
          </a:r>
        </a:p>
      </dsp:txBody>
      <dsp:txXfrm>
        <a:off x="264367" y="1501125"/>
        <a:ext cx="1509740" cy="945525"/>
      </dsp:txXfrm>
    </dsp:sp>
    <dsp:sp modelId="{C461E1FF-5F73-4D76-95C6-28906CB6D9C9}">
      <dsp:nvSpPr>
        <dsp:cNvPr id="0" name=""/>
        <dsp:cNvSpPr/>
      </dsp:nvSpPr>
      <dsp:spPr>
        <a:xfrm>
          <a:off x="916670" y="525855"/>
          <a:ext cx="4191225" cy="4191225"/>
        </a:xfrm>
        <a:custGeom>
          <a:avLst/>
          <a:gdLst/>
          <a:ahLst/>
          <a:cxnLst/>
          <a:rect l="0" t="0" r="0" b="0"/>
          <a:pathLst>
            <a:path>
              <a:moveTo>
                <a:pt x="503816" y="732609"/>
              </a:moveTo>
              <a:arcTo wR="2095612" hR="2095612" stAng="13234343" swAng="12133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8FDF-9CA7-4A90-A911-6A51732331C1}">
      <dsp:nvSpPr>
        <dsp:cNvPr id="0" name=""/>
        <dsp:cNvSpPr/>
      </dsp:nvSpPr>
      <dsp:spPr>
        <a:xfrm>
          <a:off x="2206262" y="1942"/>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Reflection: Identify FOCUS</a:t>
          </a:r>
        </a:p>
      </dsp:txBody>
      <dsp:txXfrm>
        <a:off x="2257413" y="53093"/>
        <a:ext cx="1509740" cy="945525"/>
      </dsp:txXfrm>
    </dsp:sp>
    <dsp:sp modelId="{1DE83A04-DAA0-4B2A-A106-549925B8AB79}">
      <dsp:nvSpPr>
        <dsp:cNvPr id="0" name=""/>
        <dsp:cNvSpPr/>
      </dsp:nvSpPr>
      <dsp:spPr>
        <a:xfrm>
          <a:off x="916670" y="525855"/>
          <a:ext cx="4191225" cy="4191225"/>
        </a:xfrm>
        <a:custGeom>
          <a:avLst/>
          <a:gdLst/>
          <a:ahLst/>
          <a:cxnLst/>
          <a:rect l="0" t="0" r="0" b="0"/>
          <a:pathLst>
            <a:path>
              <a:moveTo>
                <a:pt x="3118121" y="266386"/>
              </a:moveTo>
              <a:arcTo wR="2095612" hR="2095612" stAng="17952272" swAng="12133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9BABDE5-EEE0-47CA-B4B7-538BF52EA59C}">
      <dsp:nvSpPr>
        <dsp:cNvPr id="0" name=""/>
        <dsp:cNvSpPr/>
      </dsp:nvSpPr>
      <dsp:spPr>
        <a:xfrm>
          <a:off x="4199308" y="1449974"/>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Action: Develop and implement an action research plan</a:t>
          </a:r>
        </a:p>
      </dsp:txBody>
      <dsp:txXfrm>
        <a:off x="4250459" y="1501125"/>
        <a:ext cx="1509740" cy="945525"/>
      </dsp:txXfrm>
    </dsp:sp>
    <dsp:sp modelId="{2474461D-C03F-4206-9DB7-2E1E9E0FC612}">
      <dsp:nvSpPr>
        <dsp:cNvPr id="0" name=""/>
        <dsp:cNvSpPr/>
      </dsp:nvSpPr>
      <dsp:spPr>
        <a:xfrm>
          <a:off x="916670" y="525855"/>
          <a:ext cx="4191225" cy="4191225"/>
        </a:xfrm>
        <a:custGeom>
          <a:avLst/>
          <a:gdLst/>
          <a:ahLst/>
          <a:cxnLst/>
          <a:rect l="0" t="0" r="0" b="0"/>
          <a:pathLst>
            <a:path>
              <a:moveTo>
                <a:pt x="4186223" y="2240307"/>
              </a:moveTo>
              <a:arcTo wR="2095612" hR="2095612" stAng="21837554" swAng="1361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A6201F-9C6F-41A6-83F6-8FEE3CF2CCF2}">
      <dsp:nvSpPr>
        <dsp:cNvPr id="0" name=""/>
        <dsp:cNvSpPr/>
      </dsp:nvSpPr>
      <dsp:spPr>
        <a:xfrm>
          <a:off x="3438032" y="3792940"/>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Reflection: Collect and analyze data</a:t>
          </a:r>
        </a:p>
      </dsp:txBody>
      <dsp:txXfrm>
        <a:off x="3489183" y="3844091"/>
        <a:ext cx="1509740" cy="945525"/>
      </dsp:txXfrm>
    </dsp:sp>
    <dsp:sp modelId="{D7254FE7-C3E4-412A-A651-DD8E35DBA3D6}">
      <dsp:nvSpPr>
        <dsp:cNvPr id="0" name=""/>
        <dsp:cNvSpPr/>
      </dsp:nvSpPr>
      <dsp:spPr>
        <a:xfrm>
          <a:off x="916670" y="525855"/>
          <a:ext cx="4191225" cy="4191225"/>
        </a:xfrm>
        <a:custGeom>
          <a:avLst/>
          <a:gdLst/>
          <a:ahLst/>
          <a:cxnLst/>
          <a:rect l="0" t="0" r="0" b="0"/>
          <a:pathLst>
            <a:path>
              <a:moveTo>
                <a:pt x="2353391" y="4175310"/>
              </a:moveTo>
              <a:arcTo wR="2095612" hR="2095612" stAng="4976052" swAng="8478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1CC19E-51EF-4D7F-97E6-8A74206DCF13}">
      <dsp:nvSpPr>
        <dsp:cNvPr id="0" name=""/>
        <dsp:cNvSpPr/>
      </dsp:nvSpPr>
      <dsp:spPr>
        <a:xfrm>
          <a:off x="974492" y="3792940"/>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Action: Develop an action plan</a:t>
          </a:r>
        </a:p>
      </dsp:txBody>
      <dsp:txXfrm>
        <a:off x="1025643" y="3844091"/>
        <a:ext cx="1509740" cy="945525"/>
      </dsp:txXfrm>
    </dsp:sp>
    <dsp:sp modelId="{7FF1037C-D058-4303-BD1D-475D7FEEFAC1}">
      <dsp:nvSpPr>
        <dsp:cNvPr id="0" name=""/>
        <dsp:cNvSpPr/>
      </dsp:nvSpPr>
      <dsp:spPr>
        <a:xfrm>
          <a:off x="916670" y="525855"/>
          <a:ext cx="4191225" cy="4191225"/>
        </a:xfrm>
        <a:custGeom>
          <a:avLst/>
          <a:gdLst/>
          <a:ahLst/>
          <a:cxnLst/>
          <a:rect l="0" t="0" r="0" b="0"/>
          <a:pathLst>
            <a:path>
              <a:moveTo>
                <a:pt x="222551" y="3035418"/>
              </a:moveTo>
              <a:arcTo wR="2095612" hR="2095612" stAng="9201291" swAng="1361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C85040-C98D-427F-BA9A-EC3221D25AFB}">
      <dsp:nvSpPr>
        <dsp:cNvPr id="0" name=""/>
        <dsp:cNvSpPr/>
      </dsp:nvSpPr>
      <dsp:spPr>
        <a:xfrm>
          <a:off x="213216" y="1449974"/>
          <a:ext cx="1612042" cy="1047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Reflection: Evaluate the effects impact of action plan and next iteration of cycle </a:t>
          </a:r>
        </a:p>
      </dsp:txBody>
      <dsp:txXfrm>
        <a:off x="264367" y="1501125"/>
        <a:ext cx="1509740" cy="945525"/>
      </dsp:txXfrm>
    </dsp:sp>
    <dsp:sp modelId="{C461E1FF-5F73-4D76-95C6-28906CB6D9C9}">
      <dsp:nvSpPr>
        <dsp:cNvPr id="0" name=""/>
        <dsp:cNvSpPr/>
      </dsp:nvSpPr>
      <dsp:spPr>
        <a:xfrm>
          <a:off x="916670" y="525855"/>
          <a:ext cx="4191225" cy="4191225"/>
        </a:xfrm>
        <a:custGeom>
          <a:avLst/>
          <a:gdLst/>
          <a:ahLst/>
          <a:cxnLst/>
          <a:rect l="0" t="0" r="0" b="0"/>
          <a:pathLst>
            <a:path>
              <a:moveTo>
                <a:pt x="503816" y="732609"/>
              </a:moveTo>
              <a:arcTo wR="2095612" hR="2095612" stAng="13234343" swAng="12133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8FDF-9CA7-4A90-A911-6A51732331C1}">
      <dsp:nvSpPr>
        <dsp:cNvPr id="0" name=""/>
        <dsp:cNvSpPr/>
      </dsp:nvSpPr>
      <dsp:spPr>
        <a:xfrm>
          <a:off x="1722147" y="1214"/>
          <a:ext cx="873988" cy="568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Reflection: Identify FOCUS</a:t>
          </a:r>
        </a:p>
      </dsp:txBody>
      <dsp:txXfrm>
        <a:off x="1749879" y="28946"/>
        <a:ext cx="818524" cy="512628"/>
      </dsp:txXfrm>
    </dsp:sp>
    <dsp:sp modelId="{1DE83A04-DAA0-4B2A-A106-549925B8AB79}">
      <dsp:nvSpPr>
        <dsp:cNvPr id="0" name=""/>
        <dsp:cNvSpPr/>
      </dsp:nvSpPr>
      <dsp:spPr>
        <a:xfrm>
          <a:off x="1023882" y="285261"/>
          <a:ext cx="2270519" cy="2270519"/>
        </a:xfrm>
        <a:custGeom>
          <a:avLst/>
          <a:gdLst/>
          <a:ahLst/>
          <a:cxnLst/>
          <a:rect l="0" t="0" r="0" b="0"/>
          <a:pathLst>
            <a:path>
              <a:moveTo>
                <a:pt x="1689405" y="144433"/>
              </a:moveTo>
              <a:arcTo wR="1135259" hR="1135259" stAng="17953035" swAng="12121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9BABDE5-EEE0-47CA-B4B7-538BF52EA59C}">
      <dsp:nvSpPr>
        <dsp:cNvPr id="0" name=""/>
        <dsp:cNvSpPr/>
      </dsp:nvSpPr>
      <dsp:spPr>
        <a:xfrm>
          <a:off x="2801843" y="785660"/>
          <a:ext cx="873988" cy="568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Action: Develop and implement an action research plan</a:t>
          </a:r>
        </a:p>
      </dsp:txBody>
      <dsp:txXfrm>
        <a:off x="2829575" y="813392"/>
        <a:ext cx="818524" cy="512628"/>
      </dsp:txXfrm>
    </dsp:sp>
    <dsp:sp modelId="{2474461D-C03F-4206-9DB7-2E1E9E0FC612}">
      <dsp:nvSpPr>
        <dsp:cNvPr id="0" name=""/>
        <dsp:cNvSpPr/>
      </dsp:nvSpPr>
      <dsp:spPr>
        <a:xfrm>
          <a:off x="1023882" y="285261"/>
          <a:ext cx="2270519" cy="2270519"/>
        </a:xfrm>
        <a:custGeom>
          <a:avLst/>
          <a:gdLst/>
          <a:ahLst/>
          <a:cxnLst/>
          <a:rect l="0" t="0" r="0" b="0"/>
          <a:pathLst>
            <a:path>
              <a:moveTo>
                <a:pt x="2267800" y="1213776"/>
              </a:moveTo>
              <a:arcTo wR="1135259" hR="1135259" stAng="21837953" swAng="1360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A6201F-9C6F-41A6-83F6-8FEE3CF2CCF2}">
      <dsp:nvSpPr>
        <dsp:cNvPr id="0" name=""/>
        <dsp:cNvSpPr/>
      </dsp:nvSpPr>
      <dsp:spPr>
        <a:xfrm>
          <a:off x="2389436" y="2054918"/>
          <a:ext cx="873988" cy="568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Reflection: Collect and analyze data</a:t>
          </a:r>
        </a:p>
      </dsp:txBody>
      <dsp:txXfrm>
        <a:off x="2417168" y="2082650"/>
        <a:ext cx="818524" cy="512628"/>
      </dsp:txXfrm>
    </dsp:sp>
    <dsp:sp modelId="{D7254FE7-C3E4-412A-A651-DD8E35DBA3D6}">
      <dsp:nvSpPr>
        <dsp:cNvPr id="0" name=""/>
        <dsp:cNvSpPr/>
      </dsp:nvSpPr>
      <dsp:spPr>
        <a:xfrm>
          <a:off x="1023882" y="285261"/>
          <a:ext cx="2270519" cy="2270519"/>
        </a:xfrm>
        <a:custGeom>
          <a:avLst/>
          <a:gdLst/>
          <a:ahLst/>
          <a:cxnLst/>
          <a:rect l="0" t="0" r="0" b="0"/>
          <a:pathLst>
            <a:path>
              <a:moveTo>
                <a:pt x="1274692" y="2261923"/>
              </a:moveTo>
              <a:arcTo wR="1135259" hR="1135259" stAng="4976705" swAng="8465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1CC19E-51EF-4D7F-97E6-8A74206DCF13}">
      <dsp:nvSpPr>
        <dsp:cNvPr id="0" name=""/>
        <dsp:cNvSpPr/>
      </dsp:nvSpPr>
      <dsp:spPr>
        <a:xfrm>
          <a:off x="1054858" y="2054918"/>
          <a:ext cx="873988" cy="568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Action: Develop an action plan</a:t>
          </a:r>
        </a:p>
      </dsp:txBody>
      <dsp:txXfrm>
        <a:off x="1082590" y="2082650"/>
        <a:ext cx="818524" cy="512628"/>
      </dsp:txXfrm>
    </dsp:sp>
    <dsp:sp modelId="{7FF1037C-D058-4303-BD1D-475D7FEEFAC1}">
      <dsp:nvSpPr>
        <dsp:cNvPr id="0" name=""/>
        <dsp:cNvSpPr/>
      </dsp:nvSpPr>
      <dsp:spPr>
        <a:xfrm>
          <a:off x="1023882" y="285261"/>
          <a:ext cx="2270519" cy="2270519"/>
        </a:xfrm>
        <a:custGeom>
          <a:avLst/>
          <a:gdLst/>
          <a:ahLst/>
          <a:cxnLst/>
          <a:rect l="0" t="0" r="0" b="0"/>
          <a:pathLst>
            <a:path>
              <a:moveTo>
                <a:pt x="120483" y="1644223"/>
              </a:moveTo>
              <a:arcTo wR="1135259" hR="1135259" stAng="9201829" swAng="1360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C85040-C98D-427F-BA9A-EC3221D25AFB}">
      <dsp:nvSpPr>
        <dsp:cNvPr id="0" name=""/>
        <dsp:cNvSpPr/>
      </dsp:nvSpPr>
      <dsp:spPr>
        <a:xfrm>
          <a:off x="642451" y="785660"/>
          <a:ext cx="873988" cy="568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Reflection: Evaluate the effects impact of action plan and next iteration of cycle </a:t>
          </a:r>
        </a:p>
      </dsp:txBody>
      <dsp:txXfrm>
        <a:off x="670183" y="813392"/>
        <a:ext cx="818524" cy="512628"/>
      </dsp:txXfrm>
    </dsp:sp>
    <dsp:sp modelId="{C461E1FF-5F73-4D76-95C6-28906CB6D9C9}">
      <dsp:nvSpPr>
        <dsp:cNvPr id="0" name=""/>
        <dsp:cNvSpPr/>
      </dsp:nvSpPr>
      <dsp:spPr>
        <a:xfrm>
          <a:off x="1023882" y="285261"/>
          <a:ext cx="2270519" cy="2270519"/>
        </a:xfrm>
        <a:custGeom>
          <a:avLst/>
          <a:gdLst/>
          <a:ahLst/>
          <a:cxnLst/>
          <a:rect l="0" t="0" r="0" b="0"/>
          <a:pathLst>
            <a:path>
              <a:moveTo>
                <a:pt x="273029" y="396765"/>
              </a:moveTo>
              <a:arcTo wR="1135259" hR="1135259" stAng="13234791" swAng="12121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D1BBE7-A015-4B33-802C-489456A55581}" type="datetimeFigureOut">
              <a:rPr lang="en-US" smtClean="0"/>
              <a:t>11/27/2022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E88B576-F6B8-43BD-B385-C5448996E4B0}" type="slidenum">
              <a:rPr lang="en-US" smtClean="0"/>
              <a:t>‹#›</a:t>
            </a:fld>
            <a:endParaRPr lang="en-US"/>
          </a:p>
        </p:txBody>
      </p:sp>
    </p:spTree>
    <p:extLst>
      <p:ext uri="{BB962C8B-B14F-4D97-AF65-F5344CB8AC3E}">
        <p14:creationId xmlns:p14="http://schemas.microsoft.com/office/powerpoint/2010/main" val="38206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8</a:t>
            </a:fld>
            <a:endParaRPr lang="en-US" dirty="0"/>
          </a:p>
        </p:txBody>
      </p:sp>
    </p:spTree>
    <p:extLst>
      <p:ext uri="{BB962C8B-B14F-4D97-AF65-F5344CB8AC3E}">
        <p14:creationId xmlns:p14="http://schemas.microsoft.com/office/powerpoint/2010/main" val="6169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A860-5824-49A3-82A2-4811133D98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DCAF5E-3799-4861-B9DA-83009F20D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14D6C-D1F2-449D-933D-74A0DD69862C}"/>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5" name="Footer Placeholder 4">
            <a:extLst>
              <a:ext uri="{FF2B5EF4-FFF2-40B4-BE49-F238E27FC236}">
                <a16:creationId xmlns:a16="http://schemas.microsoft.com/office/drawing/2014/main" id="{ADD116D3-5F52-48CB-B4A3-92A1D696F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EA52-64E3-4FEA-9A6B-6ED1CD5E6B22}"/>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128677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1EC3-1E58-498F-8300-EFB6EE8164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2F6B9-AC3C-4913-A4E0-48109B0947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D92A9-FC10-4D72-BFC2-7AACE64FFB26}"/>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5" name="Footer Placeholder 4">
            <a:extLst>
              <a:ext uri="{FF2B5EF4-FFF2-40B4-BE49-F238E27FC236}">
                <a16:creationId xmlns:a16="http://schemas.microsoft.com/office/drawing/2014/main" id="{CA02AD1C-FE30-4480-8114-8F00CA11E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4668F-D8D1-4FB2-9569-8225E9CA9E9B}"/>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155234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0C925A-6C00-4858-A8D1-67B966D9BA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323457-721C-4B97-AB67-553EAE292F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E36A3-C75E-4A50-B371-73116C8F213C}"/>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5" name="Footer Placeholder 4">
            <a:extLst>
              <a:ext uri="{FF2B5EF4-FFF2-40B4-BE49-F238E27FC236}">
                <a16:creationId xmlns:a16="http://schemas.microsoft.com/office/drawing/2014/main" id="{34AACA14-8F91-47BE-9D96-BA6418948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ADCA5-2EB7-411B-93C1-2F4C03AB47AE}"/>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249398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04DA-FEDA-40A7-A276-D399B7B27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E9BC1-1C11-4E86-AC23-313FAED4EC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545F2-C75A-4FB1-BCAC-32DD55D7C72A}"/>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5" name="Footer Placeholder 4">
            <a:extLst>
              <a:ext uri="{FF2B5EF4-FFF2-40B4-BE49-F238E27FC236}">
                <a16:creationId xmlns:a16="http://schemas.microsoft.com/office/drawing/2014/main" id="{C4A86F99-F811-4B68-8A10-CFFDB6CE8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5DD31-6FDE-47D9-9B3D-B5C7094C8DC0}"/>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7727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F1FA-97EB-4EA1-9F71-BD3E92E557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F0C798-A646-4717-A4B3-13F86A6C6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6C179B-5651-486B-BABB-AFBEB34E5657}"/>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5" name="Footer Placeholder 4">
            <a:extLst>
              <a:ext uri="{FF2B5EF4-FFF2-40B4-BE49-F238E27FC236}">
                <a16:creationId xmlns:a16="http://schemas.microsoft.com/office/drawing/2014/main" id="{4D2A57E9-5B35-4E34-A353-17DBCDA0E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11539-46C7-47CB-A01F-267CBAE475D8}"/>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145511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DA10-EB3D-426B-A051-4151BA1E2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06CFB-654B-4D97-A946-8DE08A4155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B6595A-020A-4F5A-A1FE-47FAEC46BC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BC73E-B472-4A7E-B92D-DE9637068FF3}"/>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6" name="Footer Placeholder 5">
            <a:extLst>
              <a:ext uri="{FF2B5EF4-FFF2-40B4-BE49-F238E27FC236}">
                <a16:creationId xmlns:a16="http://schemas.microsoft.com/office/drawing/2014/main" id="{6D5E8F2E-FE6A-45AB-807C-638326910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BDEF3-365B-429B-A9B5-989BA7F4716B}"/>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363702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A95F-08CF-48A2-8256-E496BCAE1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7A436-07CD-4570-AEED-CF9FCDD0D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E0A1A4-BEAC-477E-A2C8-0A54F5246F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579DC-D2DF-432D-9D4A-4B1656A05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9862DD-928F-4419-9137-99B5295BB9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D18D82-A144-4131-B14F-D2681004C19E}"/>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8" name="Footer Placeholder 7">
            <a:extLst>
              <a:ext uri="{FF2B5EF4-FFF2-40B4-BE49-F238E27FC236}">
                <a16:creationId xmlns:a16="http://schemas.microsoft.com/office/drawing/2014/main" id="{DAB6B029-8471-4C25-B940-5F51AEC584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890DC5-6EE4-40F2-83A4-A08B1B6150E7}"/>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369848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2031-5078-486A-AC73-CC892B5127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74F66C-DA3A-4120-B86D-4831C36F0B65}"/>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4" name="Footer Placeholder 3">
            <a:extLst>
              <a:ext uri="{FF2B5EF4-FFF2-40B4-BE49-F238E27FC236}">
                <a16:creationId xmlns:a16="http://schemas.microsoft.com/office/drawing/2014/main" id="{40F34052-02D0-4F89-8EE1-6472D7959B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316A9-E335-46F8-8BB3-D24D164FC8B5}"/>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120671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A2004-3520-472B-A411-23B7EC121965}"/>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3" name="Footer Placeholder 2">
            <a:extLst>
              <a:ext uri="{FF2B5EF4-FFF2-40B4-BE49-F238E27FC236}">
                <a16:creationId xmlns:a16="http://schemas.microsoft.com/office/drawing/2014/main" id="{F0EA4EFE-443F-4F50-BBFC-989ABFBB30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E134-4F2B-45EF-905A-F20D0EC6AC6F}"/>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325674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7BBC-F685-4BD8-BEF8-0DA828931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5FA2D-BDCB-4D1B-8BAA-54F62FBF0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0504CC-F2EB-4E4D-878F-552F414F3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9D8971-1C56-494B-86E2-AC670BD70741}"/>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6" name="Footer Placeholder 5">
            <a:extLst>
              <a:ext uri="{FF2B5EF4-FFF2-40B4-BE49-F238E27FC236}">
                <a16:creationId xmlns:a16="http://schemas.microsoft.com/office/drawing/2014/main" id="{15239BD6-8BEA-41F4-8C0A-071F9B8C6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2C584-B841-49F5-81FB-B0AD6C6E2729}"/>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18216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87A3-481A-4CA4-8D75-4FBC7C17D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C9422-135E-4760-A1C1-AFF7A3AD4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D984A3-E090-4D4A-B64B-79536E494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2DA89A-00F9-43CB-8B8D-D45163AC4D4E}"/>
              </a:ext>
            </a:extLst>
          </p:cNvPr>
          <p:cNvSpPr>
            <a:spLocks noGrp="1"/>
          </p:cNvSpPr>
          <p:nvPr>
            <p:ph type="dt" sz="half" idx="10"/>
          </p:nvPr>
        </p:nvSpPr>
        <p:spPr/>
        <p:txBody>
          <a:bodyPr/>
          <a:lstStyle/>
          <a:p>
            <a:fld id="{B8DC2F27-CDC0-48F0-A38A-3981DA2930A4}" type="datetimeFigureOut">
              <a:rPr lang="en-US" smtClean="0"/>
              <a:t>11/27/2022</a:t>
            </a:fld>
            <a:endParaRPr lang="en-US"/>
          </a:p>
        </p:txBody>
      </p:sp>
      <p:sp>
        <p:nvSpPr>
          <p:cNvPr id="6" name="Footer Placeholder 5">
            <a:extLst>
              <a:ext uri="{FF2B5EF4-FFF2-40B4-BE49-F238E27FC236}">
                <a16:creationId xmlns:a16="http://schemas.microsoft.com/office/drawing/2014/main" id="{56690EC2-A1D7-48FD-ABF2-05729079E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68B73-EFF8-4F3D-9A9A-B15D39CAEFA0}"/>
              </a:ext>
            </a:extLst>
          </p:cNvPr>
          <p:cNvSpPr>
            <a:spLocks noGrp="1"/>
          </p:cNvSpPr>
          <p:nvPr>
            <p:ph type="sldNum" sz="quarter" idx="12"/>
          </p:nvPr>
        </p:nvSpPr>
        <p:spPr/>
        <p:txBody>
          <a:bodyPr/>
          <a:lstStyle/>
          <a:p>
            <a:fld id="{F59AE9B3-BA70-420C-AEAF-05D640829AE4}" type="slidenum">
              <a:rPr lang="en-US" smtClean="0"/>
              <a:t>‹#›</a:t>
            </a:fld>
            <a:endParaRPr lang="en-US"/>
          </a:p>
        </p:txBody>
      </p:sp>
    </p:spTree>
    <p:extLst>
      <p:ext uri="{BB962C8B-B14F-4D97-AF65-F5344CB8AC3E}">
        <p14:creationId xmlns:p14="http://schemas.microsoft.com/office/powerpoint/2010/main" val="408773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A7700-0D19-44A2-97DA-2858FB1D5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076CE-F97D-4A68-A5C8-74CF50758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8EE87-4CBB-4A5B-9D43-002B9DE86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C2F27-CDC0-48F0-A38A-3981DA2930A4}" type="datetimeFigureOut">
              <a:rPr lang="en-US" smtClean="0"/>
              <a:t>11/27/2022</a:t>
            </a:fld>
            <a:endParaRPr lang="en-US"/>
          </a:p>
        </p:txBody>
      </p:sp>
      <p:sp>
        <p:nvSpPr>
          <p:cNvPr id="5" name="Footer Placeholder 4">
            <a:extLst>
              <a:ext uri="{FF2B5EF4-FFF2-40B4-BE49-F238E27FC236}">
                <a16:creationId xmlns:a16="http://schemas.microsoft.com/office/drawing/2014/main" id="{CACEC25F-292F-40D2-A9A8-CD5172AD1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D6BF3A-4C1F-4C7D-89ED-0EF8B549A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AE9B3-BA70-420C-AEAF-05D640829AE4}" type="slidenum">
              <a:rPr lang="en-US" smtClean="0"/>
              <a:t>‹#›</a:t>
            </a:fld>
            <a:endParaRPr lang="en-US"/>
          </a:p>
        </p:txBody>
      </p:sp>
    </p:spTree>
    <p:extLst>
      <p:ext uri="{BB962C8B-B14F-4D97-AF65-F5344CB8AC3E}">
        <p14:creationId xmlns:p14="http://schemas.microsoft.com/office/powerpoint/2010/main" val="465282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4.png"/><Relationship Id="rId9" Type="http://schemas.microsoft.com/office/2007/relationships/diagramDrawing" Target="../diagrams/drawing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200DA-EA77-48A3-A6F8-804B668A2257}"/>
              </a:ext>
            </a:extLst>
          </p:cNvPr>
          <p:cNvSpPr txBox="1"/>
          <p:nvPr/>
        </p:nvSpPr>
        <p:spPr>
          <a:xfrm>
            <a:off x="492981" y="5384244"/>
            <a:ext cx="11203388" cy="1354217"/>
          </a:xfrm>
          <a:prstGeom prst="rect">
            <a:avLst/>
          </a:prstGeom>
          <a:solidFill>
            <a:srgbClr val="000099"/>
          </a:solidFill>
        </p:spPr>
        <p:txBody>
          <a:bodyPr wrap="square" rtlCol="0">
            <a:spAutoFit/>
          </a:bodyPr>
          <a:lstStyle/>
          <a:p>
            <a:pPr algn="ctr"/>
            <a:r>
              <a:rPr lang="en-US" sz="3200" b="1" dirty="0">
                <a:solidFill>
                  <a:schemeClr val="bg1"/>
                </a:solidFill>
              </a:rPr>
              <a:t>NATO BILC Professional Development Seminar</a:t>
            </a:r>
          </a:p>
          <a:p>
            <a:pPr algn="ctr"/>
            <a:r>
              <a:rPr lang="en-US" sz="3200" b="1" dirty="0">
                <a:solidFill>
                  <a:schemeClr val="bg1"/>
                </a:solidFill>
              </a:rPr>
              <a:t>Provo, Utah</a:t>
            </a:r>
          </a:p>
          <a:p>
            <a:pPr algn="ctr"/>
            <a:r>
              <a:rPr lang="en-US" b="1" dirty="0">
                <a:solidFill>
                  <a:schemeClr val="bg1"/>
                </a:solidFill>
              </a:rPr>
              <a:t>16 - 21 October 2022</a:t>
            </a:r>
          </a:p>
        </p:txBody>
      </p:sp>
      <p:pic>
        <p:nvPicPr>
          <p:cNvPr id="5" name="Picture 4">
            <a:extLst>
              <a:ext uri="{FF2B5EF4-FFF2-40B4-BE49-F238E27FC236}">
                <a16:creationId xmlns:a16="http://schemas.microsoft.com/office/drawing/2014/main" id="{5FC47B7F-FBCB-48AC-A252-37489216007C}"/>
              </a:ext>
            </a:extLst>
          </p:cNvPr>
          <p:cNvPicPr>
            <a:picLocks noChangeAspect="1"/>
          </p:cNvPicPr>
          <p:nvPr/>
        </p:nvPicPr>
        <p:blipFill>
          <a:blip r:embed="rId2"/>
          <a:stretch>
            <a:fillRect/>
          </a:stretch>
        </p:blipFill>
        <p:spPr>
          <a:xfrm>
            <a:off x="628153" y="5429488"/>
            <a:ext cx="1287097" cy="1263728"/>
          </a:xfrm>
          <a:prstGeom prst="rect">
            <a:avLst/>
          </a:prstGeom>
        </p:spPr>
      </p:pic>
      <p:pic>
        <p:nvPicPr>
          <p:cNvPr id="7" name="Picture 6">
            <a:extLst>
              <a:ext uri="{FF2B5EF4-FFF2-40B4-BE49-F238E27FC236}">
                <a16:creationId xmlns:a16="http://schemas.microsoft.com/office/drawing/2014/main" id="{EBB3551C-0A02-4F58-B323-90325DF5B4F2}"/>
              </a:ext>
            </a:extLst>
          </p:cNvPr>
          <p:cNvPicPr>
            <a:picLocks noChangeAspect="1"/>
          </p:cNvPicPr>
          <p:nvPr/>
        </p:nvPicPr>
        <p:blipFill>
          <a:blip r:embed="rId3"/>
          <a:stretch>
            <a:fillRect/>
          </a:stretch>
        </p:blipFill>
        <p:spPr>
          <a:xfrm>
            <a:off x="10261289" y="5379516"/>
            <a:ext cx="1358945" cy="1358945"/>
          </a:xfrm>
          <a:prstGeom prst="rect">
            <a:avLst/>
          </a:prstGeom>
        </p:spPr>
      </p:pic>
      <p:sp>
        <p:nvSpPr>
          <p:cNvPr id="11" name="TextBox 10">
            <a:extLst>
              <a:ext uri="{FF2B5EF4-FFF2-40B4-BE49-F238E27FC236}">
                <a16:creationId xmlns:a16="http://schemas.microsoft.com/office/drawing/2014/main" id="{79EC8F22-F688-4C76-B44F-E53221237060}"/>
              </a:ext>
            </a:extLst>
          </p:cNvPr>
          <p:cNvSpPr txBox="1"/>
          <p:nvPr/>
        </p:nvSpPr>
        <p:spPr>
          <a:xfrm>
            <a:off x="5674048" y="609119"/>
            <a:ext cx="5526505" cy="4185761"/>
          </a:xfrm>
          <a:prstGeom prst="rect">
            <a:avLst/>
          </a:prstGeom>
          <a:solidFill>
            <a:srgbClr val="000099"/>
          </a:solidFill>
          <a:ln w="57150">
            <a:solidFill>
              <a:srgbClr val="0033CC"/>
            </a:solidFill>
          </a:ln>
        </p:spPr>
        <p:txBody>
          <a:bodyPr wrap="square" rtlCol="0">
            <a:spAutoFit/>
          </a:bodyPr>
          <a:lstStyle/>
          <a:p>
            <a:r>
              <a:rPr lang="en-US" sz="2800" b="1" dirty="0">
                <a:solidFill>
                  <a:schemeClr val="bg1"/>
                </a:solidFill>
              </a:rPr>
              <a:t>NATO WRITING STRATEGIES COURSE: AN EXAMPLE OF ACTION RESEARCH</a:t>
            </a:r>
          </a:p>
          <a:p>
            <a:endParaRPr lang="en-US" sz="2400" dirty="0">
              <a:solidFill>
                <a:schemeClr val="bg1"/>
              </a:solidFill>
            </a:endParaRPr>
          </a:p>
          <a:p>
            <a:r>
              <a:rPr lang="en-US" sz="2400" dirty="0">
                <a:solidFill>
                  <a:schemeClr val="bg1"/>
                </a:solidFill>
              </a:rPr>
              <a:t>Dr. Michael W. Campbell</a:t>
            </a:r>
          </a:p>
          <a:p>
            <a:r>
              <a:rPr lang="en-US" sz="2400" dirty="0">
                <a:solidFill>
                  <a:schemeClr val="bg1"/>
                </a:solidFill>
              </a:rPr>
              <a:t>Ms. Andrea Gjorevski</a:t>
            </a:r>
          </a:p>
          <a:p>
            <a:r>
              <a:rPr lang="en-US" sz="2400" dirty="0">
                <a:solidFill>
                  <a:schemeClr val="bg1"/>
                </a:solidFill>
              </a:rPr>
              <a:t>Ms. Peggy Garza</a:t>
            </a:r>
          </a:p>
          <a:p>
            <a:endParaRPr lang="en-US" sz="3200" b="1" dirty="0">
              <a:solidFill>
                <a:schemeClr val="bg1"/>
              </a:solidFill>
            </a:endParaRPr>
          </a:p>
          <a:p>
            <a:r>
              <a:rPr lang="en-US" dirty="0">
                <a:solidFill>
                  <a:schemeClr val="bg1"/>
                </a:solidFill>
              </a:rPr>
              <a:t>Partner Language Training Center Europe (PLTCE)</a:t>
            </a:r>
          </a:p>
          <a:p>
            <a:r>
              <a:rPr lang="en-US" dirty="0">
                <a:solidFill>
                  <a:schemeClr val="bg1"/>
                </a:solidFill>
              </a:rPr>
              <a:t>George C. Marshall European Center for Security Studies (GCMC)</a:t>
            </a:r>
          </a:p>
        </p:txBody>
      </p:sp>
      <p:pic>
        <p:nvPicPr>
          <p:cNvPr id="13" name="Picture 12">
            <a:extLst>
              <a:ext uri="{FF2B5EF4-FFF2-40B4-BE49-F238E27FC236}">
                <a16:creationId xmlns:a16="http://schemas.microsoft.com/office/drawing/2014/main" id="{226CD82B-79FA-4344-8F31-B451F75B3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08" y="3694879"/>
            <a:ext cx="864509" cy="852139"/>
          </a:xfrm>
          <a:prstGeom prst="rect">
            <a:avLst/>
          </a:prstGeom>
        </p:spPr>
      </p:pic>
      <p:pic>
        <p:nvPicPr>
          <p:cNvPr id="14" name="Picture 13">
            <a:extLst>
              <a:ext uri="{FF2B5EF4-FFF2-40B4-BE49-F238E27FC236}">
                <a16:creationId xmlns:a16="http://schemas.microsoft.com/office/drawing/2014/main" id="{7AE89D05-A295-4459-9AA3-D10B7B6F693F}"/>
              </a:ext>
            </a:extLst>
          </p:cNvPr>
          <p:cNvPicPr>
            <a:picLocks noChangeAspect="1"/>
          </p:cNvPicPr>
          <p:nvPr/>
        </p:nvPicPr>
        <p:blipFill>
          <a:blip r:embed="rId5"/>
          <a:stretch>
            <a:fillRect/>
          </a:stretch>
        </p:blipFill>
        <p:spPr>
          <a:xfrm>
            <a:off x="368970" y="183050"/>
            <a:ext cx="3385731" cy="852139"/>
          </a:xfrm>
          <a:prstGeom prst="rect">
            <a:avLst/>
          </a:prstGeom>
        </p:spPr>
      </p:pic>
      <p:pic>
        <p:nvPicPr>
          <p:cNvPr id="15" name="Picture 14">
            <a:extLst>
              <a:ext uri="{FF2B5EF4-FFF2-40B4-BE49-F238E27FC236}">
                <a16:creationId xmlns:a16="http://schemas.microsoft.com/office/drawing/2014/main" id="{59017ED9-9A6F-4CE1-8684-3B0C7DB6526F}"/>
              </a:ext>
            </a:extLst>
          </p:cNvPr>
          <p:cNvPicPr>
            <a:picLocks noChangeAspect="1"/>
          </p:cNvPicPr>
          <p:nvPr/>
        </p:nvPicPr>
        <p:blipFill>
          <a:blip r:embed="rId6"/>
          <a:stretch>
            <a:fillRect/>
          </a:stretch>
        </p:blipFill>
        <p:spPr>
          <a:xfrm>
            <a:off x="368970" y="1296168"/>
            <a:ext cx="4307304" cy="1428386"/>
          </a:xfrm>
          <a:prstGeom prst="rect">
            <a:avLst/>
          </a:prstGeom>
        </p:spPr>
      </p:pic>
      <p:pic>
        <p:nvPicPr>
          <p:cNvPr id="16" name="Picture 15">
            <a:extLst>
              <a:ext uri="{FF2B5EF4-FFF2-40B4-BE49-F238E27FC236}">
                <a16:creationId xmlns:a16="http://schemas.microsoft.com/office/drawing/2014/main" id="{2D5767E2-446E-436B-8A5D-006564539A2C}"/>
              </a:ext>
            </a:extLst>
          </p:cNvPr>
          <p:cNvPicPr>
            <a:picLocks noChangeAspect="1"/>
          </p:cNvPicPr>
          <p:nvPr/>
        </p:nvPicPr>
        <p:blipFill>
          <a:blip r:embed="rId7"/>
          <a:stretch>
            <a:fillRect/>
          </a:stretch>
        </p:blipFill>
        <p:spPr>
          <a:xfrm>
            <a:off x="1454820" y="3083031"/>
            <a:ext cx="3221454" cy="2143731"/>
          </a:xfrm>
          <a:prstGeom prst="rect">
            <a:avLst/>
          </a:prstGeom>
        </p:spPr>
      </p:pic>
    </p:spTree>
    <p:extLst>
      <p:ext uri="{BB962C8B-B14F-4D97-AF65-F5344CB8AC3E}">
        <p14:creationId xmlns:p14="http://schemas.microsoft.com/office/powerpoint/2010/main" val="126785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7" name="TextBox 6">
            <a:extLst>
              <a:ext uri="{FF2B5EF4-FFF2-40B4-BE49-F238E27FC236}">
                <a16:creationId xmlns:a16="http://schemas.microsoft.com/office/drawing/2014/main" id="{68708461-9605-42EF-ADA3-DB1586F70E64}"/>
              </a:ext>
            </a:extLst>
          </p:cNvPr>
          <p:cNvSpPr txBox="1"/>
          <p:nvPr/>
        </p:nvSpPr>
        <p:spPr>
          <a:xfrm>
            <a:off x="6337609" y="3878001"/>
            <a:ext cx="5408341"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Limitations: </a:t>
            </a:r>
          </a:p>
          <a:p>
            <a:pPr marL="285750" indent="-285750">
              <a:buFont typeface="Arial" panose="020B0604020202020204" pitchFamily="34" charset="0"/>
              <a:buChar char="•"/>
            </a:pPr>
            <a:r>
              <a:rPr lang="en-US" b="1" dirty="0"/>
              <a:t>Focus on mechanics</a:t>
            </a:r>
            <a:endParaRPr lang="en-US" dirty="0"/>
          </a:p>
          <a:p>
            <a:pPr marL="285750" indent="-285750">
              <a:buFont typeface="Arial" panose="020B0604020202020204" pitchFamily="34" charset="0"/>
              <a:buChar char="•"/>
            </a:pPr>
            <a:r>
              <a:rPr lang="en-US" b="1" dirty="0"/>
              <a:t>Does not provide feedback on extended written discourse</a:t>
            </a:r>
          </a:p>
          <a:p>
            <a:r>
              <a:rPr lang="en-US" b="1" dirty="0"/>
              <a:t>Considered an INITIAL training solution</a:t>
            </a:r>
            <a:endParaRPr lang="en-US" dirty="0"/>
          </a:p>
        </p:txBody>
      </p:sp>
      <p:pic>
        <p:nvPicPr>
          <p:cNvPr id="8" name="Picture 7">
            <a:extLst>
              <a:ext uri="{FF2B5EF4-FFF2-40B4-BE49-F238E27FC236}">
                <a16:creationId xmlns:a16="http://schemas.microsoft.com/office/drawing/2014/main" id="{EB4088BA-5367-43DF-87CF-6116864295B6}"/>
              </a:ext>
            </a:extLst>
          </p:cNvPr>
          <p:cNvPicPr>
            <a:picLocks noChangeAspect="1"/>
          </p:cNvPicPr>
          <p:nvPr/>
        </p:nvPicPr>
        <p:blipFill>
          <a:blip r:embed="rId4"/>
          <a:stretch>
            <a:fillRect/>
          </a:stretch>
        </p:blipFill>
        <p:spPr>
          <a:xfrm>
            <a:off x="1339144" y="236261"/>
            <a:ext cx="3485802" cy="2833529"/>
          </a:xfrm>
          <a:prstGeom prst="rect">
            <a:avLst/>
          </a:prstGeom>
        </p:spPr>
      </p:pic>
      <p:sp>
        <p:nvSpPr>
          <p:cNvPr id="9" name="TextBox 8">
            <a:extLst>
              <a:ext uri="{FF2B5EF4-FFF2-40B4-BE49-F238E27FC236}">
                <a16:creationId xmlns:a16="http://schemas.microsoft.com/office/drawing/2014/main" id="{8622A403-F778-4C92-B054-84444DB27843}"/>
              </a:ext>
            </a:extLst>
          </p:cNvPr>
          <p:cNvSpPr txBox="1"/>
          <p:nvPr/>
        </p:nvSpPr>
        <p:spPr>
          <a:xfrm>
            <a:off x="578596" y="3334125"/>
            <a:ext cx="5006898" cy="230832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t>WELCOME TO ELTEC2</a:t>
            </a:r>
          </a:p>
          <a:p>
            <a:r>
              <a:rPr lang="en-US" dirty="0"/>
              <a:t>ELTEC2 is a resource for just-in-time or refresher training. The course includes topics that are common problem areas for many staff officers. You can decide for yourself which topics you would like to work on and select them in any order. Finally, you can apply what you have learned in the practical activities.</a:t>
            </a:r>
          </a:p>
        </p:txBody>
      </p:sp>
      <p:pic>
        <p:nvPicPr>
          <p:cNvPr id="10" name="Picture 9">
            <a:extLst>
              <a:ext uri="{FF2B5EF4-FFF2-40B4-BE49-F238E27FC236}">
                <a16:creationId xmlns:a16="http://schemas.microsoft.com/office/drawing/2014/main" id="{4ED719FB-5D63-4F05-BCB5-D564C3F23F79}"/>
              </a:ext>
            </a:extLst>
          </p:cNvPr>
          <p:cNvPicPr>
            <a:picLocks noChangeAspect="1"/>
          </p:cNvPicPr>
          <p:nvPr/>
        </p:nvPicPr>
        <p:blipFill>
          <a:blip r:embed="rId5"/>
          <a:stretch>
            <a:fillRect/>
          </a:stretch>
        </p:blipFill>
        <p:spPr>
          <a:xfrm>
            <a:off x="6096000" y="349618"/>
            <a:ext cx="5891561" cy="3314003"/>
          </a:xfrm>
          <a:prstGeom prst="rect">
            <a:avLst/>
          </a:prstGeom>
        </p:spPr>
      </p:pic>
    </p:spTree>
    <p:extLst>
      <p:ext uri="{BB962C8B-B14F-4D97-AF65-F5344CB8AC3E}">
        <p14:creationId xmlns:p14="http://schemas.microsoft.com/office/powerpoint/2010/main" val="50488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p:cTn id="3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699" y="246757"/>
            <a:ext cx="5550447" cy="584775"/>
          </a:xfrm>
          <a:prstGeom prst="rect">
            <a:avLst/>
          </a:prstGeom>
          <a:noFill/>
        </p:spPr>
        <p:txBody>
          <a:bodyPr wrap="square" rtlCol="0">
            <a:spAutoFit/>
          </a:bodyPr>
          <a:lstStyle/>
          <a:p>
            <a:r>
              <a:rPr lang="en-US" sz="3200" dirty="0">
                <a:solidFill>
                  <a:srgbClr val="000099"/>
                </a:solidFill>
              </a:rPr>
              <a:t>SOLUTION</a:t>
            </a:r>
          </a:p>
        </p:txBody>
      </p:sp>
      <p:sp>
        <p:nvSpPr>
          <p:cNvPr id="4" name="TextBox 3">
            <a:extLst>
              <a:ext uri="{FF2B5EF4-FFF2-40B4-BE49-F238E27FC236}">
                <a16:creationId xmlns:a16="http://schemas.microsoft.com/office/drawing/2014/main" id="{71A5D2A2-F309-4D23-AD06-40744DB19ABB}"/>
              </a:ext>
            </a:extLst>
          </p:cNvPr>
          <p:cNvSpPr txBox="1"/>
          <p:nvPr/>
        </p:nvSpPr>
        <p:spPr>
          <a:xfrm>
            <a:off x="359700" y="831531"/>
            <a:ext cx="6076818" cy="313932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BILC asks PLTCE to design and develop a course to:</a:t>
            </a:r>
          </a:p>
          <a:p>
            <a:pPr marL="285750" indent="-285750">
              <a:buFont typeface="Arial" panose="020B0604020202020204" pitchFamily="34" charset="0"/>
              <a:buChar char="•"/>
            </a:pPr>
            <a:r>
              <a:rPr lang="en-US" dirty="0"/>
              <a:t>enhance ELTEC2 that would give staff officers individualized feedback </a:t>
            </a:r>
          </a:p>
          <a:p>
            <a:pPr marL="285750" indent="-285750">
              <a:buFont typeface="Arial" panose="020B0604020202020204" pitchFamily="34" charset="0"/>
              <a:buChar char="•"/>
            </a:pPr>
            <a:r>
              <a:rPr lang="en-US" dirty="0"/>
              <a:t>provide additional, targeted instruction on NATO-specific written writing assignments and documents</a:t>
            </a:r>
          </a:p>
          <a:p>
            <a:pPr marL="285750" indent="-285750">
              <a:buFont typeface="Arial" panose="020B0604020202020204" pitchFamily="34" charset="0"/>
              <a:buChar char="•"/>
            </a:pPr>
            <a:r>
              <a:rPr lang="en-US" dirty="0"/>
              <a:t>Provide individual feedback</a:t>
            </a:r>
          </a:p>
          <a:p>
            <a:pPr marL="285750" indent="-285750">
              <a:buFont typeface="Arial" panose="020B0604020202020204" pitchFamily="34" charset="0"/>
              <a:buChar char="•"/>
            </a:pPr>
            <a:r>
              <a:rPr lang="en-US" dirty="0"/>
              <a:t>Target specific writing topics:</a:t>
            </a:r>
          </a:p>
          <a:p>
            <a:pPr lvl="0"/>
            <a:r>
              <a:rPr lang="en-US" dirty="0"/>
              <a:t>	- The writing process </a:t>
            </a:r>
          </a:p>
          <a:p>
            <a:pPr lvl="0"/>
            <a:r>
              <a:rPr lang="en-US" dirty="0"/>
              <a:t>	- Self-editing/peer editing </a:t>
            </a:r>
          </a:p>
          <a:p>
            <a:pPr lvl="0"/>
            <a:r>
              <a:rPr lang="en-US" dirty="0"/>
              <a:t>	- Genre analysis </a:t>
            </a:r>
          </a:p>
          <a:p>
            <a:pPr lvl="0"/>
            <a:r>
              <a:rPr lang="en-US" dirty="0"/>
              <a:t>	- Writing tailored for the audience </a:t>
            </a:r>
          </a:p>
        </p:txBody>
      </p:sp>
      <p:pic>
        <p:nvPicPr>
          <p:cNvPr id="7" name="Picture 6">
            <a:extLst>
              <a:ext uri="{FF2B5EF4-FFF2-40B4-BE49-F238E27FC236}">
                <a16:creationId xmlns:a16="http://schemas.microsoft.com/office/drawing/2014/main" id="{A729BAA6-17CE-4EF4-AFC0-EEC2FFE4BE2B}"/>
              </a:ext>
            </a:extLst>
          </p:cNvPr>
          <p:cNvPicPr>
            <a:picLocks noChangeAspect="1"/>
          </p:cNvPicPr>
          <p:nvPr/>
        </p:nvPicPr>
        <p:blipFill>
          <a:blip r:embed="rId4"/>
          <a:stretch>
            <a:fillRect/>
          </a:stretch>
        </p:blipFill>
        <p:spPr>
          <a:xfrm>
            <a:off x="8591592" y="3642271"/>
            <a:ext cx="2649508" cy="1849356"/>
          </a:xfrm>
          <a:prstGeom prst="rect">
            <a:avLst/>
          </a:prstGeom>
        </p:spPr>
      </p:pic>
      <p:pic>
        <p:nvPicPr>
          <p:cNvPr id="8" name="Picture 7">
            <a:extLst>
              <a:ext uri="{FF2B5EF4-FFF2-40B4-BE49-F238E27FC236}">
                <a16:creationId xmlns:a16="http://schemas.microsoft.com/office/drawing/2014/main" id="{CF0F6742-99D6-40DE-B643-689DB7D94F56}"/>
              </a:ext>
            </a:extLst>
          </p:cNvPr>
          <p:cNvPicPr>
            <a:picLocks noChangeAspect="1"/>
          </p:cNvPicPr>
          <p:nvPr/>
        </p:nvPicPr>
        <p:blipFill>
          <a:blip r:embed="rId5"/>
          <a:stretch>
            <a:fillRect/>
          </a:stretch>
        </p:blipFill>
        <p:spPr>
          <a:xfrm>
            <a:off x="8769675" y="366864"/>
            <a:ext cx="2317195" cy="3070151"/>
          </a:xfrm>
          <a:prstGeom prst="rect">
            <a:avLst/>
          </a:prstGeom>
        </p:spPr>
      </p:pic>
      <p:sp>
        <p:nvSpPr>
          <p:cNvPr id="9" name="TextBox 8">
            <a:extLst>
              <a:ext uri="{FF2B5EF4-FFF2-40B4-BE49-F238E27FC236}">
                <a16:creationId xmlns:a16="http://schemas.microsoft.com/office/drawing/2014/main" id="{E638FE2F-BE36-4F12-A8D5-2C0E311E03C9}"/>
              </a:ext>
            </a:extLst>
          </p:cNvPr>
          <p:cNvSpPr txBox="1"/>
          <p:nvPr/>
        </p:nvSpPr>
        <p:spPr>
          <a:xfrm>
            <a:off x="359700" y="5079946"/>
            <a:ext cx="61191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000099"/>
                </a:solidFill>
              </a:rPr>
              <a:t>The NATO Systems Approach to Training </a:t>
            </a:r>
          </a:p>
          <a:p>
            <a:r>
              <a:rPr lang="en-US" b="1" dirty="0">
                <a:solidFill>
                  <a:srgbClr val="000099"/>
                </a:solidFill>
              </a:rPr>
              <a:t>The ADDIE model</a:t>
            </a:r>
          </a:p>
        </p:txBody>
      </p:sp>
      <p:sp>
        <p:nvSpPr>
          <p:cNvPr id="12" name="Arrow: Up-Down 11">
            <a:extLst>
              <a:ext uri="{FF2B5EF4-FFF2-40B4-BE49-F238E27FC236}">
                <a16:creationId xmlns:a16="http://schemas.microsoft.com/office/drawing/2014/main" id="{09EF525C-6D1C-4FF8-BF9A-568FAB758334}"/>
              </a:ext>
            </a:extLst>
          </p:cNvPr>
          <p:cNvSpPr/>
          <p:nvPr/>
        </p:nvSpPr>
        <p:spPr>
          <a:xfrm>
            <a:off x="3155793" y="4108575"/>
            <a:ext cx="484632" cy="8811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0D618D2-24A0-4BED-93CD-3D698BD32AE7}"/>
              </a:ext>
            </a:extLst>
          </p:cNvPr>
          <p:cNvSpPr/>
          <p:nvPr/>
        </p:nvSpPr>
        <p:spPr>
          <a:xfrm rot="18987270">
            <a:off x="5690212" y="3383621"/>
            <a:ext cx="32042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0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699" y="402874"/>
            <a:ext cx="5550447" cy="584775"/>
          </a:xfrm>
          <a:prstGeom prst="rect">
            <a:avLst/>
          </a:prstGeom>
          <a:noFill/>
        </p:spPr>
        <p:txBody>
          <a:bodyPr wrap="square" rtlCol="0">
            <a:spAutoFit/>
          </a:bodyPr>
          <a:lstStyle/>
          <a:p>
            <a:r>
              <a:rPr lang="en-US" sz="3200" b="1" dirty="0">
                <a:solidFill>
                  <a:srgbClr val="000099"/>
                </a:solidFill>
              </a:rPr>
              <a:t>ADDIE</a:t>
            </a:r>
          </a:p>
        </p:txBody>
      </p:sp>
      <p:pic>
        <p:nvPicPr>
          <p:cNvPr id="1028" name="Picture 4" descr="ADDIE Model: Instructional Design - Educational Technology">
            <a:extLst>
              <a:ext uri="{FF2B5EF4-FFF2-40B4-BE49-F238E27FC236}">
                <a16:creationId xmlns:a16="http://schemas.microsoft.com/office/drawing/2014/main" id="{95F49E33-0B0B-468E-881E-14FFB5CF8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03" y="987649"/>
            <a:ext cx="7401168" cy="47838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4DFF2C-5403-41D1-8035-61E8039680CC}"/>
              </a:ext>
            </a:extLst>
          </p:cNvPr>
          <p:cNvSpPr txBox="1"/>
          <p:nvPr/>
        </p:nvSpPr>
        <p:spPr>
          <a:xfrm>
            <a:off x="8627221" y="2502423"/>
            <a:ext cx="219679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solidFill>
                  <a:srgbClr val="000099"/>
                </a:solidFill>
              </a:rPr>
              <a:t>Remind you of anything?</a:t>
            </a:r>
          </a:p>
        </p:txBody>
      </p:sp>
      <p:grpSp>
        <p:nvGrpSpPr>
          <p:cNvPr id="12" name="Group 11">
            <a:extLst>
              <a:ext uri="{FF2B5EF4-FFF2-40B4-BE49-F238E27FC236}">
                <a16:creationId xmlns:a16="http://schemas.microsoft.com/office/drawing/2014/main" id="{901A20C5-52C8-4C48-8672-877F9386BABA}"/>
              </a:ext>
            </a:extLst>
          </p:cNvPr>
          <p:cNvGrpSpPr/>
          <p:nvPr/>
        </p:nvGrpSpPr>
        <p:grpSpPr>
          <a:xfrm>
            <a:off x="6096000" y="811101"/>
            <a:ext cx="6024567" cy="4912468"/>
            <a:chOff x="5784015" y="597481"/>
            <a:chExt cx="6024567" cy="4912468"/>
          </a:xfrm>
        </p:grpSpPr>
        <p:graphicFrame>
          <p:nvGraphicFramePr>
            <p:cNvPr id="13" name="Diagram 12">
              <a:extLst>
                <a:ext uri="{FF2B5EF4-FFF2-40B4-BE49-F238E27FC236}">
                  <a16:creationId xmlns:a16="http://schemas.microsoft.com/office/drawing/2014/main" id="{943B7A1A-DD22-4224-AF2E-82A33C07571E}"/>
                </a:ext>
              </a:extLst>
            </p:cNvPr>
            <p:cNvGraphicFramePr/>
            <p:nvPr>
              <p:extLst>
                <p:ext uri="{D42A27DB-BD31-4B8C-83A1-F6EECF244321}">
                  <p14:modId xmlns:p14="http://schemas.microsoft.com/office/powerpoint/2010/main" val="665254011"/>
                </p:ext>
              </p:extLst>
            </p:nvPr>
          </p:nvGraphicFramePr>
          <p:xfrm>
            <a:off x="5784015" y="597481"/>
            <a:ext cx="6024567" cy="49124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Rounded Corners 13">
              <a:extLst>
                <a:ext uri="{FF2B5EF4-FFF2-40B4-BE49-F238E27FC236}">
                  <a16:creationId xmlns:a16="http://schemas.microsoft.com/office/drawing/2014/main" id="{14ACB594-BEC2-4AB5-8B3D-D57675CEC015}"/>
                </a:ext>
              </a:extLst>
            </p:cNvPr>
            <p:cNvSpPr/>
            <p:nvPr/>
          </p:nvSpPr>
          <p:spPr>
            <a:xfrm>
              <a:off x="8219368" y="2109608"/>
              <a:ext cx="1173609" cy="1900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What do we want to investigate?</a:t>
              </a:r>
            </a:p>
          </p:txBody>
        </p:sp>
      </p:grpSp>
    </p:spTree>
    <p:extLst>
      <p:ext uri="{BB962C8B-B14F-4D97-AF65-F5344CB8AC3E}">
        <p14:creationId xmlns:p14="http://schemas.microsoft.com/office/powerpoint/2010/main" val="420453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4" name="TextBox 3">
            <a:extLst>
              <a:ext uri="{FF2B5EF4-FFF2-40B4-BE49-F238E27FC236}">
                <a16:creationId xmlns:a16="http://schemas.microsoft.com/office/drawing/2014/main" id="{D602A558-7766-4F58-A240-BC6F19AD0A86}"/>
              </a:ext>
            </a:extLst>
          </p:cNvPr>
          <p:cNvSpPr txBox="1"/>
          <p:nvPr/>
        </p:nvSpPr>
        <p:spPr>
          <a:xfrm>
            <a:off x="272633" y="420546"/>
            <a:ext cx="204067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a:t>ANALYSIS</a:t>
            </a:r>
          </a:p>
        </p:txBody>
      </p:sp>
      <p:sp>
        <p:nvSpPr>
          <p:cNvPr id="7" name="TextBox 6">
            <a:extLst>
              <a:ext uri="{FF2B5EF4-FFF2-40B4-BE49-F238E27FC236}">
                <a16:creationId xmlns:a16="http://schemas.microsoft.com/office/drawing/2014/main" id="{5DF04634-EB01-4DE2-B4A8-835389A5071A}"/>
              </a:ext>
            </a:extLst>
          </p:cNvPr>
          <p:cNvSpPr txBox="1"/>
          <p:nvPr/>
        </p:nvSpPr>
        <p:spPr>
          <a:xfrm>
            <a:off x="135050" y="1777368"/>
            <a:ext cx="4279462"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Establish PLTCE Working Group</a:t>
            </a:r>
          </a:p>
          <a:p>
            <a:pPr marL="285750" indent="-285750">
              <a:buFontTx/>
              <a:buChar char="-"/>
            </a:pPr>
            <a:r>
              <a:rPr lang="en-US" dirty="0"/>
              <a:t>Target audience</a:t>
            </a:r>
          </a:p>
          <a:p>
            <a:pPr marL="285750" indent="-285750">
              <a:buFontTx/>
              <a:buChar char="-"/>
            </a:pPr>
            <a:r>
              <a:rPr lang="en-US" dirty="0"/>
              <a:t>Course goal</a:t>
            </a:r>
          </a:p>
          <a:p>
            <a:pPr marL="285750" indent="-285750">
              <a:buFontTx/>
              <a:buChar char="-"/>
            </a:pPr>
            <a:r>
              <a:rPr lang="en-US" dirty="0"/>
              <a:t>Performance objectives</a:t>
            </a:r>
          </a:p>
          <a:p>
            <a:r>
              <a:rPr lang="en-US" dirty="0"/>
              <a:t>Create questionnaire for a wider audience:</a:t>
            </a:r>
          </a:p>
          <a:p>
            <a:r>
              <a:rPr lang="en-US" dirty="0"/>
              <a:t> - gauge national interest in such a course</a:t>
            </a:r>
          </a:p>
          <a:p>
            <a:r>
              <a:rPr lang="en-US" dirty="0"/>
              <a:t> - explore preferences on course modalities </a:t>
            </a:r>
          </a:p>
          <a:p>
            <a:r>
              <a:rPr lang="en-US" dirty="0"/>
              <a:t> - identify writing content areas</a:t>
            </a:r>
          </a:p>
          <a:p>
            <a:r>
              <a:rPr lang="en-US" dirty="0"/>
              <a:t> - understand tech limitations/requirements</a:t>
            </a:r>
          </a:p>
          <a:p>
            <a:endParaRPr lang="en-US" dirty="0"/>
          </a:p>
          <a:p>
            <a:endParaRPr lang="en-US" dirty="0"/>
          </a:p>
        </p:txBody>
      </p:sp>
      <p:pic>
        <p:nvPicPr>
          <p:cNvPr id="10" name="Picture 9" descr="C:\Users\Andrea.Gjorevski\AppData\Local\Microsoft\Windows\INetCache\Content.MSO\917460D8.tmp">
            <a:extLst>
              <a:ext uri="{FF2B5EF4-FFF2-40B4-BE49-F238E27FC236}">
                <a16:creationId xmlns:a16="http://schemas.microsoft.com/office/drawing/2014/main" id="{048EA1BB-D3B9-4315-890E-9BAE1BFFC79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3001" y="629283"/>
            <a:ext cx="3363949" cy="1689906"/>
          </a:xfrm>
          <a:prstGeom prst="rect">
            <a:avLst/>
          </a:prstGeom>
          <a:noFill/>
          <a:ln w="3175">
            <a:solidFill>
              <a:schemeClr val="tx1"/>
            </a:solidFill>
          </a:ln>
        </p:spPr>
      </p:pic>
      <p:pic>
        <p:nvPicPr>
          <p:cNvPr id="11" name="Picture 10" descr="C:\Users\Andrea.Gjorevski\AppData\Local\Microsoft\Windows\INetCache\Content.MSO\B58B68BA.tmp">
            <a:extLst>
              <a:ext uri="{FF2B5EF4-FFF2-40B4-BE49-F238E27FC236}">
                <a16:creationId xmlns:a16="http://schemas.microsoft.com/office/drawing/2014/main" id="{FB2D7319-5D74-4C89-AE39-2A7C20231A0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4971" y="3564575"/>
            <a:ext cx="3879029" cy="1596232"/>
          </a:xfrm>
          <a:prstGeom prst="rect">
            <a:avLst/>
          </a:prstGeom>
          <a:noFill/>
          <a:ln w="3175">
            <a:solidFill>
              <a:schemeClr val="tx1"/>
            </a:solidFill>
          </a:ln>
        </p:spPr>
      </p:pic>
      <p:pic>
        <p:nvPicPr>
          <p:cNvPr id="12" name="Picture 11" descr="C:\Users\Andrea.Gjorevski\AppData\Local\Microsoft\Windows\INetCache\Content.MSO\6FFAF4A6.tmp">
            <a:extLst>
              <a:ext uri="{FF2B5EF4-FFF2-40B4-BE49-F238E27FC236}">
                <a16:creationId xmlns:a16="http://schemas.microsoft.com/office/drawing/2014/main" id="{66795B37-BFC3-46D1-A214-BB2D7220DFE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3000" y="3564575"/>
            <a:ext cx="3363949" cy="1602790"/>
          </a:xfrm>
          <a:prstGeom prst="rect">
            <a:avLst/>
          </a:prstGeom>
          <a:noFill/>
          <a:ln w="3175">
            <a:solidFill>
              <a:schemeClr val="tx1"/>
            </a:solidFill>
          </a:ln>
        </p:spPr>
      </p:pic>
      <p:pic>
        <p:nvPicPr>
          <p:cNvPr id="14" name="Picture 13">
            <a:extLst>
              <a:ext uri="{FF2B5EF4-FFF2-40B4-BE49-F238E27FC236}">
                <a16:creationId xmlns:a16="http://schemas.microsoft.com/office/drawing/2014/main" id="{CE23CF2F-9717-42BE-8354-8BC17A0020B9}"/>
              </a:ext>
            </a:extLst>
          </p:cNvPr>
          <p:cNvPicPr>
            <a:picLocks noChangeAspect="1"/>
          </p:cNvPicPr>
          <p:nvPr/>
        </p:nvPicPr>
        <p:blipFill>
          <a:blip r:embed="rId7"/>
          <a:stretch>
            <a:fillRect/>
          </a:stretch>
        </p:blipFill>
        <p:spPr>
          <a:xfrm>
            <a:off x="4614971" y="646935"/>
            <a:ext cx="3892557" cy="1672254"/>
          </a:xfrm>
          <a:prstGeom prst="rect">
            <a:avLst/>
          </a:prstGeom>
        </p:spPr>
      </p:pic>
    </p:spTree>
    <p:extLst>
      <p:ext uri="{BB962C8B-B14F-4D97-AF65-F5344CB8AC3E}">
        <p14:creationId xmlns:p14="http://schemas.microsoft.com/office/powerpoint/2010/main" val="33132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dirty="0">
                <a:solidFill>
                  <a:schemeClr val="bg1"/>
                </a:solidFill>
              </a:rPr>
              <a:t>NATO BILC Professional Development Seminar</a:t>
            </a:r>
          </a:p>
          <a:p>
            <a:pPr algn="ctr"/>
            <a:r>
              <a:rPr lang="en-US" b="1" dirty="0">
                <a:solidFill>
                  <a:schemeClr val="bg1"/>
                </a:solidFill>
              </a:rPr>
              <a:t>Provo, Utah</a:t>
            </a:r>
          </a:p>
          <a:p>
            <a:pPr algn="ctr"/>
            <a:r>
              <a:rPr lang="en-US" b="1" dirty="0">
                <a:solidFill>
                  <a:schemeClr val="bg1"/>
                </a:solidFill>
              </a:rPr>
              <a:t>16 - 21 October 2022</a:t>
            </a:r>
          </a:p>
        </p:txBody>
      </p:sp>
      <p:sp>
        <p:nvSpPr>
          <p:cNvPr id="6" name="TextBox 5">
            <a:extLst>
              <a:ext uri="{FF2B5EF4-FFF2-40B4-BE49-F238E27FC236}">
                <a16:creationId xmlns:a16="http://schemas.microsoft.com/office/drawing/2014/main" id="{4BE59BA0-CC0B-4B85-A785-9BC9F6333F40}"/>
              </a:ext>
            </a:extLst>
          </p:cNvPr>
          <p:cNvSpPr txBox="1"/>
          <p:nvPr/>
        </p:nvSpPr>
        <p:spPr>
          <a:xfrm>
            <a:off x="354434" y="105110"/>
            <a:ext cx="163800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dirty="0">
                <a:solidFill>
                  <a:srgbClr val="000099"/>
                </a:solidFill>
              </a:rPr>
              <a:t>DESIGN</a:t>
            </a:r>
          </a:p>
        </p:txBody>
      </p:sp>
      <p:sp>
        <p:nvSpPr>
          <p:cNvPr id="4" name="TextBox 3">
            <a:extLst>
              <a:ext uri="{FF2B5EF4-FFF2-40B4-BE49-F238E27FC236}">
                <a16:creationId xmlns:a16="http://schemas.microsoft.com/office/drawing/2014/main" id="{52FD820C-712B-4002-8D85-6545422BFFC3}"/>
              </a:ext>
            </a:extLst>
          </p:cNvPr>
          <p:cNvSpPr txBox="1"/>
          <p:nvPr/>
        </p:nvSpPr>
        <p:spPr>
          <a:xfrm>
            <a:off x="354434" y="770145"/>
            <a:ext cx="11743781" cy="415498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2400" dirty="0">
                <a:ea typeface="Calibri" panose="020F0502020204030204" pitchFamily="34" charset="0"/>
              </a:rPr>
              <a:t>Online course (Totally? Fully? Completely?) </a:t>
            </a:r>
          </a:p>
          <a:p>
            <a:pPr marL="285750" indent="-285750">
              <a:buFont typeface="Arial" panose="020B0604020202020204" pitchFamily="34" charset="0"/>
              <a:buChar char="•"/>
            </a:pPr>
            <a:r>
              <a:rPr lang="en-US" sz="2400" dirty="0">
                <a:ea typeface="Calibri" panose="020F0502020204030204" pitchFamily="34" charset="0"/>
              </a:rPr>
              <a:t>A mix of asynchronous or self-paced e-learning and synchronous e-learning* </a:t>
            </a:r>
          </a:p>
          <a:p>
            <a:pPr marL="285750" indent="-285750">
              <a:buFont typeface="Arial" panose="020B0604020202020204" pitchFamily="34" charset="0"/>
              <a:buChar char="•"/>
            </a:pPr>
            <a:r>
              <a:rPr lang="en-US" sz="2400" dirty="0">
                <a:ea typeface="Calibri" panose="020F0502020204030204" pitchFamily="34" charset="0"/>
              </a:rPr>
              <a:t>One-on-one feedback sessions with an instructor</a:t>
            </a:r>
          </a:p>
          <a:p>
            <a:pPr marL="285750" indent="-285750">
              <a:buFont typeface="Arial" panose="020B0604020202020204" pitchFamily="34" charset="0"/>
              <a:buChar char="•"/>
            </a:pPr>
            <a:r>
              <a:rPr lang="en-US" sz="2400" dirty="0">
                <a:ea typeface="Calibri" panose="020F0502020204030204" pitchFamily="34" charset="0"/>
              </a:rPr>
              <a:t>A video-teleconferencing (VTC) platform for synchronous and one-on-one feedback sessions.</a:t>
            </a:r>
          </a:p>
          <a:p>
            <a:pPr marL="285750" indent="-285750">
              <a:buFont typeface="Arial" panose="020B0604020202020204" pitchFamily="34" charset="0"/>
              <a:buChar char="•"/>
            </a:pPr>
            <a:r>
              <a:rPr lang="en-US" sz="2400" dirty="0">
                <a:ea typeface="Calibri" panose="020F0502020204030204" pitchFamily="34" charset="0"/>
              </a:rPr>
              <a:t>Learning Management System (LMS) - Asynchronous sessions, document handling, and communication</a:t>
            </a:r>
          </a:p>
          <a:p>
            <a:pPr marL="285750" indent="-285750">
              <a:buFont typeface="Arial" panose="020B0604020202020204" pitchFamily="34" charset="0"/>
              <a:buChar char="•"/>
            </a:pPr>
            <a:r>
              <a:rPr lang="en-US" sz="2400" dirty="0"/>
              <a:t>Thirty to thirty-five hours over four weeks. </a:t>
            </a:r>
          </a:p>
          <a:p>
            <a:r>
              <a:rPr lang="en-US" sz="2400" dirty="0"/>
              <a:t>      - 3 hours per week synchronous</a:t>
            </a:r>
          </a:p>
          <a:p>
            <a:r>
              <a:rPr lang="en-US" sz="2400" dirty="0"/>
              <a:t>      - 1 hour individual conferencing per week</a:t>
            </a:r>
          </a:p>
          <a:p>
            <a:r>
              <a:rPr lang="en-US" sz="2400" dirty="0"/>
              <a:t>      - 4 hours asynchronous per week</a:t>
            </a:r>
          </a:p>
        </p:txBody>
      </p:sp>
      <p:sp>
        <p:nvSpPr>
          <p:cNvPr id="10" name="TextBox 9">
            <a:extLst>
              <a:ext uri="{FF2B5EF4-FFF2-40B4-BE49-F238E27FC236}">
                <a16:creationId xmlns:a16="http://schemas.microsoft.com/office/drawing/2014/main" id="{A680F249-8ABF-4E8F-B2C9-65B2E8AC3BDA}"/>
              </a:ext>
            </a:extLst>
          </p:cNvPr>
          <p:cNvSpPr txBox="1"/>
          <p:nvPr/>
        </p:nvSpPr>
        <p:spPr>
          <a:xfrm>
            <a:off x="1100071" y="4978292"/>
            <a:ext cx="9891651" cy="1138773"/>
          </a:xfrm>
          <a:prstGeom prst="rect">
            <a:avLst/>
          </a:prstGeom>
          <a:noFill/>
        </p:spPr>
        <p:txBody>
          <a:bodyPr wrap="square" rtlCol="0">
            <a:spAutoFit/>
          </a:bodyPr>
          <a:lstStyle/>
          <a:p>
            <a:r>
              <a:rPr lang="en-US" b="1" dirty="0"/>
              <a:t>*</a:t>
            </a:r>
            <a:r>
              <a:rPr lang="en-US" sz="1600" b="1" dirty="0"/>
              <a:t>Asynchronous activities-short video presentations, readings, and peer interaction</a:t>
            </a:r>
          </a:p>
          <a:p>
            <a:r>
              <a:rPr lang="en-US" sz="1600" b="1" dirty="0"/>
              <a:t>*Synchronous-, to practice writing concepts through practical, hands-on application, and to increase social presence, to foster interoperability</a:t>
            </a:r>
          </a:p>
          <a:p>
            <a:endParaRPr lang="en-US" dirty="0"/>
          </a:p>
        </p:txBody>
      </p:sp>
      <p:pic>
        <p:nvPicPr>
          <p:cNvPr id="8" name="Picture 7">
            <a:extLst>
              <a:ext uri="{FF2B5EF4-FFF2-40B4-BE49-F238E27FC236}">
                <a16:creationId xmlns:a16="http://schemas.microsoft.com/office/drawing/2014/main" id="{F7C9DFC4-5093-4CFA-BD99-234317C68B4A}"/>
              </a:ext>
            </a:extLst>
          </p:cNvPr>
          <p:cNvPicPr>
            <a:picLocks noChangeAspect="1"/>
          </p:cNvPicPr>
          <p:nvPr/>
        </p:nvPicPr>
        <p:blipFill>
          <a:blip r:embed="rId4"/>
          <a:stretch>
            <a:fillRect/>
          </a:stretch>
        </p:blipFill>
        <p:spPr>
          <a:xfrm>
            <a:off x="8504881" y="3047791"/>
            <a:ext cx="1758671" cy="1758671"/>
          </a:xfrm>
          <a:prstGeom prst="rect">
            <a:avLst/>
          </a:prstGeom>
        </p:spPr>
      </p:pic>
    </p:spTree>
    <p:extLst>
      <p:ext uri="{BB962C8B-B14F-4D97-AF65-F5344CB8AC3E}">
        <p14:creationId xmlns:p14="http://schemas.microsoft.com/office/powerpoint/2010/main" val="36885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p:cTn id="2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0">
                                            <p:txEl>
                                              <p:pRg st="0" end="0"/>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p:cTn id="2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down)">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down)">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wipe(down)">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wipe(down)">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 calcmode="lin" valueType="num">
                                      <p:cBhvr>
                                        <p:cTn id="6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4">
                                            <p:txEl>
                                              <p:pRg st="7" end="7"/>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p:cTn id="6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7" name="TextBox 6">
            <a:extLst>
              <a:ext uri="{FF2B5EF4-FFF2-40B4-BE49-F238E27FC236}">
                <a16:creationId xmlns:a16="http://schemas.microsoft.com/office/drawing/2014/main" id="{A66EF114-CC92-44FA-8DD5-3953BB82567F}"/>
              </a:ext>
            </a:extLst>
          </p:cNvPr>
          <p:cNvSpPr txBox="1"/>
          <p:nvPr/>
        </p:nvSpPr>
        <p:spPr>
          <a:xfrm>
            <a:off x="498001" y="263727"/>
            <a:ext cx="3387013" cy="58477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200" b="1" dirty="0">
                <a:solidFill>
                  <a:srgbClr val="000099"/>
                </a:solidFill>
              </a:rPr>
              <a:t>DEVELOPMENT</a:t>
            </a:r>
          </a:p>
        </p:txBody>
      </p:sp>
      <p:sp>
        <p:nvSpPr>
          <p:cNvPr id="9" name="TextBox 8">
            <a:extLst>
              <a:ext uri="{FF2B5EF4-FFF2-40B4-BE49-F238E27FC236}">
                <a16:creationId xmlns:a16="http://schemas.microsoft.com/office/drawing/2014/main" id="{05757326-9CA8-4AB4-905A-CA9ABBA1E3C8}"/>
              </a:ext>
            </a:extLst>
          </p:cNvPr>
          <p:cNvSpPr txBox="1"/>
          <p:nvPr/>
        </p:nvSpPr>
        <p:spPr>
          <a:xfrm>
            <a:off x="498001" y="999900"/>
            <a:ext cx="11178184" cy="39703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dirty="0"/>
              <a:t>Course Content and Tasks</a:t>
            </a:r>
          </a:p>
          <a:p>
            <a:r>
              <a:rPr lang="en-US" dirty="0"/>
              <a:t>        - Only authentic NATO texts and writing tasks</a:t>
            </a:r>
          </a:p>
          <a:p>
            <a:pPr marL="285750" indent="-285750">
              <a:buFont typeface="Arial" panose="020B0604020202020204" pitchFamily="34" charset="0"/>
              <a:buChar char="•"/>
            </a:pPr>
            <a:r>
              <a:rPr lang="en-US" dirty="0"/>
              <a:t>Four progressively difficult writing tasks </a:t>
            </a:r>
          </a:p>
          <a:p>
            <a:pPr lvl="0"/>
            <a:r>
              <a:rPr lang="en-US" dirty="0"/>
              <a:t>          - E-mail, formal</a:t>
            </a:r>
          </a:p>
          <a:p>
            <a:pPr lvl="0"/>
            <a:r>
              <a:rPr lang="en-US" dirty="0"/>
              <a:t>          - Point Paper </a:t>
            </a:r>
          </a:p>
          <a:p>
            <a:pPr lvl="0"/>
            <a:r>
              <a:rPr lang="en-US" dirty="0"/>
              <a:t>          - Executive Summary</a:t>
            </a:r>
          </a:p>
          <a:p>
            <a:pPr lvl="0"/>
            <a:r>
              <a:rPr lang="en-US" dirty="0"/>
              <a:t>          - Extended Opinion, Summary, and Analysis</a:t>
            </a:r>
          </a:p>
          <a:p>
            <a:pPr marL="285750" lvl="0" indent="-285750">
              <a:buFont typeface="Arial" panose="020B0604020202020204" pitchFamily="34" charset="0"/>
              <a:buChar char="•"/>
            </a:pPr>
            <a:r>
              <a:rPr lang="en-US" dirty="0"/>
              <a:t>Assessment</a:t>
            </a:r>
          </a:p>
          <a:p>
            <a:pPr lvl="0"/>
            <a:r>
              <a:rPr lang="en-US" dirty="0"/>
              <a:t>           - Portfolio</a:t>
            </a:r>
          </a:p>
          <a:p>
            <a:pPr lvl="0"/>
            <a:r>
              <a:rPr lang="en-US" dirty="0"/>
              <a:t>           - Rubrics defined standards in the objectives</a:t>
            </a:r>
          </a:p>
          <a:p>
            <a:r>
              <a:rPr lang="en-US" dirty="0"/>
              <a:t>              related to NATO writing principles  </a:t>
            </a:r>
          </a:p>
          <a:p>
            <a:r>
              <a:rPr lang="en-US" dirty="0"/>
              <a:t>           - Holistic rubrics </a:t>
            </a:r>
          </a:p>
          <a:p>
            <a:pPr marL="285750" indent="-285750">
              <a:buFont typeface="Arial" panose="020B0604020202020204" pitchFamily="34" charset="0"/>
              <a:buChar char="•"/>
            </a:pPr>
            <a:r>
              <a:rPr lang="en-US" dirty="0"/>
              <a:t>Asynchronous and synchronous balance</a:t>
            </a:r>
          </a:p>
          <a:p>
            <a:pPr lvl="0"/>
            <a:r>
              <a:rPr lang="en-US" dirty="0"/>
              <a:t>             -  SOFLA (Synchronous Online Flipped Learning Approach)</a:t>
            </a:r>
          </a:p>
        </p:txBody>
      </p:sp>
      <p:pic>
        <p:nvPicPr>
          <p:cNvPr id="1026" name="Picture 2" descr="Designing and Developing an Online Course | edX">
            <a:extLst>
              <a:ext uri="{FF2B5EF4-FFF2-40B4-BE49-F238E27FC236}">
                <a16:creationId xmlns:a16="http://schemas.microsoft.com/office/drawing/2014/main" id="{87916BEE-B418-4B84-89C6-A6B418130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529" y="1512277"/>
            <a:ext cx="4831194" cy="28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p:cTn id="2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9">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p:cTn id="34"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9">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 calcmode="lin" valueType="num">
                                      <p:cBhvr>
                                        <p:cTn id="39"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 calcmode="lin" valueType="num">
                                      <p:cBhvr>
                                        <p:cTn id="51"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9">
                                            <p:txEl>
                                              <p:pRg st="8" end="8"/>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xEl>
                                              <p:pRg st="9" end="9"/>
                                            </p:txEl>
                                          </p:spTgt>
                                        </p:tgtEl>
                                        <p:attrNameLst>
                                          <p:attrName>style.visibility</p:attrName>
                                        </p:attrNameLst>
                                      </p:cBhvr>
                                      <p:to>
                                        <p:strVal val="visible"/>
                                      </p:to>
                                    </p:set>
                                    <p:anim calcmode="lin" valueType="num">
                                      <p:cBhvr>
                                        <p:cTn id="56"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9">
                                            <p:txEl>
                                              <p:pRg st="9" end="9"/>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 calcmode="lin" valueType="num">
                                      <p:cBhvr>
                                        <p:cTn id="61" dur="5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9">
                                            <p:txEl>
                                              <p:pRg st="10" end="10"/>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9">
                                            <p:txEl>
                                              <p:pRg st="11" end="11"/>
                                            </p:txEl>
                                          </p:spTgt>
                                        </p:tgtEl>
                                        <p:attrNameLst>
                                          <p:attrName>style.visibility</p:attrName>
                                        </p:attrNameLst>
                                      </p:cBhvr>
                                      <p:to>
                                        <p:strVal val="visible"/>
                                      </p:to>
                                    </p:set>
                                    <p:anim calcmode="lin" valueType="num">
                                      <p:cBhvr>
                                        <p:cTn id="66" dur="500" fill="hold"/>
                                        <p:tgtEl>
                                          <p:spTgt spid="9">
                                            <p:txEl>
                                              <p:pRg st="11" end="11"/>
                                            </p:txEl>
                                          </p:spTgt>
                                        </p:tgtEl>
                                        <p:attrNameLst>
                                          <p:attrName>ppt_w</p:attrName>
                                        </p:attrNameLst>
                                      </p:cBhvr>
                                      <p:tavLst>
                                        <p:tav tm="0">
                                          <p:val>
                                            <p:fltVal val="0"/>
                                          </p:val>
                                        </p:tav>
                                        <p:tav tm="100000">
                                          <p:val>
                                            <p:strVal val="#ppt_w"/>
                                          </p:val>
                                        </p:tav>
                                      </p:tavLst>
                                    </p:anim>
                                    <p:anim calcmode="lin" valueType="num">
                                      <p:cBhvr>
                                        <p:cTn id="67" dur="500" fill="hold"/>
                                        <p:tgtEl>
                                          <p:spTgt spid="9">
                                            <p:txEl>
                                              <p:pRg st="11" end="11"/>
                                            </p:txEl>
                                          </p:spTgt>
                                        </p:tgtEl>
                                        <p:attrNameLst>
                                          <p:attrName>ppt_h</p:attrName>
                                        </p:attrNameLst>
                                      </p:cBhvr>
                                      <p:tavLst>
                                        <p:tav tm="0">
                                          <p:val>
                                            <p:fltVal val="0"/>
                                          </p:val>
                                        </p:tav>
                                        <p:tav tm="100000">
                                          <p:val>
                                            <p:strVal val="#ppt_h"/>
                                          </p:val>
                                        </p:tav>
                                      </p:tavLst>
                                    </p:anim>
                                    <p:animEffect transition="in" filter="fade">
                                      <p:cBhvr>
                                        <p:cTn id="68" dur="500"/>
                                        <p:tgtEl>
                                          <p:spTgt spid="9">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anim calcmode="lin" valueType="num">
                                      <p:cBhvr>
                                        <p:cTn id="73" dur="500" fill="hold"/>
                                        <p:tgtEl>
                                          <p:spTgt spid="9">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9">
                                            <p:txEl>
                                              <p:pRg st="12" end="12"/>
                                            </p:txEl>
                                          </p:spTgt>
                                        </p:tgtEl>
                                        <p:attrNameLst>
                                          <p:attrName>ppt_h</p:attrName>
                                        </p:attrNameLst>
                                      </p:cBhvr>
                                      <p:tavLst>
                                        <p:tav tm="0">
                                          <p:val>
                                            <p:fltVal val="0"/>
                                          </p:val>
                                        </p:tav>
                                        <p:tav tm="100000">
                                          <p:val>
                                            <p:strVal val="#ppt_h"/>
                                          </p:val>
                                        </p:tav>
                                      </p:tavLst>
                                    </p:anim>
                                    <p:animEffect transition="in" filter="fade">
                                      <p:cBhvr>
                                        <p:cTn id="75" dur="500"/>
                                        <p:tgtEl>
                                          <p:spTgt spid="9">
                                            <p:txEl>
                                              <p:pRg st="12" end="12"/>
                                            </p:txEl>
                                          </p:spTgt>
                                        </p:tgtEl>
                                      </p:cBhvr>
                                    </p:animEffect>
                                  </p:childTnLst>
                                </p:cTn>
                              </p:par>
                              <p:par>
                                <p:cTn id="76" presetID="53" presetClass="entr" presetSubtype="16" fill="hold" nodeType="withEffect">
                                  <p:stCondLst>
                                    <p:cond delay="0"/>
                                  </p:stCondLst>
                                  <p:childTnLst>
                                    <p:set>
                                      <p:cBhvr>
                                        <p:cTn id="77" dur="1" fill="hold">
                                          <p:stCondLst>
                                            <p:cond delay="0"/>
                                          </p:stCondLst>
                                        </p:cTn>
                                        <p:tgtEl>
                                          <p:spTgt spid="9">
                                            <p:txEl>
                                              <p:pRg st="13" end="13"/>
                                            </p:txEl>
                                          </p:spTgt>
                                        </p:tgtEl>
                                        <p:attrNameLst>
                                          <p:attrName>style.visibility</p:attrName>
                                        </p:attrNameLst>
                                      </p:cBhvr>
                                      <p:to>
                                        <p:strVal val="visible"/>
                                      </p:to>
                                    </p:set>
                                    <p:anim calcmode="lin" valueType="num">
                                      <p:cBhvr>
                                        <p:cTn id="78" dur="500" fill="hold"/>
                                        <p:tgtEl>
                                          <p:spTgt spid="9">
                                            <p:txEl>
                                              <p:pRg st="13" end="13"/>
                                            </p:txEl>
                                          </p:spTgt>
                                        </p:tgtEl>
                                        <p:attrNameLst>
                                          <p:attrName>ppt_w</p:attrName>
                                        </p:attrNameLst>
                                      </p:cBhvr>
                                      <p:tavLst>
                                        <p:tav tm="0">
                                          <p:val>
                                            <p:fltVal val="0"/>
                                          </p:val>
                                        </p:tav>
                                        <p:tav tm="100000">
                                          <p:val>
                                            <p:strVal val="#ppt_w"/>
                                          </p:val>
                                        </p:tav>
                                      </p:tavLst>
                                    </p:anim>
                                    <p:anim calcmode="lin" valueType="num">
                                      <p:cBhvr>
                                        <p:cTn id="79" dur="500" fill="hold"/>
                                        <p:tgtEl>
                                          <p:spTgt spid="9">
                                            <p:txEl>
                                              <p:pRg st="13" end="13"/>
                                            </p:txEl>
                                          </p:spTgt>
                                        </p:tgtEl>
                                        <p:attrNameLst>
                                          <p:attrName>ppt_h</p:attrName>
                                        </p:attrNameLst>
                                      </p:cBhvr>
                                      <p:tavLst>
                                        <p:tav tm="0">
                                          <p:val>
                                            <p:fltVal val="0"/>
                                          </p:val>
                                        </p:tav>
                                        <p:tav tm="100000">
                                          <p:val>
                                            <p:strVal val="#ppt_h"/>
                                          </p:val>
                                        </p:tav>
                                      </p:tavLst>
                                    </p:anim>
                                    <p:animEffect transition="in" filter="fade">
                                      <p:cBhvr>
                                        <p:cTn id="80"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751583" y="119539"/>
            <a:ext cx="5201345"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dirty="0">
                <a:solidFill>
                  <a:srgbClr val="000099"/>
                </a:solidFill>
              </a:rPr>
              <a:t>IMPLEMENTATION: PILOT COURSE</a:t>
            </a:r>
          </a:p>
        </p:txBody>
      </p:sp>
      <p:sp>
        <p:nvSpPr>
          <p:cNvPr id="4" name="TextBox 3">
            <a:extLst>
              <a:ext uri="{FF2B5EF4-FFF2-40B4-BE49-F238E27FC236}">
                <a16:creationId xmlns:a16="http://schemas.microsoft.com/office/drawing/2014/main" id="{79CA7FB7-4304-46FD-AE65-C68E4C98E971}"/>
              </a:ext>
            </a:extLst>
          </p:cNvPr>
          <p:cNvSpPr txBox="1"/>
          <p:nvPr/>
        </p:nvSpPr>
        <p:spPr>
          <a:xfrm>
            <a:off x="359697" y="880067"/>
            <a:ext cx="7447872" cy="40934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a:solidFill>
                  <a:srgbClr val="000099"/>
                </a:solidFill>
              </a:rPr>
              <a:t>Participants</a:t>
            </a:r>
          </a:p>
          <a:p>
            <a:pPr marL="285750" indent="-285750">
              <a:buFont typeface="Arial" panose="020B0604020202020204" pitchFamily="34" charset="0"/>
              <a:buChar char="•"/>
            </a:pPr>
            <a:r>
              <a:rPr lang="en-US" sz="2000" dirty="0">
                <a:solidFill>
                  <a:srgbClr val="000099"/>
                </a:solidFill>
              </a:rPr>
              <a:t>Staff officers with a STANAG 6001 level 2+/3 writing proficiency</a:t>
            </a:r>
          </a:p>
          <a:p>
            <a:pPr marL="285750" indent="-285750">
              <a:buFont typeface="Arial" panose="020B0604020202020204" pitchFamily="34" charset="0"/>
              <a:buChar char="•"/>
            </a:pPr>
            <a:r>
              <a:rPr lang="en-US" sz="2000" dirty="0">
                <a:solidFill>
                  <a:srgbClr val="000099"/>
                </a:solidFill>
              </a:rPr>
              <a:t>Limited to eight participants</a:t>
            </a:r>
          </a:p>
          <a:p>
            <a:pPr marL="285750" indent="-285750">
              <a:buFont typeface="Arial" panose="020B0604020202020204" pitchFamily="34" charset="0"/>
              <a:buChar char="•"/>
            </a:pPr>
            <a:r>
              <a:rPr lang="en-US" sz="2000" dirty="0">
                <a:solidFill>
                  <a:srgbClr val="000099"/>
                </a:solidFill>
              </a:rPr>
              <a:t>Seven different countries: Bulgaria (2), Czechia, Denmark, Spain, Romania, Slovakia, and Slovenia</a:t>
            </a:r>
          </a:p>
          <a:p>
            <a:pPr marL="285750" indent="-285750">
              <a:buFont typeface="Arial" panose="020B0604020202020204" pitchFamily="34" charset="0"/>
              <a:buChar char="•"/>
            </a:pPr>
            <a:r>
              <a:rPr lang="en-US" sz="2000" dirty="0">
                <a:solidFill>
                  <a:srgbClr val="000099"/>
                </a:solidFill>
              </a:rPr>
              <a:t>Four majors and four lieutenant colonels with a variety of experience and duties</a:t>
            </a:r>
          </a:p>
          <a:p>
            <a:pPr marL="285750" indent="-285750">
              <a:buFont typeface="Arial" panose="020B0604020202020204" pitchFamily="34" charset="0"/>
              <a:buChar char="•"/>
            </a:pPr>
            <a:r>
              <a:rPr lang="en-US" sz="2000" dirty="0">
                <a:solidFill>
                  <a:srgbClr val="000099"/>
                </a:solidFill>
              </a:rPr>
              <a:t>Participants of convenience</a:t>
            </a:r>
          </a:p>
          <a:p>
            <a:pPr marL="285750" indent="-285750">
              <a:buFont typeface="Arial" panose="020B0604020202020204" pitchFamily="34" charset="0"/>
              <a:buChar char="•"/>
            </a:pPr>
            <a:r>
              <a:rPr lang="en-US" sz="2000" dirty="0">
                <a:solidFill>
                  <a:srgbClr val="000099"/>
                </a:solidFill>
              </a:rPr>
              <a:t>Course registration included self-assessment of work-related English writing tasks, frequency of work-related English writing, editing strategies, course expectations, and previous experience with online courses.</a:t>
            </a:r>
          </a:p>
          <a:p>
            <a:r>
              <a:rPr lang="en-US" sz="2000" b="1" dirty="0">
                <a:solidFill>
                  <a:srgbClr val="000099"/>
                </a:solidFill>
              </a:rPr>
              <a:t>Instructors: </a:t>
            </a:r>
            <a:r>
              <a:rPr lang="en-US" sz="2000" dirty="0">
                <a:solidFill>
                  <a:srgbClr val="000099"/>
                </a:solidFill>
              </a:rPr>
              <a:t>the instructors were the course designers</a:t>
            </a:r>
          </a:p>
        </p:txBody>
      </p:sp>
      <p:pic>
        <p:nvPicPr>
          <p:cNvPr id="1026" name="Picture 2" descr="Army Reserve Soldiers help NATO allies work together at Dynamic Front | Army  News | militarynews.com">
            <a:extLst>
              <a:ext uri="{FF2B5EF4-FFF2-40B4-BE49-F238E27FC236}">
                <a16:creationId xmlns:a16="http://schemas.microsoft.com/office/drawing/2014/main" id="{282CBE91-C877-4578-A2EA-E103833AB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22" y="1931993"/>
            <a:ext cx="3969231" cy="364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0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 calcmode="lin" valueType="num">
                                      <p:cBhvr>
                                        <p:cTn id="56" dur="500" fill="hold"/>
                                        <p:tgtEl>
                                          <p:spTgt spid="1026"/>
                                        </p:tgtEl>
                                        <p:attrNameLst>
                                          <p:attrName>ppt_w</p:attrName>
                                        </p:attrNameLst>
                                      </p:cBhvr>
                                      <p:tavLst>
                                        <p:tav tm="0">
                                          <p:val>
                                            <p:fltVal val="0"/>
                                          </p:val>
                                        </p:tav>
                                        <p:tav tm="100000">
                                          <p:val>
                                            <p:strVal val="#ppt_w"/>
                                          </p:val>
                                        </p:tav>
                                      </p:tavLst>
                                    </p:anim>
                                    <p:anim calcmode="lin" valueType="num">
                                      <p:cBhvr>
                                        <p:cTn id="57" dur="500" fill="hold"/>
                                        <p:tgtEl>
                                          <p:spTgt spid="1026"/>
                                        </p:tgtEl>
                                        <p:attrNameLst>
                                          <p:attrName>ppt_h</p:attrName>
                                        </p:attrNameLst>
                                      </p:cBhvr>
                                      <p:tavLst>
                                        <p:tav tm="0">
                                          <p:val>
                                            <p:fltVal val="0"/>
                                          </p:val>
                                        </p:tav>
                                        <p:tav tm="100000">
                                          <p:val>
                                            <p:strVal val="#ppt_h"/>
                                          </p:val>
                                        </p:tav>
                                      </p:tavLst>
                                    </p:anim>
                                    <p:animEffect transition="in" filter="fade">
                                      <p:cBhvr>
                                        <p:cTn id="5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7" name="TextBox 6">
            <a:extLst>
              <a:ext uri="{FF2B5EF4-FFF2-40B4-BE49-F238E27FC236}">
                <a16:creationId xmlns:a16="http://schemas.microsoft.com/office/drawing/2014/main" id="{EE0E231B-1FCE-47B3-B582-3F30BF80D1F0}"/>
              </a:ext>
            </a:extLst>
          </p:cNvPr>
          <p:cNvSpPr txBox="1"/>
          <p:nvPr/>
        </p:nvSpPr>
        <p:spPr>
          <a:xfrm>
            <a:off x="345234" y="119539"/>
            <a:ext cx="2192693"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rgbClr val="000099"/>
                </a:solidFill>
              </a:rPr>
              <a:t>EVALUATION</a:t>
            </a:r>
          </a:p>
        </p:txBody>
      </p:sp>
      <p:sp>
        <p:nvSpPr>
          <p:cNvPr id="8" name="TextBox 7">
            <a:extLst>
              <a:ext uri="{FF2B5EF4-FFF2-40B4-BE49-F238E27FC236}">
                <a16:creationId xmlns:a16="http://schemas.microsoft.com/office/drawing/2014/main" id="{012EDD7F-C535-4EA5-835E-D0A7AABD9829}"/>
              </a:ext>
            </a:extLst>
          </p:cNvPr>
          <p:cNvSpPr txBox="1"/>
          <p:nvPr/>
        </p:nvSpPr>
        <p:spPr>
          <a:xfrm>
            <a:off x="253015" y="934865"/>
            <a:ext cx="6464307" cy="267765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400" b="1" dirty="0">
                <a:solidFill>
                  <a:srgbClr val="000099"/>
                </a:solidFill>
              </a:rPr>
              <a:t>Data collection and analysis</a:t>
            </a:r>
          </a:p>
          <a:p>
            <a:pPr marL="285750" indent="-285750">
              <a:buFontTx/>
              <a:buChar char="-"/>
            </a:pPr>
            <a:r>
              <a:rPr lang="en-US" sz="2400" dirty="0"/>
              <a:t>Continuous evaluations by instructors</a:t>
            </a:r>
          </a:p>
          <a:p>
            <a:pPr marL="285750" indent="-285750">
              <a:buFontTx/>
              <a:buChar char="-"/>
            </a:pPr>
            <a:r>
              <a:rPr lang="en-US" sz="2400" dirty="0"/>
              <a:t> Informal feedback in one-on-one conferences </a:t>
            </a:r>
          </a:p>
          <a:p>
            <a:pPr marL="285750" indent="-285750">
              <a:buFontTx/>
              <a:buChar char="-"/>
            </a:pPr>
            <a:r>
              <a:rPr lang="en-US" sz="2400" dirty="0"/>
              <a:t>Daily collaborative </a:t>
            </a:r>
            <a:r>
              <a:rPr lang="en-US" sz="2400" dirty="0" err="1"/>
              <a:t>reflectionon</a:t>
            </a:r>
            <a:r>
              <a:rPr lang="en-US" sz="2400" dirty="0"/>
              <a:t> </a:t>
            </a:r>
          </a:p>
          <a:p>
            <a:pPr marL="285750" indent="-285750">
              <a:buFontTx/>
              <a:buChar char="-"/>
            </a:pPr>
            <a:r>
              <a:rPr lang="en-US" sz="2400" dirty="0"/>
              <a:t>Weekly surveys</a:t>
            </a:r>
          </a:p>
          <a:p>
            <a:pPr marL="285750" indent="-285750">
              <a:buFontTx/>
              <a:buChar char="-"/>
            </a:pPr>
            <a:r>
              <a:rPr lang="en-US" sz="2400" dirty="0"/>
              <a:t>End of course survey</a:t>
            </a:r>
          </a:p>
          <a:p>
            <a:pPr marL="285750" indent="-285750">
              <a:buFontTx/>
              <a:buChar char="-"/>
            </a:pPr>
            <a:r>
              <a:rPr lang="en-US" sz="2400" dirty="0"/>
              <a:t>Focus group</a:t>
            </a:r>
          </a:p>
        </p:txBody>
      </p:sp>
      <p:sp>
        <p:nvSpPr>
          <p:cNvPr id="9" name="TextBox 8">
            <a:extLst>
              <a:ext uri="{FF2B5EF4-FFF2-40B4-BE49-F238E27FC236}">
                <a16:creationId xmlns:a16="http://schemas.microsoft.com/office/drawing/2014/main" id="{0790E9CE-BF15-4769-8029-B502FE8E12C7}"/>
              </a:ext>
            </a:extLst>
          </p:cNvPr>
          <p:cNvSpPr txBox="1"/>
          <p:nvPr/>
        </p:nvSpPr>
        <p:spPr>
          <a:xfrm>
            <a:off x="7127630" y="934864"/>
            <a:ext cx="4536831" cy="45243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sz="2400" b="1" dirty="0">
                <a:solidFill>
                  <a:srgbClr val="000099"/>
                </a:solidFill>
              </a:rPr>
              <a:t>Findings</a:t>
            </a:r>
          </a:p>
          <a:p>
            <a:pPr marL="285750" indent="-285750">
              <a:buFontTx/>
              <a:buChar char="-"/>
            </a:pPr>
            <a:r>
              <a:rPr lang="en-US" sz="2400" b="1" dirty="0"/>
              <a:t>Relevant Course content</a:t>
            </a:r>
          </a:p>
          <a:p>
            <a:pPr marL="285750" indent="-285750">
              <a:buFontTx/>
              <a:buChar char="-"/>
            </a:pPr>
            <a:r>
              <a:rPr lang="en-US" sz="2400" b="1" dirty="0"/>
              <a:t>Improved writing</a:t>
            </a:r>
          </a:p>
          <a:p>
            <a:pPr marL="285750" indent="-285750">
              <a:buFontTx/>
              <a:buChar char="-"/>
            </a:pPr>
            <a:r>
              <a:rPr lang="en-US" sz="2400" b="1" dirty="0"/>
              <a:t>Mixed regarding course structure (length of synchronous sessions and blended vs. online)</a:t>
            </a:r>
          </a:p>
          <a:p>
            <a:pPr marL="285750" indent="-285750">
              <a:buFontTx/>
              <a:buChar char="-"/>
            </a:pPr>
            <a:r>
              <a:rPr lang="en-US" sz="2400" b="1" dirty="0"/>
              <a:t>Importance of synchronous sessions</a:t>
            </a:r>
          </a:p>
          <a:p>
            <a:pPr marL="285750" indent="-285750">
              <a:buFontTx/>
              <a:buChar char="-"/>
            </a:pPr>
            <a:r>
              <a:rPr lang="en-US" sz="2400" b="1" dirty="0"/>
              <a:t>Peer interaction and engagement</a:t>
            </a:r>
          </a:p>
          <a:p>
            <a:pPr marL="285750" indent="-285750">
              <a:buFontTx/>
              <a:buChar char="-"/>
            </a:pPr>
            <a:r>
              <a:rPr lang="en-US" sz="2400" b="1" dirty="0"/>
              <a:t>Individualized feedback</a:t>
            </a:r>
          </a:p>
        </p:txBody>
      </p:sp>
      <p:pic>
        <p:nvPicPr>
          <p:cNvPr id="3076" name="Picture 4" descr="External Evaluation of Eurimages - Eurimages News">
            <a:extLst>
              <a:ext uri="{FF2B5EF4-FFF2-40B4-BE49-F238E27FC236}">
                <a16:creationId xmlns:a16="http://schemas.microsoft.com/office/drawing/2014/main" id="{3ACD47D3-7ED2-4B41-BFA1-841D19673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942" y="3727005"/>
            <a:ext cx="3674452" cy="206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9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924" y="27886"/>
            <a:ext cx="10099309" cy="6463308"/>
          </a:xfrm>
          <a:prstGeom prst="rect">
            <a:avLst/>
          </a:prstGeom>
          <a:noFill/>
        </p:spPr>
        <p:txBody>
          <a:bodyPr wrap="square" rtlCol="0">
            <a:spAutoFit/>
          </a:bodyPr>
          <a:lstStyle/>
          <a:p>
            <a:r>
              <a:rPr lang="en-US" sz="3200" b="1" dirty="0">
                <a:solidFill>
                  <a:srgbClr val="000099"/>
                </a:solidFill>
              </a:rPr>
              <a:t>ADDIE</a:t>
            </a:r>
            <a:r>
              <a:rPr lang="en-US" b="1" dirty="0"/>
              <a:t> </a:t>
            </a:r>
            <a:r>
              <a:rPr lang="en-US" sz="3200" b="1" dirty="0">
                <a:solidFill>
                  <a:srgbClr val="000099"/>
                </a:solidFill>
              </a:rPr>
              <a:t>Meets ACTION RESEARCH </a:t>
            </a:r>
          </a:p>
          <a:p>
            <a:r>
              <a:rPr lang="en-US" sz="2400" dirty="0">
                <a:solidFill>
                  <a:srgbClr val="000099"/>
                </a:solidFill>
              </a:rPr>
              <a:t>Dovetails with Action Research– both are self-reflective spirals of planning, acting, observing, reflecting, and re-planning</a:t>
            </a:r>
          </a:p>
          <a:p>
            <a:endParaRPr lang="en-US" dirty="0"/>
          </a:p>
          <a:p>
            <a:r>
              <a:rPr lang="en-US" sz="3600" b="1" dirty="0">
                <a:solidFill>
                  <a:srgbClr val="000099"/>
                </a:solidFill>
              </a:rPr>
              <a:t>Opportunity knocks - invitation to action</a:t>
            </a:r>
          </a:p>
          <a:p>
            <a:pPr marL="571500" indent="-571500">
              <a:buFont typeface="Arial" panose="020B0604020202020204" pitchFamily="34" charset="0"/>
              <a:buChar char="•"/>
            </a:pPr>
            <a:r>
              <a:rPr lang="en-US" sz="3600" dirty="0">
                <a:solidFill>
                  <a:srgbClr val="000099"/>
                </a:solidFill>
              </a:rPr>
              <a:t>Apply AR to unique context</a:t>
            </a:r>
          </a:p>
          <a:p>
            <a:pPr marL="571500" indent="-571500">
              <a:buFont typeface="Arial" panose="020B0604020202020204" pitchFamily="34" charset="0"/>
              <a:buChar char="•"/>
            </a:pPr>
            <a:r>
              <a:rPr lang="en-US" sz="3600" dirty="0">
                <a:solidFill>
                  <a:srgbClr val="000099"/>
                </a:solidFill>
              </a:rPr>
              <a:t>Few examples of online international military writing instruction </a:t>
            </a:r>
          </a:p>
          <a:p>
            <a:r>
              <a:rPr lang="en-US" sz="3600" dirty="0">
                <a:solidFill>
                  <a:srgbClr val="000099"/>
                </a:solidFill>
              </a:rPr>
              <a:t>       - multiple nations and L1s, </a:t>
            </a:r>
          </a:p>
          <a:p>
            <a:r>
              <a:rPr lang="en-US" sz="3600" dirty="0">
                <a:solidFill>
                  <a:srgbClr val="000099"/>
                </a:solidFill>
              </a:rPr>
              <a:t>       - professional level writing, </a:t>
            </a:r>
          </a:p>
          <a:p>
            <a:r>
              <a:rPr lang="en-US" sz="3600" dirty="0">
                <a:solidFill>
                  <a:srgbClr val="000099"/>
                </a:solidFill>
              </a:rPr>
              <a:t>       - a fully online context</a:t>
            </a:r>
          </a:p>
          <a:p>
            <a:endParaRPr lang="en-US" sz="3200" dirty="0">
              <a:solidFill>
                <a:srgbClr val="000099"/>
              </a:solidFill>
            </a:endParaRPr>
          </a:p>
          <a:p>
            <a:endParaRPr lang="en-US" sz="3200" dirty="0">
              <a:solidFill>
                <a:srgbClr val="000099"/>
              </a:solidFill>
            </a:endParaRPr>
          </a:p>
        </p:txBody>
      </p:sp>
      <p:pic>
        <p:nvPicPr>
          <p:cNvPr id="7" name="Picture 6">
            <a:extLst>
              <a:ext uri="{FF2B5EF4-FFF2-40B4-BE49-F238E27FC236}">
                <a16:creationId xmlns:a16="http://schemas.microsoft.com/office/drawing/2014/main" id="{6F1141B8-46F1-482F-8CB3-FE65B50584BD}"/>
              </a:ext>
            </a:extLst>
          </p:cNvPr>
          <p:cNvPicPr>
            <a:picLocks noChangeAspect="1"/>
          </p:cNvPicPr>
          <p:nvPr/>
        </p:nvPicPr>
        <p:blipFill>
          <a:blip r:embed="rId4"/>
          <a:stretch>
            <a:fillRect/>
          </a:stretch>
        </p:blipFill>
        <p:spPr>
          <a:xfrm>
            <a:off x="7400401" y="3418599"/>
            <a:ext cx="3165741" cy="2240918"/>
          </a:xfrm>
          <a:prstGeom prst="rect">
            <a:avLst/>
          </a:prstGeom>
        </p:spPr>
      </p:pic>
    </p:spTree>
    <p:extLst>
      <p:ext uri="{BB962C8B-B14F-4D97-AF65-F5344CB8AC3E}">
        <p14:creationId xmlns:p14="http://schemas.microsoft.com/office/powerpoint/2010/main" val="384204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p:cTn id="49"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 calcmode="lin" valueType="num">
                                      <p:cBhvr>
                                        <p:cTn id="56"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699" y="217800"/>
            <a:ext cx="5550447" cy="584775"/>
          </a:xfrm>
          <a:prstGeom prst="rect">
            <a:avLst/>
          </a:prstGeom>
          <a:noFill/>
        </p:spPr>
        <p:txBody>
          <a:bodyPr wrap="square" rtlCol="0">
            <a:spAutoFit/>
          </a:bodyPr>
          <a:lstStyle/>
          <a:p>
            <a:r>
              <a:rPr lang="en-US" sz="3200" dirty="0">
                <a:solidFill>
                  <a:srgbClr val="000099"/>
                </a:solidFill>
              </a:rPr>
              <a:t> FOCUS - Research Questions</a:t>
            </a:r>
          </a:p>
        </p:txBody>
      </p:sp>
      <p:sp>
        <p:nvSpPr>
          <p:cNvPr id="4" name="TextBox 3">
            <a:extLst>
              <a:ext uri="{FF2B5EF4-FFF2-40B4-BE49-F238E27FC236}">
                <a16:creationId xmlns:a16="http://schemas.microsoft.com/office/drawing/2014/main" id="{9A21699C-E051-4219-B715-50FB9FECD3BE}"/>
              </a:ext>
            </a:extLst>
          </p:cNvPr>
          <p:cNvSpPr txBox="1"/>
          <p:nvPr/>
        </p:nvSpPr>
        <p:spPr>
          <a:xfrm>
            <a:off x="133161" y="987649"/>
            <a:ext cx="6241517"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t>The two action research questions were:  </a:t>
            </a:r>
          </a:p>
          <a:p>
            <a:r>
              <a:rPr lang="en-US" sz="2000" dirty="0"/>
              <a:t>1.  How effective were the synchronous sessions in creating a </a:t>
            </a:r>
            <a:r>
              <a:rPr lang="en-US" sz="2000" b="1" dirty="0">
                <a:solidFill>
                  <a:srgbClr val="000099"/>
                </a:solidFill>
              </a:rPr>
              <a:t>social presence</a:t>
            </a:r>
            <a:r>
              <a:rPr lang="en-US" sz="2000" dirty="0"/>
              <a:t>?</a:t>
            </a:r>
          </a:p>
          <a:p>
            <a:r>
              <a:rPr lang="en-US" sz="2000" dirty="0"/>
              <a:t>2.  In what ways, if any, can the synchronous sessions in the fully online NATO Writing Strategies Course contribute to NATO </a:t>
            </a:r>
            <a:r>
              <a:rPr lang="en-US" sz="2000" b="1" dirty="0">
                <a:solidFill>
                  <a:srgbClr val="000099"/>
                </a:solidFill>
              </a:rPr>
              <a:t>interoperability</a:t>
            </a:r>
            <a:r>
              <a:rPr lang="en-US" sz="2000" dirty="0"/>
              <a:t>?  </a:t>
            </a:r>
          </a:p>
        </p:txBody>
      </p:sp>
      <p:sp>
        <p:nvSpPr>
          <p:cNvPr id="8" name="TextBox 7">
            <a:extLst>
              <a:ext uri="{FF2B5EF4-FFF2-40B4-BE49-F238E27FC236}">
                <a16:creationId xmlns:a16="http://schemas.microsoft.com/office/drawing/2014/main" id="{CAC7E5C6-E731-4290-9137-E24D83061DE8}"/>
              </a:ext>
            </a:extLst>
          </p:cNvPr>
          <p:cNvSpPr txBox="1"/>
          <p:nvPr/>
        </p:nvSpPr>
        <p:spPr>
          <a:xfrm>
            <a:off x="6839211" y="863933"/>
            <a:ext cx="5099773"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solidFill>
                  <a:srgbClr val="000099"/>
                </a:solidFill>
              </a:rPr>
              <a:t>To elicit the participants’ perceptions of the value of the synchronous sessions in the fully online NATO Writing Strategies course</a:t>
            </a:r>
          </a:p>
          <a:p>
            <a:pPr marL="342900" indent="-342900">
              <a:buFont typeface="Arial" panose="020B0604020202020204" pitchFamily="34" charset="0"/>
              <a:buChar char="•"/>
            </a:pPr>
            <a:r>
              <a:rPr lang="en-US" sz="2000" dirty="0">
                <a:solidFill>
                  <a:srgbClr val="000099"/>
                </a:solidFill>
              </a:rPr>
              <a:t>Especially whether they believed the synchronous sessions increased </a:t>
            </a:r>
            <a:r>
              <a:rPr lang="en-US" sz="2000" b="1" dirty="0">
                <a:solidFill>
                  <a:srgbClr val="000099"/>
                </a:solidFill>
              </a:rPr>
              <a:t>interoperability </a:t>
            </a:r>
            <a:r>
              <a:rPr lang="en-US" sz="2000" dirty="0">
                <a:solidFill>
                  <a:srgbClr val="000099"/>
                </a:solidFill>
              </a:rPr>
              <a:t>through</a:t>
            </a:r>
            <a:r>
              <a:rPr lang="en-US" sz="2000" b="1" dirty="0">
                <a:solidFill>
                  <a:srgbClr val="000099"/>
                </a:solidFill>
              </a:rPr>
              <a:t> social presence</a:t>
            </a:r>
          </a:p>
        </p:txBody>
      </p:sp>
      <p:sp>
        <p:nvSpPr>
          <p:cNvPr id="9" name="Arrow: Right 8">
            <a:extLst>
              <a:ext uri="{FF2B5EF4-FFF2-40B4-BE49-F238E27FC236}">
                <a16:creationId xmlns:a16="http://schemas.microsoft.com/office/drawing/2014/main" id="{2A5D0A31-85C2-4357-9A75-E6FE3052F7D5}"/>
              </a:ext>
            </a:extLst>
          </p:cNvPr>
          <p:cNvSpPr/>
          <p:nvPr/>
        </p:nvSpPr>
        <p:spPr>
          <a:xfrm>
            <a:off x="6135131" y="1441679"/>
            <a:ext cx="943627" cy="311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4B7F969-E59F-4FDB-B869-FECCF9CE0444}"/>
              </a:ext>
            </a:extLst>
          </p:cNvPr>
          <p:cNvSpPr/>
          <p:nvPr/>
        </p:nvSpPr>
        <p:spPr>
          <a:xfrm>
            <a:off x="6135131" y="2207674"/>
            <a:ext cx="943627" cy="311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9C9C3ED-3216-4B36-A9D1-186CF2E33C2B}"/>
              </a:ext>
            </a:extLst>
          </p:cNvPr>
          <p:cNvSpPr txBox="1"/>
          <p:nvPr/>
        </p:nvSpPr>
        <p:spPr>
          <a:xfrm>
            <a:off x="5326666" y="3296788"/>
            <a:ext cx="658619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solidFill>
                  <a:srgbClr val="000099"/>
                </a:solidFill>
              </a:rPr>
              <a:t>IMPORTANCE OF SOCIAL PRESENCE-Community of Inquiry</a:t>
            </a:r>
          </a:p>
          <a:p>
            <a:pPr marL="285750" indent="-285750">
              <a:buFont typeface="Arial" panose="020B0604020202020204" pitchFamily="34" charset="0"/>
              <a:buChar char="•"/>
            </a:pPr>
            <a:r>
              <a:rPr lang="en-US" dirty="0"/>
              <a:t>can lead to students’ perceptions of increased learning, course satisfaction, and emotional satisfaction </a:t>
            </a:r>
          </a:p>
          <a:p>
            <a:pPr marL="285750" indent="-285750">
              <a:buFont typeface="Arial" panose="020B0604020202020204" pitchFamily="34" charset="0"/>
              <a:buChar char="•"/>
            </a:pPr>
            <a:r>
              <a:rPr lang="en-US" dirty="0"/>
              <a:t>Can foster critical thinking and make interaction intrinsically rewarding </a:t>
            </a:r>
            <a:r>
              <a:rPr lang="en-US" b="1" dirty="0">
                <a:solidFill>
                  <a:srgbClr val="000099"/>
                </a:solidFill>
              </a:rPr>
              <a:t> </a:t>
            </a:r>
          </a:p>
          <a:p>
            <a:pPr marL="285750" indent="-285750">
              <a:buFont typeface="Arial" panose="020B0604020202020204" pitchFamily="34" charset="0"/>
              <a:buChar char="•"/>
            </a:pPr>
            <a:r>
              <a:rPr lang="en-US" dirty="0"/>
              <a:t>may be necessary for effective online instruction, the construction and negotiation of knowledge, and the establishment of a community of learners </a:t>
            </a:r>
            <a:endParaRPr lang="en-US" b="1" dirty="0">
              <a:solidFill>
                <a:srgbClr val="000099"/>
              </a:solidFill>
            </a:endParaRPr>
          </a:p>
        </p:txBody>
      </p:sp>
      <p:pic>
        <p:nvPicPr>
          <p:cNvPr id="2050" name="Picture 2" descr="Community of Inquiry - Office of Curriculum, Assessment and Teaching  Transformation - University at Buffalo">
            <a:extLst>
              <a:ext uri="{FF2B5EF4-FFF2-40B4-BE49-F238E27FC236}">
                <a16:creationId xmlns:a16="http://schemas.microsoft.com/office/drawing/2014/main" id="{B4BA7121-A352-4139-893A-7FBF16A88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420" y="3259306"/>
            <a:ext cx="2721652" cy="261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8">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 calcmode="lin" valueType="num">
                                      <p:cBhvr>
                                        <p:cTn id="5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11">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 calcmode="lin" valueType="num">
                                      <p:cBhvr>
                                        <p:cTn id="61"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63" dur="500"/>
                                        <p:tgtEl>
                                          <p:spTgt spid="11">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1">
                                            <p:txEl>
                                              <p:pRg st="3" end="3"/>
                                            </p:txEl>
                                          </p:spTgt>
                                        </p:tgtEl>
                                        <p:attrNameLst>
                                          <p:attrName>style.visibility</p:attrName>
                                        </p:attrNameLst>
                                      </p:cBhvr>
                                      <p:to>
                                        <p:strVal val="visible"/>
                                      </p:to>
                                    </p:set>
                                    <p:anim calcmode="lin" valueType="num">
                                      <p:cBhvr>
                                        <p:cTn id="68"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69"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7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8" name="Rectangle 7">
            <a:extLst>
              <a:ext uri="{FF2B5EF4-FFF2-40B4-BE49-F238E27FC236}">
                <a16:creationId xmlns:a16="http://schemas.microsoft.com/office/drawing/2014/main" id="{99A89AAC-6715-43FE-93AD-6065F467739A}"/>
              </a:ext>
            </a:extLst>
          </p:cNvPr>
          <p:cNvSpPr/>
          <p:nvPr/>
        </p:nvSpPr>
        <p:spPr>
          <a:xfrm>
            <a:off x="1885740" y="1904928"/>
            <a:ext cx="8075485"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US" sz="2000" b="1" i="1" dirty="0">
                <a:solidFill>
                  <a:srgbClr val="000099"/>
                </a:solidFill>
              </a:rPr>
              <a:t>Action research is undertaken by educational practitioners because they believe that by so doing they can make better decisions and engage in better actions.</a:t>
            </a:r>
          </a:p>
          <a:p>
            <a:pPr lvl="0">
              <a:defRPr/>
            </a:pPr>
            <a:r>
              <a:rPr lang="en-US" sz="2000" dirty="0">
                <a:solidFill>
                  <a:srgbClr val="000099"/>
                </a:solidFill>
              </a:rPr>
              <a:t>(Stephen M. Corey, 1953, p. viii</a:t>
            </a:r>
          </a:p>
        </p:txBody>
      </p:sp>
      <p:sp>
        <p:nvSpPr>
          <p:cNvPr id="9" name="TextBox 8">
            <a:extLst>
              <a:ext uri="{FF2B5EF4-FFF2-40B4-BE49-F238E27FC236}">
                <a16:creationId xmlns:a16="http://schemas.microsoft.com/office/drawing/2014/main" id="{6610419C-16D1-46D2-9614-2BF6FDC3774D}"/>
              </a:ext>
            </a:extLst>
          </p:cNvPr>
          <p:cNvSpPr txBox="1"/>
          <p:nvPr/>
        </p:nvSpPr>
        <p:spPr>
          <a:xfrm>
            <a:off x="579863" y="289932"/>
            <a:ext cx="10928196" cy="58477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a:solidFill>
                  <a:schemeClr val="bg1"/>
                </a:solidFill>
              </a:rPr>
              <a:t>Action Research - Research in action</a:t>
            </a:r>
          </a:p>
        </p:txBody>
      </p:sp>
    </p:spTree>
    <p:extLst>
      <p:ext uri="{BB962C8B-B14F-4D97-AF65-F5344CB8AC3E}">
        <p14:creationId xmlns:p14="http://schemas.microsoft.com/office/powerpoint/2010/main" val="281295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6848514" y="1127266"/>
            <a:ext cx="517936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99"/>
                </a:solidFill>
              </a:rPr>
              <a:t>Weekly Surveys</a:t>
            </a:r>
          </a:p>
          <a:p>
            <a:endParaRPr lang="en-US" sz="2400" dirty="0">
              <a:solidFill>
                <a:srgbClr val="000099"/>
              </a:solidFill>
            </a:endParaRPr>
          </a:p>
          <a:p>
            <a:pPr marL="285750" indent="-285750">
              <a:buFont typeface="Arial" panose="020B0604020202020204" pitchFamily="34" charset="0"/>
              <a:buChar char="•"/>
            </a:pPr>
            <a:r>
              <a:rPr lang="en-US" sz="2400" dirty="0">
                <a:solidFill>
                  <a:srgbClr val="000099"/>
                </a:solidFill>
              </a:rPr>
              <a:t>Daily Facilitator Observation and</a:t>
            </a:r>
          </a:p>
          <a:p>
            <a:endParaRPr lang="en-US" sz="2400" dirty="0">
              <a:solidFill>
                <a:srgbClr val="000099"/>
              </a:solidFill>
            </a:endParaRPr>
          </a:p>
          <a:p>
            <a:pPr marL="342900" indent="-342900">
              <a:buFont typeface="Arial" panose="020B0604020202020204" pitchFamily="34" charset="0"/>
              <a:buChar char="•"/>
            </a:pPr>
            <a:r>
              <a:rPr lang="en-US" sz="2400" dirty="0">
                <a:solidFill>
                  <a:srgbClr val="000099"/>
                </a:solidFill>
              </a:rPr>
              <a:t>Collaborative and individual Reflection</a:t>
            </a:r>
          </a:p>
          <a:p>
            <a:endParaRPr lang="en-US" sz="2400" dirty="0">
              <a:solidFill>
                <a:srgbClr val="000099"/>
              </a:solidFill>
            </a:endParaRPr>
          </a:p>
          <a:p>
            <a:pPr marL="285750" indent="-285750">
              <a:buFont typeface="Arial" panose="020B0604020202020204" pitchFamily="34" charset="0"/>
              <a:buChar char="•"/>
            </a:pPr>
            <a:r>
              <a:rPr lang="en-US" sz="2400" dirty="0">
                <a:solidFill>
                  <a:srgbClr val="000099"/>
                </a:solidFill>
              </a:rPr>
              <a:t>End of Course Survey</a:t>
            </a:r>
          </a:p>
          <a:p>
            <a:pPr marL="285750" indent="-285750">
              <a:buFont typeface="Arial" panose="020B0604020202020204" pitchFamily="34" charset="0"/>
              <a:buChar char="•"/>
            </a:pPr>
            <a:endParaRPr lang="en-US" sz="2400" dirty="0">
              <a:solidFill>
                <a:srgbClr val="000099"/>
              </a:solidFill>
            </a:endParaRPr>
          </a:p>
          <a:p>
            <a:pPr marL="285750" indent="-285750">
              <a:buFont typeface="Arial" panose="020B0604020202020204" pitchFamily="34" charset="0"/>
              <a:buChar char="•"/>
            </a:pPr>
            <a:r>
              <a:rPr lang="en-US" sz="2400" dirty="0">
                <a:solidFill>
                  <a:srgbClr val="000099"/>
                </a:solidFill>
              </a:rPr>
              <a:t>End of course Focus Group</a:t>
            </a:r>
          </a:p>
          <a:p>
            <a:pPr marL="285750" indent="-285750">
              <a:buFont typeface="Arial" panose="020B0604020202020204" pitchFamily="34" charset="0"/>
              <a:buChar char="•"/>
            </a:pPr>
            <a:endParaRPr lang="en-US" sz="2400" dirty="0">
              <a:solidFill>
                <a:srgbClr val="000099"/>
              </a:solidFill>
            </a:endParaRPr>
          </a:p>
          <a:p>
            <a:pPr marL="285750" indent="-285750">
              <a:buFont typeface="Arial" panose="020B0604020202020204" pitchFamily="34" charset="0"/>
              <a:buChar char="•"/>
            </a:pPr>
            <a:r>
              <a:rPr lang="en-US" sz="2400" dirty="0">
                <a:solidFill>
                  <a:srgbClr val="000099"/>
                </a:solidFill>
              </a:rPr>
              <a:t>Informal interviews</a:t>
            </a:r>
          </a:p>
        </p:txBody>
      </p:sp>
      <p:sp>
        <p:nvSpPr>
          <p:cNvPr id="6" name="TextBox 5">
            <a:extLst>
              <a:ext uri="{FF2B5EF4-FFF2-40B4-BE49-F238E27FC236}">
                <a16:creationId xmlns:a16="http://schemas.microsoft.com/office/drawing/2014/main" id="{4BE59BA0-CC0B-4B85-A785-9BC9F6333F40}"/>
              </a:ext>
            </a:extLst>
          </p:cNvPr>
          <p:cNvSpPr txBox="1"/>
          <p:nvPr/>
        </p:nvSpPr>
        <p:spPr>
          <a:xfrm>
            <a:off x="354262" y="373908"/>
            <a:ext cx="6105153" cy="1077218"/>
          </a:xfrm>
          <a:prstGeom prst="rect">
            <a:avLst/>
          </a:prstGeom>
          <a:noFill/>
        </p:spPr>
        <p:txBody>
          <a:bodyPr wrap="square" rtlCol="0">
            <a:spAutoFit/>
          </a:bodyPr>
          <a:lstStyle/>
          <a:p>
            <a:pPr lvl="0"/>
            <a:r>
              <a:rPr lang="en-US" sz="3200" b="1" dirty="0">
                <a:solidFill>
                  <a:srgbClr val="000099"/>
                </a:solidFill>
              </a:rPr>
              <a:t>DEVELOP AND IMPLEMENT AN ACTION RESEARCH PLAN</a:t>
            </a:r>
          </a:p>
        </p:txBody>
      </p:sp>
      <p:sp>
        <p:nvSpPr>
          <p:cNvPr id="4" name="TextBox 3">
            <a:extLst>
              <a:ext uri="{FF2B5EF4-FFF2-40B4-BE49-F238E27FC236}">
                <a16:creationId xmlns:a16="http://schemas.microsoft.com/office/drawing/2014/main" id="{71495B00-6553-4E26-9254-F50322C0FECD}"/>
              </a:ext>
            </a:extLst>
          </p:cNvPr>
          <p:cNvSpPr txBox="1"/>
          <p:nvPr/>
        </p:nvSpPr>
        <p:spPr>
          <a:xfrm>
            <a:off x="358437" y="1615945"/>
            <a:ext cx="6342988"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solidFill>
                  <a:srgbClr val="000099"/>
                </a:solidFill>
              </a:rPr>
              <a:t>Changes to original Syllabus/Course structure for second iteration:</a:t>
            </a:r>
          </a:p>
          <a:p>
            <a:pPr marL="285750" indent="-285750">
              <a:buFont typeface="Arial" panose="020B0604020202020204" pitchFamily="34" charset="0"/>
              <a:buChar char="•"/>
            </a:pPr>
            <a:r>
              <a:rPr lang="en-US" sz="2400" dirty="0">
                <a:solidFill>
                  <a:srgbClr val="000099"/>
                </a:solidFill>
              </a:rPr>
              <a:t>Increase Synchronous sessions from 1.5 hours to 2 hours</a:t>
            </a:r>
          </a:p>
          <a:p>
            <a:pPr marL="285750" indent="-285750">
              <a:buFont typeface="Arial" panose="020B0604020202020204" pitchFamily="34" charset="0"/>
              <a:buChar char="•"/>
            </a:pPr>
            <a:r>
              <a:rPr lang="en-US" sz="2400" dirty="0">
                <a:solidFill>
                  <a:srgbClr val="000099"/>
                </a:solidFill>
              </a:rPr>
              <a:t>Include ”Syndicate (Breakout room) objectives”</a:t>
            </a:r>
          </a:p>
          <a:p>
            <a:pPr marL="285750" indent="-285750">
              <a:buFont typeface="Arial" panose="020B0604020202020204" pitchFamily="34" charset="0"/>
              <a:buChar char="•"/>
            </a:pPr>
            <a:r>
              <a:rPr lang="en-US" sz="2400" dirty="0">
                <a:solidFill>
                  <a:srgbClr val="000099"/>
                </a:solidFill>
              </a:rPr>
              <a:t>Use Individual conferencing sessions as opportunity for creating Community of Inquiry</a:t>
            </a:r>
          </a:p>
          <a:p>
            <a:pPr marL="285750" indent="-285750">
              <a:buFont typeface="Arial" panose="020B0604020202020204" pitchFamily="34" charset="0"/>
              <a:buChar char="•"/>
            </a:pPr>
            <a:r>
              <a:rPr lang="en-US" sz="2400" dirty="0">
                <a:solidFill>
                  <a:srgbClr val="000099"/>
                </a:solidFill>
              </a:rPr>
              <a:t>Increase opportunities for interaction in Synchronous sessions-more polling, refined activities</a:t>
            </a:r>
          </a:p>
          <a:p>
            <a:pPr marL="285750" indent="-285750">
              <a:buFont typeface="Arial" panose="020B0604020202020204" pitchFamily="34" charset="0"/>
              <a:buChar char="•"/>
            </a:pPr>
            <a:r>
              <a:rPr lang="en-US" sz="2400" dirty="0">
                <a:solidFill>
                  <a:srgbClr val="000099"/>
                </a:solidFill>
              </a:rPr>
              <a:t>Triangulate data collection opportunities</a:t>
            </a:r>
          </a:p>
        </p:txBody>
      </p:sp>
      <p:sp>
        <p:nvSpPr>
          <p:cNvPr id="8" name="Rectangle 7">
            <a:extLst>
              <a:ext uri="{FF2B5EF4-FFF2-40B4-BE49-F238E27FC236}">
                <a16:creationId xmlns:a16="http://schemas.microsoft.com/office/drawing/2014/main" id="{DA4B0D86-0506-4468-B1A9-EF6313F0ACE1}"/>
              </a:ext>
            </a:extLst>
          </p:cNvPr>
          <p:cNvSpPr/>
          <p:nvPr/>
        </p:nvSpPr>
        <p:spPr>
          <a:xfrm>
            <a:off x="6701425" y="402873"/>
            <a:ext cx="5094215" cy="584775"/>
          </a:xfrm>
          <a:prstGeom prst="rect">
            <a:avLst/>
          </a:prstGeom>
        </p:spPr>
        <p:txBody>
          <a:bodyPr wrap="none">
            <a:spAutoFit/>
          </a:bodyPr>
          <a:lstStyle/>
          <a:p>
            <a:pPr lvl="0"/>
            <a:r>
              <a:rPr lang="en-US" sz="3200" b="1" dirty="0">
                <a:solidFill>
                  <a:srgbClr val="000099"/>
                </a:solidFill>
              </a:rPr>
              <a:t>COLLECT AND ANALYZE DATA</a:t>
            </a:r>
          </a:p>
        </p:txBody>
      </p:sp>
    </p:spTree>
    <p:extLst>
      <p:ext uri="{BB962C8B-B14F-4D97-AF65-F5344CB8AC3E}">
        <p14:creationId xmlns:p14="http://schemas.microsoft.com/office/powerpoint/2010/main" val="26879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17019" y="119539"/>
            <a:ext cx="5550447" cy="584775"/>
          </a:xfrm>
          <a:prstGeom prst="rect">
            <a:avLst/>
          </a:prstGeom>
          <a:noFill/>
        </p:spPr>
        <p:txBody>
          <a:bodyPr wrap="square" rtlCol="0">
            <a:spAutoFit/>
          </a:bodyPr>
          <a:lstStyle/>
          <a:p>
            <a:r>
              <a:rPr lang="en-US" sz="3200" dirty="0">
                <a:solidFill>
                  <a:srgbClr val="000099"/>
                </a:solidFill>
              </a:rPr>
              <a:t> ANALYSIS-Survey</a:t>
            </a:r>
          </a:p>
        </p:txBody>
      </p:sp>
      <p:sp>
        <p:nvSpPr>
          <p:cNvPr id="4" name="Rectangle 3">
            <a:extLst>
              <a:ext uri="{FF2B5EF4-FFF2-40B4-BE49-F238E27FC236}">
                <a16:creationId xmlns:a16="http://schemas.microsoft.com/office/drawing/2014/main" id="{8D461696-4D1A-4C17-8F3D-C63F0CA15E4C}"/>
              </a:ext>
            </a:extLst>
          </p:cNvPr>
          <p:cNvSpPr/>
          <p:nvPr/>
        </p:nvSpPr>
        <p:spPr>
          <a:xfrm>
            <a:off x="317019" y="1863059"/>
            <a:ext cx="11606470" cy="379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900" indent="-342900">
              <a:spcAft>
                <a:spcPts val="800"/>
              </a:spcAft>
              <a:buFont typeface="Arial" panose="020B0604020202020204" pitchFamily="34" charset="0"/>
              <a:buChar char="•"/>
            </a:pPr>
            <a:r>
              <a:rPr lang="en-US" sz="2000" b="1" spc="15" dirty="0">
                <a:solidFill>
                  <a:srgbClr val="000099"/>
                </a:solidFill>
                <a:ea typeface="Times New Roman" panose="02020603050405020304" pitchFamily="18" charset="0"/>
                <a:cs typeface="Times New Roman" panose="02020603050405020304" pitchFamily="18" charset="0"/>
              </a:rPr>
              <a:t>Meeting peers and facilitators of the course.</a:t>
            </a:r>
          </a:p>
          <a:p>
            <a:pPr marL="342900" indent="-342900">
              <a:lnSpc>
                <a:spcPts val="1500"/>
              </a:lnSpc>
              <a:buFont typeface="Arial" panose="020B0604020202020204" pitchFamily="34" charset="0"/>
              <a:buChar char="•"/>
            </a:pPr>
            <a:endParaRPr lang="en-US" sz="2000" b="1" dirty="0">
              <a:solidFill>
                <a:srgbClr val="000099"/>
              </a:solidFill>
              <a:ea typeface="Calibri" panose="020F0502020204030204" pitchFamily="34" charset="0"/>
              <a:cs typeface="Times New Roman" panose="02020603050405020304" pitchFamily="18" charset="0"/>
            </a:endParaRPr>
          </a:p>
          <a:p>
            <a:pPr marL="342900" indent="-342900">
              <a:lnSpc>
                <a:spcPts val="1500"/>
              </a:lnSpc>
              <a:buFont typeface="Arial" panose="020B0604020202020204" pitchFamily="34" charset="0"/>
              <a:buChar char="•"/>
            </a:pPr>
            <a:r>
              <a:rPr lang="en-US" sz="2000" b="1" spc="15" dirty="0">
                <a:solidFill>
                  <a:srgbClr val="000099"/>
                </a:solidFill>
                <a:ea typeface="Times New Roman" panose="02020603050405020304" pitchFamily="18" charset="0"/>
                <a:cs typeface="Times New Roman" panose="02020603050405020304" pitchFamily="18" charset="0"/>
              </a:rPr>
              <a:t>Speaking and listening native speakers</a:t>
            </a:r>
          </a:p>
          <a:p>
            <a:pPr marL="342900" indent="-342900">
              <a:lnSpc>
                <a:spcPts val="1500"/>
              </a:lnSpc>
              <a:buFont typeface="Arial" panose="020B0604020202020204" pitchFamily="34" charset="0"/>
              <a:buChar char="•"/>
            </a:pPr>
            <a:endParaRPr lang="en-US" sz="2000" b="1" spc="15" dirty="0">
              <a:solidFill>
                <a:srgbClr val="000099"/>
              </a:solidFill>
              <a:ea typeface="Times New Roman" panose="02020603050405020304" pitchFamily="18" charset="0"/>
              <a:cs typeface="Times New Roman" panose="02020603050405020304" pitchFamily="18" charset="0"/>
            </a:endParaRPr>
          </a:p>
          <a:p>
            <a:pPr marL="342900" indent="-342900">
              <a:lnSpc>
                <a:spcPts val="1500"/>
              </a:lnSpc>
              <a:buFont typeface="Arial" panose="020B0604020202020204" pitchFamily="34" charset="0"/>
              <a:buChar char="•"/>
            </a:pPr>
            <a:endParaRPr lang="en-US" sz="2000" b="1" dirty="0">
              <a:solidFill>
                <a:srgbClr val="000099"/>
              </a:solidFill>
              <a:ea typeface="Calibri" panose="020F0502020204030204" pitchFamily="34" charset="0"/>
              <a:cs typeface="Times New Roman" panose="02020603050405020304" pitchFamily="18" charset="0"/>
            </a:endParaRPr>
          </a:p>
          <a:p>
            <a:pPr marL="342900" indent="-342900">
              <a:lnSpc>
                <a:spcPts val="1500"/>
              </a:lnSpc>
              <a:buFont typeface="Arial" panose="020B0604020202020204" pitchFamily="34" charset="0"/>
              <a:buChar char="•"/>
            </a:pPr>
            <a:r>
              <a:rPr lang="en-US" sz="2000" b="1" spc="15" dirty="0">
                <a:solidFill>
                  <a:srgbClr val="000099"/>
                </a:solidFill>
                <a:ea typeface="Times New Roman" panose="02020603050405020304" pitchFamily="18" charset="0"/>
                <a:cs typeface="Times New Roman" panose="02020603050405020304" pitchFamily="18" charset="0"/>
              </a:rPr>
              <a:t>Details of BLUF and KISS principles</a:t>
            </a:r>
          </a:p>
          <a:p>
            <a:pPr marL="342900" indent="-342900">
              <a:lnSpc>
                <a:spcPts val="1500"/>
              </a:lnSpc>
              <a:buFont typeface="Arial" panose="020B0604020202020204" pitchFamily="34" charset="0"/>
              <a:buChar char="•"/>
            </a:pPr>
            <a:endParaRPr lang="en-US" sz="2000" b="1" spc="15" dirty="0">
              <a:solidFill>
                <a:srgbClr val="000099"/>
              </a:solidFill>
              <a:ea typeface="Times New Roman" panose="02020603050405020304" pitchFamily="18" charset="0"/>
              <a:cs typeface="Times New Roman" panose="02020603050405020304" pitchFamily="18" charset="0"/>
            </a:endParaRPr>
          </a:p>
          <a:p>
            <a:pPr marL="342900" indent="-342900">
              <a:lnSpc>
                <a:spcPts val="1500"/>
              </a:lnSpc>
              <a:buFont typeface="Arial" panose="020B0604020202020204" pitchFamily="34" charset="0"/>
              <a:buChar char="•"/>
            </a:pPr>
            <a:endParaRPr lang="en-US" sz="2000" b="1" dirty="0">
              <a:solidFill>
                <a:srgbClr val="000099"/>
              </a:solidFill>
              <a:ea typeface="Calibri" panose="020F0502020204030204" pitchFamily="34" charset="0"/>
              <a:cs typeface="Times New Roman" panose="02020603050405020304" pitchFamily="18" charset="0"/>
            </a:endParaRPr>
          </a:p>
          <a:p>
            <a:pPr marL="342900" indent="-342900">
              <a:lnSpc>
                <a:spcPts val="1500"/>
              </a:lnSpc>
              <a:buFont typeface="Arial" panose="020B0604020202020204" pitchFamily="34" charset="0"/>
              <a:buChar char="•"/>
            </a:pPr>
            <a:r>
              <a:rPr lang="en-US" sz="2000" b="1" spc="15" dirty="0">
                <a:solidFill>
                  <a:srgbClr val="000099"/>
                </a:solidFill>
                <a:ea typeface="Times New Roman" panose="02020603050405020304" pitchFamily="18" charset="0"/>
                <a:cs typeface="Times New Roman" panose="02020603050405020304" pitchFamily="18" charset="0"/>
              </a:rPr>
              <a:t>Discussion</a:t>
            </a:r>
          </a:p>
          <a:p>
            <a:pPr marL="342900" indent="-342900">
              <a:lnSpc>
                <a:spcPts val="1500"/>
              </a:lnSpc>
              <a:buFont typeface="Arial" panose="020B0604020202020204" pitchFamily="34" charset="0"/>
              <a:buChar char="•"/>
            </a:pPr>
            <a:endParaRPr lang="en-US" sz="2000" b="1" spc="15" dirty="0">
              <a:solidFill>
                <a:srgbClr val="000099"/>
              </a:solidFill>
              <a:ea typeface="Times New Roman" panose="02020603050405020304" pitchFamily="18" charset="0"/>
              <a:cs typeface="Times New Roman" panose="02020603050405020304" pitchFamily="18" charset="0"/>
            </a:endParaRPr>
          </a:p>
          <a:p>
            <a:pPr marL="342900" indent="-342900">
              <a:lnSpc>
                <a:spcPts val="1500"/>
              </a:lnSpc>
              <a:buFont typeface="Arial" panose="020B0604020202020204" pitchFamily="34" charset="0"/>
              <a:buChar char="•"/>
            </a:pPr>
            <a:endParaRPr lang="en-US" sz="2000" b="1" dirty="0">
              <a:solidFill>
                <a:srgbClr val="000099"/>
              </a:solidFill>
              <a:ea typeface="Calibri" panose="020F0502020204030204" pitchFamily="34" charset="0"/>
              <a:cs typeface="Times New Roman" panose="02020603050405020304" pitchFamily="18" charset="0"/>
            </a:endParaRPr>
          </a:p>
          <a:p>
            <a:pPr marL="342900" indent="-342900">
              <a:lnSpc>
                <a:spcPts val="1500"/>
              </a:lnSpc>
              <a:buFont typeface="Arial" panose="020B0604020202020204" pitchFamily="34" charset="0"/>
              <a:buChar char="•"/>
            </a:pPr>
            <a:r>
              <a:rPr lang="en-US" sz="2000" b="1" spc="15" dirty="0">
                <a:solidFill>
                  <a:srgbClr val="000099"/>
                </a:solidFill>
                <a:ea typeface="Times New Roman" panose="02020603050405020304" pitchFamily="18" charset="0"/>
                <a:cs typeface="Times New Roman" panose="02020603050405020304" pitchFamily="18" charset="0"/>
              </a:rPr>
              <a:t>The rerun of essential parts of the micro lectures</a:t>
            </a:r>
          </a:p>
          <a:p>
            <a:pPr marL="342900" indent="-342900">
              <a:lnSpc>
                <a:spcPts val="1500"/>
              </a:lnSpc>
              <a:buFont typeface="Arial" panose="020B0604020202020204" pitchFamily="34" charset="0"/>
              <a:buChar char="•"/>
            </a:pPr>
            <a:endParaRPr lang="en-US" sz="2000" b="1" spc="15" dirty="0">
              <a:solidFill>
                <a:srgbClr val="000099"/>
              </a:solidFill>
              <a:ea typeface="Times New Roman" panose="02020603050405020304" pitchFamily="18" charset="0"/>
              <a:cs typeface="Times New Roman" panose="02020603050405020304" pitchFamily="18" charset="0"/>
            </a:endParaRPr>
          </a:p>
          <a:p>
            <a:pPr marL="342900" indent="-342900">
              <a:lnSpc>
                <a:spcPts val="1500"/>
              </a:lnSpc>
              <a:buFont typeface="Arial" panose="020B0604020202020204" pitchFamily="34" charset="0"/>
              <a:buChar char="•"/>
            </a:pPr>
            <a:endParaRPr lang="en-US" sz="2000" b="1" dirty="0">
              <a:solidFill>
                <a:srgbClr val="000099"/>
              </a:solidFill>
              <a:ea typeface="Calibri" panose="020F0502020204030204" pitchFamily="34" charset="0"/>
              <a:cs typeface="Times New Roman" panose="02020603050405020304" pitchFamily="18" charset="0"/>
            </a:endParaRPr>
          </a:p>
          <a:p>
            <a:pPr marL="342900" indent="-342900">
              <a:lnSpc>
                <a:spcPts val="1500"/>
              </a:lnSpc>
              <a:buFont typeface="Arial" panose="020B0604020202020204" pitchFamily="34" charset="0"/>
              <a:buChar char="•"/>
            </a:pPr>
            <a:r>
              <a:rPr lang="en-US" sz="2000" b="1" spc="15" dirty="0">
                <a:solidFill>
                  <a:srgbClr val="000099"/>
                </a:solidFill>
                <a:ea typeface="Times New Roman" panose="02020603050405020304" pitchFamily="18" charset="0"/>
                <a:cs typeface="Times New Roman" panose="02020603050405020304" pitchFamily="18" charset="0"/>
              </a:rPr>
              <a:t>Getting the technical aspects straight away</a:t>
            </a:r>
          </a:p>
          <a:p>
            <a:pPr marL="342900" indent="-342900">
              <a:lnSpc>
                <a:spcPts val="1500"/>
              </a:lnSpc>
              <a:buFont typeface="Arial" panose="020B0604020202020204" pitchFamily="34" charset="0"/>
              <a:buChar char="•"/>
            </a:pPr>
            <a:endParaRPr lang="en-US" sz="2000" b="1" spc="15" dirty="0">
              <a:solidFill>
                <a:srgbClr val="000099"/>
              </a:solidFill>
              <a:ea typeface="Times New Roman" panose="02020603050405020304" pitchFamily="18" charset="0"/>
              <a:cs typeface="Times New Roman" panose="02020603050405020304" pitchFamily="18" charset="0"/>
            </a:endParaRPr>
          </a:p>
          <a:p>
            <a:pPr marL="342900" indent="-342900">
              <a:lnSpc>
                <a:spcPts val="1500"/>
              </a:lnSpc>
              <a:buFont typeface="Arial" panose="020B0604020202020204" pitchFamily="34" charset="0"/>
              <a:buChar char="•"/>
            </a:pPr>
            <a:endParaRPr lang="en-US" sz="2000" b="1" dirty="0">
              <a:solidFill>
                <a:srgbClr val="000099"/>
              </a:solidFill>
              <a:ea typeface="Calibri" panose="020F0502020204030204" pitchFamily="34" charset="0"/>
              <a:cs typeface="Times New Roman" panose="02020603050405020304" pitchFamily="18" charset="0"/>
            </a:endParaRPr>
          </a:p>
          <a:p>
            <a:pPr marL="342900" indent="-342900">
              <a:lnSpc>
                <a:spcPts val="1500"/>
              </a:lnSpc>
              <a:buFont typeface="Arial" panose="020B0604020202020204" pitchFamily="34" charset="0"/>
              <a:buChar char="•"/>
            </a:pPr>
            <a:r>
              <a:rPr lang="en-US" sz="2000" b="1" spc="15" dirty="0">
                <a:solidFill>
                  <a:srgbClr val="000099"/>
                </a:solidFill>
                <a:ea typeface="Times New Roman" panose="02020603050405020304" pitchFamily="18" charset="0"/>
                <a:cs typeface="Times New Roman" panose="02020603050405020304" pitchFamily="18" charset="0"/>
              </a:rPr>
              <a:t>The explanations provided by the instructors</a:t>
            </a:r>
            <a:endParaRPr lang="en-US" sz="2000" b="1" dirty="0">
              <a:solidFill>
                <a:srgbClr val="000099"/>
              </a:solidFil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19DEA26-40A8-48C4-85D6-27885CD9E63B}"/>
              </a:ext>
            </a:extLst>
          </p:cNvPr>
          <p:cNvSpPr txBox="1"/>
          <p:nvPr/>
        </p:nvSpPr>
        <p:spPr>
          <a:xfrm>
            <a:off x="253015" y="875489"/>
            <a:ext cx="10437683" cy="369332"/>
          </a:xfrm>
          <a:prstGeom prst="rect">
            <a:avLst/>
          </a:prstGeom>
          <a:noFill/>
        </p:spPr>
        <p:txBody>
          <a:bodyPr wrap="square" rtlCol="0">
            <a:spAutoFit/>
          </a:bodyPr>
          <a:lstStyle/>
          <a:p>
            <a:pPr>
              <a:spcAft>
                <a:spcPts val="800"/>
              </a:spcAft>
            </a:pPr>
            <a:r>
              <a:rPr lang="en-US" b="1" dirty="0">
                <a:solidFill>
                  <a:srgbClr val="000099"/>
                </a:solidFill>
                <a:ea typeface="Calibri" panose="020F0502020204030204" pitchFamily="34" charset="0"/>
                <a:cs typeface="Times New Roman" panose="02020603050405020304" pitchFamily="18" charset="0"/>
              </a:rPr>
              <a:t>The </a:t>
            </a:r>
            <a:r>
              <a:rPr lang="en-US" b="1" i="1" dirty="0">
                <a:solidFill>
                  <a:srgbClr val="000099"/>
                </a:solidFill>
                <a:ea typeface="Calibri" panose="020F0502020204030204" pitchFamily="34" charset="0"/>
                <a:cs typeface="Times New Roman" panose="02020603050405020304" pitchFamily="18" charset="0"/>
              </a:rPr>
              <a:t>Week One Survey</a:t>
            </a:r>
            <a:r>
              <a:rPr lang="en-US" b="1" dirty="0">
                <a:solidFill>
                  <a:srgbClr val="000099"/>
                </a:solidFill>
                <a:ea typeface="Calibri" panose="020F0502020204030204" pitchFamily="34" charset="0"/>
                <a:cs typeface="Times New Roman" panose="02020603050405020304" pitchFamily="18" charset="0"/>
              </a:rPr>
              <a:t> asked two open-ended questions about the Synchronous Sessions </a:t>
            </a:r>
            <a:endParaRPr lang="en-US" dirty="0">
              <a:solidFill>
                <a:srgbClr val="000099"/>
              </a:solidFil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A94B201-C35E-4351-8954-AF2EF90C81FF}"/>
              </a:ext>
            </a:extLst>
          </p:cNvPr>
          <p:cNvSpPr txBox="1"/>
          <p:nvPr/>
        </p:nvSpPr>
        <p:spPr>
          <a:xfrm>
            <a:off x="398834" y="1342417"/>
            <a:ext cx="8307421" cy="369332"/>
          </a:xfrm>
          <a:prstGeom prst="rect">
            <a:avLst/>
          </a:prstGeom>
          <a:noFill/>
        </p:spPr>
        <p:txBody>
          <a:bodyPr wrap="square" rtlCol="0">
            <a:spAutoFit/>
          </a:bodyPr>
          <a:lstStyle/>
          <a:p>
            <a:r>
              <a:rPr lang="en-US" b="1" spc="10" dirty="0">
                <a:solidFill>
                  <a:srgbClr val="000099"/>
                </a:solidFill>
                <a:ea typeface="Times New Roman" panose="02020603050405020304" pitchFamily="18" charset="0"/>
                <a:cs typeface="Times New Roman" panose="02020603050405020304" pitchFamily="18" charset="0"/>
              </a:rPr>
              <a:t>What was the most beneficial part of Synchronous Session #1</a:t>
            </a:r>
            <a:endParaRPr lang="en-US" dirty="0"/>
          </a:p>
        </p:txBody>
      </p:sp>
      <p:pic>
        <p:nvPicPr>
          <p:cNvPr id="4100" name="Picture 4" descr="MILITARY POLICE SUBCOMMITTEE 2020-01 (VTC), 09 June 2020 - News - NATO MP  COE">
            <a:extLst>
              <a:ext uri="{FF2B5EF4-FFF2-40B4-BE49-F238E27FC236}">
                <a16:creationId xmlns:a16="http://schemas.microsoft.com/office/drawing/2014/main" id="{72CACA23-CDB2-4BA0-820C-4957D28FA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823" y="2557505"/>
            <a:ext cx="3611900" cy="240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2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6" name="TextBox 5">
            <a:extLst>
              <a:ext uri="{FF2B5EF4-FFF2-40B4-BE49-F238E27FC236}">
                <a16:creationId xmlns:a16="http://schemas.microsoft.com/office/drawing/2014/main" id="{4BE59BA0-CC0B-4B85-A785-9BC9F6333F40}"/>
              </a:ext>
            </a:extLst>
          </p:cNvPr>
          <p:cNvSpPr txBox="1"/>
          <p:nvPr/>
        </p:nvSpPr>
        <p:spPr>
          <a:xfrm>
            <a:off x="317019" y="119539"/>
            <a:ext cx="5550447" cy="584775"/>
          </a:xfrm>
          <a:prstGeom prst="rect">
            <a:avLst/>
          </a:prstGeom>
          <a:noFill/>
        </p:spPr>
        <p:txBody>
          <a:bodyPr wrap="square" rtlCol="0">
            <a:spAutoFit/>
          </a:bodyPr>
          <a:lstStyle/>
          <a:p>
            <a:r>
              <a:rPr lang="en-US" sz="3200" dirty="0">
                <a:solidFill>
                  <a:srgbClr val="000099"/>
                </a:solidFill>
              </a:rPr>
              <a:t> ANALYSIS-Survey</a:t>
            </a:r>
          </a:p>
        </p:txBody>
      </p:sp>
      <p:sp>
        <p:nvSpPr>
          <p:cNvPr id="4" name="Rectangle 3">
            <a:extLst>
              <a:ext uri="{FF2B5EF4-FFF2-40B4-BE49-F238E27FC236}">
                <a16:creationId xmlns:a16="http://schemas.microsoft.com/office/drawing/2014/main" id="{8D461696-4D1A-4C17-8F3D-C63F0CA15E4C}"/>
              </a:ext>
            </a:extLst>
          </p:cNvPr>
          <p:cNvSpPr/>
          <p:nvPr/>
        </p:nvSpPr>
        <p:spPr>
          <a:xfrm>
            <a:off x="317019" y="637374"/>
            <a:ext cx="1154246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457200">
              <a:spcAft>
                <a:spcPts val="800"/>
              </a:spcAft>
            </a:pPr>
            <a:r>
              <a:rPr lang="en-US" sz="2000" b="1" spc="10" dirty="0">
                <a:solidFill>
                  <a:srgbClr val="000099"/>
                </a:solidFill>
                <a:ea typeface="Times New Roman" panose="02020603050405020304" pitchFamily="18" charset="0"/>
                <a:cs typeface="Times New Roman" panose="02020603050405020304" pitchFamily="18" charset="0"/>
              </a:rPr>
              <a:t>What was the most beneficial part of Synchronous Session #2 (Thursday</a:t>
            </a:r>
            <a:r>
              <a:rPr lang="en-US" sz="2000" b="1" spc="15" dirty="0">
                <a:solidFill>
                  <a:srgbClr val="000099"/>
                </a:solidFill>
                <a:ea typeface="Times New Roman" panose="02020603050405020304" pitchFamily="18" charset="0"/>
                <a:cs typeface="Times New Roman" panose="02020603050405020304" pitchFamily="18" charset="0"/>
              </a:rPr>
              <a:t>.</a:t>
            </a:r>
            <a:endParaRPr lang="en-US" sz="2000" b="1" dirty="0">
              <a:solidFill>
                <a:srgbClr val="000099"/>
              </a:solidFill>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3E993E5-CEC3-448F-8D41-AC659FD7531D}"/>
              </a:ext>
            </a:extLst>
          </p:cNvPr>
          <p:cNvSpPr txBox="1"/>
          <p:nvPr/>
        </p:nvSpPr>
        <p:spPr>
          <a:xfrm>
            <a:off x="1100071" y="1037484"/>
            <a:ext cx="7878559" cy="588366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spc="15" dirty="0">
                <a:solidFill>
                  <a:srgbClr val="000099"/>
                </a:solidFill>
                <a:ea typeface="Times New Roman" panose="02020603050405020304" pitchFamily="18" charset="0"/>
                <a:cs typeface="Times New Roman" panose="02020603050405020304" pitchFamily="18" charset="0"/>
              </a:rPr>
              <a:t>Talking about writing strategies and exchanging of experience on this topic</a:t>
            </a:r>
          </a:p>
          <a:p>
            <a:pPr marL="342900" indent="-342900">
              <a:lnSpc>
                <a:spcPct val="150000"/>
              </a:lnSpc>
              <a:buFont typeface="Arial" panose="020B0604020202020204" pitchFamily="34" charset="0"/>
              <a:buChar char="•"/>
            </a:pPr>
            <a:r>
              <a:rPr lang="en-US" sz="2400" b="1" spc="15" dirty="0">
                <a:solidFill>
                  <a:srgbClr val="000099"/>
                </a:solidFill>
                <a:ea typeface="Times New Roman" panose="02020603050405020304" pitchFamily="18" charset="0"/>
                <a:cs typeface="Times New Roman" panose="02020603050405020304" pitchFamily="18" charset="0"/>
              </a:rPr>
              <a:t>The issue (Analysis) was in detail debated</a:t>
            </a:r>
          </a:p>
          <a:p>
            <a:pPr marL="342900" indent="-342900">
              <a:lnSpc>
                <a:spcPct val="150000"/>
              </a:lnSpc>
              <a:buFont typeface="Arial" panose="020B0604020202020204" pitchFamily="34" charset="0"/>
              <a:buChar char="•"/>
            </a:pPr>
            <a:r>
              <a:rPr lang="en-US" sz="2400" b="1" spc="15" dirty="0">
                <a:solidFill>
                  <a:srgbClr val="000099"/>
                </a:solidFill>
                <a:ea typeface="Times New Roman" panose="02020603050405020304" pitchFamily="18" charset="0"/>
                <a:cs typeface="Times New Roman" panose="02020603050405020304" pitchFamily="18" charset="0"/>
              </a:rPr>
              <a:t>The description of writing process</a:t>
            </a:r>
          </a:p>
          <a:p>
            <a:pPr marL="342900" indent="-342900">
              <a:lnSpc>
                <a:spcPct val="150000"/>
              </a:lnSpc>
              <a:buFont typeface="Arial" panose="020B0604020202020204" pitchFamily="34" charset="0"/>
              <a:buChar char="•"/>
            </a:pPr>
            <a:r>
              <a:rPr lang="en-US" sz="2400" b="1" spc="15" dirty="0">
                <a:solidFill>
                  <a:srgbClr val="000099"/>
                </a:solidFill>
                <a:ea typeface="Times New Roman" panose="02020603050405020304" pitchFamily="18" charset="0"/>
                <a:cs typeface="Times New Roman" panose="02020603050405020304" pitchFamily="18" charset="0"/>
              </a:rPr>
              <a:t>Discussion</a:t>
            </a:r>
          </a:p>
          <a:p>
            <a:pPr marL="342900" indent="-342900">
              <a:lnSpc>
                <a:spcPct val="150000"/>
              </a:lnSpc>
              <a:buFont typeface="Arial" panose="020B0604020202020204" pitchFamily="34" charset="0"/>
              <a:buChar char="•"/>
            </a:pPr>
            <a:r>
              <a:rPr lang="en-US" sz="2400" b="1" spc="15" dirty="0">
                <a:solidFill>
                  <a:srgbClr val="000099"/>
                </a:solidFill>
                <a:ea typeface="Times New Roman" panose="02020603050405020304" pitchFamily="18" charset="0"/>
                <a:cs typeface="Times New Roman" panose="02020603050405020304" pitchFamily="18" charset="0"/>
              </a:rPr>
              <a:t>Working in smaller groups</a:t>
            </a:r>
          </a:p>
          <a:p>
            <a:pPr marL="342900" indent="-342900">
              <a:lnSpc>
                <a:spcPct val="150000"/>
              </a:lnSpc>
              <a:buFont typeface="Arial" panose="020B0604020202020204" pitchFamily="34" charset="0"/>
              <a:buChar char="•"/>
            </a:pPr>
            <a:r>
              <a:rPr lang="en-US" sz="2400" b="1" spc="15" dirty="0">
                <a:solidFill>
                  <a:srgbClr val="000099"/>
                </a:solidFill>
                <a:ea typeface="Times New Roman" panose="02020603050405020304" pitchFamily="18" charset="0"/>
                <a:cs typeface="Times New Roman" panose="02020603050405020304" pitchFamily="18" charset="0"/>
              </a:rPr>
              <a:t>Getting to know each other and the instructors.</a:t>
            </a:r>
          </a:p>
          <a:p>
            <a:pPr marL="342900" indent="-342900">
              <a:lnSpc>
                <a:spcPct val="150000"/>
              </a:lnSpc>
              <a:buFont typeface="Arial" panose="020B0604020202020204" pitchFamily="34" charset="0"/>
              <a:buChar char="•"/>
            </a:pPr>
            <a:r>
              <a:rPr lang="en-US" sz="2400" b="1" spc="15" dirty="0">
                <a:solidFill>
                  <a:srgbClr val="000099"/>
                </a:solidFill>
                <a:ea typeface="Times New Roman" panose="02020603050405020304" pitchFamily="18" charset="0"/>
                <a:cs typeface="Times New Roman" panose="02020603050405020304" pitchFamily="18" charset="0"/>
              </a:rPr>
              <a:t>The instructors' explanations and the shared thoughts</a:t>
            </a:r>
            <a:endParaRPr lang="en-US" sz="2400" b="1" dirty="0">
              <a:solidFill>
                <a:srgbClr val="000099"/>
              </a:solidFill>
              <a:ea typeface="Calibri" panose="020F0502020204030204" pitchFamily="34" charset="0"/>
              <a:cs typeface="Times New Roman" panose="02020603050405020304" pitchFamily="18" charset="0"/>
            </a:endParaRPr>
          </a:p>
          <a:p>
            <a:pPr>
              <a:lnSpc>
                <a:spcPts val="1500"/>
              </a:lnSpc>
            </a:pPr>
            <a:endParaRPr lang="en-US" b="1" dirty="0">
              <a:solidFill>
                <a:srgbClr val="000099"/>
              </a:solidFill>
              <a:ea typeface="Calibri" panose="020F0502020204030204" pitchFamily="34" charset="0"/>
              <a:cs typeface="Times New Roman" panose="02020603050405020304" pitchFamily="18" charset="0"/>
            </a:endParaRPr>
          </a:p>
          <a:p>
            <a:pPr>
              <a:lnSpc>
                <a:spcPts val="1500"/>
              </a:lnSpc>
            </a:pPr>
            <a:endParaRPr lang="en-US" b="1" dirty="0">
              <a:solidFill>
                <a:srgbClr val="000099"/>
              </a:solidFill>
              <a:ea typeface="Calibri" panose="020F0502020204030204" pitchFamily="34" charset="0"/>
              <a:cs typeface="Times New Roman" panose="02020603050405020304" pitchFamily="18" charset="0"/>
            </a:endParaRPr>
          </a:p>
          <a:p>
            <a:pPr>
              <a:lnSpc>
                <a:spcPts val="1500"/>
              </a:lnSpc>
            </a:pPr>
            <a:endParaRPr lang="en-US" b="1" dirty="0">
              <a:solidFill>
                <a:srgbClr val="000099"/>
              </a:solidFill>
              <a:ea typeface="Calibri" panose="020F0502020204030204" pitchFamily="34" charset="0"/>
              <a:cs typeface="Times New Roman" panose="02020603050405020304" pitchFamily="18" charset="0"/>
            </a:endParaRPr>
          </a:p>
          <a:p>
            <a:pPr>
              <a:lnSpc>
                <a:spcPts val="1500"/>
              </a:lnSpc>
            </a:pPr>
            <a:endParaRPr lang="en-US" b="1" dirty="0">
              <a:solidFill>
                <a:srgbClr val="000099"/>
              </a:solidFill>
              <a:ea typeface="Calibri" panose="020F0502020204030204" pitchFamily="34" charset="0"/>
              <a:cs typeface="Times New Roman" panose="02020603050405020304" pitchFamily="18" charset="0"/>
            </a:endParaRPr>
          </a:p>
          <a:p>
            <a:pPr>
              <a:lnSpc>
                <a:spcPts val="1500"/>
              </a:lnSpc>
            </a:pPr>
            <a:endParaRPr lang="en-US" b="1" spc="15" dirty="0">
              <a:solidFill>
                <a:srgbClr val="000099"/>
              </a:solidFill>
              <a:ea typeface="Times New Roman" panose="02020603050405020304" pitchFamily="18" charset="0"/>
              <a:cs typeface="Times New Roman" panose="02020603050405020304" pitchFamily="18" charset="0"/>
            </a:endParaRPr>
          </a:p>
          <a:p>
            <a:pPr>
              <a:lnSpc>
                <a:spcPts val="1500"/>
              </a:lnSpc>
            </a:pPr>
            <a:endParaRPr lang="en-US" b="1" dirty="0">
              <a:solidFill>
                <a:srgbClr val="000099"/>
              </a:solidFill>
              <a:ea typeface="Calibri" panose="020F0502020204030204" pitchFamily="34" charset="0"/>
              <a:cs typeface="Times New Roman" panose="02020603050405020304" pitchFamily="18" charset="0"/>
            </a:endParaRPr>
          </a:p>
          <a:p>
            <a:pPr>
              <a:lnSpc>
                <a:spcPts val="1500"/>
              </a:lnSpc>
            </a:pPr>
            <a:endParaRPr lang="en-US" dirty="0">
              <a:solidFill>
                <a:srgbClr val="000099"/>
              </a:solidFill>
            </a:endParaRPr>
          </a:p>
        </p:txBody>
      </p:sp>
      <p:pic>
        <p:nvPicPr>
          <p:cNvPr id="3074" name="Picture 2" descr="Evidence That Live, Online Instruction Works - Voxy">
            <a:extLst>
              <a:ext uri="{FF2B5EF4-FFF2-40B4-BE49-F238E27FC236}">
                <a16:creationId xmlns:a16="http://schemas.microsoft.com/office/drawing/2014/main" id="{005BD29F-5C66-4A53-9C57-5FF5B19AF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52553" y="1822581"/>
            <a:ext cx="4224950" cy="238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0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253015" y="352769"/>
            <a:ext cx="5736301" cy="584775"/>
          </a:xfrm>
          <a:prstGeom prst="rect">
            <a:avLst/>
          </a:prstGeom>
          <a:noFill/>
        </p:spPr>
        <p:txBody>
          <a:bodyPr wrap="square" rtlCol="0">
            <a:spAutoFit/>
          </a:bodyPr>
          <a:lstStyle/>
          <a:p>
            <a:r>
              <a:rPr lang="en-US" sz="3200" dirty="0">
                <a:solidFill>
                  <a:srgbClr val="002060"/>
                </a:solidFill>
              </a:rPr>
              <a:t>SURVEY: </a:t>
            </a:r>
          </a:p>
        </p:txBody>
      </p:sp>
      <p:sp>
        <p:nvSpPr>
          <p:cNvPr id="7" name="TextBox 6">
            <a:extLst>
              <a:ext uri="{FF2B5EF4-FFF2-40B4-BE49-F238E27FC236}">
                <a16:creationId xmlns:a16="http://schemas.microsoft.com/office/drawing/2014/main" id="{63F73391-F09B-45E3-992D-DC919BEE3EB7}"/>
              </a:ext>
            </a:extLst>
          </p:cNvPr>
          <p:cNvSpPr txBox="1"/>
          <p:nvPr/>
        </p:nvSpPr>
        <p:spPr>
          <a:xfrm>
            <a:off x="342379" y="951216"/>
            <a:ext cx="5185775"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Synchronous sessions effective:</a:t>
            </a:r>
          </a:p>
          <a:p>
            <a:pPr marL="342900" indent="-342900">
              <a:buFont typeface="Arial" panose="020B0604020202020204" pitchFamily="34" charset="0"/>
              <a:buChar char="•"/>
            </a:pPr>
            <a:r>
              <a:rPr lang="en-US" sz="2400" dirty="0"/>
              <a:t>in reviewing reinforcing or practicing the concepts presented asynchronously </a:t>
            </a:r>
          </a:p>
          <a:p>
            <a:pPr marL="342900" indent="-342900">
              <a:buFont typeface="Arial" panose="020B0604020202020204" pitchFamily="34" charset="0"/>
              <a:buChar char="•"/>
            </a:pPr>
            <a:r>
              <a:rPr lang="en-US" sz="2400" dirty="0"/>
              <a:t>In developing a social presence and in fostering NATO interoperability on a limited scale</a:t>
            </a:r>
          </a:p>
        </p:txBody>
      </p:sp>
      <p:sp>
        <p:nvSpPr>
          <p:cNvPr id="9" name="Text Box 12">
            <a:extLst>
              <a:ext uri="{FF2B5EF4-FFF2-40B4-BE49-F238E27FC236}">
                <a16:creationId xmlns:a16="http://schemas.microsoft.com/office/drawing/2014/main" id="{0FEC677E-5387-498B-A4C8-EFAD24FF8462}"/>
              </a:ext>
            </a:extLst>
          </p:cNvPr>
          <p:cNvSpPr txBox="1"/>
          <p:nvPr/>
        </p:nvSpPr>
        <p:spPr>
          <a:xfrm>
            <a:off x="146050" y="3936533"/>
            <a:ext cx="5949950" cy="174581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457200" algn="just">
              <a:lnSpc>
                <a:spcPct val="150000"/>
              </a:lnSpc>
              <a:spcBef>
                <a:spcPts val="0"/>
              </a:spcBef>
              <a:spcAft>
                <a:spcPts val="800"/>
              </a:spcAft>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The synchronous work was pretty much like a classroom lesson. It gives one the sense, the social sense of being in a group with someone, and that you are trying to learn something.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46797B7-D14A-4053-98AC-AA0102460B30}"/>
              </a:ext>
            </a:extLst>
          </p:cNvPr>
          <p:cNvSpPr txBox="1"/>
          <p:nvPr/>
        </p:nvSpPr>
        <p:spPr>
          <a:xfrm>
            <a:off x="6388274" y="645156"/>
            <a:ext cx="5461347" cy="21268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Aft>
                <a:spcPts val="800"/>
              </a:spcAft>
            </a:pPr>
            <a:r>
              <a:rPr lang="en-US" i="1" dirty="0">
                <a:ea typeface="Calibri" panose="020F0502020204030204" pitchFamily="34" charset="0"/>
                <a:cs typeface="Times New Roman" panose="02020603050405020304" pitchFamily="18" charset="0"/>
              </a:rPr>
              <a:t>The synchronous sessions were helpful because there are different points of view on different topics.  To hear the opinions of others from different countries is beneficial and fruitful. This usually gives me a different perspective on some things.  </a:t>
            </a:r>
            <a:endParaRPr lang="en-US" dirty="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5D8A13FA-0D7B-488E-9961-FE150DBC8D47}"/>
              </a:ext>
            </a:extLst>
          </p:cNvPr>
          <p:cNvPicPr>
            <a:picLocks noChangeAspect="1"/>
          </p:cNvPicPr>
          <p:nvPr/>
        </p:nvPicPr>
        <p:blipFill>
          <a:blip r:embed="rId4"/>
          <a:stretch>
            <a:fillRect/>
          </a:stretch>
        </p:blipFill>
        <p:spPr>
          <a:xfrm>
            <a:off x="7206640" y="3038324"/>
            <a:ext cx="3824613" cy="2868460"/>
          </a:xfrm>
          <a:prstGeom prst="rect">
            <a:avLst/>
          </a:prstGeom>
        </p:spPr>
      </p:pic>
    </p:spTree>
    <p:extLst>
      <p:ext uri="{BB962C8B-B14F-4D97-AF65-F5344CB8AC3E}">
        <p14:creationId xmlns:p14="http://schemas.microsoft.com/office/powerpoint/2010/main" val="136317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699" y="119539"/>
            <a:ext cx="10876148" cy="1692771"/>
          </a:xfrm>
          <a:prstGeom prst="rect">
            <a:avLst/>
          </a:prstGeom>
          <a:noFill/>
        </p:spPr>
        <p:txBody>
          <a:bodyPr wrap="square" rtlCol="0">
            <a:spAutoFit/>
          </a:bodyPr>
          <a:lstStyle/>
          <a:p>
            <a:r>
              <a:rPr lang="en-US" sz="3200" dirty="0">
                <a:solidFill>
                  <a:srgbClr val="000099"/>
                </a:solidFill>
              </a:rPr>
              <a:t>DATA ANALYSIS - </a:t>
            </a:r>
            <a:r>
              <a:rPr lang="en-US" sz="2000" b="1" dirty="0">
                <a:solidFill>
                  <a:srgbClr val="000099"/>
                </a:solidFill>
                <a:ea typeface="Times New Roman" panose="02020603050405020304" pitchFamily="18" charset="0"/>
              </a:rPr>
              <a:t>The team modified the surveys for weeks 2, 3, and the final week to capture additional quantifiable data. The participants responded to statements on a 5-point Likert scale from “Strongly Disagree” to “Strongly Agree”. </a:t>
            </a:r>
            <a:endParaRPr lang="en-US" sz="2000" b="1" dirty="0">
              <a:solidFill>
                <a:srgbClr val="000099"/>
              </a:solidFill>
            </a:endParaRPr>
          </a:p>
          <a:p>
            <a:endParaRPr lang="en-US" sz="3200" dirty="0">
              <a:solidFill>
                <a:srgbClr val="000099"/>
              </a:solidFill>
            </a:endParaRPr>
          </a:p>
        </p:txBody>
      </p:sp>
      <p:pic>
        <p:nvPicPr>
          <p:cNvPr id="2050" name="Picture 5" descr="69D0343A">
            <a:extLst>
              <a:ext uri="{FF2B5EF4-FFF2-40B4-BE49-F238E27FC236}">
                <a16:creationId xmlns:a16="http://schemas.microsoft.com/office/drawing/2014/main" id="{637D6DCA-2E57-4A2D-9EFA-2BAEB1509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071" y="1266548"/>
            <a:ext cx="5067670" cy="269497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 descr="5000B858">
            <a:extLst>
              <a:ext uri="{FF2B5EF4-FFF2-40B4-BE49-F238E27FC236}">
                <a16:creationId xmlns:a16="http://schemas.microsoft.com/office/drawing/2014/main" id="{67857A67-B707-4E41-88D6-285D387CB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251" y="3687535"/>
            <a:ext cx="5067670" cy="2355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88683E-EDB7-43EF-A9A7-4B25064C7F93}"/>
              </a:ext>
            </a:extLst>
          </p:cNvPr>
          <p:cNvSpPr>
            <a:spLocks noChangeArrowheads="1"/>
          </p:cNvSpPr>
          <p:nvPr/>
        </p:nvSpPr>
        <p:spPr bwMode="auto">
          <a:xfrm>
            <a:off x="568569" y="1290181"/>
            <a:ext cx="17489444" cy="69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C700B5FD-4D1D-4656-9905-29AC0B52A8A2}"/>
              </a:ext>
            </a:extLst>
          </p:cNvPr>
          <p:cNvSpPr>
            <a:spLocks noChangeArrowheads="1"/>
          </p:cNvSpPr>
          <p:nvPr/>
        </p:nvSpPr>
        <p:spPr bwMode="auto">
          <a:xfrm>
            <a:off x="568569" y="4865230"/>
            <a:ext cx="174894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ABE5A0FD-5CCA-4F05-8C40-ABA4949F9D24}"/>
              </a:ext>
            </a:extLst>
          </p:cNvPr>
          <p:cNvPicPr>
            <a:picLocks noChangeAspect="1"/>
          </p:cNvPicPr>
          <p:nvPr/>
        </p:nvPicPr>
        <p:blipFill>
          <a:blip r:embed="rId6"/>
          <a:stretch>
            <a:fillRect/>
          </a:stretch>
        </p:blipFill>
        <p:spPr>
          <a:xfrm>
            <a:off x="6447788" y="1290181"/>
            <a:ext cx="4788059" cy="2500770"/>
          </a:xfrm>
          <a:prstGeom prst="rect">
            <a:avLst/>
          </a:prstGeom>
        </p:spPr>
      </p:pic>
      <p:pic>
        <p:nvPicPr>
          <p:cNvPr id="9" name="Picture 8">
            <a:extLst>
              <a:ext uri="{FF2B5EF4-FFF2-40B4-BE49-F238E27FC236}">
                <a16:creationId xmlns:a16="http://schemas.microsoft.com/office/drawing/2014/main" id="{A08A6CFA-220D-41AA-8B57-F540ACB32AAF}"/>
              </a:ext>
            </a:extLst>
          </p:cNvPr>
          <p:cNvPicPr>
            <a:picLocks noChangeAspect="1"/>
          </p:cNvPicPr>
          <p:nvPr/>
        </p:nvPicPr>
        <p:blipFill>
          <a:blip r:embed="rId7"/>
          <a:stretch>
            <a:fillRect/>
          </a:stretch>
        </p:blipFill>
        <p:spPr>
          <a:xfrm>
            <a:off x="6447788" y="3554334"/>
            <a:ext cx="4788059" cy="2355388"/>
          </a:xfrm>
          <a:prstGeom prst="rect">
            <a:avLst/>
          </a:prstGeom>
        </p:spPr>
      </p:pic>
    </p:spTree>
    <p:extLst>
      <p:ext uri="{BB962C8B-B14F-4D97-AF65-F5344CB8AC3E}">
        <p14:creationId xmlns:p14="http://schemas.microsoft.com/office/powerpoint/2010/main" val="1109356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699" y="402874"/>
            <a:ext cx="5550447" cy="584775"/>
          </a:xfrm>
          <a:prstGeom prst="rect">
            <a:avLst/>
          </a:prstGeom>
          <a:noFill/>
        </p:spPr>
        <p:txBody>
          <a:bodyPr wrap="square" rtlCol="0">
            <a:spAutoFit/>
          </a:bodyPr>
          <a:lstStyle/>
          <a:p>
            <a:r>
              <a:rPr lang="en-US" sz="3200" dirty="0">
                <a:solidFill>
                  <a:srgbClr val="000099"/>
                </a:solidFill>
              </a:rPr>
              <a:t>DATA ANALYSIS-Week 4</a:t>
            </a:r>
          </a:p>
        </p:txBody>
      </p:sp>
      <p:pic>
        <p:nvPicPr>
          <p:cNvPr id="4" name="Picture 3">
            <a:extLst>
              <a:ext uri="{FF2B5EF4-FFF2-40B4-BE49-F238E27FC236}">
                <a16:creationId xmlns:a16="http://schemas.microsoft.com/office/drawing/2014/main" id="{F94543CD-84DD-4E24-A035-1E7A735C120C}"/>
              </a:ext>
            </a:extLst>
          </p:cNvPr>
          <p:cNvPicPr>
            <a:picLocks noChangeAspect="1"/>
          </p:cNvPicPr>
          <p:nvPr/>
        </p:nvPicPr>
        <p:blipFill>
          <a:blip r:embed="rId4"/>
          <a:stretch>
            <a:fillRect/>
          </a:stretch>
        </p:blipFill>
        <p:spPr>
          <a:xfrm>
            <a:off x="164351" y="1249879"/>
            <a:ext cx="4318278" cy="1894154"/>
          </a:xfrm>
          <a:prstGeom prst="rect">
            <a:avLst/>
          </a:prstGeom>
        </p:spPr>
      </p:pic>
      <p:pic>
        <p:nvPicPr>
          <p:cNvPr id="7" name="Picture 6">
            <a:extLst>
              <a:ext uri="{FF2B5EF4-FFF2-40B4-BE49-F238E27FC236}">
                <a16:creationId xmlns:a16="http://schemas.microsoft.com/office/drawing/2014/main" id="{DEE9A5D0-8A63-41CF-AE72-7D880C703269}"/>
              </a:ext>
            </a:extLst>
          </p:cNvPr>
          <p:cNvPicPr>
            <a:picLocks noChangeAspect="1"/>
          </p:cNvPicPr>
          <p:nvPr/>
        </p:nvPicPr>
        <p:blipFill>
          <a:blip r:embed="rId5"/>
          <a:stretch>
            <a:fillRect/>
          </a:stretch>
        </p:blipFill>
        <p:spPr>
          <a:xfrm>
            <a:off x="196560" y="3281819"/>
            <a:ext cx="4318278" cy="2053447"/>
          </a:xfrm>
          <a:prstGeom prst="rect">
            <a:avLst/>
          </a:prstGeom>
        </p:spPr>
      </p:pic>
      <p:pic>
        <p:nvPicPr>
          <p:cNvPr id="8" name="Picture 7">
            <a:extLst>
              <a:ext uri="{FF2B5EF4-FFF2-40B4-BE49-F238E27FC236}">
                <a16:creationId xmlns:a16="http://schemas.microsoft.com/office/drawing/2014/main" id="{DFF48BB9-F0DA-41DD-94E5-CE1B8CC41546}"/>
              </a:ext>
            </a:extLst>
          </p:cNvPr>
          <p:cNvPicPr>
            <a:picLocks noChangeAspect="1"/>
          </p:cNvPicPr>
          <p:nvPr/>
        </p:nvPicPr>
        <p:blipFill>
          <a:blip r:embed="rId6"/>
          <a:stretch>
            <a:fillRect/>
          </a:stretch>
        </p:blipFill>
        <p:spPr>
          <a:xfrm>
            <a:off x="4482629" y="1249879"/>
            <a:ext cx="3732596" cy="1894154"/>
          </a:xfrm>
          <a:prstGeom prst="rect">
            <a:avLst/>
          </a:prstGeom>
        </p:spPr>
      </p:pic>
      <p:pic>
        <p:nvPicPr>
          <p:cNvPr id="9" name="Picture 8">
            <a:extLst>
              <a:ext uri="{FF2B5EF4-FFF2-40B4-BE49-F238E27FC236}">
                <a16:creationId xmlns:a16="http://schemas.microsoft.com/office/drawing/2014/main" id="{AFF3D8BF-597C-4862-B439-959731FA3DEB}"/>
              </a:ext>
            </a:extLst>
          </p:cNvPr>
          <p:cNvPicPr>
            <a:picLocks noChangeAspect="1"/>
          </p:cNvPicPr>
          <p:nvPr/>
        </p:nvPicPr>
        <p:blipFill>
          <a:blip r:embed="rId7"/>
          <a:stretch>
            <a:fillRect/>
          </a:stretch>
        </p:blipFill>
        <p:spPr>
          <a:xfrm>
            <a:off x="4482630" y="3281818"/>
            <a:ext cx="3732596" cy="2053447"/>
          </a:xfrm>
          <a:prstGeom prst="rect">
            <a:avLst/>
          </a:prstGeom>
        </p:spPr>
      </p:pic>
      <p:pic>
        <p:nvPicPr>
          <p:cNvPr id="10" name="Picture 9">
            <a:extLst>
              <a:ext uri="{FF2B5EF4-FFF2-40B4-BE49-F238E27FC236}">
                <a16:creationId xmlns:a16="http://schemas.microsoft.com/office/drawing/2014/main" id="{7DB15C2C-C07E-4E68-8D94-66A2723BCAE4}"/>
              </a:ext>
            </a:extLst>
          </p:cNvPr>
          <p:cNvPicPr>
            <a:picLocks noChangeAspect="1"/>
          </p:cNvPicPr>
          <p:nvPr/>
        </p:nvPicPr>
        <p:blipFill>
          <a:blip r:embed="rId8"/>
          <a:stretch>
            <a:fillRect/>
          </a:stretch>
        </p:blipFill>
        <p:spPr>
          <a:xfrm>
            <a:off x="8215225" y="1253882"/>
            <a:ext cx="3723759" cy="1890151"/>
          </a:xfrm>
          <a:prstGeom prst="rect">
            <a:avLst/>
          </a:prstGeom>
        </p:spPr>
      </p:pic>
      <p:pic>
        <p:nvPicPr>
          <p:cNvPr id="11" name="Picture 10">
            <a:extLst>
              <a:ext uri="{FF2B5EF4-FFF2-40B4-BE49-F238E27FC236}">
                <a16:creationId xmlns:a16="http://schemas.microsoft.com/office/drawing/2014/main" id="{767C1156-E7EB-42A9-86D9-5352E2635A73}"/>
              </a:ext>
            </a:extLst>
          </p:cNvPr>
          <p:cNvPicPr>
            <a:picLocks noChangeAspect="1"/>
          </p:cNvPicPr>
          <p:nvPr/>
        </p:nvPicPr>
        <p:blipFill>
          <a:blip r:embed="rId9"/>
          <a:stretch>
            <a:fillRect/>
          </a:stretch>
        </p:blipFill>
        <p:spPr>
          <a:xfrm>
            <a:off x="8215225" y="3281816"/>
            <a:ext cx="3723759" cy="2053447"/>
          </a:xfrm>
          <a:prstGeom prst="rect">
            <a:avLst/>
          </a:prstGeom>
        </p:spPr>
      </p:pic>
    </p:spTree>
    <p:extLst>
      <p:ext uri="{BB962C8B-B14F-4D97-AF65-F5344CB8AC3E}">
        <p14:creationId xmlns:p14="http://schemas.microsoft.com/office/powerpoint/2010/main" val="195468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699" y="402874"/>
            <a:ext cx="5736301" cy="584775"/>
          </a:xfrm>
          <a:prstGeom prst="rect">
            <a:avLst/>
          </a:prstGeom>
          <a:noFill/>
        </p:spPr>
        <p:txBody>
          <a:bodyPr wrap="square" rtlCol="0">
            <a:spAutoFit/>
          </a:bodyPr>
          <a:lstStyle/>
          <a:p>
            <a:r>
              <a:rPr lang="en-US" sz="3200" dirty="0">
                <a:solidFill>
                  <a:srgbClr val="000099"/>
                </a:solidFill>
              </a:rPr>
              <a:t>ANALYSIS-FOCUS GROUP Week 4</a:t>
            </a:r>
          </a:p>
        </p:txBody>
      </p:sp>
      <p:sp>
        <p:nvSpPr>
          <p:cNvPr id="10" name="Rectangle 9">
            <a:extLst>
              <a:ext uri="{FF2B5EF4-FFF2-40B4-BE49-F238E27FC236}">
                <a16:creationId xmlns:a16="http://schemas.microsoft.com/office/drawing/2014/main" id="{1456EF0C-D23E-47C1-9D78-DAE1CE1D1966}"/>
              </a:ext>
            </a:extLst>
          </p:cNvPr>
          <p:cNvSpPr/>
          <p:nvPr/>
        </p:nvSpPr>
        <p:spPr>
          <a:xfrm>
            <a:off x="538619" y="987649"/>
            <a:ext cx="11160691" cy="483427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50000"/>
              </a:lnSpc>
              <a:spcAft>
                <a:spcPts val="800"/>
              </a:spcAft>
            </a:pPr>
            <a:r>
              <a:rPr lang="en-US" sz="1200" b="1" dirty="0">
                <a:ea typeface="Calibri" panose="020F0502020204030204" pitchFamily="34" charset="0"/>
                <a:cs typeface="Times New Roman" panose="02020603050405020304" pitchFamily="18" charset="0"/>
              </a:rPr>
              <a:t>General Questions</a:t>
            </a:r>
          </a:p>
          <a:p>
            <a:pPr marL="342900" marR="0" lvl="0" indent="-342900">
              <a:lnSpc>
                <a:spcPct val="150000"/>
              </a:lnSpc>
              <a:spcBef>
                <a:spcPts val="0"/>
              </a:spcBef>
              <a:spcAft>
                <a:spcPts val="0"/>
              </a:spcAft>
              <a:buFont typeface="+mj-lt"/>
              <a:buAutoNum type="arabicPeriod"/>
            </a:pPr>
            <a:r>
              <a:rPr lang="en-US" sz="1200" b="1" dirty="0">
                <a:ea typeface="Calibri" panose="020F0502020204030204" pitchFamily="34" charset="0"/>
                <a:cs typeface="Times New Roman" panose="02020603050405020304" pitchFamily="18" charset="0"/>
              </a:rPr>
              <a:t>What did you like best about the course?</a:t>
            </a:r>
          </a:p>
          <a:p>
            <a:pPr marL="342900" marR="0" lvl="0" indent="-342900">
              <a:lnSpc>
                <a:spcPct val="150000"/>
              </a:lnSpc>
              <a:spcBef>
                <a:spcPts val="0"/>
              </a:spcBef>
              <a:spcAft>
                <a:spcPts val="0"/>
              </a:spcAft>
              <a:buFont typeface="+mj-lt"/>
              <a:buAutoNum type="arabicPeriod"/>
            </a:pPr>
            <a:r>
              <a:rPr lang="en-US" sz="1200" b="1" dirty="0">
                <a:ea typeface="Calibri" panose="020F0502020204030204" pitchFamily="34" charset="0"/>
                <a:cs typeface="Times New Roman" panose="02020603050405020304" pitchFamily="18" charset="0"/>
              </a:rPr>
              <a:t>What was the most challenging part of the course?</a:t>
            </a:r>
          </a:p>
          <a:p>
            <a:pPr marL="342900" marR="0" lvl="0" indent="-342900">
              <a:lnSpc>
                <a:spcPct val="150000"/>
              </a:lnSpc>
              <a:spcBef>
                <a:spcPts val="0"/>
              </a:spcBef>
              <a:spcAft>
                <a:spcPts val="800"/>
              </a:spcAft>
              <a:buFont typeface="+mj-lt"/>
              <a:buAutoNum type="arabicPeriod"/>
            </a:pPr>
            <a:r>
              <a:rPr lang="en-US" sz="1200" b="1" dirty="0">
                <a:ea typeface="Calibri" panose="020F0502020204030204" pitchFamily="34" charset="0"/>
                <a:cs typeface="Times New Roman" panose="02020603050405020304" pitchFamily="18" charset="0"/>
              </a:rPr>
              <a:t>Do you think that the material you worked with was authentic and relevant to the NATO context and a staff officer’s writing tasks?</a:t>
            </a:r>
          </a:p>
          <a:p>
            <a:pPr>
              <a:lnSpc>
                <a:spcPct val="150000"/>
              </a:lnSpc>
              <a:spcAft>
                <a:spcPts val="800"/>
              </a:spcAft>
            </a:pPr>
            <a:r>
              <a:rPr lang="en-US" sz="1200" b="1" dirty="0">
                <a:ea typeface="Calibri" panose="020F0502020204030204" pitchFamily="34" charset="0"/>
                <a:cs typeface="Times New Roman" panose="02020603050405020304" pitchFamily="18" charset="0"/>
              </a:rPr>
              <a:t>Synchronous-Specific Questions</a:t>
            </a:r>
          </a:p>
          <a:p>
            <a:pPr marL="342900" marR="0" lvl="0" indent="-342900">
              <a:lnSpc>
                <a:spcPct val="150000"/>
              </a:lnSpc>
              <a:spcBef>
                <a:spcPts val="0"/>
              </a:spcBef>
              <a:spcAft>
                <a:spcPts val="0"/>
              </a:spcAft>
              <a:buFont typeface="+mj-lt"/>
              <a:buAutoNum type="arabicPeriod"/>
            </a:pPr>
            <a:r>
              <a:rPr lang="en-US" sz="1200" b="1" dirty="0">
                <a:ea typeface="Calibri" panose="020F0502020204030204" pitchFamily="34" charset="0"/>
                <a:cs typeface="Times New Roman" panose="02020603050405020304" pitchFamily="18" charset="0"/>
              </a:rPr>
              <a:t>What are your learning preferences: learning collaboratively with others in your class or learning independently with asynchronous work only? </a:t>
            </a:r>
          </a:p>
          <a:p>
            <a:pPr marL="342900" marR="0" lvl="0" indent="-342900">
              <a:lnSpc>
                <a:spcPct val="150000"/>
              </a:lnSpc>
              <a:spcBef>
                <a:spcPts val="0"/>
              </a:spcBef>
              <a:spcAft>
                <a:spcPts val="0"/>
              </a:spcAft>
              <a:buFont typeface="+mj-lt"/>
              <a:buAutoNum type="arabicPeriod"/>
            </a:pPr>
            <a:r>
              <a:rPr lang="en-US" sz="1200" b="1" dirty="0">
                <a:ea typeface="Calibri" panose="020F0502020204030204" pitchFamily="34" charset="0"/>
                <a:cs typeface="Times New Roman" panose="02020603050405020304" pitchFamily="18" charset="0"/>
              </a:rPr>
              <a:t>Did the synchronous sessions help you feel like part of a learning community?</a:t>
            </a:r>
          </a:p>
          <a:p>
            <a:pPr marL="342900" marR="0" lvl="0" indent="-342900">
              <a:lnSpc>
                <a:spcPct val="150000"/>
              </a:lnSpc>
              <a:spcBef>
                <a:spcPts val="0"/>
              </a:spcBef>
              <a:spcAft>
                <a:spcPts val="0"/>
              </a:spcAft>
              <a:buFont typeface="+mj-lt"/>
              <a:buAutoNum type="arabicPeriod"/>
            </a:pPr>
            <a:r>
              <a:rPr lang="en-US" sz="1200" b="1" dirty="0">
                <a:ea typeface="Calibri" panose="020F0502020204030204" pitchFamily="34" charset="0"/>
                <a:cs typeface="Times New Roman" panose="02020603050405020304" pitchFamily="18" charset="0"/>
              </a:rPr>
              <a:t>Were the synchronous sessions helpful as a review of the asynchronous material or way to practice what you learned in your asynchronous assignments? </a:t>
            </a:r>
          </a:p>
          <a:p>
            <a:pPr marL="342900" marR="0" lvl="0" indent="-342900">
              <a:lnSpc>
                <a:spcPct val="150000"/>
              </a:lnSpc>
              <a:spcBef>
                <a:spcPts val="0"/>
              </a:spcBef>
              <a:spcAft>
                <a:spcPts val="800"/>
              </a:spcAft>
              <a:buFont typeface="+mj-lt"/>
              <a:buAutoNum type="arabicPeriod"/>
            </a:pPr>
            <a:r>
              <a:rPr lang="en-US" sz="1200" b="1" dirty="0">
                <a:ea typeface="Calibri" panose="020F0502020204030204" pitchFamily="34" charset="0"/>
                <a:cs typeface="Times New Roman" panose="02020603050405020304" pitchFamily="18" charset="0"/>
              </a:rPr>
              <a:t>In your opinion, did the synchronous sessions foster NATO interoperability?  If so, how?  </a:t>
            </a:r>
          </a:p>
          <a:p>
            <a:pPr>
              <a:lnSpc>
                <a:spcPct val="150000"/>
              </a:lnSpc>
              <a:spcAft>
                <a:spcPts val="800"/>
              </a:spcAft>
            </a:pPr>
            <a:r>
              <a:rPr lang="en-US" sz="1200" b="1" dirty="0">
                <a:ea typeface="Calibri" panose="020F0502020204030204" pitchFamily="34" charset="0"/>
                <a:cs typeface="Times New Roman" panose="02020603050405020304" pitchFamily="18" charset="0"/>
              </a:rPr>
              <a:t>Questions on the Course Structure</a:t>
            </a:r>
          </a:p>
          <a:p>
            <a:pPr>
              <a:lnSpc>
                <a:spcPct val="150000"/>
              </a:lnSpc>
              <a:spcAft>
                <a:spcPts val="800"/>
              </a:spcAft>
            </a:pPr>
            <a:r>
              <a:rPr lang="en-US" sz="1200" b="1" dirty="0">
                <a:ea typeface="Calibri" panose="020F0502020204030204" pitchFamily="34" charset="0"/>
                <a:cs typeface="Times New Roman" panose="02020603050405020304" pitchFamily="18" charset="0"/>
              </a:rPr>
              <a:t> Assume a total of 40 hours and individual conferencing...</a:t>
            </a:r>
          </a:p>
          <a:p>
            <a:pPr marL="342900" marR="0" lvl="0" indent="-342900">
              <a:lnSpc>
                <a:spcPct val="150000"/>
              </a:lnSpc>
              <a:spcBef>
                <a:spcPts val="0"/>
              </a:spcBef>
              <a:spcAft>
                <a:spcPts val="0"/>
              </a:spcAft>
              <a:buFont typeface="+mj-lt"/>
              <a:buAutoNum type="alphaLcPeriod"/>
            </a:pPr>
            <a:r>
              <a:rPr lang="en-US" sz="1200" b="1" dirty="0">
                <a:ea typeface="Calibri" panose="020F0502020204030204" pitchFamily="34" charset="0"/>
                <a:cs typeface="Times New Roman" panose="02020603050405020304" pitchFamily="18" charset="0"/>
              </a:rPr>
              <a:t>Keep as is </a:t>
            </a:r>
          </a:p>
          <a:p>
            <a:pPr marL="342900" marR="0" lvl="0" indent="-342900">
              <a:lnSpc>
                <a:spcPct val="150000"/>
              </a:lnSpc>
              <a:spcBef>
                <a:spcPts val="0"/>
              </a:spcBef>
              <a:spcAft>
                <a:spcPts val="0"/>
              </a:spcAft>
              <a:buFont typeface="+mj-lt"/>
              <a:buAutoNum type="alphaLcPeriod"/>
            </a:pPr>
            <a:r>
              <a:rPr lang="en-US" sz="1200" b="1" dirty="0">
                <a:ea typeface="Calibri" panose="020F0502020204030204" pitchFamily="34" charset="0"/>
                <a:cs typeface="Times New Roman" panose="02020603050405020304" pitchFamily="18" charset="0"/>
              </a:rPr>
              <a:t>Make the synchronous sessions optional </a:t>
            </a:r>
          </a:p>
          <a:p>
            <a:pPr marL="342900" marR="0" lvl="0" indent="-342900">
              <a:lnSpc>
                <a:spcPct val="150000"/>
              </a:lnSpc>
              <a:spcBef>
                <a:spcPts val="0"/>
              </a:spcBef>
              <a:spcAft>
                <a:spcPts val="0"/>
              </a:spcAft>
              <a:buFont typeface="+mj-lt"/>
              <a:buAutoNum type="alphaLcPeriod"/>
            </a:pPr>
            <a:r>
              <a:rPr lang="en-US" sz="1200" b="1" dirty="0">
                <a:ea typeface="Calibri" panose="020F0502020204030204" pitchFamily="34" charset="0"/>
                <a:cs typeface="Times New Roman" panose="02020603050405020304" pitchFamily="18" charset="0"/>
              </a:rPr>
              <a:t>Fully online over two weeks, not four </a:t>
            </a:r>
          </a:p>
          <a:p>
            <a:pPr marL="342900" marR="0" lvl="0" indent="-342900">
              <a:lnSpc>
                <a:spcPct val="150000"/>
              </a:lnSpc>
              <a:spcBef>
                <a:spcPts val="0"/>
              </a:spcBef>
              <a:spcAft>
                <a:spcPts val="800"/>
              </a:spcAft>
              <a:buFont typeface="+mj-lt"/>
              <a:buAutoNum type="alphaLcPeriod"/>
            </a:pPr>
            <a:r>
              <a:rPr lang="en-US" sz="1200" b="1" dirty="0">
                <a:ea typeface="Calibri" panose="020F0502020204030204" pitchFamily="34" charset="0"/>
                <a:cs typeface="Times New Roman" panose="02020603050405020304" pitchFamily="18" charset="0"/>
              </a:rPr>
              <a:t>Include a one week in-person component at PLTCE</a:t>
            </a:r>
          </a:p>
        </p:txBody>
      </p:sp>
    </p:spTree>
    <p:extLst>
      <p:ext uri="{BB962C8B-B14F-4D97-AF65-F5344CB8AC3E}">
        <p14:creationId xmlns:p14="http://schemas.microsoft.com/office/powerpoint/2010/main" val="73718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700" y="128837"/>
            <a:ext cx="5594340" cy="584775"/>
          </a:xfrm>
          <a:prstGeom prst="rect">
            <a:avLst/>
          </a:prstGeom>
          <a:noFill/>
        </p:spPr>
        <p:txBody>
          <a:bodyPr wrap="square" rtlCol="0">
            <a:spAutoFit/>
          </a:bodyPr>
          <a:lstStyle/>
          <a:p>
            <a:r>
              <a:rPr lang="en-US" sz="3200" dirty="0">
                <a:solidFill>
                  <a:srgbClr val="000099"/>
                </a:solidFill>
              </a:rPr>
              <a:t>ANALYSIS-FOCUS GROUP</a:t>
            </a:r>
          </a:p>
        </p:txBody>
      </p:sp>
      <p:sp>
        <p:nvSpPr>
          <p:cNvPr id="4" name="Rectangle 3">
            <a:extLst>
              <a:ext uri="{FF2B5EF4-FFF2-40B4-BE49-F238E27FC236}">
                <a16:creationId xmlns:a16="http://schemas.microsoft.com/office/drawing/2014/main" id="{79C926C5-5367-4DE8-A6B6-7282FFCA5E1A}"/>
              </a:ext>
            </a:extLst>
          </p:cNvPr>
          <p:cNvSpPr/>
          <p:nvPr/>
        </p:nvSpPr>
        <p:spPr>
          <a:xfrm>
            <a:off x="359700" y="809336"/>
            <a:ext cx="5928367" cy="27819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In response to General Question 1, Participant H mentioned the structure:</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457200" marR="457200" algn="just">
              <a:lnSpc>
                <a:spcPct val="150000"/>
              </a:lnSpc>
              <a:spcBef>
                <a:spcPts val="0"/>
              </a:spcBef>
              <a:spcAft>
                <a:spcPts val="800"/>
              </a:spcAft>
            </a:pPr>
            <a:r>
              <a:rPr lang="en-US" b="1"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I really liked the structure of the course…that there was synchronous work, asynchronous work. The flexibility, well, even though I had to skip a couple of synchronous, I still felt that I was doing the course…</a:t>
            </a:r>
            <a:endParaRPr lang="en-US" sz="24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F85EA36-B85F-4480-AC78-829E4C8450F9}"/>
              </a:ext>
            </a:extLst>
          </p:cNvPr>
          <p:cNvSpPr/>
          <p:nvPr/>
        </p:nvSpPr>
        <p:spPr>
          <a:xfrm>
            <a:off x="6455698" y="201045"/>
            <a:ext cx="5594341" cy="38899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Participant C, responding to what he liked best, touched on the core of interoperability and authenticity:</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457200" marR="457200" algn="just">
              <a:lnSpc>
                <a:spcPct val="150000"/>
              </a:lnSpc>
              <a:spcBef>
                <a:spcPts val="0"/>
              </a:spcBef>
              <a:spcAft>
                <a:spcPts val="800"/>
              </a:spcAft>
            </a:pPr>
            <a:r>
              <a:rPr lang="en-US" b="1"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It provided needed standardization…as to what are the documents that need specific NATO writing and how to properly prepare them. I have encountered these types of documents but I have never had them…in a form of training. It provided the needed standardization and formatting for what NATO writing is.</a:t>
            </a:r>
            <a:endParaRPr lang="en-US" sz="24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B769E10-40FA-459D-BF61-38172A4C2246}"/>
              </a:ext>
            </a:extLst>
          </p:cNvPr>
          <p:cNvSpPr/>
          <p:nvPr/>
        </p:nvSpPr>
        <p:spPr>
          <a:xfrm>
            <a:off x="526093" y="4269437"/>
            <a:ext cx="11412891" cy="12584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Likewise, Participant N nicely touched on the relevancy of the Community of Inquiry framework:</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457200" marR="457200" algn="just">
              <a:lnSpc>
                <a:spcPct val="150000"/>
              </a:lnSpc>
              <a:spcBef>
                <a:spcPts val="0"/>
              </a:spcBef>
              <a:spcAft>
                <a:spcPts val="800"/>
              </a:spcAft>
            </a:pPr>
            <a:r>
              <a:rPr lang="en-US" b="1"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The synchronous work was pretty much like a classroom lesson. It gives one the sense, the social sense of being in a group with someone that, and that you are trying to learn something.</a:t>
            </a:r>
            <a:endParaRPr lang="en-US" sz="24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4128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359699" y="427926"/>
            <a:ext cx="5736301" cy="584775"/>
          </a:xfrm>
          <a:prstGeom prst="rect">
            <a:avLst/>
          </a:prstGeom>
          <a:noFill/>
        </p:spPr>
        <p:txBody>
          <a:bodyPr wrap="square" rtlCol="0">
            <a:spAutoFit/>
          </a:bodyPr>
          <a:lstStyle/>
          <a:p>
            <a:r>
              <a:rPr lang="en-US" sz="3200" dirty="0">
                <a:solidFill>
                  <a:srgbClr val="000099"/>
                </a:solidFill>
              </a:rPr>
              <a:t>ANALYSIS-FOCUS GROUP </a:t>
            </a:r>
          </a:p>
        </p:txBody>
      </p:sp>
      <p:sp>
        <p:nvSpPr>
          <p:cNvPr id="4" name="Rectangle 3">
            <a:extLst>
              <a:ext uri="{FF2B5EF4-FFF2-40B4-BE49-F238E27FC236}">
                <a16:creationId xmlns:a16="http://schemas.microsoft.com/office/drawing/2014/main" id="{522CC0C6-F8F8-4DC0-8258-96D040E52A6E}"/>
              </a:ext>
            </a:extLst>
          </p:cNvPr>
          <p:cNvSpPr/>
          <p:nvPr/>
        </p:nvSpPr>
        <p:spPr>
          <a:xfrm>
            <a:off x="450937" y="1531542"/>
            <a:ext cx="5849655" cy="26793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Participant H elaborated on the idea of opportunities to expand social and workplace networks: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50000"/>
              </a:lnSpc>
              <a:spcBef>
                <a:spcPts val="0"/>
              </a:spcBef>
              <a:spcAft>
                <a:spcPts val="0"/>
              </a:spcAft>
            </a:pPr>
            <a:r>
              <a:rPr lang="en-US" b="1"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It definitely fosters interoperability because I get to work with people I wouldn’t unless I was in a staff position or a NATO mission but I could do that being part of my normal job working with you guys, so yes.</a:t>
            </a:r>
            <a:endParaRPr lang="en-US" sz="24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1A99E88-3AD1-4FA8-90C0-C2E2C2C95752}"/>
              </a:ext>
            </a:extLst>
          </p:cNvPr>
          <p:cNvSpPr/>
          <p:nvPr/>
        </p:nvSpPr>
        <p:spPr>
          <a:xfrm>
            <a:off x="6467606" y="1518354"/>
            <a:ext cx="6096000" cy="250498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Responding to more targeted questions regarding interoperability, the participants generally agreed that the course supported it for different reasons and to different degrees.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50000"/>
              </a:lnSpc>
              <a:spcBef>
                <a:spcPts val="0"/>
              </a:spcBef>
              <a:spcAft>
                <a:spcPts val="0"/>
              </a:spcAft>
            </a:pPr>
            <a:r>
              <a:rPr lang="en-US"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Participant N: </a:t>
            </a:r>
            <a:r>
              <a:rPr lang="en-US" b="1"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Having others speak about their experiences is what NATO does because it is a multinational community</a:t>
            </a:r>
            <a:r>
              <a:rPr lang="en-US" i="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62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253015" y="1459230"/>
            <a:ext cx="5736301" cy="178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rPr>
              <a:t>Take Away #1: </a:t>
            </a:r>
            <a:r>
              <a:rPr lang="en-US" b="1" i="1" dirty="0">
                <a:solidFill>
                  <a:schemeClr val="tx1"/>
                </a:solidFill>
              </a:rPr>
              <a:t>The asynchronous sessions directly affected the synchronous sessions</a:t>
            </a:r>
            <a:endParaRPr lang="en-US" i="1" dirty="0">
              <a:solidFill>
                <a:schemeClr val="tx1"/>
              </a:solidFill>
            </a:endParaRPr>
          </a:p>
          <a:p>
            <a:r>
              <a:rPr lang="en-US" dirty="0"/>
              <a:t>The relationship of the asynchronous and the synchronous were much more symbiotic than the instructors initially realized</a:t>
            </a:r>
          </a:p>
          <a:p>
            <a:r>
              <a:rPr lang="en-US" sz="2000" b="1" dirty="0">
                <a:solidFill>
                  <a:schemeClr val="tx1"/>
                </a:solidFill>
              </a:rPr>
              <a:t>See Take Away #2</a:t>
            </a:r>
          </a:p>
        </p:txBody>
      </p:sp>
      <p:sp>
        <p:nvSpPr>
          <p:cNvPr id="8" name="Rectangle 7">
            <a:extLst>
              <a:ext uri="{FF2B5EF4-FFF2-40B4-BE49-F238E27FC236}">
                <a16:creationId xmlns:a16="http://schemas.microsoft.com/office/drawing/2014/main" id="{90A5A907-A19B-4F1A-8AEA-B0AD9516765F}"/>
              </a:ext>
            </a:extLst>
          </p:cNvPr>
          <p:cNvSpPr/>
          <p:nvPr/>
        </p:nvSpPr>
        <p:spPr>
          <a:xfrm>
            <a:off x="6549236" y="1430008"/>
            <a:ext cx="5389748" cy="3344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800"/>
              </a:spcAft>
            </a:pP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Take away #2: </a:t>
            </a:r>
            <a:r>
              <a:rPr lang="en-US"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Don’t make assumptions</a:t>
            </a:r>
          </a:p>
          <a:p>
            <a:pPr>
              <a:spcAft>
                <a:spcPts val="800"/>
              </a:spcAft>
            </a:pPr>
            <a:r>
              <a:rPr lang="en-US" dirty="0"/>
              <a:t>The instructors made the assumption that the students would view the Asynchronous micro lecture before class and designed the Synchronous activity to build on that.</a:t>
            </a:r>
            <a:r>
              <a:rPr lang="en-US" i="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800"/>
              </a:spcAft>
            </a:pPr>
            <a:r>
              <a:rPr lang="en-US" dirty="0"/>
              <a:t>Instructor A: </a:t>
            </a:r>
            <a:r>
              <a:rPr lang="en-US" i="1" dirty="0"/>
              <a:t>The questions were based on the (Asynchronous) genre analysis video, so participants who did not view the video could not answer the questions; therefore, not much interaction took place.  The recommendation here is to make the questions more of a review of the material.</a:t>
            </a:r>
            <a:endParaRPr lang="en-US" dirty="0"/>
          </a:p>
        </p:txBody>
      </p:sp>
      <p:sp>
        <p:nvSpPr>
          <p:cNvPr id="9" name="Rectangle 8">
            <a:extLst>
              <a:ext uri="{FF2B5EF4-FFF2-40B4-BE49-F238E27FC236}">
                <a16:creationId xmlns:a16="http://schemas.microsoft.com/office/drawing/2014/main" id="{5ED3B6B5-5116-4FB8-9D25-8AE3CFDEEC5D}"/>
              </a:ext>
            </a:extLst>
          </p:cNvPr>
          <p:cNvSpPr/>
          <p:nvPr/>
        </p:nvSpPr>
        <p:spPr>
          <a:xfrm>
            <a:off x="253015" y="339097"/>
            <a:ext cx="4171976" cy="584775"/>
          </a:xfrm>
          <a:prstGeom prst="rect">
            <a:avLst/>
          </a:prstGeom>
        </p:spPr>
        <p:txBody>
          <a:bodyPr wrap="none">
            <a:spAutoFit/>
          </a:bodyPr>
          <a:lstStyle/>
          <a:p>
            <a:r>
              <a:rPr lang="en-US" sz="3200" dirty="0">
                <a:solidFill>
                  <a:srgbClr val="000099"/>
                </a:solidFill>
              </a:rPr>
              <a:t>ANALYSIS Self-reflection</a:t>
            </a:r>
          </a:p>
        </p:txBody>
      </p:sp>
      <p:pic>
        <p:nvPicPr>
          <p:cNvPr id="11" name="Picture 10">
            <a:extLst>
              <a:ext uri="{FF2B5EF4-FFF2-40B4-BE49-F238E27FC236}">
                <a16:creationId xmlns:a16="http://schemas.microsoft.com/office/drawing/2014/main" id="{9D3C58E2-1012-473A-902B-A09025C3E18C}"/>
              </a:ext>
            </a:extLst>
          </p:cNvPr>
          <p:cNvPicPr>
            <a:picLocks noChangeAspect="1"/>
          </p:cNvPicPr>
          <p:nvPr/>
        </p:nvPicPr>
        <p:blipFill>
          <a:blip r:embed="rId4"/>
          <a:stretch>
            <a:fillRect/>
          </a:stretch>
        </p:blipFill>
        <p:spPr>
          <a:xfrm>
            <a:off x="1177152" y="3375728"/>
            <a:ext cx="3888026" cy="2177295"/>
          </a:xfrm>
          <a:prstGeom prst="rect">
            <a:avLst/>
          </a:prstGeom>
        </p:spPr>
      </p:pic>
    </p:spTree>
    <p:extLst>
      <p:ext uri="{BB962C8B-B14F-4D97-AF65-F5344CB8AC3E}">
        <p14:creationId xmlns:p14="http://schemas.microsoft.com/office/powerpoint/2010/main" val="83339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20000" r="-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839F7E-16CC-445F-9284-DEFB63CB61FE}"/>
              </a:ext>
            </a:extLst>
          </p:cNvPr>
          <p:cNvSpPr/>
          <p:nvPr/>
        </p:nvSpPr>
        <p:spPr>
          <a:xfrm>
            <a:off x="462116" y="1486690"/>
            <a:ext cx="1122843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b="1" dirty="0">
                <a:solidFill>
                  <a:srgbClr val="000099"/>
                </a:solidFill>
              </a:rPr>
              <a:t>AGENDA</a:t>
            </a:r>
          </a:p>
        </p:txBody>
      </p:sp>
      <p:sp>
        <p:nvSpPr>
          <p:cNvPr id="3" name="TextBox 2">
            <a:extLst>
              <a:ext uri="{FF2B5EF4-FFF2-40B4-BE49-F238E27FC236}">
                <a16:creationId xmlns:a16="http://schemas.microsoft.com/office/drawing/2014/main" id="{84DA6224-5F05-47A9-B892-C84FA3B829E8}"/>
              </a:ext>
            </a:extLst>
          </p:cNvPr>
          <p:cNvSpPr txBox="1"/>
          <p:nvPr/>
        </p:nvSpPr>
        <p:spPr>
          <a:xfrm>
            <a:off x="481780" y="2251769"/>
            <a:ext cx="11228439" cy="353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a:solidFill>
                  <a:srgbClr val="000099"/>
                </a:solidFill>
              </a:rPr>
              <a:t>ACTION RESEARCH</a:t>
            </a:r>
          </a:p>
          <a:p>
            <a:pPr marL="457200" indent="-457200">
              <a:buFont typeface="Arial" panose="020B0604020202020204" pitchFamily="34" charset="0"/>
              <a:buChar char="•"/>
            </a:pPr>
            <a:r>
              <a:rPr lang="en-US" sz="3200" dirty="0"/>
              <a:t>What is it?</a:t>
            </a:r>
          </a:p>
          <a:p>
            <a:pPr marL="457200" indent="-457200">
              <a:buFont typeface="Arial" panose="020B0604020202020204" pitchFamily="34" charset="0"/>
              <a:buChar char="•"/>
            </a:pPr>
            <a:r>
              <a:rPr lang="en-US" sz="3200" dirty="0"/>
              <a:t>Why do it?</a:t>
            </a:r>
          </a:p>
          <a:p>
            <a:pPr marL="457200" indent="-457200">
              <a:buFont typeface="Arial" panose="020B0604020202020204" pitchFamily="34" charset="0"/>
              <a:buChar char="•"/>
            </a:pPr>
            <a:r>
              <a:rPr lang="en-US" sz="3200" dirty="0"/>
              <a:t>NATO Writing Strategies Course overview</a:t>
            </a:r>
          </a:p>
          <a:p>
            <a:pPr marL="457200" indent="-457200">
              <a:buFont typeface="Arial" panose="020B0604020202020204" pitchFamily="34" charset="0"/>
              <a:buChar char="•"/>
            </a:pPr>
            <a:r>
              <a:rPr lang="en-US" sz="3200" dirty="0"/>
              <a:t>ADDIE</a:t>
            </a:r>
          </a:p>
          <a:p>
            <a:pPr marL="457200" indent="-457200">
              <a:buFont typeface="Arial" panose="020B0604020202020204" pitchFamily="34" charset="0"/>
              <a:buChar char="•"/>
            </a:pPr>
            <a:r>
              <a:rPr lang="en-US" sz="3200" dirty="0"/>
              <a:t>ADDIE meets Action research </a:t>
            </a:r>
          </a:p>
          <a:p>
            <a:pPr marL="457200" indent="-457200">
              <a:buFont typeface="Arial" panose="020B0604020202020204" pitchFamily="34" charset="0"/>
              <a:buChar char="•"/>
            </a:pPr>
            <a:r>
              <a:rPr lang="en-US" sz="3200" dirty="0"/>
              <a:t>Questions?</a:t>
            </a:r>
          </a:p>
        </p:txBody>
      </p:sp>
      <p:sp>
        <p:nvSpPr>
          <p:cNvPr id="4" name="TextBox 3">
            <a:extLst>
              <a:ext uri="{FF2B5EF4-FFF2-40B4-BE49-F238E27FC236}">
                <a16:creationId xmlns:a16="http://schemas.microsoft.com/office/drawing/2014/main" id="{CFF34253-F9D4-4AA7-AEF5-A17B415C52D1}"/>
              </a:ext>
            </a:extLst>
          </p:cNvPr>
          <p:cNvSpPr txBox="1"/>
          <p:nvPr/>
        </p:nvSpPr>
        <p:spPr>
          <a:xfrm>
            <a:off x="212942" y="187890"/>
            <a:ext cx="11661732" cy="1107996"/>
          </a:xfrm>
          <a:prstGeom prst="rect">
            <a:avLst/>
          </a:prstGeom>
          <a:noFill/>
        </p:spPr>
        <p:txBody>
          <a:bodyPr wrap="square" rtlCol="0">
            <a:spAutoFit/>
          </a:bodyPr>
          <a:lstStyle/>
          <a:p>
            <a:pPr algn="ctr"/>
            <a:r>
              <a:rPr lang="en-US" sz="2400" b="1" dirty="0"/>
              <a:t>“It proceeds in a spiral of steps, each of which is composed of a circle of planning, action and fact finding about the results of the action” </a:t>
            </a:r>
          </a:p>
          <a:p>
            <a:pPr algn="r"/>
            <a:r>
              <a:rPr lang="en-US" b="1" dirty="0"/>
              <a:t>Lewin 1946/1948: 206</a:t>
            </a:r>
          </a:p>
        </p:txBody>
      </p:sp>
      <p:sp>
        <p:nvSpPr>
          <p:cNvPr id="5" name="TextBox 4">
            <a:extLst>
              <a:ext uri="{FF2B5EF4-FFF2-40B4-BE49-F238E27FC236}">
                <a16:creationId xmlns:a16="http://schemas.microsoft.com/office/drawing/2014/main" id="{16569DB6-E272-494E-9B51-7F796FE74006}"/>
              </a:ext>
            </a:extLst>
          </p:cNvPr>
          <p:cNvSpPr txBox="1"/>
          <p:nvPr/>
        </p:nvSpPr>
        <p:spPr>
          <a:xfrm>
            <a:off x="2016369" y="5906784"/>
            <a:ext cx="8159262" cy="923330"/>
          </a:xfrm>
          <a:prstGeom prst="rect">
            <a:avLst/>
          </a:prstGeom>
          <a:noFill/>
        </p:spPr>
        <p:txBody>
          <a:bodyPr wrap="square" rtlCol="0">
            <a:spAutoFit/>
          </a:bodyPr>
          <a:lstStyle/>
          <a:p>
            <a:pPr algn="ctr"/>
            <a:r>
              <a:rPr lang="en-US" b="1" dirty="0">
                <a:solidFill>
                  <a:schemeClr val="bg1"/>
                </a:solidFill>
              </a:rPr>
              <a:t>NATO BILC Professional Development Seminar</a:t>
            </a:r>
          </a:p>
          <a:p>
            <a:pPr algn="ctr"/>
            <a:r>
              <a:rPr lang="en-US" b="1" dirty="0">
                <a:solidFill>
                  <a:schemeClr val="bg1"/>
                </a:solidFill>
              </a:rPr>
              <a:t>Provo, Utah</a:t>
            </a:r>
          </a:p>
          <a:p>
            <a:pPr algn="ctr"/>
            <a:r>
              <a:rPr lang="en-US" b="1" dirty="0">
                <a:solidFill>
                  <a:schemeClr val="bg1"/>
                </a:solidFill>
              </a:rPr>
              <a:t>16 - 21 October 2022</a:t>
            </a:r>
          </a:p>
        </p:txBody>
      </p:sp>
      <p:pic>
        <p:nvPicPr>
          <p:cNvPr id="6" name="Picture 5">
            <a:extLst>
              <a:ext uri="{FF2B5EF4-FFF2-40B4-BE49-F238E27FC236}">
                <a16:creationId xmlns:a16="http://schemas.microsoft.com/office/drawing/2014/main" id="{95B4285A-2CAF-4214-9E7D-EB465F1F4DC6}"/>
              </a:ext>
            </a:extLst>
          </p:cNvPr>
          <p:cNvPicPr>
            <a:picLocks noChangeAspect="1"/>
          </p:cNvPicPr>
          <p:nvPr/>
        </p:nvPicPr>
        <p:blipFill>
          <a:blip r:embed="rId3"/>
          <a:stretch>
            <a:fillRect/>
          </a:stretch>
        </p:blipFill>
        <p:spPr>
          <a:xfrm>
            <a:off x="253015" y="5906784"/>
            <a:ext cx="847056" cy="831677"/>
          </a:xfrm>
          <a:prstGeom prst="rect">
            <a:avLst/>
          </a:prstGeom>
        </p:spPr>
      </p:pic>
      <p:pic>
        <p:nvPicPr>
          <p:cNvPr id="7" name="Picture 6">
            <a:extLst>
              <a:ext uri="{FF2B5EF4-FFF2-40B4-BE49-F238E27FC236}">
                <a16:creationId xmlns:a16="http://schemas.microsoft.com/office/drawing/2014/main" id="{64728D21-6DE4-4913-AE12-908E2E5D9F5F}"/>
              </a:ext>
            </a:extLst>
          </p:cNvPr>
          <p:cNvPicPr>
            <a:picLocks noChangeAspect="1"/>
          </p:cNvPicPr>
          <p:nvPr/>
        </p:nvPicPr>
        <p:blipFill>
          <a:blip r:embed="rId4"/>
          <a:stretch>
            <a:fillRect/>
          </a:stretch>
        </p:blipFill>
        <p:spPr>
          <a:xfrm>
            <a:off x="10991723" y="5791199"/>
            <a:ext cx="947261" cy="947261"/>
          </a:xfrm>
          <a:prstGeom prst="rect">
            <a:avLst/>
          </a:prstGeom>
        </p:spPr>
      </p:pic>
    </p:spTree>
    <p:extLst>
      <p:ext uri="{BB962C8B-B14F-4D97-AF65-F5344CB8AC3E}">
        <p14:creationId xmlns:p14="http://schemas.microsoft.com/office/powerpoint/2010/main" val="466529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253015" y="352769"/>
            <a:ext cx="5736301" cy="584775"/>
          </a:xfrm>
          <a:prstGeom prst="rect">
            <a:avLst/>
          </a:prstGeom>
          <a:noFill/>
        </p:spPr>
        <p:txBody>
          <a:bodyPr wrap="square" rtlCol="0">
            <a:spAutoFit/>
          </a:bodyPr>
          <a:lstStyle/>
          <a:p>
            <a:r>
              <a:rPr lang="en-US" sz="3200" dirty="0">
                <a:solidFill>
                  <a:srgbClr val="000099"/>
                </a:solidFill>
              </a:rPr>
              <a:t>ANALYSIS Self-Reflection</a:t>
            </a:r>
          </a:p>
        </p:txBody>
      </p:sp>
      <p:sp>
        <p:nvSpPr>
          <p:cNvPr id="7" name="Rectangle 6">
            <a:extLst>
              <a:ext uri="{FF2B5EF4-FFF2-40B4-BE49-F238E27FC236}">
                <a16:creationId xmlns:a16="http://schemas.microsoft.com/office/drawing/2014/main" id="{C27F9248-C729-4D10-8125-70C76AC9F29A}"/>
              </a:ext>
            </a:extLst>
          </p:cNvPr>
          <p:cNvSpPr/>
          <p:nvPr/>
        </p:nvSpPr>
        <p:spPr>
          <a:xfrm>
            <a:off x="253015" y="937544"/>
            <a:ext cx="6400800" cy="4811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R="457200">
              <a:lnSpc>
                <a:spcPct val="200000"/>
              </a:lnSpc>
              <a:spcAft>
                <a:spcPts val="800"/>
              </a:spcAft>
            </a:pPr>
            <a:r>
              <a:rPr lang="en-US" sz="2000" b="1"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Take away #3: </a:t>
            </a:r>
            <a:r>
              <a:rPr lang="en-US" sz="2000" b="1" i="1"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Mix it up</a:t>
            </a:r>
          </a:p>
          <a:p>
            <a:r>
              <a:rPr lang="en-US" sz="2000" dirty="0"/>
              <a:t>Week 3, session 2 included a guest speaker: However, several factors contributed to a successful session in addition to the quality of the speaker. </a:t>
            </a:r>
          </a:p>
          <a:p>
            <a:endParaRPr lang="en-US" sz="2000" dirty="0"/>
          </a:p>
          <a:p>
            <a:r>
              <a:rPr lang="en-US" sz="2000" dirty="0"/>
              <a:t>Instructor A: </a:t>
            </a:r>
            <a:r>
              <a:rPr lang="en-US" sz="2000" i="1" dirty="0"/>
              <a:t>It went very well.  J provided so much background and expertise to the discussion.  The interview questions as well as the poll questions worked well to engage the audience.  Everyone had a chance to speak, and our participants asked really insightful questions, … Participants typed their responses into the chat so we could all discuss.  It was a highly interactive lesson that way.</a:t>
            </a:r>
            <a:r>
              <a:rPr lang="en-US" sz="2000" dirty="0"/>
              <a:t>  </a:t>
            </a:r>
          </a:p>
          <a:p>
            <a:endParaRPr lang="en-US" sz="2000" dirty="0"/>
          </a:p>
          <a:p>
            <a:r>
              <a:rPr lang="en-US" sz="2000" dirty="0"/>
              <a:t>Instructor M: </a:t>
            </a:r>
            <a:r>
              <a:rPr lang="en-US" sz="2000" i="1" dirty="0"/>
              <a:t>How do we replicate it for future iterations?</a:t>
            </a:r>
            <a:endParaRPr lang="en-US" sz="2000" dirty="0"/>
          </a:p>
        </p:txBody>
      </p:sp>
      <p:sp>
        <p:nvSpPr>
          <p:cNvPr id="8" name="Rectangle 7">
            <a:extLst>
              <a:ext uri="{FF2B5EF4-FFF2-40B4-BE49-F238E27FC236}">
                <a16:creationId xmlns:a16="http://schemas.microsoft.com/office/drawing/2014/main" id="{C4A59863-E07E-48E3-9F11-6E9D61561CE2}"/>
              </a:ext>
            </a:extLst>
          </p:cNvPr>
          <p:cNvSpPr/>
          <p:nvPr/>
        </p:nvSpPr>
        <p:spPr>
          <a:xfrm>
            <a:off x="6901299" y="937544"/>
            <a:ext cx="5037685" cy="2133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50000"/>
              </a:lnSpc>
              <a:spcAft>
                <a:spcPts val="800"/>
              </a:spcAft>
            </a:pP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Take away #4:</a:t>
            </a:r>
            <a:r>
              <a:rPr lang="en-US"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How DO we replicate it for future iterations?</a:t>
            </a: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This question remains unanswered. Further analysis is needed to tease out which activities were successful because of design decisions and which were successful because of personalities.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0A1C6D9-8D03-4DAE-8D2A-13A6B2923B82}"/>
              </a:ext>
            </a:extLst>
          </p:cNvPr>
          <p:cNvPicPr>
            <a:picLocks noChangeAspect="1"/>
          </p:cNvPicPr>
          <p:nvPr/>
        </p:nvPicPr>
        <p:blipFill>
          <a:blip r:embed="rId4"/>
          <a:stretch>
            <a:fillRect/>
          </a:stretch>
        </p:blipFill>
        <p:spPr>
          <a:xfrm>
            <a:off x="7381549" y="3497080"/>
            <a:ext cx="3610174" cy="1616496"/>
          </a:xfrm>
          <a:prstGeom prst="rect">
            <a:avLst/>
          </a:prstGeom>
        </p:spPr>
      </p:pic>
    </p:spTree>
    <p:extLst>
      <p:ext uri="{BB962C8B-B14F-4D97-AF65-F5344CB8AC3E}">
        <p14:creationId xmlns:p14="http://schemas.microsoft.com/office/powerpoint/2010/main" val="1982431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253015" y="119539"/>
            <a:ext cx="5736301" cy="584775"/>
          </a:xfrm>
          <a:prstGeom prst="rect">
            <a:avLst/>
          </a:prstGeom>
          <a:noFill/>
        </p:spPr>
        <p:txBody>
          <a:bodyPr wrap="square" rtlCol="0">
            <a:spAutoFit/>
          </a:bodyPr>
          <a:lstStyle/>
          <a:p>
            <a:r>
              <a:rPr lang="en-US" sz="3200" dirty="0">
                <a:solidFill>
                  <a:srgbClr val="000099"/>
                </a:solidFill>
              </a:rPr>
              <a:t> DEVELOPMENT DISCUSSION</a:t>
            </a:r>
          </a:p>
        </p:txBody>
      </p:sp>
      <p:sp>
        <p:nvSpPr>
          <p:cNvPr id="11" name="TextBox 10">
            <a:extLst>
              <a:ext uri="{FF2B5EF4-FFF2-40B4-BE49-F238E27FC236}">
                <a16:creationId xmlns:a16="http://schemas.microsoft.com/office/drawing/2014/main" id="{2AE54E5D-AA15-4EFB-8FD7-4D28616B9B32}"/>
              </a:ext>
            </a:extLst>
          </p:cNvPr>
          <p:cNvSpPr txBox="1"/>
          <p:nvPr/>
        </p:nvSpPr>
        <p:spPr>
          <a:xfrm>
            <a:off x="253015" y="704313"/>
            <a:ext cx="6836717"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Participants found the synchronous sessions to be effective in: </a:t>
            </a:r>
          </a:p>
          <a:p>
            <a:pPr marL="342900" indent="-342900">
              <a:buFont typeface="Arial" panose="020B0604020202020204" pitchFamily="34" charset="0"/>
              <a:buChar char="•"/>
            </a:pPr>
            <a:r>
              <a:rPr lang="en-US" sz="2400" dirty="0"/>
              <a:t>reviewing, reinforcing, and practicing the concepts presented asynchronously</a:t>
            </a:r>
          </a:p>
          <a:p>
            <a:pPr marL="285750" indent="-285750">
              <a:buFont typeface="Arial" panose="020B0604020202020204" pitchFamily="34" charset="0"/>
              <a:buChar char="•"/>
            </a:pPr>
            <a:r>
              <a:rPr lang="en-US" sz="2400" dirty="0"/>
              <a:t>Developing a social presence </a:t>
            </a:r>
          </a:p>
          <a:p>
            <a:pPr marL="285750" indent="-285750">
              <a:buFont typeface="Arial" panose="020B0604020202020204" pitchFamily="34" charset="0"/>
              <a:buChar char="•"/>
            </a:pPr>
            <a:r>
              <a:rPr lang="en-US" sz="2400" dirty="0"/>
              <a:t>Fostering NATO interoperability on a limited scale. </a:t>
            </a:r>
          </a:p>
          <a:p>
            <a:r>
              <a:rPr lang="en-US" sz="2400" b="1" dirty="0"/>
              <a:t>When the participants experienced the presence of others in a class with them, they felt supported in what they were trying to accomplish</a:t>
            </a:r>
          </a:p>
        </p:txBody>
      </p:sp>
      <p:sp>
        <p:nvSpPr>
          <p:cNvPr id="12" name="TextBox 11">
            <a:extLst>
              <a:ext uri="{FF2B5EF4-FFF2-40B4-BE49-F238E27FC236}">
                <a16:creationId xmlns:a16="http://schemas.microsoft.com/office/drawing/2014/main" id="{8029C9D4-3CA7-4B90-B24D-1132A59C18A6}"/>
              </a:ext>
            </a:extLst>
          </p:cNvPr>
          <p:cNvSpPr txBox="1"/>
          <p:nvPr/>
        </p:nvSpPr>
        <p:spPr>
          <a:xfrm>
            <a:off x="7741085" y="438411"/>
            <a:ext cx="4197899" cy="489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This aligned with the PLTCE team’s decision to include a synchronous component.</a:t>
            </a:r>
          </a:p>
          <a:p>
            <a:pPr marL="342900" indent="-342900">
              <a:buFont typeface="Arial" panose="020B0604020202020204" pitchFamily="34" charset="0"/>
              <a:buChar char="•"/>
            </a:pPr>
            <a:r>
              <a:rPr lang="en-US" sz="2400" dirty="0"/>
              <a:t> Synchronous sessions add to the quality of the learning experience </a:t>
            </a:r>
          </a:p>
          <a:p>
            <a:pPr marL="342900" indent="-342900">
              <a:buFont typeface="Arial" panose="020B0604020202020204" pitchFamily="34" charset="0"/>
              <a:buChar char="•"/>
            </a:pPr>
            <a:r>
              <a:rPr lang="en-US" sz="2400" dirty="0"/>
              <a:t>can contribute to increased retention </a:t>
            </a:r>
          </a:p>
          <a:p>
            <a:pPr marL="342900" indent="-342900">
              <a:buFont typeface="Arial" panose="020B0604020202020204" pitchFamily="34" charset="0"/>
              <a:buChar char="•"/>
            </a:pPr>
            <a:r>
              <a:rPr lang="en-US" sz="2400" dirty="0"/>
              <a:t>can serve as a catalyst for creating targeted opportunities for learners to address course content through active engagement</a:t>
            </a:r>
          </a:p>
        </p:txBody>
      </p:sp>
    </p:spTree>
    <p:extLst>
      <p:ext uri="{BB962C8B-B14F-4D97-AF65-F5344CB8AC3E}">
        <p14:creationId xmlns:p14="http://schemas.microsoft.com/office/powerpoint/2010/main" val="51155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253015" y="233180"/>
            <a:ext cx="6511040" cy="584775"/>
          </a:xfrm>
          <a:prstGeom prst="rect">
            <a:avLst/>
          </a:prstGeom>
          <a:noFill/>
        </p:spPr>
        <p:txBody>
          <a:bodyPr wrap="square" rtlCol="0">
            <a:spAutoFit/>
          </a:bodyPr>
          <a:lstStyle/>
          <a:p>
            <a:r>
              <a:rPr lang="en-US" sz="3200" dirty="0">
                <a:solidFill>
                  <a:srgbClr val="000099"/>
                </a:solidFill>
              </a:rPr>
              <a:t>EVALUATE (and begin the cycle again)</a:t>
            </a:r>
          </a:p>
        </p:txBody>
      </p:sp>
      <p:sp>
        <p:nvSpPr>
          <p:cNvPr id="4" name="TextBox 3">
            <a:extLst>
              <a:ext uri="{FF2B5EF4-FFF2-40B4-BE49-F238E27FC236}">
                <a16:creationId xmlns:a16="http://schemas.microsoft.com/office/drawing/2014/main" id="{46798A7F-422A-41FC-A4A2-DF4A89B32F01}"/>
              </a:ext>
            </a:extLst>
          </p:cNvPr>
          <p:cNvSpPr txBox="1"/>
          <p:nvPr/>
        </p:nvSpPr>
        <p:spPr>
          <a:xfrm>
            <a:off x="253015" y="907852"/>
            <a:ext cx="8159262"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dirty="0"/>
              <a:t>On going revisions. </a:t>
            </a:r>
          </a:p>
          <a:p>
            <a:pPr marL="285750" indent="-285750">
              <a:buFont typeface="Arial" panose="020B0604020202020204" pitchFamily="34" charset="0"/>
              <a:buChar char="•"/>
            </a:pPr>
            <a:r>
              <a:rPr lang="en-US" dirty="0"/>
              <a:t>Although the participants perceived the NATO writing tasks and documents as authentic, the goal of simulating NATO interoperability through collaboration during the synchronous sessions needs to be clarified and elaborated. </a:t>
            </a:r>
          </a:p>
          <a:p>
            <a:pPr marL="285750" indent="-285750">
              <a:buFont typeface="Arial" panose="020B0604020202020204" pitchFamily="34" charset="0"/>
              <a:buChar char="•"/>
            </a:pPr>
            <a:r>
              <a:rPr lang="en-US" dirty="0"/>
              <a:t>Additional collaborative activities and opportunities to share personal NATO and military experiences can be included in the course as well. </a:t>
            </a:r>
          </a:p>
        </p:txBody>
      </p:sp>
      <p:pic>
        <p:nvPicPr>
          <p:cNvPr id="8" name="Picture 7">
            <a:extLst>
              <a:ext uri="{FF2B5EF4-FFF2-40B4-BE49-F238E27FC236}">
                <a16:creationId xmlns:a16="http://schemas.microsoft.com/office/drawing/2014/main" id="{B765722C-012D-449A-8DCC-13B386E2A565}"/>
              </a:ext>
            </a:extLst>
          </p:cNvPr>
          <p:cNvPicPr>
            <a:picLocks noChangeAspect="1"/>
          </p:cNvPicPr>
          <p:nvPr/>
        </p:nvPicPr>
        <p:blipFill>
          <a:blip r:embed="rId4"/>
          <a:stretch>
            <a:fillRect/>
          </a:stretch>
        </p:blipFill>
        <p:spPr>
          <a:xfrm>
            <a:off x="8016471" y="3181611"/>
            <a:ext cx="3448882" cy="1960605"/>
          </a:xfrm>
          <a:prstGeom prst="rect">
            <a:avLst/>
          </a:prstGeom>
        </p:spPr>
      </p:pic>
      <p:sp>
        <p:nvSpPr>
          <p:cNvPr id="9" name="TextBox 8">
            <a:extLst>
              <a:ext uri="{FF2B5EF4-FFF2-40B4-BE49-F238E27FC236}">
                <a16:creationId xmlns:a16="http://schemas.microsoft.com/office/drawing/2014/main" id="{CF14C100-DAED-4C48-BC54-F9C342D5D1B3}"/>
              </a:ext>
            </a:extLst>
          </p:cNvPr>
          <p:cNvSpPr txBox="1"/>
          <p:nvPr/>
        </p:nvSpPr>
        <p:spPr>
          <a:xfrm>
            <a:off x="726647" y="3130319"/>
            <a:ext cx="6501008"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Synchronous and Asynchronous</a:t>
            </a:r>
          </a:p>
          <a:p>
            <a:r>
              <a:rPr lang="en-US" dirty="0"/>
              <a:t>The benefits and limitations of the asynchronous/synchronous balance should be reviewed in light of the time considerations and potential conflicts with the participants’ work schedules.  Ultimately, when the course has NATO-approved status, leadership in the NATO workplace will consider the course professional development, allowing staff officers the time to engage with the asynchronous work and to participate in the synchronous sessions.  </a:t>
            </a:r>
          </a:p>
          <a:p>
            <a:endParaRPr lang="en-US" dirty="0"/>
          </a:p>
        </p:txBody>
      </p:sp>
    </p:spTree>
    <p:extLst>
      <p:ext uri="{BB962C8B-B14F-4D97-AF65-F5344CB8AC3E}">
        <p14:creationId xmlns:p14="http://schemas.microsoft.com/office/powerpoint/2010/main" val="3895849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253015" y="233180"/>
            <a:ext cx="6511040" cy="1077218"/>
          </a:xfrm>
          <a:prstGeom prst="rect">
            <a:avLst/>
          </a:prstGeom>
          <a:noFill/>
        </p:spPr>
        <p:txBody>
          <a:bodyPr wrap="square" rtlCol="0">
            <a:spAutoFit/>
          </a:bodyPr>
          <a:lstStyle/>
          <a:p>
            <a:r>
              <a:rPr lang="en-US" sz="3200" dirty="0">
                <a:solidFill>
                  <a:srgbClr val="000099"/>
                </a:solidFill>
              </a:rPr>
              <a:t>CONCLUSION</a:t>
            </a:r>
          </a:p>
          <a:p>
            <a:r>
              <a:rPr lang="en-US" sz="3200" dirty="0">
                <a:solidFill>
                  <a:srgbClr val="000099"/>
                </a:solidFill>
              </a:rPr>
              <a:t> Continue to:</a:t>
            </a:r>
          </a:p>
        </p:txBody>
      </p:sp>
      <p:sp>
        <p:nvSpPr>
          <p:cNvPr id="7" name="Rectangle 6">
            <a:extLst>
              <a:ext uri="{FF2B5EF4-FFF2-40B4-BE49-F238E27FC236}">
                <a16:creationId xmlns:a16="http://schemas.microsoft.com/office/drawing/2014/main" id="{F66872B5-76F1-4E9B-A867-4F541A777F78}"/>
              </a:ext>
            </a:extLst>
          </p:cNvPr>
          <p:cNvSpPr/>
          <p:nvPr/>
        </p:nvSpPr>
        <p:spPr>
          <a:xfrm>
            <a:off x="422032" y="1301262"/>
            <a:ext cx="7408984" cy="4154984"/>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00099"/>
                </a:solidFill>
              </a:rPr>
              <a:t>make improvements through action and reflection</a:t>
            </a:r>
          </a:p>
          <a:p>
            <a:pPr marL="285750" indent="-285750">
              <a:buFont typeface="Arial" panose="020B0604020202020204" pitchFamily="34" charset="0"/>
              <a:buChar char="•"/>
            </a:pPr>
            <a:r>
              <a:rPr lang="en-US" sz="2400" b="1" dirty="0">
                <a:solidFill>
                  <a:srgbClr val="000099"/>
                </a:solidFill>
              </a:rPr>
              <a:t>research the real, complex and often confusing circumstances and constraints of the online instruction </a:t>
            </a:r>
          </a:p>
          <a:p>
            <a:pPr marL="285750" indent="-285750">
              <a:buFont typeface="Arial" panose="020B0604020202020204" pitchFamily="34" charset="0"/>
              <a:buChar char="•"/>
            </a:pPr>
            <a:r>
              <a:rPr lang="en-US" sz="2400" b="1" dirty="0">
                <a:solidFill>
                  <a:srgbClr val="000099"/>
                </a:solidFill>
              </a:rPr>
              <a:t>recognize and translate evolving ideas into action</a:t>
            </a:r>
          </a:p>
          <a:p>
            <a:pPr marL="285750" indent="-285750">
              <a:buFont typeface="Arial" panose="020B0604020202020204" pitchFamily="34" charset="0"/>
              <a:buChar char="•"/>
            </a:pPr>
            <a:r>
              <a:rPr lang="en-US" sz="2400" b="1" dirty="0">
                <a:solidFill>
                  <a:srgbClr val="000099"/>
                </a:solidFill>
              </a:rPr>
              <a:t>think systematically about what happens in the online classroom </a:t>
            </a:r>
          </a:p>
          <a:p>
            <a:pPr marL="285750" indent="-285750">
              <a:buFont typeface="Arial" panose="020B0604020202020204" pitchFamily="34" charset="0"/>
              <a:buChar char="•"/>
            </a:pPr>
            <a:r>
              <a:rPr lang="en-US" sz="2400" b="1" dirty="0">
                <a:solidFill>
                  <a:srgbClr val="000099"/>
                </a:solidFill>
              </a:rPr>
              <a:t>implement action where improvements are thought to be possible </a:t>
            </a:r>
          </a:p>
          <a:p>
            <a:pPr marL="285750" indent="-285750">
              <a:buFont typeface="Arial" panose="020B0604020202020204" pitchFamily="34" charset="0"/>
              <a:buChar char="•"/>
            </a:pPr>
            <a:r>
              <a:rPr lang="en-US" sz="2400" b="1" dirty="0">
                <a:solidFill>
                  <a:srgbClr val="000099"/>
                </a:solidFill>
              </a:rPr>
              <a:t>monitor and evaluate the effects of the action with a view to continuing the improvement in continued versions of the course </a:t>
            </a:r>
          </a:p>
        </p:txBody>
      </p:sp>
      <p:pic>
        <p:nvPicPr>
          <p:cNvPr id="12" name="Picture 4" descr="ADDIE Model: Instructional Design - Educational Technology">
            <a:extLst>
              <a:ext uri="{FF2B5EF4-FFF2-40B4-BE49-F238E27FC236}">
                <a16:creationId xmlns:a16="http://schemas.microsoft.com/office/drawing/2014/main" id="{B77FC031-F180-480F-A673-EB640B77B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338" y="3162951"/>
            <a:ext cx="3757858" cy="24289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85A82C-7581-4DFA-A08E-6549B62E00BD}"/>
              </a:ext>
            </a:extLst>
          </p:cNvPr>
          <p:cNvSpPr/>
          <p:nvPr/>
        </p:nvSpPr>
        <p:spPr>
          <a:xfrm>
            <a:off x="9619380" y="1066830"/>
            <a:ext cx="708653" cy="114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What?</a:t>
            </a:r>
          </a:p>
          <a:p>
            <a:r>
              <a:rPr lang="en-US" sz="1200" dirty="0"/>
              <a:t>Who?</a:t>
            </a:r>
          </a:p>
          <a:p>
            <a:r>
              <a:rPr lang="en-US" sz="1200" dirty="0"/>
              <a:t>Why?</a:t>
            </a:r>
          </a:p>
          <a:p>
            <a:r>
              <a:rPr lang="en-US" sz="1200" dirty="0"/>
              <a:t>How?</a:t>
            </a:r>
          </a:p>
        </p:txBody>
      </p:sp>
      <p:graphicFrame>
        <p:nvGraphicFramePr>
          <p:cNvPr id="11" name="Diagram 10">
            <a:extLst>
              <a:ext uri="{FF2B5EF4-FFF2-40B4-BE49-F238E27FC236}">
                <a16:creationId xmlns:a16="http://schemas.microsoft.com/office/drawing/2014/main" id="{00634CE2-85F7-496F-9C4A-DCB56D29B993}"/>
              </a:ext>
            </a:extLst>
          </p:cNvPr>
          <p:cNvGraphicFramePr/>
          <p:nvPr>
            <p:extLst>
              <p:ext uri="{D42A27DB-BD31-4B8C-83A1-F6EECF244321}">
                <p14:modId xmlns:p14="http://schemas.microsoft.com/office/powerpoint/2010/main" val="2991927784"/>
              </p:ext>
            </p:extLst>
          </p:nvPr>
        </p:nvGraphicFramePr>
        <p:xfrm>
          <a:off x="7831016" y="310308"/>
          <a:ext cx="4318284" cy="26618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33261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20000" r="-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839F7E-16CC-445F-9284-DEFB63CB61FE}"/>
              </a:ext>
            </a:extLst>
          </p:cNvPr>
          <p:cNvSpPr/>
          <p:nvPr/>
        </p:nvSpPr>
        <p:spPr>
          <a:xfrm>
            <a:off x="462116" y="334296"/>
            <a:ext cx="1122843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References</a:t>
            </a:r>
            <a:endParaRPr kumimoji="0" lang="en-US" sz="2400" b="0" i="1"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A1DE215-36FD-44A4-85E5-1A6281CBE204}"/>
              </a:ext>
            </a:extLst>
          </p:cNvPr>
          <p:cNvSpPr/>
          <p:nvPr/>
        </p:nvSpPr>
        <p:spPr>
          <a:xfrm>
            <a:off x="645267" y="1031531"/>
            <a:ext cx="7944255" cy="1477328"/>
          </a:xfrm>
          <a:prstGeom prst="rect">
            <a:avLst/>
          </a:prstGeom>
        </p:spPr>
        <p:txBody>
          <a:bodyPr wrap="square">
            <a:spAutoFit/>
          </a:bodyPr>
          <a:lstStyle/>
          <a:p>
            <a:r>
              <a:rPr lang="en-US" dirty="0"/>
              <a:t>Corey, S. M. (1953). </a:t>
            </a:r>
            <a:r>
              <a:rPr lang="en-US" i="1" dirty="0"/>
              <a:t>Action research to improve school practices.</a:t>
            </a:r>
            <a:r>
              <a:rPr lang="en-US" dirty="0"/>
              <a:t> Bureau of 	Publications, Teachers Co.</a:t>
            </a:r>
          </a:p>
          <a:p>
            <a:endParaRPr lang="en-US" dirty="0"/>
          </a:p>
          <a:p>
            <a:r>
              <a:rPr lang="en-US" dirty="0"/>
              <a:t>Lewin, K. (1946) Action research and minority problems, in G.W. Lewin (Ed.) 	Resolving Social Conflicts. New York: Harper &amp; Row (1948). </a:t>
            </a:r>
          </a:p>
        </p:txBody>
      </p:sp>
    </p:spTree>
    <p:extLst>
      <p:ext uri="{BB962C8B-B14F-4D97-AF65-F5344CB8AC3E}">
        <p14:creationId xmlns:p14="http://schemas.microsoft.com/office/powerpoint/2010/main" val="908652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20000" r="-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839F7E-16CC-445F-9284-DEFB63CB61FE}"/>
              </a:ext>
            </a:extLst>
          </p:cNvPr>
          <p:cNvSpPr/>
          <p:nvPr/>
        </p:nvSpPr>
        <p:spPr>
          <a:xfrm>
            <a:off x="462116" y="334296"/>
            <a:ext cx="1122843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How might we change things at the same time as studying them?</a:t>
            </a:r>
            <a:endParaRPr kumimoji="0" lang="en-US" sz="2400" b="0" i="1"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24DFB56-ADF3-429B-8FFF-6389AC54B85B}"/>
              </a:ext>
            </a:extLst>
          </p:cNvPr>
          <p:cNvSpPr txBox="1"/>
          <p:nvPr/>
        </p:nvSpPr>
        <p:spPr>
          <a:xfrm>
            <a:off x="4246325" y="2967335"/>
            <a:ext cx="3782859" cy="923330"/>
          </a:xfrm>
          <a:prstGeom prst="rect">
            <a:avLst/>
          </a:prstGeom>
          <a:noFill/>
        </p:spPr>
        <p:txBody>
          <a:bodyPr wrap="square" rtlCol="0">
            <a:spAutoFit/>
          </a:bodyPr>
          <a:lstStyle/>
          <a:p>
            <a:r>
              <a:rPr lang="en-US" sz="5400" dirty="0"/>
              <a:t>QUESTIONS?</a:t>
            </a:r>
          </a:p>
        </p:txBody>
      </p:sp>
    </p:spTree>
    <p:extLst>
      <p:ext uri="{BB962C8B-B14F-4D97-AF65-F5344CB8AC3E}">
        <p14:creationId xmlns:p14="http://schemas.microsoft.com/office/powerpoint/2010/main" val="225861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515815" y="257908"/>
            <a:ext cx="11014546" cy="1323439"/>
          </a:xfrm>
          <a:prstGeom prst="rect">
            <a:avLst/>
          </a:prstGeom>
          <a:noFill/>
        </p:spPr>
        <p:txBody>
          <a:bodyPr wrap="square" rtlCol="0">
            <a:spAutoFit/>
          </a:bodyPr>
          <a:lstStyle/>
          <a:p>
            <a:r>
              <a:rPr lang="en-US" sz="3200" dirty="0">
                <a:solidFill>
                  <a:srgbClr val="000099"/>
                </a:solidFill>
              </a:rPr>
              <a:t>WHAT IS ACTION RESEARCH?</a:t>
            </a:r>
          </a:p>
          <a:p>
            <a:r>
              <a:rPr lang="en-US" sz="2400" b="1" dirty="0">
                <a:solidFill>
                  <a:srgbClr val="000099"/>
                </a:solidFill>
              </a:rPr>
              <a:t>BLUF: action research is a useful way of doing research if you are a practitioner who wishes to improve your understanding of your practice-</a:t>
            </a:r>
          </a:p>
        </p:txBody>
      </p:sp>
      <p:sp>
        <p:nvSpPr>
          <p:cNvPr id="7" name="TextBox 6">
            <a:extLst>
              <a:ext uri="{FF2B5EF4-FFF2-40B4-BE49-F238E27FC236}">
                <a16:creationId xmlns:a16="http://schemas.microsoft.com/office/drawing/2014/main" id="{64DC5E00-11F5-447B-BDEA-90862EEBEEA9}"/>
              </a:ext>
            </a:extLst>
          </p:cNvPr>
          <p:cNvSpPr txBox="1"/>
          <p:nvPr/>
        </p:nvSpPr>
        <p:spPr>
          <a:xfrm>
            <a:off x="253015" y="1720170"/>
            <a:ext cx="5533293"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A systematic approach: </a:t>
            </a:r>
          </a:p>
          <a:p>
            <a:pPr marL="285750" indent="-285750">
              <a:buFont typeface="Arial" panose="020B0604020202020204" pitchFamily="34" charset="0"/>
              <a:buChar char="•"/>
            </a:pPr>
            <a:r>
              <a:rPr lang="en-US" sz="2400" dirty="0"/>
              <a:t>To introduce innovations in TEACHING and LEARNING</a:t>
            </a:r>
          </a:p>
          <a:p>
            <a:pPr marL="285750" indent="-285750">
              <a:buFont typeface="Arial" panose="020B0604020202020204" pitchFamily="34" charset="0"/>
              <a:buChar char="•"/>
            </a:pPr>
            <a:r>
              <a:rPr lang="en-US" sz="2400" dirty="0"/>
              <a:t>To position the educator as producer of educational theory and user of that theory</a:t>
            </a:r>
          </a:p>
          <a:p>
            <a:pPr marL="285750" indent="-285750">
              <a:buFont typeface="Arial" panose="020B0604020202020204" pitchFamily="34" charset="0"/>
              <a:buChar char="•"/>
            </a:pPr>
            <a:r>
              <a:rPr lang="en-US" sz="2400" dirty="0"/>
              <a:t>To improve TEACHING and LEARNING practice </a:t>
            </a:r>
          </a:p>
          <a:p>
            <a:pPr marL="285750" indent="-285750">
              <a:buFont typeface="Arial" panose="020B0604020202020204" pitchFamily="34" charset="0"/>
              <a:buChar char="•"/>
            </a:pPr>
            <a:r>
              <a:rPr lang="en-US" sz="2400" dirty="0"/>
              <a:t>To produce knowledge about TEACHING and LEARNING</a:t>
            </a:r>
          </a:p>
        </p:txBody>
      </p:sp>
      <p:sp>
        <p:nvSpPr>
          <p:cNvPr id="8" name="TextBox 7">
            <a:extLst>
              <a:ext uri="{FF2B5EF4-FFF2-40B4-BE49-F238E27FC236}">
                <a16:creationId xmlns:a16="http://schemas.microsoft.com/office/drawing/2014/main" id="{71DFE59C-D31C-4B2B-9B64-30FDC1109DC1}"/>
              </a:ext>
            </a:extLst>
          </p:cNvPr>
          <p:cNvSpPr txBox="1"/>
          <p:nvPr/>
        </p:nvSpPr>
        <p:spPr>
          <a:xfrm>
            <a:off x="6096000" y="2285890"/>
            <a:ext cx="584298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rgbClr val="000099"/>
                </a:solidFill>
              </a:rPr>
              <a:t>It is about change</a:t>
            </a:r>
            <a:endParaRPr lang="en-US" sz="2400" dirty="0">
              <a:solidFill>
                <a:srgbClr val="000099"/>
              </a:solidFill>
            </a:endParaRPr>
          </a:p>
          <a:p>
            <a:r>
              <a:rPr lang="en-US" sz="2400" dirty="0">
                <a:solidFill>
                  <a:srgbClr val="000099"/>
                </a:solidFill>
              </a:rPr>
              <a:t>Sparks </a:t>
            </a:r>
            <a:r>
              <a:rPr lang="en-US" sz="2400" b="1" dirty="0">
                <a:solidFill>
                  <a:srgbClr val="000099"/>
                </a:solidFill>
              </a:rPr>
              <a:t>evaluation</a:t>
            </a:r>
            <a:r>
              <a:rPr lang="en-US" sz="2400" dirty="0">
                <a:solidFill>
                  <a:srgbClr val="000099"/>
                </a:solidFill>
              </a:rPr>
              <a:t> and </a:t>
            </a:r>
            <a:r>
              <a:rPr lang="en-US" sz="2400" b="1" dirty="0">
                <a:solidFill>
                  <a:srgbClr val="000099"/>
                </a:solidFill>
              </a:rPr>
              <a:t>reflection</a:t>
            </a:r>
            <a:r>
              <a:rPr lang="en-US" sz="2400" dirty="0">
                <a:solidFill>
                  <a:srgbClr val="000099"/>
                </a:solidFill>
              </a:rPr>
              <a:t> to help educators to:</a:t>
            </a:r>
          </a:p>
          <a:p>
            <a:pPr marL="342900" indent="-342900">
              <a:buFont typeface="Arial" panose="020B0604020202020204" pitchFamily="34" charset="0"/>
              <a:buChar char="•"/>
            </a:pPr>
            <a:r>
              <a:rPr lang="en-US" sz="2400" dirty="0">
                <a:solidFill>
                  <a:srgbClr val="000099"/>
                </a:solidFill>
              </a:rPr>
              <a:t>Make changes in </a:t>
            </a:r>
            <a:r>
              <a:rPr lang="en-US" sz="2400" b="1" dirty="0">
                <a:solidFill>
                  <a:srgbClr val="000099"/>
                </a:solidFill>
              </a:rPr>
              <a:t>practice</a:t>
            </a:r>
            <a:r>
              <a:rPr lang="en-US" sz="2400" dirty="0">
                <a:solidFill>
                  <a:srgbClr val="000099"/>
                </a:solidFill>
              </a:rPr>
              <a:t> with increased </a:t>
            </a:r>
            <a:r>
              <a:rPr lang="en-US" sz="2400" b="1" dirty="0">
                <a:solidFill>
                  <a:srgbClr val="000099"/>
                </a:solidFill>
              </a:rPr>
              <a:t>knowledge</a:t>
            </a:r>
            <a:r>
              <a:rPr lang="en-US" sz="2400" dirty="0">
                <a:solidFill>
                  <a:srgbClr val="000099"/>
                </a:solidFill>
              </a:rPr>
              <a:t> and </a:t>
            </a:r>
            <a:r>
              <a:rPr lang="en-US" sz="2400" b="1" dirty="0">
                <a:solidFill>
                  <a:srgbClr val="000099"/>
                </a:solidFill>
              </a:rPr>
              <a:t>confidence</a:t>
            </a:r>
          </a:p>
          <a:p>
            <a:pPr marL="342900" indent="-342900">
              <a:buFont typeface="Arial" panose="020B0604020202020204" pitchFamily="34" charset="0"/>
              <a:buChar char="•"/>
            </a:pPr>
            <a:r>
              <a:rPr lang="en-US" sz="2400" dirty="0">
                <a:solidFill>
                  <a:srgbClr val="000099"/>
                </a:solidFill>
              </a:rPr>
              <a:t>Explore new initiatives and strategies</a:t>
            </a:r>
          </a:p>
        </p:txBody>
      </p:sp>
    </p:spTree>
    <p:extLst>
      <p:ext uri="{BB962C8B-B14F-4D97-AF65-F5344CB8AC3E}">
        <p14:creationId xmlns:p14="http://schemas.microsoft.com/office/powerpoint/2010/main" val="167462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515815" y="150606"/>
            <a:ext cx="11014546" cy="584775"/>
          </a:xfrm>
          <a:prstGeom prst="rect">
            <a:avLst/>
          </a:prstGeom>
          <a:noFill/>
        </p:spPr>
        <p:txBody>
          <a:bodyPr wrap="square" rtlCol="0">
            <a:spAutoFit/>
          </a:bodyPr>
          <a:lstStyle/>
          <a:p>
            <a:r>
              <a:rPr lang="en-US" sz="3200" dirty="0">
                <a:solidFill>
                  <a:srgbClr val="000099"/>
                </a:solidFill>
              </a:rPr>
              <a:t>WHAT IS ACTION RESEARCH?</a:t>
            </a:r>
          </a:p>
        </p:txBody>
      </p:sp>
      <p:sp>
        <p:nvSpPr>
          <p:cNvPr id="9" name="TextBox 8">
            <a:extLst>
              <a:ext uri="{FF2B5EF4-FFF2-40B4-BE49-F238E27FC236}">
                <a16:creationId xmlns:a16="http://schemas.microsoft.com/office/drawing/2014/main" id="{019B49B4-F5AF-42D9-9F3C-F1998FAC8E70}"/>
              </a:ext>
            </a:extLst>
          </p:cNvPr>
          <p:cNvSpPr txBox="1"/>
          <p:nvPr/>
        </p:nvSpPr>
        <p:spPr>
          <a:xfrm>
            <a:off x="253015" y="771016"/>
            <a:ext cx="1073870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A cycle of planning, action, observation, and reflection, where the reflection phases paves the way for further cycles of planning, acting, observing and reflecting in a spiral of learning</a:t>
            </a:r>
          </a:p>
        </p:txBody>
      </p:sp>
      <p:sp>
        <p:nvSpPr>
          <p:cNvPr id="4" name="TextBox 3">
            <a:extLst>
              <a:ext uri="{FF2B5EF4-FFF2-40B4-BE49-F238E27FC236}">
                <a16:creationId xmlns:a16="http://schemas.microsoft.com/office/drawing/2014/main" id="{ABA56E56-AE45-4A89-9F06-3E334BA8F356}"/>
              </a:ext>
            </a:extLst>
          </p:cNvPr>
          <p:cNvSpPr txBox="1"/>
          <p:nvPr/>
        </p:nvSpPr>
        <p:spPr>
          <a:xfrm>
            <a:off x="436655" y="2006981"/>
            <a:ext cx="1527243" cy="461665"/>
          </a:xfrm>
          <a:prstGeom prst="rect">
            <a:avLst/>
          </a:prstGeom>
          <a:noFill/>
        </p:spPr>
        <p:txBody>
          <a:bodyPr wrap="square" rtlCol="0">
            <a:spAutoFit/>
          </a:bodyPr>
          <a:lstStyle/>
          <a:p>
            <a:r>
              <a:rPr lang="en-US" sz="2400" b="1" dirty="0"/>
              <a:t>What it is</a:t>
            </a:r>
          </a:p>
        </p:txBody>
      </p:sp>
      <p:sp>
        <p:nvSpPr>
          <p:cNvPr id="7" name="TextBox 6">
            <a:extLst>
              <a:ext uri="{FF2B5EF4-FFF2-40B4-BE49-F238E27FC236}">
                <a16:creationId xmlns:a16="http://schemas.microsoft.com/office/drawing/2014/main" id="{07EA7672-D4C0-4F99-A191-3CDF87F44925}"/>
              </a:ext>
            </a:extLst>
          </p:cNvPr>
          <p:cNvSpPr txBox="1"/>
          <p:nvPr/>
        </p:nvSpPr>
        <p:spPr>
          <a:xfrm>
            <a:off x="515815" y="2374879"/>
            <a:ext cx="5301325"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0099"/>
                </a:solidFill>
              </a:rPr>
              <a:t>A Process</a:t>
            </a:r>
          </a:p>
          <a:p>
            <a:pPr marL="285750" indent="-285750">
              <a:buFont typeface="Arial" panose="020B0604020202020204" pitchFamily="34" charset="0"/>
              <a:buChar char="•"/>
            </a:pPr>
            <a:r>
              <a:rPr lang="en-US" sz="2400" b="1" dirty="0">
                <a:solidFill>
                  <a:srgbClr val="000099"/>
                </a:solidFill>
              </a:rPr>
              <a:t>Cyclical</a:t>
            </a:r>
          </a:p>
          <a:p>
            <a:pPr marL="285750" indent="-285750">
              <a:buFont typeface="Arial" panose="020B0604020202020204" pitchFamily="34" charset="0"/>
              <a:buChar char="•"/>
            </a:pPr>
            <a:r>
              <a:rPr lang="en-US" sz="2400" b="1" dirty="0">
                <a:solidFill>
                  <a:srgbClr val="000099"/>
                </a:solidFill>
              </a:rPr>
              <a:t>Collaborative</a:t>
            </a:r>
          </a:p>
          <a:p>
            <a:pPr marL="285750" indent="-285750">
              <a:buFont typeface="Arial" panose="020B0604020202020204" pitchFamily="34" charset="0"/>
              <a:buChar char="•"/>
            </a:pPr>
            <a:r>
              <a:rPr lang="en-US" sz="2400" b="1" dirty="0">
                <a:solidFill>
                  <a:srgbClr val="000099"/>
                </a:solidFill>
              </a:rPr>
              <a:t>Practical and relevant</a:t>
            </a:r>
          </a:p>
          <a:p>
            <a:pPr marL="285750" indent="-285750">
              <a:buFont typeface="Arial" panose="020B0604020202020204" pitchFamily="34" charset="0"/>
              <a:buChar char="•"/>
            </a:pPr>
            <a:r>
              <a:rPr lang="en-US" sz="2400" b="1" dirty="0">
                <a:solidFill>
                  <a:srgbClr val="000099"/>
                </a:solidFill>
              </a:rPr>
              <a:t>Contextualized</a:t>
            </a:r>
          </a:p>
          <a:p>
            <a:pPr marL="285750" indent="-285750">
              <a:buFont typeface="Arial" panose="020B0604020202020204" pitchFamily="34" charset="0"/>
              <a:buChar char="•"/>
            </a:pPr>
            <a:r>
              <a:rPr lang="en-US" sz="2400" b="1" dirty="0">
                <a:solidFill>
                  <a:srgbClr val="000099"/>
                </a:solidFill>
              </a:rPr>
              <a:t>About how</a:t>
            </a:r>
          </a:p>
          <a:p>
            <a:pPr marL="285750" indent="-285750">
              <a:buFont typeface="Arial" panose="020B0604020202020204" pitchFamily="34" charset="0"/>
              <a:buChar char="•"/>
            </a:pPr>
            <a:r>
              <a:rPr lang="en-US" sz="2400" b="1" dirty="0">
                <a:solidFill>
                  <a:srgbClr val="000099"/>
                </a:solidFill>
              </a:rPr>
              <a:t>A way to improve instructional practice by observing, revising, and reflecting</a:t>
            </a:r>
          </a:p>
        </p:txBody>
      </p:sp>
      <p:sp>
        <p:nvSpPr>
          <p:cNvPr id="10" name="TextBox 9">
            <a:extLst>
              <a:ext uri="{FF2B5EF4-FFF2-40B4-BE49-F238E27FC236}">
                <a16:creationId xmlns:a16="http://schemas.microsoft.com/office/drawing/2014/main" id="{EC8F92E8-BCB7-4EBF-8AA2-2569674760AD}"/>
              </a:ext>
            </a:extLst>
          </p:cNvPr>
          <p:cNvSpPr txBox="1"/>
          <p:nvPr/>
        </p:nvSpPr>
        <p:spPr>
          <a:xfrm>
            <a:off x="6585626" y="2006980"/>
            <a:ext cx="4406097" cy="3416320"/>
          </a:xfrm>
          <a:prstGeom prst="rect">
            <a:avLst/>
          </a:prstGeom>
          <a:noFill/>
        </p:spPr>
        <p:txBody>
          <a:bodyPr wrap="square" rtlCol="0">
            <a:spAutoFit/>
          </a:bodyPr>
          <a:lstStyle/>
          <a:p>
            <a:r>
              <a:rPr lang="en-US" sz="2400" b="1" dirty="0"/>
              <a:t>What it isn’t</a:t>
            </a:r>
          </a:p>
          <a:p>
            <a:pPr marL="285750" indent="-285750">
              <a:buFont typeface="Arial" panose="020B0604020202020204" pitchFamily="34" charset="0"/>
              <a:buChar char="•"/>
            </a:pPr>
            <a:r>
              <a:rPr lang="en-US" sz="2400" b="1" dirty="0">
                <a:solidFill>
                  <a:srgbClr val="000099"/>
                </a:solidFill>
              </a:rPr>
              <a:t>Problem solving</a:t>
            </a:r>
          </a:p>
          <a:p>
            <a:pPr marL="285750" indent="-285750">
              <a:buFont typeface="Arial" panose="020B0604020202020204" pitchFamily="34" charset="0"/>
              <a:buChar char="•"/>
            </a:pPr>
            <a:r>
              <a:rPr lang="en-US" sz="2400" b="1" dirty="0">
                <a:solidFill>
                  <a:srgbClr val="000099"/>
                </a:solidFill>
              </a:rPr>
              <a:t>Linear</a:t>
            </a:r>
          </a:p>
          <a:p>
            <a:pPr marL="285750" indent="-285750">
              <a:buFont typeface="Arial" panose="020B0604020202020204" pitchFamily="34" charset="0"/>
              <a:buChar char="•"/>
            </a:pPr>
            <a:r>
              <a:rPr lang="en-US" sz="2400" b="1" dirty="0">
                <a:solidFill>
                  <a:srgbClr val="000099"/>
                </a:solidFill>
              </a:rPr>
              <a:t>Not research on or about people</a:t>
            </a:r>
          </a:p>
          <a:p>
            <a:pPr marL="285750" indent="-285750">
              <a:buFont typeface="Arial" panose="020B0604020202020204" pitchFamily="34" charset="0"/>
              <a:buChar char="•"/>
            </a:pPr>
            <a:r>
              <a:rPr lang="en-US" sz="2400" b="1" dirty="0">
                <a:solidFill>
                  <a:srgbClr val="000099"/>
                </a:solidFill>
              </a:rPr>
              <a:t>Conclusive</a:t>
            </a:r>
          </a:p>
          <a:p>
            <a:pPr marL="285750" indent="-285750">
              <a:buFont typeface="Arial" panose="020B0604020202020204" pitchFamily="34" charset="0"/>
              <a:buChar char="•"/>
            </a:pPr>
            <a:r>
              <a:rPr lang="en-US" sz="2400" b="1" dirty="0">
                <a:solidFill>
                  <a:srgbClr val="000099"/>
                </a:solidFill>
              </a:rPr>
              <a:t>Generalizable </a:t>
            </a:r>
          </a:p>
          <a:p>
            <a:pPr marL="285750" indent="-285750">
              <a:buFont typeface="Arial" panose="020B0604020202020204" pitchFamily="34" charset="0"/>
              <a:buChar char="•"/>
            </a:pPr>
            <a:r>
              <a:rPr lang="en-US" sz="2400" b="1" dirty="0">
                <a:solidFill>
                  <a:srgbClr val="000099"/>
                </a:solidFill>
              </a:rPr>
              <a:t>About Why</a:t>
            </a:r>
          </a:p>
          <a:p>
            <a:pPr marL="285750" indent="-285750">
              <a:buFont typeface="Arial" panose="020B0604020202020204" pitchFamily="34" charset="0"/>
              <a:buChar char="•"/>
            </a:pPr>
            <a:r>
              <a:rPr lang="en-US" sz="2400" b="1" dirty="0">
                <a:solidFill>
                  <a:srgbClr val="000099"/>
                </a:solidFill>
              </a:rPr>
              <a:t>A trend </a:t>
            </a:r>
          </a:p>
        </p:txBody>
      </p:sp>
    </p:spTree>
    <p:extLst>
      <p:ext uri="{BB962C8B-B14F-4D97-AF65-F5344CB8AC3E}">
        <p14:creationId xmlns:p14="http://schemas.microsoft.com/office/powerpoint/2010/main" val="6748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 calcmode="lin" valueType="num">
                                      <p:cBhvr>
                                        <p:cTn id="4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10">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p:cTn id="4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7">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 calcmode="lin" valueType="num">
                                      <p:cBhvr>
                                        <p:cTn id="56"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58" dur="500"/>
                                        <p:tgtEl>
                                          <p:spTgt spid="10">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 calcmode="lin" valueType="num">
                                      <p:cBhvr>
                                        <p:cTn id="6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65" dur="500"/>
                                        <p:tgtEl>
                                          <p:spTgt spid="7">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
                                            <p:txEl>
                                              <p:pRg st="5" end="5"/>
                                            </p:txEl>
                                          </p:spTgt>
                                        </p:tgtEl>
                                        <p:attrNameLst>
                                          <p:attrName>style.visibility</p:attrName>
                                        </p:attrNameLst>
                                      </p:cBhvr>
                                      <p:to>
                                        <p:strVal val="visible"/>
                                      </p:to>
                                    </p:set>
                                    <p:anim calcmode="lin" valueType="num">
                                      <p:cBhvr>
                                        <p:cTn id="70"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71"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72" dur="500"/>
                                        <p:tgtEl>
                                          <p:spTgt spid="10">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p:cTn id="7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7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79" dur="500"/>
                                        <p:tgtEl>
                                          <p:spTgt spid="7">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0">
                                            <p:txEl>
                                              <p:pRg st="6" end="6"/>
                                            </p:txEl>
                                          </p:spTgt>
                                        </p:tgtEl>
                                        <p:attrNameLst>
                                          <p:attrName>style.visibility</p:attrName>
                                        </p:attrNameLst>
                                      </p:cBhvr>
                                      <p:to>
                                        <p:strVal val="visible"/>
                                      </p:to>
                                    </p:set>
                                    <p:anim calcmode="lin" valueType="num">
                                      <p:cBhvr>
                                        <p:cTn id="84"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85" dur="500" fill="hold"/>
                                        <p:tgtEl>
                                          <p:spTgt spid="10">
                                            <p:txEl>
                                              <p:pRg st="6" end="6"/>
                                            </p:txEl>
                                          </p:spTgt>
                                        </p:tgtEl>
                                        <p:attrNameLst>
                                          <p:attrName>ppt_h</p:attrName>
                                        </p:attrNameLst>
                                      </p:cBhvr>
                                      <p:tavLst>
                                        <p:tav tm="0">
                                          <p:val>
                                            <p:fltVal val="0"/>
                                          </p:val>
                                        </p:tav>
                                        <p:tav tm="100000">
                                          <p:val>
                                            <p:strVal val="#ppt_h"/>
                                          </p:val>
                                        </p:tav>
                                      </p:tavLst>
                                    </p:anim>
                                    <p:animEffect transition="in" filter="fade">
                                      <p:cBhvr>
                                        <p:cTn id="86" dur="500"/>
                                        <p:tgtEl>
                                          <p:spTgt spid="10">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anim calcmode="lin" valueType="num">
                                      <p:cBhvr>
                                        <p:cTn id="9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93" dur="500"/>
                                        <p:tgtEl>
                                          <p:spTgt spid="7">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0">
                                            <p:txEl>
                                              <p:pRg st="7" end="7"/>
                                            </p:txEl>
                                          </p:spTgt>
                                        </p:tgtEl>
                                        <p:attrNameLst>
                                          <p:attrName>style.visibility</p:attrName>
                                        </p:attrNameLst>
                                      </p:cBhvr>
                                      <p:to>
                                        <p:strVal val="visible"/>
                                      </p:to>
                                    </p:set>
                                    <p:anim calcmode="lin" valueType="num">
                                      <p:cBhvr>
                                        <p:cTn id="98"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99" dur="5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10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dirty="0">
                <a:solidFill>
                  <a:schemeClr val="bg1"/>
                </a:solidFill>
              </a:rPr>
              <a:t>NATO BILC Professional Development Seminar</a:t>
            </a:r>
          </a:p>
          <a:p>
            <a:pPr algn="ctr"/>
            <a:r>
              <a:rPr lang="en-US" b="1" dirty="0">
                <a:solidFill>
                  <a:schemeClr val="bg1"/>
                </a:solidFill>
              </a:rPr>
              <a:t>Provo, Utah</a:t>
            </a:r>
          </a:p>
          <a:p>
            <a:pPr algn="ctr"/>
            <a:r>
              <a:rPr lang="en-US" b="1" dirty="0">
                <a:solidFill>
                  <a:schemeClr val="bg1"/>
                </a:solidFill>
              </a:rPr>
              <a:t>16 - 21 October 2022</a:t>
            </a:r>
          </a:p>
        </p:txBody>
      </p:sp>
      <p:sp>
        <p:nvSpPr>
          <p:cNvPr id="6" name="TextBox 5">
            <a:extLst>
              <a:ext uri="{FF2B5EF4-FFF2-40B4-BE49-F238E27FC236}">
                <a16:creationId xmlns:a16="http://schemas.microsoft.com/office/drawing/2014/main" id="{4BE59BA0-CC0B-4B85-A785-9BC9F6333F40}"/>
              </a:ext>
            </a:extLst>
          </p:cNvPr>
          <p:cNvSpPr txBox="1"/>
          <p:nvPr/>
        </p:nvSpPr>
        <p:spPr>
          <a:xfrm>
            <a:off x="515815" y="257908"/>
            <a:ext cx="9029629" cy="584775"/>
          </a:xfrm>
          <a:prstGeom prst="rect">
            <a:avLst/>
          </a:prstGeom>
          <a:noFill/>
        </p:spPr>
        <p:txBody>
          <a:bodyPr wrap="square" rtlCol="0">
            <a:spAutoFit/>
          </a:bodyPr>
          <a:lstStyle/>
          <a:p>
            <a:r>
              <a:rPr lang="en-US" sz="3200" dirty="0">
                <a:solidFill>
                  <a:srgbClr val="000099"/>
                </a:solidFill>
              </a:rPr>
              <a:t>WHY ACTION RESEARCH? </a:t>
            </a:r>
          </a:p>
        </p:txBody>
      </p:sp>
      <p:sp>
        <p:nvSpPr>
          <p:cNvPr id="8" name="TextBox 7">
            <a:extLst>
              <a:ext uri="{FF2B5EF4-FFF2-40B4-BE49-F238E27FC236}">
                <a16:creationId xmlns:a16="http://schemas.microsoft.com/office/drawing/2014/main" id="{08C1188E-787D-4D2F-A086-432E4E2813D6}"/>
              </a:ext>
            </a:extLst>
          </p:cNvPr>
          <p:cNvSpPr txBox="1"/>
          <p:nvPr/>
        </p:nvSpPr>
        <p:spPr>
          <a:xfrm>
            <a:off x="582748" y="4524822"/>
            <a:ext cx="1059766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solidFill>
                  <a:srgbClr val="000099"/>
                </a:solidFill>
              </a:rPr>
              <a:t>No separation between the design and delivery of teaching and the process of researching these activities </a:t>
            </a:r>
          </a:p>
          <a:p>
            <a:pPr marL="342900" indent="-342900">
              <a:buFont typeface="Arial" panose="020B0604020202020204" pitchFamily="34" charset="0"/>
              <a:buChar char="•"/>
            </a:pPr>
            <a:r>
              <a:rPr lang="en-US" sz="2000" dirty="0">
                <a:solidFill>
                  <a:srgbClr val="000099"/>
                </a:solidFill>
              </a:rPr>
              <a:t>Brings theory and practice closer together.</a:t>
            </a:r>
          </a:p>
        </p:txBody>
      </p:sp>
      <p:sp>
        <p:nvSpPr>
          <p:cNvPr id="11" name="TextBox 10">
            <a:extLst>
              <a:ext uri="{FF2B5EF4-FFF2-40B4-BE49-F238E27FC236}">
                <a16:creationId xmlns:a16="http://schemas.microsoft.com/office/drawing/2014/main" id="{B738B2DB-ABFC-43C2-8B02-96A5ACB85E94}"/>
              </a:ext>
            </a:extLst>
          </p:cNvPr>
          <p:cNvSpPr txBox="1"/>
          <p:nvPr/>
        </p:nvSpPr>
        <p:spPr>
          <a:xfrm>
            <a:off x="582747" y="2787425"/>
            <a:ext cx="10597662" cy="6463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rgbClr val="000099"/>
                </a:solidFill>
              </a:rPr>
              <a:t>Action research represents an extension of the reflection and critical self-reflection that an educator employs on a daily basis in their classroom.</a:t>
            </a:r>
          </a:p>
        </p:txBody>
      </p:sp>
      <p:sp>
        <p:nvSpPr>
          <p:cNvPr id="15" name="Arrow: Down 14">
            <a:extLst>
              <a:ext uri="{FF2B5EF4-FFF2-40B4-BE49-F238E27FC236}">
                <a16:creationId xmlns:a16="http://schemas.microsoft.com/office/drawing/2014/main" id="{E4D0D538-47C7-4FFF-A02E-BA518CD75BB6}"/>
              </a:ext>
            </a:extLst>
          </p:cNvPr>
          <p:cNvSpPr/>
          <p:nvPr/>
        </p:nvSpPr>
        <p:spPr>
          <a:xfrm>
            <a:off x="5535794" y="3683661"/>
            <a:ext cx="419529" cy="727450"/>
          </a:xfrm>
          <a:prstGeom prst="downArrow">
            <a:avLst>
              <a:gd name="adj1" fmla="val 5601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3055CE-076A-4332-9977-5C91EA766BFF}"/>
              </a:ext>
            </a:extLst>
          </p:cNvPr>
          <p:cNvSpPr/>
          <p:nvPr/>
        </p:nvSpPr>
        <p:spPr>
          <a:xfrm>
            <a:off x="4217116" y="1011961"/>
            <a:ext cx="3328925" cy="646331"/>
          </a:xfrm>
          <a:prstGeom prst="rect">
            <a:avLst/>
          </a:prstGeom>
        </p:spPr>
        <p:txBody>
          <a:bodyPr wrap="none">
            <a:spAutoFit/>
          </a:bodyPr>
          <a:lstStyle/>
          <a:p>
            <a:r>
              <a:rPr lang="en-US" sz="3600" b="1" dirty="0">
                <a:solidFill>
                  <a:srgbClr val="000099"/>
                </a:solidFill>
                <a:latin typeface="Calibri" panose="020F0502020204030204" pitchFamily="34" charset="0"/>
                <a:ea typeface="Calibri" panose="020F0502020204030204" pitchFamily="34" charset="0"/>
                <a:cs typeface="Times New Roman" panose="02020603050405020304" pitchFamily="18" charset="0"/>
              </a:rPr>
              <a:t>We already do it</a:t>
            </a:r>
            <a:endParaRPr lang="en-US" sz="3600" dirty="0"/>
          </a:p>
        </p:txBody>
      </p:sp>
      <p:sp>
        <p:nvSpPr>
          <p:cNvPr id="12" name="Arrow: Down 11">
            <a:extLst>
              <a:ext uri="{FF2B5EF4-FFF2-40B4-BE49-F238E27FC236}">
                <a16:creationId xmlns:a16="http://schemas.microsoft.com/office/drawing/2014/main" id="{B25C35A4-01FC-4CB8-A5B6-297022B409F3}"/>
              </a:ext>
            </a:extLst>
          </p:cNvPr>
          <p:cNvSpPr/>
          <p:nvPr/>
        </p:nvSpPr>
        <p:spPr>
          <a:xfrm>
            <a:off x="5535794" y="1827571"/>
            <a:ext cx="419529" cy="752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1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5" name="TextBox 4">
            <a:extLst>
              <a:ext uri="{FF2B5EF4-FFF2-40B4-BE49-F238E27FC236}">
                <a16:creationId xmlns:a16="http://schemas.microsoft.com/office/drawing/2014/main" id="{3C55570D-5990-412B-8E63-193585199C18}"/>
              </a:ext>
            </a:extLst>
          </p:cNvPr>
          <p:cNvSpPr txBox="1"/>
          <p:nvPr/>
        </p:nvSpPr>
        <p:spPr>
          <a:xfrm>
            <a:off x="2016369" y="5906784"/>
            <a:ext cx="8159262" cy="923330"/>
          </a:xfrm>
          <a:prstGeom prst="rect">
            <a:avLst/>
          </a:prstGeom>
          <a:noFill/>
        </p:spPr>
        <p:txBody>
          <a:bodyPr wrap="square" rtlCol="0">
            <a:spAutoFit/>
          </a:bodyPr>
          <a:lstStyle/>
          <a:p>
            <a:pPr algn="ctr"/>
            <a:r>
              <a:rPr lang="en-US" b="1">
                <a:solidFill>
                  <a:schemeClr val="bg1"/>
                </a:solidFill>
              </a:rPr>
              <a:t>NATO BILC Professional Development Seminar</a:t>
            </a:r>
          </a:p>
          <a:p>
            <a:pPr algn="ctr"/>
            <a:r>
              <a:rPr lang="en-US" b="1">
                <a:solidFill>
                  <a:schemeClr val="bg1"/>
                </a:solidFill>
              </a:rPr>
              <a:t>Provo, Utah</a:t>
            </a:r>
          </a:p>
          <a:p>
            <a:pPr algn="ctr"/>
            <a:r>
              <a:rPr lang="en-US" b="1">
                <a:solidFill>
                  <a:schemeClr val="bg1"/>
                </a:solidFill>
              </a:rPr>
              <a:t>16 - 21 October 2022</a:t>
            </a:r>
            <a:endParaRPr lang="en-US" b="1" dirty="0">
              <a:solidFill>
                <a:schemeClr val="bg1"/>
              </a:solidFill>
            </a:endParaRPr>
          </a:p>
        </p:txBody>
      </p:sp>
      <p:sp>
        <p:nvSpPr>
          <p:cNvPr id="6" name="TextBox 5">
            <a:extLst>
              <a:ext uri="{FF2B5EF4-FFF2-40B4-BE49-F238E27FC236}">
                <a16:creationId xmlns:a16="http://schemas.microsoft.com/office/drawing/2014/main" id="{4BE59BA0-CC0B-4B85-A785-9BC9F6333F40}"/>
              </a:ext>
            </a:extLst>
          </p:cNvPr>
          <p:cNvSpPr txBox="1"/>
          <p:nvPr/>
        </p:nvSpPr>
        <p:spPr>
          <a:xfrm>
            <a:off x="253015" y="181057"/>
            <a:ext cx="4843092" cy="1077218"/>
          </a:xfrm>
          <a:prstGeom prst="rect">
            <a:avLst/>
          </a:prstGeom>
          <a:noFill/>
        </p:spPr>
        <p:txBody>
          <a:bodyPr wrap="square" rtlCol="0">
            <a:spAutoFit/>
          </a:bodyPr>
          <a:lstStyle/>
          <a:p>
            <a:r>
              <a:rPr lang="en-US" sz="3200" dirty="0">
                <a:solidFill>
                  <a:srgbClr val="000099"/>
                </a:solidFill>
              </a:rPr>
              <a:t>AN ACTION RESEARCH CYCLE</a:t>
            </a:r>
          </a:p>
        </p:txBody>
      </p:sp>
      <p:grpSp>
        <p:nvGrpSpPr>
          <p:cNvPr id="8" name="Group 7">
            <a:extLst>
              <a:ext uri="{FF2B5EF4-FFF2-40B4-BE49-F238E27FC236}">
                <a16:creationId xmlns:a16="http://schemas.microsoft.com/office/drawing/2014/main" id="{27FBE9DF-873D-45BB-9FCF-77473CBCABD7}"/>
              </a:ext>
            </a:extLst>
          </p:cNvPr>
          <p:cNvGrpSpPr/>
          <p:nvPr/>
        </p:nvGrpSpPr>
        <p:grpSpPr>
          <a:xfrm>
            <a:off x="5784015" y="597481"/>
            <a:ext cx="6024567" cy="4912468"/>
            <a:chOff x="5784015" y="597481"/>
            <a:chExt cx="6024567" cy="4912468"/>
          </a:xfrm>
        </p:grpSpPr>
        <p:graphicFrame>
          <p:nvGraphicFramePr>
            <p:cNvPr id="9" name="Diagram 8">
              <a:extLst>
                <a:ext uri="{FF2B5EF4-FFF2-40B4-BE49-F238E27FC236}">
                  <a16:creationId xmlns:a16="http://schemas.microsoft.com/office/drawing/2014/main" id="{C87E3D99-4100-4B91-B3DC-8097F1CCE81B}"/>
                </a:ext>
              </a:extLst>
            </p:cNvPr>
            <p:cNvGraphicFramePr/>
            <p:nvPr>
              <p:extLst>
                <p:ext uri="{D42A27DB-BD31-4B8C-83A1-F6EECF244321}">
                  <p14:modId xmlns:p14="http://schemas.microsoft.com/office/powerpoint/2010/main" val="1600438287"/>
                </p:ext>
              </p:extLst>
            </p:nvPr>
          </p:nvGraphicFramePr>
          <p:xfrm>
            <a:off x="5784015" y="597481"/>
            <a:ext cx="6024567" cy="4912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Rounded Corners 10">
              <a:extLst>
                <a:ext uri="{FF2B5EF4-FFF2-40B4-BE49-F238E27FC236}">
                  <a16:creationId xmlns:a16="http://schemas.microsoft.com/office/drawing/2014/main" id="{434B7C01-1C1D-488C-8388-F9E65D15D5B0}"/>
                </a:ext>
              </a:extLst>
            </p:cNvPr>
            <p:cNvSpPr/>
            <p:nvPr/>
          </p:nvSpPr>
          <p:spPr>
            <a:xfrm>
              <a:off x="8219368" y="2109608"/>
              <a:ext cx="1173609" cy="1900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What do we want to investigate</a:t>
              </a:r>
            </a:p>
          </p:txBody>
        </p:sp>
      </p:grpSp>
      <p:sp>
        <p:nvSpPr>
          <p:cNvPr id="14" name="TextBox 13">
            <a:extLst>
              <a:ext uri="{FF2B5EF4-FFF2-40B4-BE49-F238E27FC236}">
                <a16:creationId xmlns:a16="http://schemas.microsoft.com/office/drawing/2014/main" id="{A3E5F021-88A6-4588-BA02-30B3CFCD5004}"/>
              </a:ext>
            </a:extLst>
          </p:cNvPr>
          <p:cNvSpPr txBox="1"/>
          <p:nvPr/>
        </p:nvSpPr>
        <p:spPr>
          <a:xfrm>
            <a:off x="383418" y="1373965"/>
            <a:ext cx="5281274" cy="3539430"/>
          </a:xfrm>
          <a:prstGeom prst="rect">
            <a:avLst/>
          </a:prstGeom>
          <a:noFill/>
        </p:spPr>
        <p:txBody>
          <a:bodyPr wrap="square" rtlCol="0">
            <a:spAutoFit/>
          </a:bodyPr>
          <a:lstStyle/>
          <a:p>
            <a:r>
              <a:rPr lang="en-US" sz="2800" b="1" dirty="0">
                <a:solidFill>
                  <a:srgbClr val="000099"/>
                </a:solidFill>
              </a:rPr>
              <a:t>Many models exist but all share the same basic principles:</a:t>
            </a:r>
          </a:p>
          <a:p>
            <a:pPr marL="285750" indent="-285750">
              <a:buFont typeface="Arial" panose="020B0604020202020204" pitchFamily="34" charset="0"/>
              <a:buChar char="•"/>
            </a:pPr>
            <a:r>
              <a:rPr lang="en-US" sz="2800" b="1" dirty="0">
                <a:solidFill>
                  <a:srgbClr val="000099"/>
                </a:solidFill>
              </a:rPr>
              <a:t>A central focus or topic </a:t>
            </a:r>
          </a:p>
          <a:p>
            <a:pPr marL="285750" indent="-285750">
              <a:buFont typeface="Arial" panose="020B0604020202020204" pitchFamily="34" charset="0"/>
              <a:buChar char="•"/>
            </a:pPr>
            <a:r>
              <a:rPr lang="en-US" sz="2800" b="1" dirty="0">
                <a:solidFill>
                  <a:srgbClr val="000099"/>
                </a:solidFill>
              </a:rPr>
              <a:t>Observation or monitoring</a:t>
            </a:r>
          </a:p>
          <a:p>
            <a:pPr marL="285750" indent="-285750">
              <a:buFont typeface="Arial" panose="020B0604020202020204" pitchFamily="34" charset="0"/>
              <a:buChar char="•"/>
            </a:pPr>
            <a:r>
              <a:rPr lang="en-US" sz="2800" b="1" dirty="0">
                <a:solidFill>
                  <a:srgbClr val="000099"/>
                </a:solidFill>
              </a:rPr>
              <a:t>Collection and synthesis of data </a:t>
            </a:r>
          </a:p>
          <a:p>
            <a:pPr marL="285750" indent="-285750">
              <a:buFont typeface="Arial" panose="020B0604020202020204" pitchFamily="34" charset="0"/>
              <a:buChar char="•"/>
            </a:pPr>
            <a:r>
              <a:rPr lang="en-US" sz="2800" b="1" dirty="0">
                <a:solidFill>
                  <a:srgbClr val="000099"/>
                </a:solidFill>
              </a:rPr>
              <a:t>Some type of action is taken </a:t>
            </a:r>
          </a:p>
          <a:p>
            <a:pPr marL="285750" indent="-285750">
              <a:buFont typeface="Arial" panose="020B0604020202020204" pitchFamily="34" charset="0"/>
              <a:buChar char="•"/>
            </a:pPr>
            <a:r>
              <a:rPr lang="en-US" sz="2800" b="1" dirty="0">
                <a:solidFill>
                  <a:srgbClr val="000099"/>
                </a:solidFill>
              </a:rPr>
              <a:t>Next stage of action research (varies)</a:t>
            </a:r>
          </a:p>
        </p:txBody>
      </p:sp>
    </p:spTree>
    <p:extLst>
      <p:ext uri="{BB962C8B-B14F-4D97-AF65-F5344CB8AC3E}">
        <p14:creationId xmlns:p14="http://schemas.microsoft.com/office/powerpoint/2010/main" val="19833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4717DA-0300-4297-B453-65314C5BE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947" y="1622142"/>
            <a:ext cx="6685414" cy="4178384"/>
          </a:xfrm>
          <a:prstGeom prst="rect">
            <a:avLst/>
          </a:prstGeom>
        </p:spPr>
      </p:pic>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546840" y="1756506"/>
            <a:ext cx="3027898" cy="3668148"/>
          </a:xfr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br>
              <a:rPr lang="en-US" dirty="0">
                <a:solidFill>
                  <a:srgbClr val="FFFFFF"/>
                </a:solidFill>
              </a:rPr>
            </a:br>
            <a:br>
              <a:rPr lang="en-US" dirty="0">
                <a:solidFill>
                  <a:srgbClr val="FFFFFF"/>
                </a:solidFill>
              </a:rPr>
            </a:br>
            <a:br>
              <a:rPr lang="en-US" dirty="0">
                <a:solidFill>
                  <a:srgbClr val="FFFFFF"/>
                </a:solidFill>
              </a:rPr>
            </a:br>
            <a:r>
              <a:rPr lang="en-US" sz="3200" dirty="0">
                <a:solidFill>
                  <a:srgbClr val="FFFFFF"/>
                </a:solidFill>
              </a:rPr>
              <a:t> WELCOME</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4808345" y="238364"/>
            <a:ext cx="3202016" cy="649222"/>
          </a:xfrm>
          <a:solidFill>
            <a:schemeClr val="accent1">
              <a:lumMod val="20000"/>
              <a:lumOff val="80000"/>
            </a:schemeClr>
          </a:solidFill>
        </p:spPr>
        <p:txBody>
          <a:bodyPr anchor="ctr">
            <a:normAutofit/>
          </a:bodyPr>
          <a:lstStyle/>
          <a:p>
            <a:r>
              <a:rPr lang="en-US" sz="1800" b="1" dirty="0">
                <a:solidFill>
                  <a:srgbClr val="000099">
                    <a:alpha val="75000"/>
                  </a:srgbClr>
                </a:solidFill>
              </a:rPr>
              <a:t>NATO Writing Strategies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1539" y="2340166"/>
            <a:ext cx="1458499" cy="1458499"/>
          </a:xfrm>
          <a:prstGeom prst="rect">
            <a:avLst/>
          </a:prstGeom>
          <a:ln w="12700">
            <a:solidFill>
              <a:schemeClr val="bg1">
                <a:lumMod val="50000"/>
              </a:schemeClr>
            </a:solidFill>
          </a:ln>
        </p:spPr>
      </p:pic>
      <p:sp>
        <p:nvSpPr>
          <p:cNvPr id="5" name="TextBox 4">
            <a:extLst>
              <a:ext uri="{FF2B5EF4-FFF2-40B4-BE49-F238E27FC236}">
                <a16:creationId xmlns:a16="http://schemas.microsoft.com/office/drawing/2014/main" id="{06955382-9438-452A-A015-6F8745ECB7DA}"/>
              </a:ext>
            </a:extLst>
          </p:cNvPr>
          <p:cNvSpPr txBox="1"/>
          <p:nvPr/>
        </p:nvSpPr>
        <p:spPr>
          <a:xfrm>
            <a:off x="485191" y="270588"/>
            <a:ext cx="3853543" cy="584775"/>
          </a:xfrm>
          <a:prstGeom prst="rect">
            <a:avLst/>
          </a:prstGeom>
          <a:solidFill>
            <a:schemeClr val="accent1">
              <a:lumMod val="50000"/>
            </a:schemeClr>
          </a:solidFill>
        </p:spPr>
        <p:txBody>
          <a:bodyPr wrap="square" rtlCol="0">
            <a:spAutoFit/>
          </a:bodyPr>
          <a:lstStyle/>
          <a:p>
            <a:r>
              <a:rPr lang="en-US" sz="3200" dirty="0">
                <a:solidFill>
                  <a:schemeClr val="bg1"/>
                </a:solidFill>
              </a:rPr>
              <a:t>THE COURSE</a:t>
            </a:r>
          </a:p>
        </p:txBody>
      </p:sp>
    </p:spTree>
    <p:extLst>
      <p:ext uri="{BB962C8B-B14F-4D97-AF65-F5344CB8AC3E}">
        <p14:creationId xmlns:p14="http://schemas.microsoft.com/office/powerpoint/2010/main" val="42097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0ECCD-C2BA-4AA5-BC4C-1F7BEFE63677}"/>
              </a:ext>
            </a:extLst>
          </p:cNvPr>
          <p:cNvPicPr>
            <a:picLocks noChangeAspect="1"/>
          </p:cNvPicPr>
          <p:nvPr/>
        </p:nvPicPr>
        <p:blipFill>
          <a:blip r:embed="rId2"/>
          <a:stretch>
            <a:fillRect/>
          </a:stretch>
        </p:blipFill>
        <p:spPr>
          <a:xfrm>
            <a:off x="253015" y="5906784"/>
            <a:ext cx="847056" cy="831677"/>
          </a:xfrm>
          <a:prstGeom prst="rect">
            <a:avLst/>
          </a:prstGeom>
        </p:spPr>
      </p:pic>
      <p:pic>
        <p:nvPicPr>
          <p:cNvPr id="3" name="Picture 2">
            <a:extLst>
              <a:ext uri="{FF2B5EF4-FFF2-40B4-BE49-F238E27FC236}">
                <a16:creationId xmlns:a16="http://schemas.microsoft.com/office/drawing/2014/main" id="{51507D1C-EE1F-4857-8386-07058A27018A}"/>
              </a:ext>
            </a:extLst>
          </p:cNvPr>
          <p:cNvPicPr>
            <a:picLocks noChangeAspect="1"/>
          </p:cNvPicPr>
          <p:nvPr/>
        </p:nvPicPr>
        <p:blipFill>
          <a:blip r:embed="rId3"/>
          <a:stretch>
            <a:fillRect/>
          </a:stretch>
        </p:blipFill>
        <p:spPr>
          <a:xfrm>
            <a:off x="10991723" y="5791199"/>
            <a:ext cx="947261" cy="947261"/>
          </a:xfrm>
          <a:prstGeom prst="rect">
            <a:avLst/>
          </a:prstGeom>
        </p:spPr>
      </p:pic>
      <p:sp>
        <p:nvSpPr>
          <p:cNvPr id="6" name="TextBox 5">
            <a:extLst>
              <a:ext uri="{FF2B5EF4-FFF2-40B4-BE49-F238E27FC236}">
                <a16:creationId xmlns:a16="http://schemas.microsoft.com/office/drawing/2014/main" id="{4BE59BA0-CC0B-4B85-A785-9BC9F6333F40}"/>
              </a:ext>
            </a:extLst>
          </p:cNvPr>
          <p:cNvSpPr txBox="1"/>
          <p:nvPr/>
        </p:nvSpPr>
        <p:spPr>
          <a:xfrm>
            <a:off x="348548" y="402874"/>
            <a:ext cx="5550447" cy="584775"/>
          </a:xfrm>
          <a:prstGeom prst="rect">
            <a:avLst/>
          </a:prstGeom>
          <a:noFill/>
        </p:spPr>
        <p:txBody>
          <a:bodyPr wrap="square" rtlCol="0">
            <a:spAutoFit/>
          </a:bodyPr>
          <a:lstStyle/>
          <a:p>
            <a:r>
              <a:rPr lang="en-US" sz="3200" dirty="0">
                <a:solidFill>
                  <a:srgbClr val="000099"/>
                </a:solidFill>
              </a:rPr>
              <a:t>BACKGROUND</a:t>
            </a:r>
          </a:p>
        </p:txBody>
      </p:sp>
      <p:sp>
        <p:nvSpPr>
          <p:cNvPr id="4" name="Rectangle 3">
            <a:extLst>
              <a:ext uri="{FF2B5EF4-FFF2-40B4-BE49-F238E27FC236}">
                <a16:creationId xmlns:a16="http://schemas.microsoft.com/office/drawing/2014/main" id="{FCAE1995-DF6E-4E11-8C32-F59C66F2ACF9}"/>
              </a:ext>
            </a:extLst>
          </p:cNvPr>
          <p:cNvSpPr/>
          <p:nvPr/>
        </p:nvSpPr>
        <p:spPr>
          <a:xfrm>
            <a:off x="348548" y="1100401"/>
            <a:ext cx="5639657" cy="175432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a:ea typeface="Calibri" panose="020F0502020204030204" pitchFamily="34" charset="0"/>
              </a:rPr>
              <a:t>NEEDS ANALYSIS</a:t>
            </a:r>
          </a:p>
          <a:p>
            <a:pPr marL="285750" indent="-285750">
              <a:buFont typeface="Arial" panose="020B0604020202020204" pitchFamily="34" charset="0"/>
              <a:buChar char="•"/>
            </a:pPr>
            <a:r>
              <a:rPr lang="en-US" dirty="0">
                <a:ea typeface="Calibri" panose="020F0502020204030204" pitchFamily="34" charset="0"/>
              </a:rPr>
              <a:t>2016-2017 Language Needs Analysis (LNA)</a:t>
            </a:r>
            <a:r>
              <a:rPr lang="en-US" dirty="0"/>
              <a:t> </a:t>
            </a:r>
          </a:p>
          <a:p>
            <a:pPr marL="285750" indent="-285750">
              <a:buFont typeface="Arial" panose="020B0604020202020204" pitchFamily="34" charset="0"/>
              <a:buChar char="•"/>
            </a:pPr>
            <a:r>
              <a:rPr lang="en-US" dirty="0"/>
              <a:t>Assessed the  language proficiency of 35 NATO staff officers in the four skills</a:t>
            </a:r>
          </a:p>
          <a:p>
            <a:pPr marL="285750" indent="-285750">
              <a:buFont typeface="Arial" panose="020B0604020202020204" pitchFamily="34" charset="0"/>
              <a:buChar char="•"/>
            </a:pPr>
            <a:r>
              <a:rPr lang="en-US" dirty="0"/>
              <a:t>Survey of work-related language challenges</a:t>
            </a:r>
          </a:p>
          <a:p>
            <a:pPr marL="285750" indent="-285750">
              <a:buFont typeface="Arial" panose="020B0604020202020204" pitchFamily="34" charset="0"/>
              <a:buChar char="•"/>
            </a:pPr>
            <a:r>
              <a:rPr lang="en-US" dirty="0">
                <a:ea typeface="Calibri" panose="020F0502020204030204" pitchFamily="34" charset="0"/>
              </a:rPr>
              <a:t>Forty percent cited writing difficulties (not unexpected)</a:t>
            </a:r>
          </a:p>
        </p:txBody>
      </p:sp>
      <p:sp>
        <p:nvSpPr>
          <p:cNvPr id="8" name="TextBox 7">
            <a:extLst>
              <a:ext uri="{FF2B5EF4-FFF2-40B4-BE49-F238E27FC236}">
                <a16:creationId xmlns:a16="http://schemas.microsoft.com/office/drawing/2014/main" id="{94F30779-A613-43BB-B9F4-5BDEFCA65FFB}"/>
              </a:ext>
            </a:extLst>
          </p:cNvPr>
          <p:cNvSpPr txBox="1"/>
          <p:nvPr/>
        </p:nvSpPr>
        <p:spPr>
          <a:xfrm>
            <a:off x="6893169" y="751344"/>
            <a:ext cx="3997569"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a:solidFill>
                  <a:srgbClr val="000099"/>
                </a:solidFill>
              </a:rPr>
              <a:t>Self-paced online resource (Asynchronous) </a:t>
            </a:r>
          </a:p>
          <a:p>
            <a:pPr marL="285750" indent="-285750">
              <a:buFont typeface="Arial" panose="020B0604020202020204" pitchFamily="34" charset="0"/>
              <a:buChar char="•"/>
            </a:pPr>
            <a:r>
              <a:rPr lang="en-US" dirty="0">
                <a:solidFill>
                  <a:srgbClr val="000099"/>
                </a:solidFill>
              </a:rPr>
              <a:t>Real-world NATO workplace scenarios</a:t>
            </a:r>
          </a:p>
          <a:p>
            <a:pPr marL="285750" indent="-285750">
              <a:buFont typeface="Arial" panose="020B0604020202020204" pitchFamily="34" charset="0"/>
              <a:buChar char="•"/>
            </a:pPr>
            <a:r>
              <a:rPr lang="en-US" dirty="0">
                <a:solidFill>
                  <a:srgbClr val="000099"/>
                </a:solidFill>
              </a:rPr>
              <a:t>Authentic NATO writing tasks and documents</a:t>
            </a:r>
          </a:p>
          <a:p>
            <a:pPr marL="285750" indent="-285750">
              <a:buFont typeface="Arial" panose="020B0604020202020204" pitchFamily="34" charset="0"/>
              <a:buChar char="•"/>
            </a:pPr>
            <a:r>
              <a:rPr lang="en-US" dirty="0">
                <a:solidFill>
                  <a:srgbClr val="000099"/>
                </a:solidFill>
              </a:rPr>
              <a:t>Ten micro-learning modules identified in survey of respondents from nine countries:</a:t>
            </a:r>
          </a:p>
          <a:p>
            <a:pPr marL="742950" lvl="1" indent="-285750">
              <a:buFont typeface="Wingdings" panose="05000000000000000000" pitchFamily="2" charset="2"/>
              <a:buChar char="Ø"/>
            </a:pPr>
            <a:r>
              <a:rPr lang="en-US" dirty="0">
                <a:solidFill>
                  <a:srgbClr val="000099"/>
                </a:solidFill>
              </a:rPr>
              <a:t>Direct and concise</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Cohesion</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Tone</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Parallel Forms</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Gender-Neutral Language</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Common NATO Phrases</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Using “the”</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NATO Spelling</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Comma Usage</a:t>
            </a:r>
            <a:endParaRPr lang="en-US" sz="2400" dirty="0">
              <a:solidFill>
                <a:srgbClr val="000099"/>
              </a:solidFill>
            </a:endParaRPr>
          </a:p>
          <a:p>
            <a:pPr marL="742950" lvl="1" indent="-285750">
              <a:buFont typeface="Wingdings" panose="05000000000000000000" pitchFamily="2" charset="2"/>
              <a:buChar char="Ø"/>
            </a:pPr>
            <a:r>
              <a:rPr lang="en-US" dirty="0">
                <a:solidFill>
                  <a:srgbClr val="000099"/>
                </a:solidFill>
              </a:rPr>
              <a:t>Hyphen Usage</a:t>
            </a:r>
          </a:p>
          <a:p>
            <a:endParaRPr lang="en-US" dirty="0"/>
          </a:p>
        </p:txBody>
      </p:sp>
      <p:sp>
        <p:nvSpPr>
          <p:cNvPr id="7" name="TextBox 6">
            <a:extLst>
              <a:ext uri="{FF2B5EF4-FFF2-40B4-BE49-F238E27FC236}">
                <a16:creationId xmlns:a16="http://schemas.microsoft.com/office/drawing/2014/main" id="{428782A5-E76E-4EEC-8163-CD7C94B13206}"/>
              </a:ext>
            </a:extLst>
          </p:cNvPr>
          <p:cNvSpPr txBox="1"/>
          <p:nvPr/>
        </p:nvSpPr>
        <p:spPr>
          <a:xfrm>
            <a:off x="368848" y="3828967"/>
            <a:ext cx="5639657"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NATO e-Learning Office</a:t>
            </a:r>
          </a:p>
          <a:p>
            <a:pPr marL="285750" indent="-285750">
              <a:buFont typeface="Arial" panose="020B0604020202020204" pitchFamily="34" charset="0"/>
              <a:buChar char="•"/>
            </a:pPr>
            <a:r>
              <a:rPr lang="en-US" dirty="0"/>
              <a:t>Suggested a self-paced online resource to help staff officers improve their NATO-specific writing skills</a:t>
            </a:r>
          </a:p>
          <a:p>
            <a:pPr marL="285750" indent="-285750">
              <a:buFont typeface="Arial" panose="020B0604020202020204" pitchFamily="34" charset="0"/>
              <a:buChar char="•"/>
            </a:pPr>
            <a:r>
              <a:rPr lang="en-US" dirty="0"/>
              <a:t>Subject matter experts (SMEs) from BILC and instructional designers developed the English Language Training Enhancement Course (ELTEC2). </a:t>
            </a:r>
            <a:endParaRPr lang="en-US" dirty="0">
              <a:ea typeface="Calibri" panose="020F0502020204030204" pitchFamily="34" charset="0"/>
            </a:endParaRPr>
          </a:p>
        </p:txBody>
      </p:sp>
      <p:sp>
        <p:nvSpPr>
          <p:cNvPr id="9" name="Arrow: Down 8">
            <a:extLst>
              <a:ext uri="{FF2B5EF4-FFF2-40B4-BE49-F238E27FC236}">
                <a16:creationId xmlns:a16="http://schemas.microsoft.com/office/drawing/2014/main" id="{BA43DB7E-755A-4DDC-B662-B885084F764D}"/>
              </a:ext>
            </a:extLst>
          </p:cNvPr>
          <p:cNvSpPr/>
          <p:nvPr/>
        </p:nvSpPr>
        <p:spPr>
          <a:xfrm>
            <a:off x="2778369" y="2967479"/>
            <a:ext cx="410308" cy="748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Curved Up 21">
            <a:extLst>
              <a:ext uri="{FF2B5EF4-FFF2-40B4-BE49-F238E27FC236}">
                <a16:creationId xmlns:a16="http://schemas.microsoft.com/office/drawing/2014/main" id="{F898BCB4-24E8-4CDC-AEB5-2A88B1CA8CEE}"/>
              </a:ext>
            </a:extLst>
          </p:cNvPr>
          <p:cNvSpPr/>
          <p:nvPr/>
        </p:nvSpPr>
        <p:spPr>
          <a:xfrm>
            <a:off x="5898995" y="5740896"/>
            <a:ext cx="1303548" cy="8442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3FA9EFC3-CF11-4F67-AE0B-BC0E0A3B85E1}"/>
              </a:ext>
            </a:extLst>
          </p:cNvPr>
          <p:cNvSpPr txBox="1"/>
          <p:nvPr/>
        </p:nvSpPr>
        <p:spPr>
          <a:xfrm>
            <a:off x="6893169" y="339773"/>
            <a:ext cx="2719754" cy="461665"/>
          </a:xfrm>
          <a:prstGeom prst="rect">
            <a:avLst/>
          </a:prstGeom>
          <a:noFill/>
        </p:spPr>
        <p:txBody>
          <a:bodyPr wrap="square" rtlCol="0">
            <a:spAutoFit/>
          </a:bodyPr>
          <a:lstStyle/>
          <a:p>
            <a:r>
              <a:rPr lang="en-US" sz="2400" b="1" dirty="0">
                <a:solidFill>
                  <a:srgbClr val="000099"/>
                </a:solidFill>
              </a:rPr>
              <a:t>ELTEC2</a:t>
            </a:r>
          </a:p>
        </p:txBody>
      </p:sp>
    </p:spTree>
    <p:extLst>
      <p:ext uri="{BB962C8B-B14F-4D97-AF65-F5344CB8AC3E}">
        <p14:creationId xmlns:p14="http://schemas.microsoft.com/office/powerpoint/2010/main" val="20876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4">
                                            <p:txEl>
                                              <p:pRg st="2" end="2"/>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4">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8" grpId="0" animBg="1"/>
      <p:bldP spid="7" grpId="0" animBg="1"/>
      <p:bldP spid="9" grpId="0" animBg="1"/>
      <p:bldP spid="22"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8560</TotalTime>
  <Words>3335</Words>
  <Application>Microsoft Office PowerPoint</Application>
  <PresentationFormat>Widescreen</PresentationFormat>
  <Paragraphs>434</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Campbell</dc:creator>
  <cp:lastModifiedBy>Michael Campbell</cp:lastModifiedBy>
  <cp:revision>218</cp:revision>
  <cp:lastPrinted>2022-10-14T14:40:51Z</cp:lastPrinted>
  <dcterms:created xsi:type="dcterms:W3CDTF">2022-09-26T14:12:55Z</dcterms:created>
  <dcterms:modified xsi:type="dcterms:W3CDTF">2022-11-27T15:12:03Z</dcterms:modified>
</cp:coreProperties>
</file>