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6" r:id="rId2"/>
    <p:sldId id="273" r:id="rId3"/>
    <p:sldId id="257" r:id="rId4"/>
    <p:sldId id="258" r:id="rId5"/>
    <p:sldId id="259" r:id="rId6"/>
    <p:sldId id="274" r:id="rId7"/>
    <p:sldId id="268" r:id="rId8"/>
    <p:sldId id="269" r:id="rId9"/>
    <p:sldId id="270" r:id="rId10"/>
    <p:sldId id="271" r:id="rId11"/>
    <p:sldId id="275" r:id="rId12"/>
    <p:sldId id="263" r:id="rId13"/>
    <p:sldId id="276" r:id="rId14"/>
  </p:sldIdLst>
  <p:sldSz cx="18288000" cy="10287000"/>
  <p:notesSz cx="6858000" cy="9144000"/>
  <p:embeddedFontLst>
    <p:embeddedFont>
      <p:font typeface="Raleway Bold" charset="-52"/>
      <p:regular r:id="rId15"/>
      <p:bold r:id="rId16"/>
    </p:embeddedFont>
    <p:embeddedFont>
      <p:font typeface="Calibri" pitchFamily="34" charset="0"/>
      <p:regular r:id="rId17"/>
      <p:bold r:id="rId18"/>
      <p:italic r:id="rId19"/>
      <p:boldItalic r:id="rId20"/>
    </p:embeddedFont>
    <p:embeddedFont>
      <p:font typeface="Raleway" charset="-52"/>
      <p:regular r:id="rId21"/>
      <p:bold r:id="rId22"/>
      <p:italic r:id="rId23"/>
      <p:boldItalic r:id="rId24"/>
    </p:embeddedFont>
    <p:embeddedFont>
      <p:font typeface="Arimo" charset="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3" d="100"/>
          <a:sy n="43" d="100"/>
        </p:scale>
        <p:origin x="-696" y="-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8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3.svg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8.png"/><Relationship Id="rId7" Type="http://schemas.openxmlformats.org/officeDocument/2006/relationships/image" Target="../media/image32.sv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6.png"/><Relationship Id="rId10" Type="http://schemas.openxmlformats.org/officeDocument/2006/relationships/image" Target="../media/image25.png"/><Relationship Id="rId9" Type="http://schemas.openxmlformats.org/officeDocument/2006/relationships/image" Target="../media/image34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39.svg"/><Relationship Id="rId4" Type="http://schemas.openxmlformats.org/officeDocument/2006/relationships/image" Target="../media/image27.png"/><Relationship Id="rId9" Type="http://schemas.openxmlformats.org/officeDocument/2006/relationships/image" Target="../media/image34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0.png"/><Relationship Id="rId7" Type="http://schemas.openxmlformats.org/officeDocument/2006/relationships/image" Target="../media/image11.png"/><Relationship Id="rId12" Type="http://schemas.openxmlformats.org/officeDocument/2006/relationships/image" Target="../media/image49.sv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svg"/><Relationship Id="rId11" Type="http://schemas.openxmlformats.org/officeDocument/2006/relationships/image" Target="../media/image30.png"/><Relationship Id="rId5" Type="http://schemas.openxmlformats.org/officeDocument/2006/relationships/image" Target="../media/image28.png"/><Relationship Id="rId10" Type="http://schemas.openxmlformats.org/officeDocument/2006/relationships/image" Target="../media/image47.svg"/><Relationship Id="rId4" Type="http://schemas.openxmlformats.org/officeDocument/2006/relationships/image" Target="../media/image19.svg"/><Relationship Id="rId9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3.svg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13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12" Type="http://schemas.openxmlformats.org/officeDocument/2006/relationships/image" Target="../media/image27.sv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11" Type="http://schemas.openxmlformats.org/officeDocument/2006/relationships/image" Target="../media/image14.png"/><Relationship Id="rId5" Type="http://schemas.openxmlformats.org/officeDocument/2006/relationships/image" Target="../media/image11.png"/><Relationship Id="rId15" Type="http://schemas.openxmlformats.org/officeDocument/2006/relationships/image" Target="../media/image16.png"/><Relationship Id="rId10" Type="http://schemas.openxmlformats.org/officeDocument/2006/relationships/image" Target="../media/image25.svg"/><Relationship Id="rId4" Type="http://schemas.openxmlformats.org/officeDocument/2006/relationships/image" Target="../media/image19.svg"/><Relationship Id="rId9" Type="http://schemas.openxmlformats.org/officeDocument/2006/relationships/image" Target="../media/image13.png"/><Relationship Id="rId14" Type="http://schemas.openxmlformats.org/officeDocument/2006/relationships/image" Target="../media/image2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svg"/><Relationship Id="rId5" Type="http://schemas.openxmlformats.org/officeDocument/2006/relationships/image" Target="../media/image19.png"/><Relationship Id="rId4" Type="http://schemas.openxmlformats.org/officeDocument/2006/relationships/image" Target="../media/image3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6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svg"/><Relationship Id="rId5" Type="http://schemas.openxmlformats.org/officeDocument/2006/relationships/image" Target="../media/image19.png"/><Relationship Id="rId4" Type="http://schemas.openxmlformats.org/officeDocument/2006/relationships/image" Target="../media/image32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8.png"/><Relationship Id="rId7" Type="http://schemas.openxmlformats.org/officeDocument/2006/relationships/image" Target="../media/image32.svg"/><Relationship Id="rId12" Type="http://schemas.openxmlformats.org/officeDocument/2006/relationships/image" Target="../media/image16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2.png"/><Relationship Id="rId10" Type="http://schemas.openxmlformats.org/officeDocument/2006/relationships/image" Target="../media/image21.png"/><Relationship Id="rId9" Type="http://schemas.openxmlformats.org/officeDocument/2006/relationships/image" Target="../media/image34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8.png"/><Relationship Id="rId7" Type="http://schemas.openxmlformats.org/officeDocument/2006/relationships/image" Target="../media/image32.sv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6.png"/><Relationship Id="rId10" Type="http://schemas.openxmlformats.org/officeDocument/2006/relationships/image" Target="../media/image23.png"/><Relationship Id="rId9" Type="http://schemas.openxmlformats.org/officeDocument/2006/relationships/image" Target="../media/image34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8.png"/><Relationship Id="rId7" Type="http://schemas.openxmlformats.org/officeDocument/2006/relationships/image" Target="../media/image32.sv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6.png"/><Relationship Id="rId10" Type="http://schemas.openxmlformats.org/officeDocument/2006/relationships/image" Target="../media/image24.png"/><Relationship Id="rId9" Type="http://schemas.openxmlformats.org/officeDocument/2006/relationships/image" Target="../media/image3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2055" r="22031" b="35948"/>
          <a:stretch>
            <a:fillRect/>
          </a:stretch>
        </p:blipFill>
        <p:spPr>
          <a:xfrm>
            <a:off x="-762000" y="-909262"/>
            <a:ext cx="20367413" cy="110871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-6626" y="6067797"/>
            <a:ext cx="17939301" cy="27571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70"/>
              </a:lnSpc>
            </a:pPr>
            <a:r>
              <a:rPr lang="en-US" sz="3000" b="1" dirty="0" smtClean="0">
                <a:solidFill>
                  <a:srgbClr val="FFFFFF"/>
                </a:solidFill>
                <a:latin typeface="Raleway"/>
              </a:rPr>
              <a:t>LTC </a:t>
            </a:r>
            <a:r>
              <a:rPr lang="en-US" sz="3000" b="1" dirty="0" err="1" smtClean="0">
                <a:solidFill>
                  <a:srgbClr val="FFFFFF"/>
                </a:solidFill>
                <a:latin typeface="Raleway"/>
              </a:rPr>
              <a:t>Viktoriia</a:t>
            </a:r>
            <a:r>
              <a:rPr lang="en-US" sz="3000" b="1" dirty="0" smtClean="0">
                <a:solidFill>
                  <a:srgbClr val="FFFFFF"/>
                </a:solidFill>
                <a:latin typeface="Raleway"/>
              </a:rPr>
              <a:t> KRYKUN, </a:t>
            </a:r>
            <a:r>
              <a:rPr lang="en-US" sz="2500" b="1" dirty="0" smtClean="0">
                <a:solidFill>
                  <a:srgbClr val="FFFFFF"/>
                </a:solidFill>
                <a:latin typeface="Raleway"/>
              </a:rPr>
              <a:t>PhD (Education), </a:t>
            </a:r>
          </a:p>
          <a:p>
            <a:pPr>
              <a:lnSpc>
                <a:spcPts val="4270"/>
              </a:lnSpc>
            </a:pPr>
            <a:r>
              <a:rPr lang="en-US" sz="3000" b="1" dirty="0" smtClean="0">
                <a:solidFill>
                  <a:srgbClr val="FFFFFF"/>
                </a:solidFill>
                <a:latin typeface="Raleway"/>
              </a:rPr>
              <a:t>Chief of the Language Testing and Research Section</a:t>
            </a:r>
          </a:p>
          <a:p>
            <a:pPr algn="r">
              <a:lnSpc>
                <a:spcPts val="4270"/>
              </a:lnSpc>
            </a:pPr>
            <a:endParaRPr lang="en-US" sz="3000" dirty="0" smtClean="0">
              <a:solidFill>
                <a:srgbClr val="FFFFFF"/>
              </a:solidFill>
              <a:latin typeface="Raleway"/>
            </a:endParaRPr>
          </a:p>
          <a:p>
            <a:pPr algn="r">
              <a:lnSpc>
                <a:spcPts val="4270"/>
              </a:lnSpc>
            </a:pPr>
            <a:r>
              <a:rPr lang="en-US" sz="3000" b="1" dirty="0" err="1" smtClean="0">
                <a:solidFill>
                  <a:srgbClr val="FFFFFF"/>
                </a:solidFill>
                <a:latin typeface="Raleway"/>
              </a:rPr>
              <a:t>Maj</a:t>
            </a:r>
            <a:r>
              <a:rPr lang="en-US" sz="3000" b="1" dirty="0" smtClean="0">
                <a:solidFill>
                  <a:srgbClr val="FFFFFF"/>
                </a:solidFill>
                <a:latin typeface="Raleway"/>
              </a:rPr>
              <a:t> </a:t>
            </a:r>
            <a:r>
              <a:rPr lang="en-US" sz="3000" b="1" dirty="0" err="1" smtClean="0">
                <a:solidFill>
                  <a:srgbClr val="FFFFFF"/>
                </a:solidFill>
                <a:latin typeface="Raleway"/>
              </a:rPr>
              <a:t>Marharyta</a:t>
            </a:r>
            <a:r>
              <a:rPr lang="en-US" sz="3000" b="1" dirty="0" smtClean="0">
                <a:solidFill>
                  <a:srgbClr val="FFFFFF"/>
                </a:solidFill>
                <a:latin typeface="Raleway"/>
              </a:rPr>
              <a:t> </a:t>
            </a:r>
            <a:r>
              <a:rPr lang="en-US" sz="3000" b="1" dirty="0" err="1" smtClean="0">
                <a:solidFill>
                  <a:srgbClr val="FFFFFF"/>
                </a:solidFill>
                <a:latin typeface="Raleway"/>
              </a:rPr>
              <a:t>Aristarkhova</a:t>
            </a:r>
            <a:r>
              <a:rPr lang="en-US" sz="3000" b="1" dirty="0">
                <a:solidFill>
                  <a:srgbClr val="FFFFFF"/>
                </a:solidFill>
                <a:latin typeface="Raleway"/>
              </a:rPr>
              <a:t>, </a:t>
            </a:r>
            <a:r>
              <a:rPr lang="en-US" sz="2500" b="1" dirty="0">
                <a:solidFill>
                  <a:srgbClr val="FFFFFF"/>
                </a:solidFill>
                <a:latin typeface="Raleway"/>
              </a:rPr>
              <a:t>PhD (Education), </a:t>
            </a:r>
            <a:endParaRPr lang="en-US" sz="2500" b="1" dirty="0" smtClean="0">
              <a:solidFill>
                <a:srgbClr val="FFFFFF"/>
              </a:solidFill>
              <a:latin typeface="Raleway"/>
            </a:endParaRPr>
          </a:p>
          <a:p>
            <a:pPr algn="r">
              <a:lnSpc>
                <a:spcPts val="4270"/>
              </a:lnSpc>
            </a:pPr>
            <a:r>
              <a:rPr lang="en-US" sz="3000" b="1" dirty="0" smtClean="0">
                <a:solidFill>
                  <a:srgbClr val="FFFFFF"/>
                </a:solidFill>
                <a:latin typeface="Raleway"/>
              </a:rPr>
              <a:t>Senior Researcher at the</a:t>
            </a:r>
            <a:r>
              <a:rPr lang="en-US" sz="3000" b="1" dirty="0">
                <a:solidFill>
                  <a:srgbClr val="FFFFFF"/>
                </a:solidFill>
                <a:latin typeface="Raleway"/>
              </a:rPr>
              <a:t> Language Testing and Research Section</a:t>
            </a:r>
            <a:r>
              <a:rPr lang="en-US" sz="3000" b="1" dirty="0" smtClean="0">
                <a:solidFill>
                  <a:srgbClr val="FFFFFF"/>
                </a:solidFill>
                <a:latin typeface="Raleway"/>
              </a:rPr>
              <a:t>  </a:t>
            </a:r>
            <a:endParaRPr lang="en-US" sz="3000" b="1" dirty="0">
              <a:solidFill>
                <a:srgbClr val="FFFFFF"/>
              </a:solidFill>
              <a:latin typeface="Raleway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V="1">
            <a:off x="70400" y="7300647"/>
            <a:ext cx="7315200" cy="71822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8979173" y="8824962"/>
            <a:ext cx="8953502" cy="87907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80339" y="320970"/>
            <a:ext cx="1791814" cy="118933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6230600" y="-190500"/>
            <a:ext cx="2501076" cy="2751762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2540273" y="2210548"/>
            <a:ext cx="12877800" cy="24237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335"/>
              </a:lnSpc>
            </a:pPr>
            <a:r>
              <a:rPr lang="en-US" sz="4799" dirty="0">
                <a:solidFill>
                  <a:srgbClr val="FFFFFF"/>
                </a:solidFill>
                <a:latin typeface="Raleway Bold"/>
              </a:rPr>
              <a:t> </a:t>
            </a:r>
            <a:r>
              <a:rPr lang="en-US" sz="4799" dirty="0" smtClean="0">
                <a:solidFill>
                  <a:srgbClr val="FFFFFF"/>
                </a:solidFill>
                <a:latin typeface="Raleway Bold"/>
              </a:rPr>
              <a:t>UPDATE on STANAG 6001 Testing </a:t>
            </a:r>
          </a:p>
          <a:p>
            <a:pPr algn="ctr">
              <a:lnSpc>
                <a:spcPts val="6335"/>
              </a:lnSpc>
            </a:pPr>
            <a:r>
              <a:rPr lang="en-US" sz="4799" dirty="0" smtClean="0">
                <a:solidFill>
                  <a:srgbClr val="FFFFFF"/>
                </a:solidFill>
                <a:latin typeface="Raleway Bold"/>
              </a:rPr>
              <a:t>in UKRAINE</a:t>
            </a:r>
            <a:endParaRPr lang="en-US" sz="4799" dirty="0">
              <a:solidFill>
                <a:srgbClr val="FFFFFF"/>
              </a:solidFill>
              <a:latin typeface="Raleway Bold"/>
            </a:endParaRPr>
          </a:p>
          <a:p>
            <a:pPr algn="ctr">
              <a:lnSpc>
                <a:spcPts val="6335"/>
              </a:lnSpc>
            </a:pPr>
            <a:endParaRPr lang="en-US" sz="4799" dirty="0">
              <a:solidFill>
                <a:srgbClr val="FFFFFF"/>
              </a:solidFill>
              <a:latin typeface="Raleway Bold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332650" y="0"/>
            <a:ext cx="1145014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500" b="1" dirty="0" smtClean="0">
                <a:solidFill>
                  <a:srgbClr val="FFFFFF"/>
                </a:solidFill>
                <a:latin typeface="Raleway"/>
              </a:rPr>
              <a:t>THE NATIONAL DEFENCE UNIVERSITY OF UKRAINE </a:t>
            </a:r>
          </a:p>
          <a:p>
            <a:pPr algn="ctr"/>
            <a:r>
              <a:rPr lang="en-US" sz="2500" b="1" dirty="0" smtClean="0">
                <a:solidFill>
                  <a:srgbClr val="FFFFFF"/>
                </a:solidFill>
                <a:latin typeface="Raleway"/>
              </a:rPr>
              <a:t>NAMED AFTER IVAN CHERNIAKHOVSKYI</a:t>
            </a:r>
          </a:p>
          <a:p>
            <a:pPr algn="ctr"/>
            <a:endParaRPr lang="en-US" sz="2000" b="1" dirty="0" smtClean="0">
              <a:solidFill>
                <a:srgbClr val="FFFFFF"/>
              </a:solidFill>
              <a:latin typeface="Raleway"/>
            </a:endParaRPr>
          </a:p>
          <a:p>
            <a:pPr algn="ctr"/>
            <a:r>
              <a:rPr lang="en-US" sz="30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Raleway"/>
              </a:rPr>
              <a:t>LANGUAGE TESTING AND RESEARCH CENTRE</a:t>
            </a:r>
            <a:endParaRPr lang="uk-UA" sz="30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34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11273" b="11273"/>
          <a:stretch>
            <a:fillRect/>
          </a:stretch>
        </p:blipFill>
        <p:spPr>
          <a:xfrm>
            <a:off x="0" y="0"/>
            <a:ext cx="19247491" cy="1051044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87293" y="8409039"/>
            <a:ext cx="606788" cy="66863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251733" y="8405318"/>
            <a:ext cx="673690" cy="668637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4349419" y="495300"/>
            <a:ext cx="11814464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Raleway Bold" charset="-52"/>
              </a:rPr>
              <a:t>ADMINISTRATOR’S OFFICE</a:t>
            </a:r>
            <a:endParaRPr lang="uk-UA" sz="3000" b="1" dirty="0" smtClean="0">
              <a:solidFill>
                <a:schemeClr val="bg1"/>
              </a:solidFill>
              <a:latin typeface="Raleway Bold" charset="-52"/>
            </a:endParaRPr>
          </a:p>
          <a:p>
            <a:endParaRPr lang="uk-UA" sz="5500" b="1" dirty="0">
              <a:solidFill>
                <a:schemeClr val="bg1"/>
              </a:solidFill>
              <a:latin typeface="AvantGardeC" panose="04000500000000000000" pitchFamily="82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52800" y="1895300"/>
            <a:ext cx="11963400" cy="8441576"/>
          </a:xfrm>
          <a:prstGeom prst="rect">
            <a:avLst/>
          </a:prstGeom>
        </p:spPr>
      </p:pic>
      <p:pic>
        <p:nvPicPr>
          <p:cNvPr id="9" name="Picture 16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15603513" y="167640"/>
            <a:ext cx="1909170" cy="190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98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11273" b="1127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6900554" y="644621"/>
            <a:ext cx="4675153" cy="4675135"/>
            <a:chOff x="0" y="0"/>
            <a:chExt cx="6350000" cy="634997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17312" r="-17312"/>
              </a:stretch>
            </a:blip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077022" y="1172871"/>
            <a:ext cx="5744866" cy="4982366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15926591" y="8081370"/>
            <a:ext cx="1323975" cy="1323975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5F2F2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251733" y="8405318"/>
            <a:ext cx="673690" cy="668637"/>
          </a:xfrm>
          <a:prstGeom prst="rect">
            <a:avLst/>
          </a:prstGeom>
        </p:spPr>
      </p:pic>
      <p:graphicFrame>
        <p:nvGraphicFramePr>
          <p:cNvPr id="12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9330901"/>
              </p:ext>
            </p:extLst>
          </p:nvPr>
        </p:nvGraphicFramePr>
        <p:xfrm>
          <a:off x="1066747" y="4229099"/>
          <a:ext cx="6594127" cy="3439652"/>
        </p:xfrm>
        <a:graphic>
          <a:graphicData uri="http://schemas.openxmlformats.org/drawingml/2006/table">
            <a:tbl>
              <a:tblPr/>
              <a:tblGrid>
                <a:gridCol w="2256418"/>
                <a:gridCol w="2104524"/>
                <a:gridCol w="2233185"/>
              </a:tblGrid>
              <a:tr h="948902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dirty="0">
                          <a:solidFill>
                            <a:srgbClr val="000000"/>
                          </a:solidFill>
                          <a:latin typeface="Raleway Bold"/>
                        </a:rPr>
                        <a:t>15 level-1 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  <a:latin typeface="Raleway Bold"/>
                        </a:rPr>
                        <a:t>items</a:t>
                      </a:r>
                      <a:endParaRPr lang="en-US" sz="1100" dirty="0"/>
                    </a:p>
                  </a:txBody>
                  <a:tcPr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dirty="0">
                          <a:solidFill>
                            <a:srgbClr val="000000"/>
                          </a:solidFill>
                          <a:latin typeface="Raleway Bold"/>
                        </a:rPr>
                        <a:t>15 level-2 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  <a:latin typeface="Raleway Bold"/>
                        </a:rPr>
                        <a:t>items</a:t>
                      </a:r>
                      <a:endParaRPr lang="en-US" sz="1100" dirty="0"/>
                    </a:p>
                  </a:txBody>
                  <a:tcPr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dirty="0">
                          <a:solidFill>
                            <a:srgbClr val="000000"/>
                          </a:solidFill>
                          <a:latin typeface="Raleway Bold"/>
                        </a:rPr>
                        <a:t>15 level-3 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  <a:latin typeface="Raleway Bold"/>
                        </a:rPr>
                        <a:t>items</a:t>
                      </a:r>
                      <a:endParaRPr lang="en-US" sz="1100" dirty="0"/>
                    </a:p>
                  </a:txBody>
                  <a:tcPr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  <a:tr h="83025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dirty="0">
                          <a:solidFill>
                            <a:srgbClr val="000000"/>
                          </a:solidFill>
                          <a:latin typeface="Raleway"/>
                        </a:rPr>
                        <a:t>5 easy  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  <a:latin typeface="Raleway"/>
                        </a:rPr>
                        <a:t>items</a:t>
                      </a:r>
                      <a:endParaRPr lang="en-US" sz="1100" dirty="0"/>
                    </a:p>
                  </a:txBody>
                  <a:tcPr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dirty="0">
                          <a:solidFill>
                            <a:srgbClr val="000000"/>
                          </a:solidFill>
                          <a:latin typeface="Raleway"/>
                        </a:rPr>
                        <a:t>5 easy  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  <a:latin typeface="Raleway"/>
                        </a:rPr>
                        <a:t>items</a:t>
                      </a:r>
                      <a:endParaRPr lang="en-US" sz="1100" dirty="0"/>
                    </a:p>
                  </a:txBody>
                  <a:tcPr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dirty="0">
                          <a:solidFill>
                            <a:srgbClr val="000000"/>
                          </a:solidFill>
                          <a:latin typeface="Raleway"/>
                        </a:rPr>
                        <a:t>5 easy  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  <a:latin typeface="Raleway"/>
                        </a:rPr>
                        <a:t>items</a:t>
                      </a:r>
                      <a:endParaRPr lang="en-US" sz="1100" dirty="0"/>
                    </a:p>
                  </a:txBody>
                  <a:tcPr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</a:tr>
              <a:tr h="83025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dirty="0">
                          <a:solidFill>
                            <a:srgbClr val="000000"/>
                          </a:solidFill>
                          <a:latin typeface="Raleway"/>
                        </a:rPr>
                        <a:t>5 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  <a:latin typeface="Raleway"/>
                        </a:rPr>
                        <a:t>medium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  <a:latin typeface="Raleway"/>
                        </a:rPr>
                        <a:t> 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  <a:latin typeface="Raleway"/>
                        </a:rPr>
                        <a:t>items</a:t>
                      </a:r>
                      <a:endParaRPr lang="en-US" sz="1100" dirty="0"/>
                    </a:p>
                  </a:txBody>
                  <a:tcPr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dirty="0">
                          <a:solidFill>
                            <a:srgbClr val="000000"/>
                          </a:solidFill>
                          <a:latin typeface="Raleway"/>
                        </a:rPr>
                        <a:t>5 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  <a:latin typeface="Raleway"/>
                        </a:rPr>
                        <a:t>medium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  <a:latin typeface="Raleway"/>
                        </a:rPr>
                        <a:t> 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  <a:latin typeface="Raleway"/>
                        </a:rPr>
                        <a:t>items</a:t>
                      </a:r>
                      <a:endParaRPr lang="en-US" sz="1100" dirty="0"/>
                    </a:p>
                  </a:txBody>
                  <a:tcPr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dirty="0">
                          <a:solidFill>
                            <a:srgbClr val="000000"/>
                          </a:solidFill>
                          <a:latin typeface="Raleway"/>
                        </a:rPr>
                        <a:t>5 normal  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  <a:latin typeface="Raleway"/>
                        </a:rPr>
                        <a:t>items</a:t>
                      </a:r>
                      <a:endParaRPr lang="en-US" sz="1100" dirty="0"/>
                    </a:p>
                  </a:txBody>
                  <a:tcPr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</a:tr>
              <a:tr h="83025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dirty="0">
                          <a:solidFill>
                            <a:srgbClr val="000000"/>
                          </a:solidFill>
                          <a:latin typeface="Raleway"/>
                        </a:rPr>
                        <a:t>5 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  <a:latin typeface="Raleway"/>
                        </a:rPr>
                        <a:t>difficult items</a:t>
                      </a:r>
                      <a:endParaRPr lang="en-US" sz="1100" dirty="0"/>
                    </a:p>
                  </a:txBody>
                  <a:tcPr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dirty="0">
                          <a:solidFill>
                            <a:srgbClr val="000000"/>
                          </a:solidFill>
                          <a:latin typeface="Raleway"/>
                        </a:rPr>
                        <a:t>5 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  <a:latin typeface="Raleway"/>
                        </a:rPr>
                        <a:t>difficult items</a:t>
                      </a:r>
                      <a:endParaRPr lang="en-US" sz="1100" dirty="0"/>
                    </a:p>
                  </a:txBody>
                  <a:tcPr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dirty="0">
                          <a:solidFill>
                            <a:srgbClr val="000000"/>
                          </a:solidFill>
                          <a:latin typeface="Raleway"/>
                        </a:rPr>
                        <a:t>5 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  <a:latin typeface="Raleway"/>
                        </a:rPr>
                        <a:t>difficult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  <a:latin typeface="Raleway"/>
                        </a:rPr>
                        <a:t> 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  <a:latin typeface="Raleway"/>
                        </a:rPr>
                        <a:t>items</a:t>
                      </a:r>
                      <a:endParaRPr lang="en-US" sz="1100" dirty="0"/>
                    </a:p>
                  </a:txBody>
                  <a:tcPr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</a:tr>
            </a:tbl>
          </a:graphicData>
        </a:graphic>
      </p:graphicFrame>
      <p:sp>
        <p:nvSpPr>
          <p:cNvPr id="13" name="TextBox 13"/>
          <p:cNvSpPr txBox="1"/>
          <p:nvPr/>
        </p:nvSpPr>
        <p:spPr>
          <a:xfrm>
            <a:off x="1014845" y="782297"/>
            <a:ext cx="7640461" cy="21812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402"/>
              </a:lnSpc>
            </a:pPr>
            <a:r>
              <a:rPr lang="en-US" sz="7000" dirty="0" smtClean="0">
                <a:solidFill>
                  <a:srgbClr val="FFFFFF"/>
                </a:solidFill>
                <a:latin typeface="Raleway Bold"/>
              </a:rPr>
              <a:t>CALT to be improved</a:t>
            </a:r>
            <a:endParaRPr lang="en-US" sz="7000" dirty="0">
              <a:solidFill>
                <a:srgbClr val="FFFFFF"/>
              </a:solidFill>
              <a:latin typeface="Raleway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3124200" y="3108777"/>
            <a:ext cx="2843212" cy="8173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04"/>
              </a:lnSpc>
            </a:pPr>
            <a:r>
              <a:rPr lang="en-US" sz="3200" spc="32" dirty="0">
                <a:solidFill>
                  <a:srgbClr val="FFFFFF"/>
                </a:solidFill>
                <a:latin typeface="Raleway Bold"/>
              </a:rPr>
              <a:t>Difficulty Sub-banks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2821888" y="8366967"/>
            <a:ext cx="2843212" cy="8173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104"/>
              </a:lnSpc>
            </a:pPr>
            <a:r>
              <a:rPr lang="en-US" sz="3200" spc="32" dirty="0" smtClean="0">
                <a:solidFill>
                  <a:srgbClr val="FFFFFF"/>
                </a:solidFill>
                <a:latin typeface="Raleway Bold"/>
              </a:rPr>
              <a:t>Topics: </a:t>
            </a:r>
            <a:endParaRPr lang="en-US" sz="3200" spc="32" dirty="0">
              <a:solidFill>
                <a:srgbClr val="FFFFFF"/>
              </a:solidFill>
              <a:latin typeface="Raleway Bold"/>
            </a:endParaRPr>
          </a:p>
          <a:p>
            <a:pPr algn="r">
              <a:lnSpc>
                <a:spcPts val="3104"/>
              </a:lnSpc>
            </a:pPr>
            <a:r>
              <a:rPr lang="en-US" sz="3200" spc="32" dirty="0">
                <a:solidFill>
                  <a:srgbClr val="FFFFFF"/>
                </a:solidFill>
                <a:latin typeface="Raleway Bold"/>
              </a:rPr>
              <a:t>Sub-banks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8760128" y="6372202"/>
            <a:ext cx="4777643" cy="3738383"/>
            <a:chOff x="0" y="0"/>
            <a:chExt cx="6370190" cy="4984512"/>
          </a:xfrm>
        </p:grpSpPr>
        <p:sp>
          <p:nvSpPr>
            <p:cNvPr id="17" name="TextBox 17"/>
            <p:cNvSpPr txBox="1"/>
            <p:nvPr/>
          </p:nvSpPr>
          <p:spPr>
            <a:xfrm>
              <a:off x="5204051" y="640854"/>
              <a:ext cx="1166139" cy="8891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13"/>
                </a:lnSpc>
              </a:pPr>
              <a:r>
                <a:rPr lang="en-US" sz="938" dirty="0" smtClean="0">
                  <a:solidFill>
                    <a:srgbClr val="FFFFFF"/>
                  </a:solidFill>
                  <a:latin typeface="Arimo"/>
                </a:rPr>
                <a:t>Science &amp; Technology Topics</a:t>
              </a:r>
              <a:endParaRPr lang="en-US" sz="938" dirty="0">
                <a:solidFill>
                  <a:srgbClr val="FFFFFF"/>
                </a:solidFill>
                <a:latin typeface="Arimo"/>
              </a:endParaRPr>
            </a:p>
            <a:p>
              <a:pPr algn="ctr">
                <a:lnSpc>
                  <a:spcPts val="1313"/>
                </a:lnSpc>
              </a:pPr>
              <a:r>
                <a:rPr lang="en-US" sz="938" dirty="0">
                  <a:solidFill>
                    <a:srgbClr val="FFFFFF"/>
                  </a:solidFill>
                  <a:latin typeface="Arimo"/>
                </a:rPr>
                <a:t>34%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2607412" y="4114444"/>
              <a:ext cx="936040" cy="8700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13"/>
                </a:lnSpc>
              </a:pPr>
              <a:r>
                <a:rPr lang="en-US" sz="938" dirty="0" smtClean="0">
                  <a:solidFill>
                    <a:srgbClr val="FFFFFF"/>
                  </a:solidFill>
                  <a:latin typeface="Arimo"/>
                </a:rPr>
                <a:t>Military &amp; Professional topics </a:t>
              </a:r>
              <a:endParaRPr lang="en-US" sz="938" dirty="0">
                <a:solidFill>
                  <a:srgbClr val="FFFFFF"/>
                </a:solidFill>
                <a:latin typeface="Arimo"/>
              </a:endParaRPr>
            </a:p>
            <a:p>
              <a:pPr algn="ctr">
                <a:lnSpc>
                  <a:spcPts val="1313"/>
                </a:lnSpc>
              </a:pPr>
              <a:r>
                <a:rPr lang="en-US" sz="938" dirty="0">
                  <a:solidFill>
                    <a:srgbClr val="FFFFFF"/>
                  </a:solidFill>
                  <a:latin typeface="Arimo"/>
                </a:rPr>
                <a:t>33%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576864"/>
              <a:ext cx="1130631" cy="6477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13"/>
                </a:lnSpc>
              </a:pPr>
              <a:r>
                <a:rPr lang="en-US" sz="938" dirty="0" smtClean="0">
                  <a:solidFill>
                    <a:srgbClr val="FFFFFF"/>
                  </a:solidFill>
                  <a:latin typeface="Arimo"/>
                </a:rPr>
                <a:t>Economics  &amp; Culture topics</a:t>
              </a:r>
              <a:endParaRPr lang="en-US" sz="938" dirty="0">
                <a:solidFill>
                  <a:srgbClr val="FFFFFF"/>
                </a:solidFill>
                <a:latin typeface="Arimo"/>
              </a:endParaRPr>
            </a:p>
            <a:p>
              <a:pPr algn="ctr">
                <a:lnSpc>
                  <a:spcPts val="1313"/>
                </a:lnSpc>
              </a:pPr>
              <a:r>
                <a:rPr lang="en-US" sz="938" dirty="0">
                  <a:solidFill>
                    <a:srgbClr val="FFFFFF"/>
                  </a:solidFill>
                  <a:latin typeface="Arimo"/>
                </a:rPr>
                <a:t>33%</a:t>
              </a:r>
            </a:p>
          </p:txBody>
        </p:sp>
        <p:grpSp>
          <p:nvGrpSpPr>
            <p:cNvPr id="20" name="Group 20"/>
            <p:cNvGrpSpPr>
              <a:grpSpLocks noChangeAspect="1"/>
            </p:cNvGrpSpPr>
            <p:nvPr/>
          </p:nvGrpSpPr>
          <p:grpSpPr>
            <a:xfrm>
              <a:off x="1137794" y="0"/>
              <a:ext cx="4022594" cy="4022594"/>
              <a:chOff x="0" y="0"/>
              <a:chExt cx="2540000" cy="254000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1270000" y="0"/>
                <a:ext cx="1346046" cy="2003242"/>
              </a:xfrm>
              <a:custGeom>
                <a:avLst/>
                <a:gdLst/>
                <a:ahLst/>
                <a:cxnLst/>
                <a:rect l="l" t="t" r="r" b="b"/>
                <a:pathLst>
                  <a:path w="1346046" h="2003242">
                    <a:moveTo>
                      <a:pt x="0" y="0"/>
                    </a:moveTo>
                    <a:cubicBezTo>
                      <a:pt x="474639" y="0"/>
                      <a:pt x="909666" y="264669"/>
                      <a:pt x="1127856" y="686184"/>
                    </a:cubicBezTo>
                    <a:cubicBezTo>
                      <a:pt x="1346046" y="1107699"/>
                      <a:pt x="1310981" y="1615703"/>
                      <a:pt x="1036946" y="2003242"/>
                    </a:cubicBezTo>
                    <a:lnTo>
                      <a:pt x="0" y="1270000"/>
                    </a:lnTo>
                    <a:close/>
                  </a:path>
                </a:pathLst>
              </a:custGeom>
              <a:solidFill>
                <a:srgbClr val="31356E"/>
              </a:solidFill>
            </p:spPr>
          </p:sp>
          <p:sp>
            <p:nvSpPr>
              <p:cNvPr id="22" name="Freeform 22"/>
              <p:cNvSpPr/>
              <p:nvPr/>
            </p:nvSpPr>
            <p:spPr>
              <a:xfrm>
                <a:off x="127903" y="1270000"/>
                <a:ext cx="2214394" cy="1293936"/>
              </a:xfrm>
              <a:custGeom>
                <a:avLst/>
                <a:gdLst/>
                <a:ahLst/>
                <a:cxnLst/>
                <a:rect l="l" t="t" r="r" b="b"/>
                <a:pathLst>
                  <a:path w="2214394" h="1293936">
                    <a:moveTo>
                      <a:pt x="2214394" y="680500"/>
                    </a:moveTo>
                    <a:cubicBezTo>
                      <a:pt x="1967739" y="1069166"/>
                      <a:pt x="1530080" y="1293936"/>
                      <a:pt x="1070487" y="1267980"/>
                    </a:cubicBezTo>
                    <a:cubicBezTo>
                      <a:pt x="610894" y="1242024"/>
                      <a:pt x="201325" y="969406"/>
                      <a:pt x="0" y="555440"/>
                    </a:cubicBezTo>
                    <a:lnTo>
                      <a:pt x="1142097" y="0"/>
                    </a:lnTo>
                    <a:close/>
                  </a:path>
                </a:pathLst>
              </a:custGeom>
              <a:solidFill>
                <a:srgbClr val="2F5F98"/>
              </a:solidFill>
            </p:spPr>
          </p:sp>
          <p:sp>
            <p:nvSpPr>
              <p:cNvPr id="23" name="Freeform 23"/>
              <p:cNvSpPr/>
              <p:nvPr/>
            </p:nvSpPr>
            <p:spPr>
              <a:xfrm>
                <a:off x="-59196" y="0"/>
                <a:ext cx="1329196" cy="1881827"/>
              </a:xfrm>
              <a:custGeom>
                <a:avLst/>
                <a:gdLst/>
                <a:ahLst/>
                <a:cxnLst/>
                <a:rect l="l" t="t" r="r" b="b"/>
                <a:pathLst>
                  <a:path w="1329196" h="1881827">
                    <a:moveTo>
                      <a:pt x="216287" y="1881827"/>
                    </a:moveTo>
                    <a:cubicBezTo>
                      <a:pt x="0" y="1488404"/>
                      <a:pt x="7503" y="1010019"/>
                      <a:pt x="236021" y="623572"/>
                    </a:cubicBezTo>
                    <a:cubicBezTo>
                      <a:pt x="464539" y="237125"/>
                      <a:pt x="880112" y="45"/>
                      <a:pt x="1329069" y="0"/>
                    </a:cubicBezTo>
                    <a:lnTo>
                      <a:pt x="1329196" y="1270000"/>
                    </a:lnTo>
                    <a:close/>
                  </a:path>
                </a:pathLst>
              </a:custGeom>
              <a:solidFill>
                <a:srgbClr val="2D8BBA"/>
              </a:solidFill>
            </p:spPr>
          </p:sp>
          <p:sp>
            <p:nvSpPr>
              <p:cNvPr id="24" name="Freeform 24"/>
              <p:cNvSpPr/>
              <p:nvPr/>
            </p:nvSpPr>
            <p:spPr>
              <a:xfrm>
                <a:off x="1270000" y="0"/>
                <a:ext cx="127" cy="1270000"/>
              </a:xfrm>
              <a:custGeom>
                <a:avLst/>
                <a:gdLst/>
                <a:ahLst/>
                <a:cxnLst/>
                <a:rect l="l" t="t" r="r" b="b"/>
                <a:pathLst>
                  <a:path w="127" h="1270000">
                    <a:moveTo>
                      <a:pt x="0" y="0"/>
                    </a:moveTo>
                    <a:cubicBezTo>
                      <a:pt x="42" y="0"/>
                      <a:pt x="85" y="0"/>
                      <a:pt x="127" y="0"/>
                    </a:cubicBezTo>
                    <a:lnTo>
                      <a:pt x="0" y="1270000"/>
                    </a:lnTo>
                    <a:close/>
                  </a:path>
                </a:pathLst>
              </a:custGeom>
              <a:solidFill>
                <a:srgbClr val="41B8D5"/>
              </a:solidFill>
            </p:spPr>
          </p:sp>
        </p:grpSp>
      </p:grpSp>
      <p:grpSp>
        <p:nvGrpSpPr>
          <p:cNvPr id="25" name="Group 25"/>
          <p:cNvGrpSpPr/>
          <p:nvPr/>
        </p:nvGrpSpPr>
        <p:grpSpPr>
          <a:xfrm>
            <a:off x="12821888" y="4646764"/>
            <a:ext cx="5094169" cy="3016946"/>
            <a:chOff x="0" y="0"/>
            <a:chExt cx="6792225" cy="4022594"/>
          </a:xfrm>
        </p:grpSpPr>
        <p:sp>
          <p:nvSpPr>
            <p:cNvPr id="26" name="TextBox 26"/>
            <p:cNvSpPr txBox="1"/>
            <p:nvPr/>
          </p:nvSpPr>
          <p:spPr>
            <a:xfrm>
              <a:off x="5626086" y="1770578"/>
              <a:ext cx="1166139" cy="6477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13"/>
                </a:lnSpc>
              </a:pPr>
              <a:r>
                <a:rPr lang="en-US" sz="938" dirty="0" smtClean="0">
                  <a:solidFill>
                    <a:srgbClr val="FFFFFF"/>
                  </a:solidFill>
                  <a:latin typeface="Arimo"/>
                </a:rPr>
                <a:t>Everyday social topics</a:t>
              </a:r>
              <a:endParaRPr lang="en-US" sz="938" dirty="0">
                <a:solidFill>
                  <a:srgbClr val="FFFFFF"/>
                </a:solidFill>
                <a:latin typeface="Arimo"/>
              </a:endParaRPr>
            </a:p>
            <a:p>
              <a:pPr algn="ctr">
                <a:lnSpc>
                  <a:spcPts val="1313"/>
                </a:lnSpc>
              </a:pPr>
              <a:r>
                <a:rPr lang="en-US" sz="938" dirty="0">
                  <a:solidFill>
                    <a:srgbClr val="FFFFFF"/>
                  </a:solidFill>
                  <a:latin typeface="Arimo"/>
                </a:rPr>
                <a:t>50%</a:t>
              </a: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1770578"/>
              <a:ext cx="1245221" cy="66684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313"/>
                </a:lnSpc>
              </a:pPr>
              <a:r>
                <a:rPr lang="en-US" sz="938" dirty="0" smtClean="0">
                  <a:solidFill>
                    <a:srgbClr val="FFFFFF"/>
                  </a:solidFill>
                  <a:latin typeface="Arimo"/>
                </a:rPr>
                <a:t>Military &amp;  job related topics</a:t>
              </a:r>
              <a:endParaRPr lang="en-US" sz="938" dirty="0">
                <a:solidFill>
                  <a:srgbClr val="FFFFFF"/>
                </a:solidFill>
                <a:latin typeface="Arimo"/>
              </a:endParaRPr>
            </a:p>
            <a:p>
              <a:pPr algn="ctr">
                <a:lnSpc>
                  <a:spcPts val="1313"/>
                </a:lnSpc>
              </a:pPr>
              <a:r>
                <a:rPr lang="en-US" sz="938" dirty="0">
                  <a:solidFill>
                    <a:srgbClr val="FFFFFF"/>
                  </a:solidFill>
                  <a:latin typeface="Arimo"/>
                </a:rPr>
                <a:t>50%</a:t>
              </a:r>
            </a:p>
          </p:txBody>
        </p:sp>
        <p:grpSp>
          <p:nvGrpSpPr>
            <p:cNvPr id="28" name="Group 28"/>
            <p:cNvGrpSpPr>
              <a:grpSpLocks noChangeAspect="1"/>
            </p:cNvGrpSpPr>
            <p:nvPr/>
          </p:nvGrpSpPr>
          <p:grpSpPr>
            <a:xfrm>
              <a:off x="1269766" y="0"/>
              <a:ext cx="4022594" cy="4022594"/>
              <a:chOff x="0" y="0"/>
              <a:chExt cx="2540000" cy="2540000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1206526" y="0"/>
                <a:ext cx="1397714" cy="2561468"/>
              </a:xfrm>
              <a:custGeom>
                <a:avLst/>
                <a:gdLst/>
                <a:ahLst/>
                <a:cxnLst/>
                <a:rect l="l" t="t" r="r" b="b"/>
                <a:pathLst>
                  <a:path w="1397714" h="2561468">
                    <a:moveTo>
                      <a:pt x="63474" y="0"/>
                    </a:moveTo>
                    <a:lnTo>
                      <a:pt x="63474" y="0"/>
                    </a:lnTo>
                    <a:cubicBezTo>
                      <a:pt x="524772" y="0"/>
                      <a:pt x="949797" y="250135"/>
                      <a:pt x="1173755" y="653419"/>
                    </a:cubicBezTo>
                    <a:cubicBezTo>
                      <a:pt x="1397714" y="1056703"/>
                      <a:pt x="1385386" y="1549715"/>
                      <a:pt x="1141552" y="1941302"/>
                    </a:cubicBezTo>
                    <a:cubicBezTo>
                      <a:pt x="897717" y="2332889"/>
                      <a:pt x="460722" y="2561468"/>
                      <a:pt x="0" y="2538413"/>
                    </a:cubicBezTo>
                    <a:lnTo>
                      <a:pt x="63474" y="1270000"/>
                    </a:lnTo>
                    <a:close/>
                  </a:path>
                </a:pathLst>
              </a:custGeom>
              <a:solidFill>
                <a:srgbClr val="31356E"/>
              </a:solidFill>
            </p:spPr>
          </p:sp>
          <p:sp>
            <p:nvSpPr>
              <p:cNvPr id="30" name="Freeform 30"/>
              <p:cNvSpPr/>
              <p:nvPr/>
            </p:nvSpPr>
            <p:spPr>
              <a:xfrm>
                <a:off x="5568" y="0"/>
                <a:ext cx="1264432" cy="2540000"/>
              </a:xfrm>
              <a:custGeom>
                <a:avLst/>
                <a:gdLst/>
                <a:ahLst/>
                <a:cxnLst/>
                <a:rect l="l" t="t" r="r" b="b"/>
                <a:pathLst>
                  <a:path w="1264432" h="2540000">
                    <a:moveTo>
                      <a:pt x="1264432" y="2540000"/>
                    </a:moveTo>
                    <a:cubicBezTo>
                      <a:pt x="565247" y="2536908"/>
                      <a:pt x="70" y="1969255"/>
                      <a:pt x="35" y="1270063"/>
                    </a:cubicBezTo>
                    <a:cubicBezTo>
                      <a:pt x="0" y="570872"/>
                      <a:pt x="565120" y="3162"/>
                      <a:pt x="1264305" y="0"/>
                    </a:cubicBezTo>
                    <a:lnTo>
                      <a:pt x="1264432" y="1270000"/>
                    </a:lnTo>
                    <a:close/>
                  </a:path>
                </a:pathLst>
              </a:custGeom>
              <a:solidFill>
                <a:srgbClr val="2F5F98"/>
              </a:solidFill>
            </p:spPr>
          </p:sp>
          <p:sp>
            <p:nvSpPr>
              <p:cNvPr id="31" name="Freeform 31"/>
              <p:cNvSpPr/>
              <p:nvPr/>
            </p:nvSpPr>
            <p:spPr>
              <a:xfrm>
                <a:off x="1270000" y="0"/>
                <a:ext cx="127" cy="1270000"/>
              </a:xfrm>
              <a:custGeom>
                <a:avLst/>
                <a:gdLst/>
                <a:ahLst/>
                <a:cxnLst/>
                <a:rect l="l" t="t" r="r" b="b"/>
                <a:pathLst>
                  <a:path w="127" h="1270000">
                    <a:moveTo>
                      <a:pt x="0" y="0"/>
                    </a:moveTo>
                    <a:cubicBezTo>
                      <a:pt x="42" y="0"/>
                      <a:pt x="85" y="0"/>
                      <a:pt x="127" y="0"/>
                    </a:cubicBezTo>
                    <a:lnTo>
                      <a:pt x="0" y="1270000"/>
                    </a:lnTo>
                    <a:close/>
                  </a:path>
                </a:pathLst>
              </a:custGeom>
              <a:solidFill>
                <a:srgbClr val="2D8BBA"/>
              </a:solidFill>
            </p:spPr>
          </p:sp>
        </p:grpSp>
      </p:grpSp>
      <p:grpSp>
        <p:nvGrpSpPr>
          <p:cNvPr id="32" name="Group 32"/>
          <p:cNvGrpSpPr/>
          <p:nvPr/>
        </p:nvGrpSpPr>
        <p:grpSpPr>
          <a:xfrm>
            <a:off x="13571632" y="673196"/>
            <a:ext cx="4113282" cy="3016946"/>
            <a:chOff x="0" y="0"/>
            <a:chExt cx="5484375" cy="4022594"/>
          </a:xfrm>
        </p:grpSpPr>
        <p:sp>
          <p:nvSpPr>
            <p:cNvPr id="33" name="TextBox 33"/>
            <p:cNvSpPr txBox="1"/>
            <p:nvPr/>
          </p:nvSpPr>
          <p:spPr>
            <a:xfrm>
              <a:off x="4318237" y="1556155"/>
              <a:ext cx="1166138" cy="6668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13"/>
                </a:lnSpc>
              </a:pPr>
              <a:r>
                <a:rPr lang="en-US" sz="938" dirty="0" smtClean="0">
                  <a:solidFill>
                    <a:srgbClr val="FFFFFF"/>
                  </a:solidFill>
                  <a:latin typeface="Arimo"/>
                </a:rPr>
                <a:t>Personal &amp; Survival topics</a:t>
              </a:r>
              <a:endParaRPr lang="en-US" sz="938" dirty="0">
                <a:solidFill>
                  <a:srgbClr val="FFFFFF"/>
                </a:solidFill>
                <a:latin typeface="Arimo"/>
              </a:endParaRPr>
            </a:p>
            <a:p>
              <a:pPr algn="ctr">
                <a:lnSpc>
                  <a:spcPts val="1313"/>
                </a:lnSpc>
              </a:pPr>
              <a:r>
                <a:rPr lang="en-US" sz="938" dirty="0" smtClean="0">
                  <a:solidFill>
                    <a:srgbClr val="FFFFFF"/>
                  </a:solidFill>
                  <a:latin typeface="Arimo"/>
                </a:rPr>
                <a:t>100</a:t>
              </a:r>
              <a:r>
                <a:rPr lang="en-US" sz="938" dirty="0">
                  <a:solidFill>
                    <a:srgbClr val="FFFFFF"/>
                  </a:solidFill>
                  <a:latin typeface="Arimo"/>
                </a:rPr>
                <a:t>%</a:t>
              </a:r>
            </a:p>
          </p:txBody>
        </p:sp>
        <p:grpSp>
          <p:nvGrpSpPr>
            <p:cNvPr id="34" name="Group 34"/>
            <p:cNvGrpSpPr>
              <a:grpSpLocks noChangeAspect="1"/>
            </p:cNvGrpSpPr>
            <p:nvPr/>
          </p:nvGrpSpPr>
          <p:grpSpPr>
            <a:xfrm>
              <a:off x="0" y="0"/>
              <a:ext cx="4022594" cy="4022594"/>
              <a:chOff x="0" y="0"/>
              <a:chExt cx="2540000" cy="2540000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-53" y="0"/>
                <a:ext cx="2540070" cy="2540035"/>
              </a:xfrm>
              <a:custGeom>
                <a:avLst/>
                <a:gdLst/>
                <a:ahLst/>
                <a:cxnLst/>
                <a:rect l="l" t="t" r="r" b="b"/>
                <a:pathLst>
                  <a:path w="2540070" h="2540035">
                    <a:moveTo>
                      <a:pt x="1270053" y="0"/>
                    </a:moveTo>
                    <a:cubicBezTo>
                      <a:pt x="1971442" y="0"/>
                      <a:pt x="2540035" y="568579"/>
                      <a:pt x="2540053" y="1269968"/>
                    </a:cubicBezTo>
                    <a:cubicBezTo>
                      <a:pt x="2540070" y="1971358"/>
                      <a:pt x="1971506" y="2539965"/>
                      <a:pt x="1270116" y="2540000"/>
                    </a:cubicBezTo>
                    <a:cubicBezTo>
                      <a:pt x="568727" y="2540035"/>
                      <a:pt x="106" y="1971485"/>
                      <a:pt x="53" y="1270095"/>
                    </a:cubicBezTo>
                    <a:cubicBezTo>
                      <a:pt x="0" y="568706"/>
                      <a:pt x="568537" y="70"/>
                      <a:pt x="1269926" y="0"/>
                    </a:cubicBezTo>
                    <a:lnTo>
                      <a:pt x="1270053" y="1270000"/>
                    </a:lnTo>
                    <a:close/>
                  </a:path>
                </a:pathLst>
              </a:custGeom>
              <a:solidFill>
                <a:srgbClr val="31356E"/>
              </a:solidFill>
            </p:spPr>
          </p:sp>
          <p:sp>
            <p:nvSpPr>
              <p:cNvPr id="36" name="Freeform 36"/>
              <p:cNvSpPr/>
              <p:nvPr/>
            </p:nvSpPr>
            <p:spPr>
              <a:xfrm>
                <a:off x="1270000" y="0"/>
                <a:ext cx="127" cy="1270000"/>
              </a:xfrm>
              <a:custGeom>
                <a:avLst/>
                <a:gdLst/>
                <a:ahLst/>
                <a:cxnLst/>
                <a:rect l="l" t="t" r="r" b="b"/>
                <a:pathLst>
                  <a:path w="127" h="1270000">
                    <a:moveTo>
                      <a:pt x="0" y="0"/>
                    </a:moveTo>
                    <a:cubicBezTo>
                      <a:pt x="42" y="0"/>
                      <a:pt x="85" y="0"/>
                      <a:pt x="127" y="0"/>
                    </a:cubicBezTo>
                    <a:lnTo>
                      <a:pt x="0" y="1270000"/>
                    </a:lnTo>
                    <a:close/>
                  </a:path>
                </a:pathLst>
              </a:custGeom>
              <a:solidFill>
                <a:srgbClr val="2F5F98"/>
              </a:solidFill>
            </p:spPr>
          </p:sp>
        </p:grpSp>
      </p:grpSp>
      <p:sp>
        <p:nvSpPr>
          <p:cNvPr id="37" name="TextBox 37"/>
          <p:cNvSpPr txBox="1"/>
          <p:nvPr/>
        </p:nvSpPr>
        <p:spPr>
          <a:xfrm>
            <a:off x="13755804" y="1797964"/>
            <a:ext cx="2648603" cy="5848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10"/>
              </a:lnSpc>
            </a:pPr>
            <a:r>
              <a:rPr lang="en-US" sz="4200">
                <a:solidFill>
                  <a:srgbClr val="FFFFFF"/>
                </a:solidFill>
                <a:latin typeface="Raleway Bold"/>
              </a:rPr>
              <a:t>Level-1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3939975" y="5886632"/>
            <a:ext cx="2648603" cy="5848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10"/>
              </a:lnSpc>
            </a:pPr>
            <a:r>
              <a:rPr lang="en-US" sz="4200">
                <a:solidFill>
                  <a:srgbClr val="FFFFFF"/>
                </a:solidFill>
                <a:latin typeface="Raleway Bold"/>
              </a:rPr>
              <a:t>Level-2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9853222" y="7648935"/>
            <a:ext cx="2648603" cy="5848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10"/>
              </a:lnSpc>
            </a:pPr>
            <a:r>
              <a:rPr lang="en-US" sz="4200">
                <a:solidFill>
                  <a:srgbClr val="FFFFFF"/>
                </a:solidFill>
                <a:latin typeface="Raleway Bold"/>
              </a:rPr>
              <a:t>Level-3</a:t>
            </a:r>
          </a:p>
        </p:txBody>
      </p:sp>
    </p:spTree>
    <p:extLst>
      <p:ext uri="{BB962C8B-B14F-4D97-AF65-F5344CB8AC3E}">
        <p14:creationId xmlns:p14="http://schemas.microsoft.com/office/powerpoint/2010/main" val="236860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825" b="7825"/>
          <a:stretch>
            <a:fillRect/>
          </a:stretch>
        </p:blipFill>
        <p:spPr>
          <a:xfrm>
            <a:off x="-228600" y="5179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6084570" y="6924097"/>
            <a:ext cx="2190750" cy="212776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0012680" y="2995987"/>
            <a:ext cx="2190750" cy="212776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0012680" y="6924097"/>
            <a:ext cx="2190750" cy="2127766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10197514" y="3120563"/>
            <a:ext cx="1821082" cy="1821082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5F2F2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0197514" y="7048673"/>
            <a:ext cx="1821082" cy="1821082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5F2F2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6269404" y="7048673"/>
            <a:ext cx="1821082" cy="1821082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5F2F2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8090486" y="4935806"/>
            <a:ext cx="2107028" cy="2107028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5F2F2"/>
            </a:solidFill>
          </p:spPr>
        </p:sp>
      </p:grpSp>
      <p:sp>
        <p:nvSpPr>
          <p:cNvPr id="14" name="AutoShape 14"/>
          <p:cNvSpPr/>
          <p:nvPr/>
        </p:nvSpPr>
        <p:spPr>
          <a:xfrm rot="-2699999">
            <a:off x="5842182" y="5887706"/>
            <a:ext cx="6581885" cy="0"/>
          </a:xfrm>
          <a:prstGeom prst="line">
            <a:avLst/>
          </a:prstGeom>
          <a:ln w="190500" cap="flat">
            <a:solidFill>
              <a:srgbClr val="05F2F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5" name="AutoShape 15"/>
          <p:cNvSpPr/>
          <p:nvPr/>
        </p:nvSpPr>
        <p:spPr>
          <a:xfrm rot="2699999">
            <a:off x="8040195" y="6804055"/>
            <a:ext cx="4026366" cy="0"/>
          </a:xfrm>
          <a:prstGeom prst="line">
            <a:avLst/>
          </a:prstGeom>
          <a:ln w="190500" cap="flat">
            <a:solidFill>
              <a:srgbClr val="05F2F2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6774726" y="7553996"/>
            <a:ext cx="810437" cy="810437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0702836" y="3625886"/>
            <a:ext cx="810437" cy="810437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0634829" y="7427183"/>
            <a:ext cx="946451" cy="1025964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8700883" y="5435424"/>
            <a:ext cx="886233" cy="1107792"/>
          </a:xfrm>
          <a:prstGeom prst="rect">
            <a:avLst/>
          </a:prstGeom>
        </p:spPr>
      </p:pic>
      <p:sp>
        <p:nvSpPr>
          <p:cNvPr id="20" name="TextBox 20"/>
          <p:cNvSpPr txBox="1"/>
          <p:nvPr/>
        </p:nvSpPr>
        <p:spPr>
          <a:xfrm>
            <a:off x="1017825" y="614492"/>
            <a:ext cx="16230600" cy="15935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76"/>
              </a:lnSpc>
            </a:pPr>
            <a:r>
              <a:rPr lang="en-US" sz="5600">
                <a:solidFill>
                  <a:srgbClr val="FFFFFF"/>
                </a:solidFill>
                <a:latin typeface="Raleway Bold"/>
              </a:rPr>
              <a:t>The Concept of Multistage CALT </a:t>
            </a:r>
          </a:p>
          <a:p>
            <a:pPr algn="ctr">
              <a:lnSpc>
                <a:spcPts val="5808"/>
              </a:lnSpc>
            </a:pPr>
            <a:r>
              <a:rPr lang="en-US" sz="4800">
                <a:solidFill>
                  <a:srgbClr val="FFFFFF"/>
                </a:solidFill>
                <a:latin typeface="Raleway Bold"/>
              </a:rPr>
              <a:t>According to the NATO STANAG 6001 Requirements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2774930" y="8207017"/>
            <a:ext cx="2309812" cy="6847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91"/>
              </a:lnSpc>
            </a:pPr>
            <a:r>
              <a:rPr lang="en-US" sz="4944">
                <a:solidFill>
                  <a:srgbClr val="05F2F2"/>
                </a:solidFill>
                <a:latin typeface="Raleway Bold"/>
              </a:rPr>
              <a:t>33%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3203257" y="8322811"/>
            <a:ext cx="2309812" cy="6847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191"/>
              </a:lnSpc>
            </a:pPr>
            <a:r>
              <a:rPr lang="en-US" sz="4944">
                <a:solidFill>
                  <a:srgbClr val="05F2F2"/>
                </a:solidFill>
                <a:latin typeface="Raleway Bold"/>
              </a:rPr>
              <a:t>33%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2774930" y="4267564"/>
            <a:ext cx="2309812" cy="6847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91"/>
              </a:lnSpc>
            </a:pPr>
            <a:r>
              <a:rPr lang="en-US" sz="4944">
                <a:solidFill>
                  <a:srgbClr val="05F2F2"/>
                </a:solidFill>
                <a:latin typeface="Raleway Bold"/>
              </a:rPr>
              <a:t>34%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2774930" y="7029003"/>
            <a:ext cx="4484370" cy="547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0"/>
              </a:lnSpc>
              <a:spcBef>
                <a:spcPct val="0"/>
              </a:spcBef>
            </a:pPr>
            <a:r>
              <a:rPr lang="en-US" sz="3200" spc="32" dirty="0">
                <a:solidFill>
                  <a:srgbClr val="FFFFFF"/>
                </a:solidFill>
                <a:latin typeface="Raleway Bold"/>
              </a:rPr>
              <a:t>Military </a:t>
            </a:r>
            <a:r>
              <a:rPr lang="en-US" sz="3200" spc="32" dirty="0" smtClean="0">
                <a:solidFill>
                  <a:srgbClr val="FFFFFF"/>
                </a:solidFill>
                <a:latin typeface="Raleway Bold"/>
              </a:rPr>
              <a:t>topics</a:t>
            </a:r>
            <a:endParaRPr lang="en-US" sz="3200" spc="32" dirty="0">
              <a:solidFill>
                <a:srgbClr val="FFFFFF"/>
              </a:solidFill>
              <a:latin typeface="Raleway Bold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1028700" y="7115020"/>
            <a:ext cx="4484370" cy="547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480"/>
              </a:lnSpc>
              <a:spcBef>
                <a:spcPct val="0"/>
              </a:spcBef>
            </a:pPr>
            <a:r>
              <a:rPr lang="en-US" sz="3200" spc="32" dirty="0" smtClean="0">
                <a:solidFill>
                  <a:srgbClr val="FFFFFF"/>
                </a:solidFill>
                <a:latin typeface="Raleway Bold"/>
              </a:rPr>
              <a:t>Complex Topics</a:t>
            </a:r>
            <a:endParaRPr lang="en-US" sz="3200" spc="32" dirty="0">
              <a:solidFill>
                <a:srgbClr val="FFFFFF"/>
              </a:solidFill>
              <a:latin typeface="Raleway Bold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12496799" y="3143291"/>
            <a:ext cx="4751625" cy="577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80"/>
              </a:lnSpc>
              <a:spcBef>
                <a:spcPct val="0"/>
              </a:spcBef>
            </a:pPr>
            <a:r>
              <a:rPr lang="en-US" sz="3200" spc="32" dirty="0" smtClean="0">
                <a:solidFill>
                  <a:srgbClr val="FFFFFF"/>
                </a:solidFill>
                <a:latin typeface="Raleway Bold"/>
              </a:rPr>
              <a:t>Everyday Social Topics</a:t>
            </a:r>
            <a:endParaRPr lang="en-US" sz="3200" spc="32" dirty="0">
              <a:solidFill>
                <a:srgbClr val="FFFFFF"/>
              </a:solidFill>
              <a:latin typeface="Raleway Bold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1028700" y="2840718"/>
            <a:ext cx="4484370" cy="490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919"/>
              </a:lnSpc>
              <a:spcBef>
                <a:spcPct val="0"/>
              </a:spcBef>
            </a:pPr>
            <a:r>
              <a:rPr lang="en-US" sz="2799" spc="27">
                <a:solidFill>
                  <a:srgbClr val="FFFFFF"/>
                </a:solidFill>
                <a:latin typeface="Raleway Bold"/>
              </a:rPr>
              <a:t>Some ca-MST principles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2587299" y="3717801"/>
            <a:ext cx="4994886" cy="415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  <a:spcBef>
                <a:spcPct val="0"/>
              </a:spcBef>
            </a:pPr>
            <a:r>
              <a:rPr lang="en-US" sz="2400" spc="24" dirty="0">
                <a:solidFill>
                  <a:srgbClr val="FFFFFF"/>
                </a:solidFill>
                <a:latin typeface="Raleway"/>
              </a:rPr>
              <a:t>For all levels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2774930" y="7679332"/>
            <a:ext cx="4484370" cy="415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  <a:spcBef>
                <a:spcPct val="0"/>
              </a:spcBef>
            </a:pPr>
            <a:r>
              <a:rPr lang="en-US" sz="2400" spc="24">
                <a:solidFill>
                  <a:srgbClr val="FFFFFF"/>
                </a:solidFill>
                <a:latin typeface="Raleway"/>
              </a:rPr>
              <a:t>For 2-3 levels only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655457" y="3452233"/>
            <a:ext cx="4857613" cy="2091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  <a:spcBef>
                <a:spcPct val="0"/>
              </a:spcBef>
            </a:pPr>
            <a:r>
              <a:rPr lang="en-US" sz="2400" spc="24">
                <a:solidFill>
                  <a:srgbClr val="FFFFFF"/>
                </a:solidFill>
                <a:latin typeface="Raleway"/>
              </a:rPr>
              <a:t>We broke up each item bank into the sub-banks according to the content of the items and according to the level of difficulty of the items within each level.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655457" y="7765349"/>
            <a:ext cx="4857613" cy="415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  <a:spcBef>
                <a:spcPct val="0"/>
              </a:spcBef>
            </a:pPr>
            <a:r>
              <a:rPr lang="en-US" sz="2400" spc="24">
                <a:solidFill>
                  <a:srgbClr val="FFFFFF"/>
                </a:solidFill>
                <a:latin typeface="Raleway"/>
              </a:rPr>
              <a:t>For 3 level only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2055" r="22031" b="35948"/>
          <a:stretch>
            <a:fillRect/>
          </a:stretch>
        </p:blipFill>
        <p:spPr>
          <a:xfrm>
            <a:off x="-762000" y="-996514"/>
            <a:ext cx="20367413" cy="110871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-6626" y="6067797"/>
            <a:ext cx="17939301" cy="27571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70"/>
              </a:lnSpc>
            </a:pPr>
            <a:r>
              <a:rPr lang="en-US" sz="3000" b="1" dirty="0" smtClean="0">
                <a:solidFill>
                  <a:srgbClr val="FFFFFF"/>
                </a:solidFill>
                <a:latin typeface="Raleway"/>
              </a:rPr>
              <a:t>LTC </a:t>
            </a:r>
            <a:r>
              <a:rPr lang="en-US" sz="3000" b="1" dirty="0" err="1" smtClean="0">
                <a:solidFill>
                  <a:srgbClr val="FFFFFF"/>
                </a:solidFill>
                <a:latin typeface="Raleway"/>
              </a:rPr>
              <a:t>Viktoriia</a:t>
            </a:r>
            <a:r>
              <a:rPr lang="en-US" sz="3000" b="1" dirty="0" smtClean="0">
                <a:solidFill>
                  <a:srgbClr val="FFFFFF"/>
                </a:solidFill>
                <a:latin typeface="Raleway"/>
              </a:rPr>
              <a:t> KRYKUN, </a:t>
            </a:r>
            <a:r>
              <a:rPr lang="en-US" sz="2500" b="1" dirty="0" smtClean="0">
                <a:solidFill>
                  <a:srgbClr val="FFFFFF"/>
                </a:solidFill>
                <a:latin typeface="Raleway"/>
              </a:rPr>
              <a:t>PhD (Education), </a:t>
            </a:r>
          </a:p>
          <a:p>
            <a:pPr>
              <a:lnSpc>
                <a:spcPts val="4270"/>
              </a:lnSpc>
            </a:pPr>
            <a:r>
              <a:rPr lang="en-US" sz="3000" b="1" dirty="0" smtClean="0">
                <a:solidFill>
                  <a:srgbClr val="FFFFFF"/>
                </a:solidFill>
                <a:latin typeface="Raleway"/>
              </a:rPr>
              <a:t>Chief of the Language Testing and Research Section</a:t>
            </a:r>
          </a:p>
          <a:p>
            <a:pPr algn="r">
              <a:lnSpc>
                <a:spcPts val="4270"/>
              </a:lnSpc>
            </a:pPr>
            <a:endParaRPr lang="en-US" sz="3000" dirty="0" smtClean="0">
              <a:solidFill>
                <a:srgbClr val="FFFFFF"/>
              </a:solidFill>
              <a:latin typeface="Raleway"/>
            </a:endParaRPr>
          </a:p>
          <a:p>
            <a:pPr algn="r">
              <a:lnSpc>
                <a:spcPts val="4270"/>
              </a:lnSpc>
            </a:pPr>
            <a:r>
              <a:rPr lang="en-US" sz="3000" b="1" dirty="0" err="1" smtClean="0">
                <a:solidFill>
                  <a:srgbClr val="FFFFFF"/>
                </a:solidFill>
                <a:latin typeface="Raleway"/>
              </a:rPr>
              <a:t>Maj</a:t>
            </a:r>
            <a:r>
              <a:rPr lang="en-US" sz="3000" b="1" dirty="0" smtClean="0">
                <a:solidFill>
                  <a:srgbClr val="FFFFFF"/>
                </a:solidFill>
                <a:latin typeface="Raleway"/>
              </a:rPr>
              <a:t> </a:t>
            </a:r>
            <a:r>
              <a:rPr lang="en-US" sz="3000" b="1" dirty="0" err="1" smtClean="0">
                <a:solidFill>
                  <a:srgbClr val="FFFFFF"/>
                </a:solidFill>
                <a:latin typeface="Raleway"/>
              </a:rPr>
              <a:t>Marharyta</a:t>
            </a:r>
            <a:r>
              <a:rPr lang="en-US" sz="3000" b="1" dirty="0" smtClean="0">
                <a:solidFill>
                  <a:srgbClr val="FFFFFF"/>
                </a:solidFill>
                <a:latin typeface="Raleway"/>
              </a:rPr>
              <a:t> </a:t>
            </a:r>
            <a:r>
              <a:rPr lang="en-US" sz="3000" b="1" dirty="0" err="1" smtClean="0">
                <a:solidFill>
                  <a:srgbClr val="FFFFFF"/>
                </a:solidFill>
                <a:latin typeface="Raleway"/>
              </a:rPr>
              <a:t>Aristarkhova</a:t>
            </a:r>
            <a:r>
              <a:rPr lang="en-US" sz="3000" b="1" dirty="0">
                <a:solidFill>
                  <a:srgbClr val="FFFFFF"/>
                </a:solidFill>
                <a:latin typeface="Raleway"/>
              </a:rPr>
              <a:t>, </a:t>
            </a:r>
            <a:r>
              <a:rPr lang="en-US" sz="2500" b="1" dirty="0">
                <a:solidFill>
                  <a:srgbClr val="FFFFFF"/>
                </a:solidFill>
                <a:latin typeface="Raleway"/>
              </a:rPr>
              <a:t>PhD (Education), </a:t>
            </a:r>
            <a:endParaRPr lang="en-US" sz="2500" b="1" dirty="0" smtClean="0">
              <a:solidFill>
                <a:srgbClr val="FFFFFF"/>
              </a:solidFill>
              <a:latin typeface="Raleway"/>
            </a:endParaRPr>
          </a:p>
          <a:p>
            <a:pPr algn="r">
              <a:lnSpc>
                <a:spcPts val="4270"/>
              </a:lnSpc>
            </a:pPr>
            <a:r>
              <a:rPr lang="en-US" sz="3000" b="1" dirty="0" smtClean="0">
                <a:solidFill>
                  <a:srgbClr val="FFFFFF"/>
                </a:solidFill>
                <a:latin typeface="Raleway"/>
              </a:rPr>
              <a:t>Senior Researcher at the</a:t>
            </a:r>
            <a:r>
              <a:rPr lang="en-US" sz="3000" b="1" dirty="0">
                <a:solidFill>
                  <a:srgbClr val="FFFFFF"/>
                </a:solidFill>
                <a:latin typeface="Raleway"/>
              </a:rPr>
              <a:t> Language Testing and Research Section</a:t>
            </a:r>
            <a:r>
              <a:rPr lang="en-US" sz="3000" b="1" dirty="0" smtClean="0">
                <a:solidFill>
                  <a:srgbClr val="FFFFFF"/>
                </a:solidFill>
                <a:latin typeface="Raleway"/>
              </a:rPr>
              <a:t>  </a:t>
            </a:r>
            <a:endParaRPr lang="en-US" sz="3000" b="1" dirty="0">
              <a:solidFill>
                <a:srgbClr val="FFFFFF"/>
              </a:solidFill>
              <a:latin typeface="Raleway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V="1">
            <a:off x="70400" y="7300647"/>
            <a:ext cx="7315200" cy="71822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8979173" y="8824962"/>
            <a:ext cx="8953502" cy="87907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80339" y="320970"/>
            <a:ext cx="1791814" cy="118933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6449261" y="266700"/>
            <a:ext cx="2360002" cy="2751762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2540273" y="2210548"/>
            <a:ext cx="12877800" cy="24237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335"/>
              </a:lnSpc>
            </a:pPr>
            <a:r>
              <a:rPr lang="en-US" sz="4799" dirty="0">
                <a:solidFill>
                  <a:srgbClr val="FFFFFF"/>
                </a:solidFill>
                <a:latin typeface="Raleway Bold"/>
              </a:rPr>
              <a:t> </a:t>
            </a:r>
            <a:r>
              <a:rPr lang="en-US" sz="4799" dirty="0" smtClean="0">
                <a:solidFill>
                  <a:srgbClr val="FFFFFF"/>
                </a:solidFill>
                <a:latin typeface="Raleway Bold"/>
              </a:rPr>
              <a:t>UPDATE on STANAG 6001 Testing </a:t>
            </a:r>
          </a:p>
          <a:p>
            <a:pPr algn="ctr">
              <a:lnSpc>
                <a:spcPts val="6335"/>
              </a:lnSpc>
            </a:pPr>
            <a:r>
              <a:rPr lang="en-US" sz="4799" dirty="0" smtClean="0">
                <a:solidFill>
                  <a:srgbClr val="FFFFFF"/>
                </a:solidFill>
                <a:latin typeface="Raleway Bold"/>
              </a:rPr>
              <a:t>in UKRAINE</a:t>
            </a:r>
            <a:endParaRPr lang="en-US" sz="4799" dirty="0">
              <a:solidFill>
                <a:srgbClr val="FFFFFF"/>
              </a:solidFill>
              <a:latin typeface="Raleway Bold"/>
            </a:endParaRPr>
          </a:p>
          <a:p>
            <a:pPr algn="ctr">
              <a:lnSpc>
                <a:spcPts val="6335"/>
              </a:lnSpc>
            </a:pPr>
            <a:endParaRPr lang="en-US" sz="4799" dirty="0">
              <a:solidFill>
                <a:srgbClr val="FFFFFF"/>
              </a:solidFill>
              <a:latin typeface="Raleway Bold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332650" y="0"/>
            <a:ext cx="1145014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500" b="1" dirty="0" smtClean="0">
                <a:solidFill>
                  <a:srgbClr val="FFFFFF"/>
                </a:solidFill>
                <a:latin typeface="Raleway"/>
              </a:rPr>
              <a:t>THE NATIONAL DEFENCE UNIVERSITY OF UKRAINE </a:t>
            </a:r>
          </a:p>
          <a:p>
            <a:pPr algn="ctr"/>
            <a:r>
              <a:rPr lang="en-US" sz="2500" b="1" dirty="0" smtClean="0">
                <a:solidFill>
                  <a:srgbClr val="FFFFFF"/>
                </a:solidFill>
                <a:latin typeface="Raleway"/>
              </a:rPr>
              <a:t>NAMED AFTER IVAN CHERNIAKHOVSKYI</a:t>
            </a:r>
          </a:p>
          <a:p>
            <a:pPr algn="ctr"/>
            <a:endParaRPr lang="en-US" sz="2000" b="1" dirty="0" smtClean="0">
              <a:solidFill>
                <a:srgbClr val="FFFFFF"/>
              </a:solidFill>
              <a:latin typeface="Raleway"/>
            </a:endParaRPr>
          </a:p>
          <a:p>
            <a:pPr algn="ctr"/>
            <a:r>
              <a:rPr lang="en-US" sz="30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Raleway"/>
              </a:rPr>
              <a:t>LANGUAGE TESTING AND RESEARCH CENTRE</a:t>
            </a:r>
            <a:endParaRPr lang="uk-UA" sz="30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75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28906" b="28906"/>
          <a:stretch>
            <a:fillRect/>
          </a:stretch>
        </p:blipFill>
        <p:spPr>
          <a:xfrm>
            <a:off x="-337567" y="-840774"/>
            <a:ext cx="19633696" cy="11043954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028700" y="1114425"/>
            <a:ext cx="6773763" cy="872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827"/>
              </a:lnSpc>
            </a:pPr>
            <a:endParaRPr lang="en-US" sz="6502" dirty="0">
              <a:solidFill>
                <a:srgbClr val="FFFFFF"/>
              </a:solidFill>
              <a:latin typeface="Raleway Bold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4400341" y="762520"/>
            <a:ext cx="9789953" cy="629702"/>
          </a:xfrm>
          <a:prstGeom prst="roundRect">
            <a:avLst/>
          </a:prstGeom>
          <a:effectLst>
            <a:glow rad="63500">
              <a:schemeClr val="accent1">
                <a:alpha val="45000"/>
                <a:satMod val="12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LANGUAGE TESTS DEVELOPMENT IN  2022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ectangle 5"/>
          <p:cNvSpPr>
            <a:spLocks noChangeArrowheads="1"/>
          </p:cNvSpPr>
          <p:nvPr/>
        </p:nvSpPr>
        <p:spPr bwMode="auto">
          <a:xfrm>
            <a:off x="4211209" y="2368366"/>
            <a:ext cx="1008406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2F4D71"/>
            </a:prstShdw>
          </a:effectLst>
        </p:spPr>
        <p:txBody>
          <a:bodyPr wrap="square">
            <a:spAutoFit/>
          </a:bodyPr>
          <a:lstStyle/>
          <a:p>
            <a:pPr algn="ctr"/>
            <a:r>
              <a:rPr lang="en-US" altLang="ru-RU" sz="3000" b="1" dirty="0" smtClean="0">
                <a:solidFill>
                  <a:schemeClr val="bg1"/>
                </a:solidFill>
              </a:rPr>
              <a:t>1       </a:t>
            </a:r>
            <a:r>
              <a:rPr lang="en-GB" altLang="ru-RU" sz="3000" b="1" dirty="0">
                <a:solidFill>
                  <a:schemeClr val="bg1"/>
                </a:solidFill>
              </a:rPr>
              <a:t>STANAG 6001</a:t>
            </a:r>
            <a:r>
              <a:rPr lang="en-GB" altLang="ru-RU" sz="3000" dirty="0">
                <a:solidFill>
                  <a:schemeClr val="bg1"/>
                </a:solidFill>
              </a:rPr>
              <a:t> </a:t>
            </a:r>
            <a:r>
              <a:rPr lang="en-US" altLang="ru-RU" sz="3000" b="1" dirty="0">
                <a:solidFill>
                  <a:schemeClr val="bg1"/>
                </a:solidFill>
              </a:rPr>
              <a:t>English Language Tests</a:t>
            </a:r>
            <a:r>
              <a:rPr lang="uk-UA" altLang="ru-RU" sz="3000" b="1" dirty="0">
                <a:solidFill>
                  <a:schemeClr val="bg1"/>
                </a:solidFill>
              </a:rPr>
              <a:t> </a:t>
            </a:r>
            <a:r>
              <a:rPr lang="en-US" altLang="ru-RU" sz="3000" b="1" dirty="0">
                <a:solidFill>
                  <a:schemeClr val="bg1"/>
                </a:solidFill>
              </a:rPr>
              <a:t>(Level 2)</a:t>
            </a:r>
            <a:endParaRPr lang="uk-UA" altLang="ru-RU" sz="3000" b="1" dirty="0">
              <a:solidFill>
                <a:schemeClr val="bg1"/>
              </a:solidFill>
            </a:endParaRPr>
          </a:p>
          <a:p>
            <a:pPr algn="ctr"/>
            <a:r>
              <a:rPr lang="en-US" sz="3000" b="1" dirty="0" smtClean="0">
                <a:solidFill>
                  <a:schemeClr val="bg1"/>
                </a:solidFill>
              </a:rPr>
              <a:t> 1      </a:t>
            </a:r>
            <a:r>
              <a:rPr lang="en-GB" altLang="ru-RU" sz="3000" b="1" dirty="0">
                <a:solidFill>
                  <a:schemeClr val="bg1"/>
                </a:solidFill>
              </a:rPr>
              <a:t>STANAG 6001</a:t>
            </a:r>
            <a:r>
              <a:rPr lang="en-GB" altLang="ru-RU" sz="3000" dirty="0">
                <a:solidFill>
                  <a:schemeClr val="bg1"/>
                </a:solidFill>
              </a:rPr>
              <a:t> </a:t>
            </a:r>
            <a:r>
              <a:rPr lang="en-US" sz="3000" b="1" dirty="0">
                <a:solidFill>
                  <a:schemeClr val="bg1"/>
                </a:solidFill>
              </a:rPr>
              <a:t>German </a:t>
            </a:r>
            <a:r>
              <a:rPr lang="en-US" altLang="ru-RU" sz="3000" b="1" dirty="0">
                <a:solidFill>
                  <a:schemeClr val="bg1"/>
                </a:solidFill>
              </a:rPr>
              <a:t>Language</a:t>
            </a:r>
            <a:r>
              <a:rPr lang="en-US" altLang="ru-RU" sz="3000" dirty="0">
                <a:solidFill>
                  <a:schemeClr val="bg1"/>
                </a:solidFill>
              </a:rPr>
              <a:t> </a:t>
            </a:r>
            <a:r>
              <a:rPr lang="en-US" altLang="ru-RU" sz="3000" b="1" dirty="0">
                <a:solidFill>
                  <a:schemeClr val="bg1"/>
                </a:solidFill>
              </a:rPr>
              <a:t>Tests</a:t>
            </a:r>
            <a:r>
              <a:rPr lang="uk-UA" altLang="ru-RU" sz="3000" b="1" dirty="0">
                <a:solidFill>
                  <a:schemeClr val="bg1"/>
                </a:solidFill>
              </a:rPr>
              <a:t> </a:t>
            </a:r>
            <a:r>
              <a:rPr lang="en-US" altLang="ru-RU" sz="3000" b="1" dirty="0">
                <a:solidFill>
                  <a:schemeClr val="bg1"/>
                </a:solidFill>
              </a:rPr>
              <a:t>(Level </a:t>
            </a:r>
            <a:r>
              <a:rPr lang="en-US" altLang="ru-RU" sz="3000" b="1" dirty="0" smtClean="0">
                <a:solidFill>
                  <a:schemeClr val="bg1"/>
                </a:solidFill>
              </a:rPr>
              <a:t>2)</a:t>
            </a:r>
            <a:endParaRPr lang="en-US" altLang="ru-RU" sz="3000" dirty="0">
              <a:solidFill>
                <a:schemeClr val="bg1"/>
              </a:solidFill>
            </a:endParaRPr>
          </a:p>
          <a:p>
            <a:pPr algn="ctr"/>
            <a:r>
              <a:rPr lang="en-US" sz="3000" b="1" dirty="0" smtClean="0">
                <a:solidFill>
                  <a:schemeClr val="bg1"/>
                </a:solidFill>
              </a:rPr>
              <a:t>1</a:t>
            </a:r>
            <a:r>
              <a:rPr lang="uk-UA" sz="3000" b="1" dirty="0" smtClean="0">
                <a:solidFill>
                  <a:schemeClr val="bg1"/>
                </a:solidFill>
              </a:rPr>
              <a:t> </a:t>
            </a:r>
            <a:r>
              <a:rPr lang="en-US" sz="3000" b="1" dirty="0" smtClean="0">
                <a:solidFill>
                  <a:schemeClr val="bg1"/>
                </a:solidFill>
              </a:rPr>
              <a:t>      </a:t>
            </a:r>
            <a:r>
              <a:rPr lang="en-GB" altLang="ru-RU" sz="3000" b="1" dirty="0" smtClean="0">
                <a:solidFill>
                  <a:schemeClr val="bg1"/>
                </a:solidFill>
              </a:rPr>
              <a:t>STANAG 6001</a:t>
            </a:r>
            <a:r>
              <a:rPr lang="en-GB" altLang="ru-RU" sz="3000" dirty="0" smtClean="0">
                <a:solidFill>
                  <a:schemeClr val="bg1"/>
                </a:solidFill>
              </a:rPr>
              <a:t> </a:t>
            </a:r>
            <a:r>
              <a:rPr lang="en-US" sz="3000" b="1" dirty="0" smtClean="0">
                <a:solidFill>
                  <a:schemeClr val="bg1"/>
                </a:solidFill>
              </a:rPr>
              <a:t>French </a:t>
            </a:r>
            <a:r>
              <a:rPr lang="en-US" altLang="ru-RU" sz="3000" b="1" dirty="0" smtClean="0">
                <a:solidFill>
                  <a:schemeClr val="bg1"/>
                </a:solidFill>
              </a:rPr>
              <a:t>Language</a:t>
            </a:r>
            <a:r>
              <a:rPr lang="en-US" altLang="ru-RU" sz="3000" dirty="0" smtClean="0">
                <a:solidFill>
                  <a:schemeClr val="bg1"/>
                </a:solidFill>
              </a:rPr>
              <a:t> </a:t>
            </a:r>
            <a:r>
              <a:rPr lang="en-US" altLang="ru-RU" sz="3000" b="1" dirty="0" smtClean="0">
                <a:solidFill>
                  <a:schemeClr val="bg1"/>
                </a:solidFill>
              </a:rPr>
              <a:t>Tests</a:t>
            </a:r>
            <a:r>
              <a:rPr lang="uk-UA" altLang="ru-RU" sz="3000" b="1" dirty="0" smtClean="0">
                <a:solidFill>
                  <a:schemeClr val="bg1"/>
                </a:solidFill>
              </a:rPr>
              <a:t> </a:t>
            </a:r>
            <a:r>
              <a:rPr lang="en-US" altLang="ru-RU" sz="3000" b="1" dirty="0" smtClean="0">
                <a:solidFill>
                  <a:schemeClr val="bg1"/>
                </a:solidFill>
              </a:rPr>
              <a:t>(Level 2)</a:t>
            </a:r>
            <a:endParaRPr lang="en-US" altLang="ru-RU" sz="3000" dirty="0" smtClean="0">
              <a:solidFill>
                <a:schemeClr val="bg1"/>
              </a:solidFill>
            </a:endParaRPr>
          </a:p>
          <a:p>
            <a:pPr algn="ctr"/>
            <a:r>
              <a:rPr lang="en-US" sz="3000" b="1" dirty="0" smtClean="0">
                <a:solidFill>
                  <a:schemeClr val="bg1"/>
                </a:solidFill>
              </a:rPr>
              <a:t> </a:t>
            </a:r>
            <a:r>
              <a:rPr lang="uk-UA" sz="3000" b="1" dirty="0" smtClean="0">
                <a:solidFill>
                  <a:schemeClr val="bg1"/>
                </a:solidFill>
              </a:rPr>
              <a:t>1 </a:t>
            </a:r>
            <a:r>
              <a:rPr lang="en-US" sz="3000" b="1" dirty="0" smtClean="0">
                <a:solidFill>
                  <a:schemeClr val="bg1"/>
                </a:solidFill>
              </a:rPr>
              <a:t>      </a:t>
            </a:r>
            <a:r>
              <a:rPr lang="en-GB" altLang="ru-RU" sz="3000" b="1" dirty="0">
                <a:solidFill>
                  <a:schemeClr val="bg1"/>
                </a:solidFill>
              </a:rPr>
              <a:t>STANAG 6001</a:t>
            </a:r>
            <a:r>
              <a:rPr lang="en-US" sz="3000" b="1" dirty="0">
                <a:solidFill>
                  <a:schemeClr val="bg1"/>
                </a:solidFill>
              </a:rPr>
              <a:t> </a:t>
            </a:r>
            <a:r>
              <a:rPr lang="en-US" altLang="ru-RU" sz="3000" b="1" dirty="0">
                <a:solidFill>
                  <a:schemeClr val="bg1"/>
                </a:solidFill>
              </a:rPr>
              <a:t>English Language</a:t>
            </a:r>
            <a:r>
              <a:rPr lang="en-US" altLang="ru-RU" sz="3000" dirty="0">
                <a:solidFill>
                  <a:schemeClr val="bg1"/>
                </a:solidFill>
              </a:rPr>
              <a:t> </a:t>
            </a:r>
            <a:r>
              <a:rPr lang="en-US" altLang="ru-RU" sz="3000" b="1" dirty="0">
                <a:solidFill>
                  <a:schemeClr val="bg1"/>
                </a:solidFill>
              </a:rPr>
              <a:t>Tests</a:t>
            </a:r>
            <a:r>
              <a:rPr lang="uk-UA" altLang="ru-RU" sz="3000" b="1" dirty="0">
                <a:solidFill>
                  <a:schemeClr val="bg1"/>
                </a:solidFill>
              </a:rPr>
              <a:t> </a:t>
            </a:r>
            <a:r>
              <a:rPr lang="en-US" altLang="ru-RU" sz="3000" b="1" dirty="0">
                <a:solidFill>
                  <a:schemeClr val="bg1"/>
                </a:solidFill>
              </a:rPr>
              <a:t>(Level 3)</a:t>
            </a:r>
            <a:endParaRPr lang="uk-UA" sz="3000" b="1" dirty="0">
              <a:solidFill>
                <a:schemeClr val="bg1"/>
              </a:solidFill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3886200" y="4874277"/>
            <a:ext cx="10064980" cy="629702"/>
          </a:xfrm>
          <a:prstGeom prst="roundRect">
            <a:avLst/>
          </a:prstGeom>
          <a:effectLst>
            <a:glow rad="63500">
              <a:schemeClr val="accent1">
                <a:alpha val="45000"/>
                <a:satMod val="12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en-US" alt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LANGUAGE </a:t>
            </a:r>
            <a:r>
              <a:rPr lang="en-US" alt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TESTING </a:t>
            </a:r>
            <a:r>
              <a:rPr lang="en-US" alt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uk-UA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Rectangle 5"/>
          <p:cNvSpPr>
            <a:spLocks noChangeArrowheads="1"/>
          </p:cNvSpPr>
          <p:nvPr/>
        </p:nvSpPr>
        <p:spPr bwMode="auto">
          <a:xfrm>
            <a:off x="2361117" y="6515100"/>
            <a:ext cx="138684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2F4D71"/>
            </a:prstShdw>
          </a:effectLst>
        </p:spPr>
        <p:txBody>
          <a:bodyPr wrap="square">
            <a:spAutoFit/>
          </a:bodyPr>
          <a:lstStyle/>
          <a:p>
            <a:pPr algn="ctr"/>
            <a:r>
              <a:rPr lang="en-US" altLang="ru-RU" sz="3000" b="1" dirty="0" smtClean="0">
                <a:solidFill>
                  <a:schemeClr val="bg1"/>
                </a:solidFill>
              </a:rPr>
              <a:t>21  sessions (113 / 80 candidates)   -  </a:t>
            </a:r>
            <a:r>
              <a:rPr lang="uk-UA" altLang="ru-RU" sz="3000" b="1" dirty="0" smtClean="0">
                <a:solidFill>
                  <a:schemeClr val="bg1"/>
                </a:solidFill>
              </a:rPr>
              <a:t> </a:t>
            </a:r>
            <a:r>
              <a:rPr lang="en-US" altLang="ru-RU" sz="3000" b="1" dirty="0">
                <a:solidFill>
                  <a:schemeClr val="bg1"/>
                </a:solidFill>
              </a:rPr>
              <a:t>English Language Test</a:t>
            </a:r>
            <a:r>
              <a:rPr lang="ru-RU" altLang="ru-RU" sz="3000" b="1" dirty="0">
                <a:solidFill>
                  <a:schemeClr val="bg1"/>
                </a:solidFill>
              </a:rPr>
              <a:t>i</a:t>
            </a:r>
            <a:r>
              <a:rPr lang="en-US" altLang="ru-RU" sz="3000" b="1" dirty="0">
                <a:solidFill>
                  <a:schemeClr val="bg1"/>
                </a:solidFill>
              </a:rPr>
              <a:t>ng</a:t>
            </a:r>
            <a:r>
              <a:rPr lang="uk-UA" altLang="ru-RU" sz="3000" b="1" dirty="0">
                <a:solidFill>
                  <a:schemeClr val="bg1"/>
                </a:solidFill>
              </a:rPr>
              <a:t> </a:t>
            </a:r>
            <a:r>
              <a:rPr lang="en-US" altLang="ru-RU" sz="3000" b="1" dirty="0">
                <a:solidFill>
                  <a:schemeClr val="bg1"/>
                </a:solidFill>
              </a:rPr>
              <a:t>(Level 2)</a:t>
            </a:r>
            <a:endParaRPr lang="uk-UA" altLang="ru-RU" sz="3000" b="1" dirty="0">
              <a:solidFill>
                <a:schemeClr val="bg1"/>
              </a:solidFill>
            </a:endParaRPr>
          </a:p>
          <a:p>
            <a:pPr algn="ctr"/>
            <a:r>
              <a:rPr lang="en-US" sz="3000" b="1" dirty="0" smtClean="0">
                <a:solidFill>
                  <a:schemeClr val="bg1"/>
                </a:solidFill>
              </a:rPr>
              <a:t>1 session (2 candidates ) - German </a:t>
            </a:r>
            <a:r>
              <a:rPr lang="en-US" altLang="ru-RU" sz="3000" b="1" dirty="0">
                <a:solidFill>
                  <a:schemeClr val="bg1"/>
                </a:solidFill>
              </a:rPr>
              <a:t>Language</a:t>
            </a:r>
            <a:r>
              <a:rPr lang="en-US" altLang="ru-RU" sz="3000" dirty="0">
                <a:solidFill>
                  <a:schemeClr val="bg1"/>
                </a:solidFill>
              </a:rPr>
              <a:t> </a:t>
            </a:r>
            <a:r>
              <a:rPr lang="en-US" altLang="ru-RU" sz="3000" b="1" dirty="0">
                <a:solidFill>
                  <a:schemeClr val="bg1"/>
                </a:solidFill>
              </a:rPr>
              <a:t>Test</a:t>
            </a:r>
            <a:r>
              <a:rPr lang="ru-RU" altLang="ru-RU" sz="3000" b="1" dirty="0">
                <a:solidFill>
                  <a:schemeClr val="bg1"/>
                </a:solidFill>
              </a:rPr>
              <a:t>i</a:t>
            </a:r>
            <a:r>
              <a:rPr lang="en-US" altLang="ru-RU" sz="3000" b="1" dirty="0">
                <a:solidFill>
                  <a:schemeClr val="bg1"/>
                </a:solidFill>
              </a:rPr>
              <a:t>ng</a:t>
            </a:r>
            <a:r>
              <a:rPr lang="uk-UA" altLang="ru-RU" sz="3000" b="1" dirty="0">
                <a:solidFill>
                  <a:schemeClr val="bg1"/>
                </a:solidFill>
              </a:rPr>
              <a:t> </a:t>
            </a:r>
            <a:r>
              <a:rPr lang="en-US" altLang="ru-RU" sz="3000" b="1" dirty="0">
                <a:solidFill>
                  <a:schemeClr val="bg1"/>
                </a:solidFill>
              </a:rPr>
              <a:t>(Level 2)</a:t>
            </a:r>
            <a:endParaRPr lang="en-US" altLang="ru-RU" sz="3000" dirty="0">
              <a:solidFill>
                <a:schemeClr val="bg1"/>
              </a:solidFill>
            </a:endParaRPr>
          </a:p>
          <a:p>
            <a:pPr algn="ctr"/>
            <a:r>
              <a:rPr lang="en-US" sz="3000" b="1" dirty="0" smtClean="0">
                <a:solidFill>
                  <a:schemeClr val="bg1"/>
                </a:solidFill>
              </a:rPr>
              <a:t>1 session    (2 candidates)  -    </a:t>
            </a:r>
            <a:r>
              <a:rPr lang="en-US" sz="3000" b="1" dirty="0">
                <a:solidFill>
                  <a:schemeClr val="bg1"/>
                </a:solidFill>
              </a:rPr>
              <a:t>French </a:t>
            </a:r>
            <a:r>
              <a:rPr lang="en-US" altLang="ru-RU" sz="3000" b="1" dirty="0">
                <a:solidFill>
                  <a:schemeClr val="bg1"/>
                </a:solidFill>
              </a:rPr>
              <a:t>Language</a:t>
            </a:r>
            <a:r>
              <a:rPr lang="en-US" altLang="ru-RU" sz="3000" dirty="0">
                <a:solidFill>
                  <a:schemeClr val="bg1"/>
                </a:solidFill>
              </a:rPr>
              <a:t> </a:t>
            </a:r>
            <a:r>
              <a:rPr lang="en-US" altLang="ru-RU" sz="3000" b="1" dirty="0">
                <a:solidFill>
                  <a:schemeClr val="bg1"/>
                </a:solidFill>
              </a:rPr>
              <a:t>Test</a:t>
            </a:r>
            <a:r>
              <a:rPr lang="ru-RU" altLang="ru-RU" sz="3000" b="1" dirty="0">
                <a:solidFill>
                  <a:schemeClr val="bg1"/>
                </a:solidFill>
              </a:rPr>
              <a:t>i</a:t>
            </a:r>
            <a:r>
              <a:rPr lang="en-US" altLang="ru-RU" sz="3000" b="1" dirty="0">
                <a:solidFill>
                  <a:schemeClr val="bg1"/>
                </a:solidFill>
              </a:rPr>
              <a:t>ng</a:t>
            </a:r>
            <a:r>
              <a:rPr lang="uk-UA" altLang="ru-RU" sz="3000" b="1" dirty="0">
                <a:solidFill>
                  <a:schemeClr val="bg1"/>
                </a:solidFill>
              </a:rPr>
              <a:t> </a:t>
            </a:r>
            <a:r>
              <a:rPr lang="en-US" altLang="ru-RU" sz="3000" b="1" dirty="0">
                <a:solidFill>
                  <a:schemeClr val="bg1"/>
                </a:solidFill>
              </a:rPr>
              <a:t>(Level 2)</a:t>
            </a:r>
            <a:endParaRPr lang="en-US" altLang="ru-RU" sz="3000" dirty="0">
              <a:solidFill>
                <a:schemeClr val="bg1"/>
              </a:solidFill>
            </a:endParaRPr>
          </a:p>
          <a:p>
            <a:pPr algn="ctr"/>
            <a:r>
              <a:rPr lang="en-US" sz="3000" b="1" dirty="0" smtClean="0">
                <a:solidFill>
                  <a:schemeClr val="bg1"/>
                </a:solidFill>
              </a:rPr>
              <a:t>1 session (6 candidates ) - </a:t>
            </a:r>
            <a:r>
              <a:rPr lang="en-US" altLang="ru-RU" sz="3000" b="1" dirty="0" smtClean="0">
                <a:solidFill>
                  <a:schemeClr val="bg1"/>
                </a:solidFill>
              </a:rPr>
              <a:t>English </a:t>
            </a:r>
            <a:r>
              <a:rPr lang="en-US" altLang="ru-RU" sz="3000" b="1" dirty="0">
                <a:solidFill>
                  <a:schemeClr val="bg1"/>
                </a:solidFill>
              </a:rPr>
              <a:t>Language</a:t>
            </a:r>
            <a:r>
              <a:rPr lang="en-US" altLang="ru-RU" sz="3000" dirty="0">
                <a:solidFill>
                  <a:schemeClr val="bg1"/>
                </a:solidFill>
              </a:rPr>
              <a:t> </a:t>
            </a:r>
            <a:r>
              <a:rPr lang="en-US" altLang="ru-RU" sz="3000" b="1" dirty="0">
                <a:solidFill>
                  <a:schemeClr val="bg1"/>
                </a:solidFill>
              </a:rPr>
              <a:t>Test</a:t>
            </a:r>
            <a:r>
              <a:rPr lang="ru-RU" altLang="ru-RU" sz="3000" b="1" dirty="0">
                <a:solidFill>
                  <a:schemeClr val="bg1"/>
                </a:solidFill>
              </a:rPr>
              <a:t>i</a:t>
            </a:r>
            <a:r>
              <a:rPr lang="en-US" altLang="ru-RU" sz="3000" b="1" dirty="0">
                <a:solidFill>
                  <a:schemeClr val="bg1"/>
                </a:solidFill>
              </a:rPr>
              <a:t>ng</a:t>
            </a:r>
            <a:r>
              <a:rPr lang="uk-UA" altLang="ru-RU" sz="3000" b="1" dirty="0">
                <a:solidFill>
                  <a:schemeClr val="bg1"/>
                </a:solidFill>
              </a:rPr>
              <a:t> </a:t>
            </a:r>
            <a:r>
              <a:rPr lang="en-US" altLang="ru-RU" sz="3000" b="1" dirty="0">
                <a:solidFill>
                  <a:schemeClr val="bg1"/>
                </a:solidFill>
              </a:rPr>
              <a:t>(Level 3)</a:t>
            </a:r>
            <a:endParaRPr lang="uk-UA" sz="3000" b="1" dirty="0">
              <a:solidFill>
                <a:schemeClr val="bg1"/>
              </a:solidFill>
            </a:endParaRPr>
          </a:p>
        </p:txBody>
      </p:sp>
      <p:pic>
        <p:nvPicPr>
          <p:cNvPr id="47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535400" y="-393377"/>
            <a:ext cx="2549403" cy="2751762"/>
          </a:xfrm>
          <a:prstGeom prst="rect">
            <a:avLst/>
          </a:prstGeom>
        </p:spPr>
      </p:pic>
      <p:pic>
        <p:nvPicPr>
          <p:cNvPr id="4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48033" y="408407"/>
            <a:ext cx="1791814" cy="1189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8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825" b="7825"/>
          <a:stretch>
            <a:fillRect/>
          </a:stretch>
        </p:blipFill>
        <p:spPr>
          <a:xfrm>
            <a:off x="-2496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295399" y="1333500"/>
            <a:ext cx="8534401" cy="7097599"/>
            <a:chOff x="-2" y="0"/>
            <a:chExt cx="14894352" cy="7272866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t="26533" b="26533"/>
            <a:stretch>
              <a:fillRect/>
            </a:stretch>
          </p:blipFill>
          <p:spPr>
            <a:xfrm>
              <a:off x="-2" y="0"/>
              <a:ext cx="14894349" cy="3572933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4"/>
            <a:srcRect t="30136" b="17063"/>
            <a:stretch>
              <a:fillRect/>
            </a:stretch>
          </p:blipFill>
          <p:spPr>
            <a:xfrm>
              <a:off x="0" y="3699933"/>
              <a:ext cx="14894350" cy="3572933"/>
            </a:xfrm>
            <a:prstGeom prst="rect">
              <a:avLst/>
            </a:prstGeom>
          </p:spPr>
        </p:pic>
      </p:grpSp>
      <p:sp>
        <p:nvSpPr>
          <p:cNvPr id="13" name="TextBox 13"/>
          <p:cNvSpPr txBox="1"/>
          <p:nvPr/>
        </p:nvSpPr>
        <p:spPr>
          <a:xfrm>
            <a:off x="12781139" y="1751697"/>
            <a:ext cx="4708315" cy="24002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299"/>
              </a:lnSpc>
            </a:pPr>
            <a:r>
              <a:rPr lang="en-US" sz="5999" dirty="0">
                <a:solidFill>
                  <a:srgbClr val="FFFFFF"/>
                </a:solidFill>
                <a:latin typeface="Raleway Bold"/>
              </a:rPr>
              <a:t>CALT SCIENTIFIC PROJECT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2781139" y="4302834"/>
            <a:ext cx="4935361" cy="23230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34"/>
              </a:lnSpc>
            </a:pPr>
            <a:r>
              <a:rPr lang="en-US" sz="2667" spc="26" dirty="0">
                <a:solidFill>
                  <a:srgbClr val="FFFFFF"/>
                </a:solidFill>
                <a:latin typeface="Raleway"/>
              </a:rPr>
              <a:t>was initiated </a:t>
            </a:r>
          </a:p>
          <a:p>
            <a:pPr>
              <a:lnSpc>
                <a:spcPts val="3734"/>
              </a:lnSpc>
            </a:pPr>
            <a:r>
              <a:rPr lang="en-US" sz="2667" spc="26" dirty="0">
                <a:solidFill>
                  <a:srgbClr val="FFFFFF"/>
                </a:solidFill>
                <a:latin typeface="Raleway"/>
              </a:rPr>
              <a:t>at the National </a:t>
            </a:r>
            <a:r>
              <a:rPr lang="en-US" sz="2667" spc="26" dirty="0" err="1">
                <a:solidFill>
                  <a:srgbClr val="FFFFFF"/>
                </a:solidFill>
                <a:latin typeface="Raleway"/>
              </a:rPr>
              <a:t>Defence</a:t>
            </a:r>
            <a:r>
              <a:rPr lang="en-US" sz="2667" spc="26" dirty="0">
                <a:solidFill>
                  <a:srgbClr val="FFFFFF"/>
                </a:solidFill>
                <a:latin typeface="Raleway"/>
              </a:rPr>
              <a:t> University of Ukraine </a:t>
            </a:r>
          </a:p>
          <a:p>
            <a:pPr>
              <a:lnSpc>
                <a:spcPts val="3734"/>
              </a:lnSpc>
              <a:spcBef>
                <a:spcPct val="0"/>
              </a:spcBef>
            </a:pPr>
            <a:r>
              <a:rPr lang="en-US" sz="2667" spc="26" dirty="0">
                <a:solidFill>
                  <a:srgbClr val="FFFFFF"/>
                </a:solidFill>
                <a:latin typeface="Raleway"/>
              </a:rPr>
              <a:t>named after Ivan </a:t>
            </a:r>
            <a:r>
              <a:rPr lang="en-US" sz="2667" spc="26" dirty="0" err="1">
                <a:solidFill>
                  <a:srgbClr val="FFFFFF"/>
                </a:solidFill>
                <a:latin typeface="Raleway"/>
              </a:rPr>
              <a:t>Cherniakhovskyi</a:t>
            </a:r>
            <a:r>
              <a:rPr lang="en-US" sz="2667" spc="26" dirty="0">
                <a:solidFill>
                  <a:srgbClr val="FFFFFF"/>
                </a:solidFill>
                <a:latin typeface="Raleway"/>
              </a:rPr>
              <a:t> in 2019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825" b="7825"/>
          <a:stretch>
            <a:fillRect/>
          </a:stretch>
        </p:blipFill>
        <p:spPr>
          <a:xfrm>
            <a:off x="-10876" y="-19747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6084570" y="2995987"/>
            <a:ext cx="2190750" cy="212776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6084570" y="6924097"/>
            <a:ext cx="2190750" cy="212776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0012680" y="2995987"/>
            <a:ext cx="2190750" cy="212776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0012680" y="6924097"/>
            <a:ext cx="2190750" cy="2127766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0197514" y="3120563"/>
            <a:ext cx="1821082" cy="1821082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5F2F2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6269404" y="3120563"/>
            <a:ext cx="1821082" cy="1821082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5F2F2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10197514" y="7048673"/>
            <a:ext cx="1821082" cy="1821082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5F2F2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6269404" y="7048673"/>
            <a:ext cx="1821082" cy="1821082"/>
            <a:chOff x="0" y="0"/>
            <a:chExt cx="6350000" cy="6350000"/>
          </a:xfrm>
        </p:grpSpPr>
        <p:sp>
          <p:nvSpPr>
            <p:cNvPr id="14" name="Freeform 1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5F2F2"/>
            </a:solidFill>
          </p:spPr>
        </p:sp>
      </p:grpSp>
      <p:grpSp>
        <p:nvGrpSpPr>
          <p:cNvPr id="15" name="Group 15"/>
          <p:cNvGrpSpPr/>
          <p:nvPr/>
        </p:nvGrpSpPr>
        <p:grpSpPr>
          <a:xfrm>
            <a:off x="8090486" y="4935806"/>
            <a:ext cx="2107028" cy="2107028"/>
            <a:chOff x="0" y="0"/>
            <a:chExt cx="6350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5F2F2"/>
            </a:solidFill>
          </p:spPr>
        </p:sp>
      </p:grpSp>
      <p:sp>
        <p:nvSpPr>
          <p:cNvPr id="17" name="AutoShape 17"/>
          <p:cNvSpPr/>
          <p:nvPr/>
        </p:nvSpPr>
        <p:spPr>
          <a:xfrm rot="-2699999">
            <a:off x="5842182" y="5887706"/>
            <a:ext cx="6581885" cy="0"/>
          </a:xfrm>
          <a:prstGeom prst="line">
            <a:avLst/>
          </a:prstGeom>
          <a:ln w="190500" cap="flat">
            <a:solidFill>
              <a:srgbClr val="05F2F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8" name="AutoShape 18"/>
          <p:cNvSpPr/>
          <p:nvPr/>
        </p:nvSpPr>
        <p:spPr>
          <a:xfrm rot="2700000">
            <a:off x="5858923" y="5900543"/>
            <a:ext cx="6581885" cy="0"/>
          </a:xfrm>
          <a:prstGeom prst="line">
            <a:avLst/>
          </a:prstGeom>
          <a:ln w="190500" cap="flat">
            <a:solidFill>
              <a:srgbClr val="05F2F2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0702836" y="3625886"/>
            <a:ext cx="810437" cy="810437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 b="22323"/>
          <a:stretch>
            <a:fillRect/>
          </a:stretch>
        </p:blipFill>
        <p:spPr>
          <a:xfrm>
            <a:off x="6774726" y="3667744"/>
            <a:ext cx="810437" cy="72672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8728012" y="5590680"/>
            <a:ext cx="810226" cy="810226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10605638" y="7451565"/>
            <a:ext cx="938628" cy="938628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6675873" y="7509483"/>
            <a:ext cx="1027194" cy="995095"/>
          </a:xfrm>
          <a:prstGeom prst="rect">
            <a:avLst/>
          </a:prstGeom>
        </p:spPr>
      </p:pic>
      <p:sp>
        <p:nvSpPr>
          <p:cNvPr id="24" name="TextBox 24"/>
          <p:cNvSpPr txBox="1"/>
          <p:nvPr/>
        </p:nvSpPr>
        <p:spPr>
          <a:xfrm>
            <a:off x="1028700" y="1257447"/>
            <a:ext cx="16230600" cy="838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02"/>
              </a:lnSpc>
            </a:pPr>
            <a:r>
              <a:rPr lang="en-US" sz="6002">
                <a:solidFill>
                  <a:srgbClr val="FFFFFF"/>
                </a:solidFill>
                <a:latin typeface="Raleway Bold"/>
              </a:rPr>
              <a:t>WHAT IS CALT METHOD?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2774930" y="6341194"/>
            <a:ext cx="4484370" cy="547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0"/>
              </a:lnSpc>
              <a:spcBef>
                <a:spcPct val="0"/>
              </a:spcBef>
            </a:pPr>
            <a:r>
              <a:rPr lang="en-US" sz="3200" spc="32">
                <a:solidFill>
                  <a:srgbClr val="FFFFFF"/>
                </a:solidFill>
                <a:latin typeface="Raleway Bold"/>
              </a:rPr>
              <a:t>Listening &amp; Reading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028700" y="6341194"/>
            <a:ext cx="4484370" cy="5543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480"/>
              </a:lnSpc>
              <a:spcBef>
                <a:spcPct val="0"/>
              </a:spcBef>
            </a:pPr>
            <a:r>
              <a:rPr lang="en-US" sz="3200" spc="32">
                <a:solidFill>
                  <a:srgbClr val="FFFFFF"/>
                </a:solidFill>
                <a:latin typeface="Raleway Bold"/>
              </a:rPr>
              <a:t>Benefit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2774930" y="2840718"/>
            <a:ext cx="4994886" cy="547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0"/>
              </a:lnSpc>
              <a:spcBef>
                <a:spcPct val="0"/>
              </a:spcBef>
            </a:pPr>
            <a:r>
              <a:rPr lang="en-US" sz="3200" spc="32">
                <a:solidFill>
                  <a:srgbClr val="FFFFFF"/>
                </a:solidFill>
                <a:latin typeface="Raleway Bold"/>
              </a:rPr>
              <a:t>The feedback principle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028700" y="2840718"/>
            <a:ext cx="4484370" cy="547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480"/>
              </a:lnSpc>
              <a:spcBef>
                <a:spcPct val="0"/>
              </a:spcBef>
            </a:pPr>
            <a:r>
              <a:rPr lang="en-US" sz="3200" spc="32">
                <a:solidFill>
                  <a:srgbClr val="FFFFFF"/>
                </a:solidFill>
                <a:latin typeface="Raleway Bold"/>
              </a:rPr>
              <a:t>Computer based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2774930" y="3442708"/>
            <a:ext cx="4994886" cy="2091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  <a:spcBef>
                <a:spcPct val="0"/>
              </a:spcBef>
            </a:pPr>
            <a:r>
              <a:rPr lang="en-US" sz="2400" spc="24">
                <a:solidFill>
                  <a:srgbClr val="FFFFFF"/>
                </a:solidFill>
                <a:latin typeface="Raleway"/>
              </a:rPr>
              <a:t>It successively selects questions for the purpose of maximizing the precision of the exam based on what is known about the test‐taker from previous questions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2774930" y="6991523"/>
            <a:ext cx="4484370" cy="1272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  <a:spcBef>
                <a:spcPct val="0"/>
              </a:spcBef>
            </a:pPr>
            <a:r>
              <a:rPr lang="en-US" sz="2400" spc="24" dirty="0">
                <a:solidFill>
                  <a:srgbClr val="FFFFFF"/>
                </a:solidFill>
                <a:latin typeface="Raleway"/>
              </a:rPr>
              <a:t>CALT is a multilevel language test according to </a:t>
            </a:r>
            <a:r>
              <a:rPr lang="en-US" sz="2400" spc="24" dirty="0" smtClean="0">
                <a:solidFill>
                  <a:srgbClr val="FFFFFF"/>
                </a:solidFill>
                <a:latin typeface="Raleway"/>
              </a:rPr>
              <a:t>NATO </a:t>
            </a:r>
            <a:r>
              <a:rPr lang="en-US" sz="2400" spc="24" dirty="0">
                <a:solidFill>
                  <a:srgbClr val="FFFFFF"/>
                </a:solidFill>
                <a:latin typeface="Raleway"/>
              </a:rPr>
              <a:t>STANAG 6001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655457" y="3452233"/>
            <a:ext cx="4857613" cy="1253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  <a:spcBef>
                <a:spcPct val="0"/>
              </a:spcBef>
            </a:pPr>
            <a:r>
              <a:rPr lang="en-US" sz="2400" spc="24">
                <a:solidFill>
                  <a:srgbClr val="FFFFFF"/>
                </a:solidFill>
                <a:latin typeface="Raleway"/>
              </a:rPr>
              <a:t>CALT is a computer‐based test that adapts to the test‐taker’s ability level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655457" y="6991523"/>
            <a:ext cx="4857613" cy="1253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</a:pPr>
            <a:r>
              <a:rPr lang="en-US" sz="2400" spc="24">
                <a:solidFill>
                  <a:srgbClr val="FFFFFF"/>
                </a:solidFill>
                <a:latin typeface="Raleway"/>
              </a:rPr>
              <a:t>CALT algorithm creates </a:t>
            </a:r>
          </a:p>
          <a:p>
            <a:pPr algn="r">
              <a:lnSpc>
                <a:spcPts val="3359"/>
              </a:lnSpc>
              <a:spcBef>
                <a:spcPct val="0"/>
              </a:spcBef>
            </a:pPr>
            <a:r>
              <a:rPr lang="en-US" sz="2400" spc="24">
                <a:solidFill>
                  <a:srgbClr val="FFFFFF"/>
                </a:solidFill>
                <a:latin typeface="Raleway"/>
              </a:rPr>
              <a:t>a unique testing experience for each test-taker</a:t>
            </a:r>
          </a:p>
        </p:txBody>
      </p:sp>
      <p:pic>
        <p:nvPicPr>
          <p:cNvPr id="33" name="Picture 16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15789029" y="302862"/>
            <a:ext cx="1909170" cy="19091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11273" b="1127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5814037" y="7126620"/>
            <a:ext cx="606788" cy="66863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353842" y="7126620"/>
            <a:ext cx="673690" cy="66863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/>
          <a:srcRect t="12" r="291" b="12"/>
          <a:stretch>
            <a:fillRect/>
          </a:stretch>
        </p:blipFill>
        <p:spPr>
          <a:xfrm>
            <a:off x="1230860" y="2103193"/>
            <a:ext cx="15577739" cy="7627180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4953000" y="647700"/>
            <a:ext cx="9836856" cy="9049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27"/>
              </a:lnSpc>
            </a:pPr>
            <a:r>
              <a:rPr lang="en-US" sz="6502" dirty="0">
                <a:solidFill>
                  <a:srgbClr val="FFFFFF"/>
                </a:solidFill>
                <a:latin typeface="Raleway Bold"/>
              </a:rPr>
              <a:t>The CALT Algorithm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11273" b="11273"/>
          <a:stretch>
            <a:fillRect/>
          </a:stretch>
        </p:blipFill>
        <p:spPr>
          <a:xfrm>
            <a:off x="-124272" y="-32784"/>
            <a:ext cx="18640872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5814037" y="7126620"/>
            <a:ext cx="606788" cy="66863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353842" y="7126620"/>
            <a:ext cx="673690" cy="668637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4724400" y="571500"/>
            <a:ext cx="9836856" cy="9049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27"/>
              </a:lnSpc>
            </a:pPr>
            <a:r>
              <a:rPr lang="en-US" sz="6000" dirty="0" smtClean="0">
                <a:solidFill>
                  <a:srgbClr val="FFFFFF"/>
                </a:solidFill>
                <a:latin typeface="Raleway Bold"/>
              </a:rPr>
              <a:t>CALT ADVANTAGES</a:t>
            </a:r>
            <a:endParaRPr lang="en-US" sz="6000" dirty="0">
              <a:solidFill>
                <a:srgbClr val="FFFFFF"/>
              </a:solidFill>
              <a:latin typeface="Raleway Bold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3400" y="1714500"/>
            <a:ext cx="169164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4000" b="1" dirty="0" smtClean="0">
                <a:solidFill>
                  <a:schemeClr val="bg1"/>
                </a:solidFill>
                <a:latin typeface="Railway"/>
              </a:rPr>
              <a:t> reducing </a:t>
            </a:r>
            <a:r>
              <a:rPr lang="en-US" sz="4000" b="1" dirty="0">
                <a:solidFill>
                  <a:schemeClr val="bg1"/>
                </a:solidFill>
                <a:latin typeface="Railway"/>
              </a:rPr>
              <a:t>of time and </a:t>
            </a:r>
            <a:r>
              <a:rPr lang="en-US" sz="4000" b="1" dirty="0" smtClean="0">
                <a:solidFill>
                  <a:schemeClr val="bg1"/>
                </a:solidFill>
                <a:latin typeface="Railway"/>
              </a:rPr>
              <a:t>resources for testing;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4000" b="1" dirty="0" smtClean="0">
                <a:solidFill>
                  <a:schemeClr val="bg1"/>
                </a:solidFill>
                <a:latin typeface="Railway"/>
              </a:rPr>
              <a:t> a </a:t>
            </a:r>
            <a:r>
              <a:rPr lang="en-US" sz="4000" b="1" dirty="0">
                <a:solidFill>
                  <a:schemeClr val="bg1"/>
                </a:solidFill>
                <a:latin typeface="Railway"/>
              </a:rPr>
              <a:t>unique test for each test-taker; </a:t>
            </a:r>
            <a:endParaRPr lang="en-US" sz="4000" b="1" dirty="0" smtClean="0">
              <a:solidFill>
                <a:schemeClr val="bg1"/>
              </a:solidFill>
              <a:latin typeface="Railway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4000" b="1" dirty="0">
                <a:solidFill>
                  <a:schemeClr val="bg1"/>
                </a:solidFill>
                <a:latin typeface="Railway"/>
              </a:rPr>
              <a:t> </a:t>
            </a:r>
            <a:r>
              <a:rPr lang="en-US" sz="4000" b="1" dirty="0" smtClean="0">
                <a:solidFill>
                  <a:schemeClr val="bg1"/>
                </a:solidFill>
                <a:latin typeface="Railway"/>
              </a:rPr>
              <a:t>prevents </a:t>
            </a:r>
            <a:r>
              <a:rPr lang="en-US" sz="4000" b="1" dirty="0">
                <a:solidFill>
                  <a:schemeClr val="bg1"/>
                </a:solidFill>
                <a:latin typeface="Railway"/>
              </a:rPr>
              <a:t>from cheating</a:t>
            </a:r>
            <a:r>
              <a:rPr lang="en-US" sz="4000" b="1" dirty="0" smtClean="0">
                <a:solidFill>
                  <a:schemeClr val="bg1"/>
                </a:solidFill>
                <a:latin typeface="Railway"/>
              </a:rPr>
              <a:t>;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4000" b="1" dirty="0">
                <a:solidFill>
                  <a:schemeClr val="bg1"/>
                </a:solidFill>
                <a:latin typeface="Railway"/>
              </a:rPr>
              <a:t> </a:t>
            </a:r>
            <a:r>
              <a:rPr lang="en-US" sz="4000" b="1" dirty="0" smtClean="0">
                <a:solidFill>
                  <a:schemeClr val="bg1"/>
                </a:solidFill>
                <a:latin typeface="Railway"/>
              </a:rPr>
              <a:t>provides immediate feedback;</a:t>
            </a:r>
            <a:endParaRPr lang="en-US" sz="4000" b="1" dirty="0">
              <a:solidFill>
                <a:schemeClr val="bg1"/>
              </a:solidFill>
              <a:latin typeface="Railway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4000" b="1" dirty="0" smtClean="0">
                <a:solidFill>
                  <a:schemeClr val="bg1"/>
                </a:solidFill>
                <a:latin typeface="Railway"/>
              </a:rPr>
              <a:t> increases motivation;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4000" b="1" dirty="0" smtClean="0">
                <a:solidFill>
                  <a:schemeClr val="bg1"/>
                </a:solidFill>
                <a:latin typeface="Railway"/>
              </a:rPr>
              <a:t> stores test-taker’s personal </a:t>
            </a:r>
            <a:r>
              <a:rPr lang="en-US" sz="4000" b="1" dirty="0">
                <a:solidFill>
                  <a:schemeClr val="bg1"/>
                </a:solidFill>
                <a:latin typeface="Railway"/>
              </a:rPr>
              <a:t>data and </a:t>
            </a:r>
            <a:r>
              <a:rPr lang="en-US" sz="4000" b="1" dirty="0" smtClean="0">
                <a:solidFill>
                  <a:schemeClr val="bg1"/>
                </a:solidFill>
                <a:latin typeface="Railway"/>
              </a:rPr>
              <a:t>tests results;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4000" b="1" dirty="0" smtClean="0">
                <a:solidFill>
                  <a:schemeClr val="bg1"/>
                </a:solidFill>
                <a:latin typeface="Railway"/>
              </a:rPr>
              <a:t> provides an access for many users</a:t>
            </a:r>
            <a:r>
              <a:rPr lang="en-US" sz="4000" b="1" dirty="0">
                <a:solidFill>
                  <a:schemeClr val="bg1"/>
                </a:solidFill>
                <a:latin typeface="Railway"/>
              </a:rPr>
              <a:t>. </a:t>
            </a:r>
            <a:endParaRPr lang="uk-UA" sz="4000" b="1" dirty="0">
              <a:solidFill>
                <a:schemeClr val="bg1"/>
              </a:solidFill>
              <a:latin typeface="Railway"/>
            </a:endParaRPr>
          </a:p>
        </p:txBody>
      </p:sp>
      <p:pic>
        <p:nvPicPr>
          <p:cNvPr id="8" name="Picture 1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6304715" y="190500"/>
            <a:ext cx="1909170" cy="190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81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11273" b="11273"/>
          <a:stretch>
            <a:fillRect/>
          </a:stretch>
        </p:blipFill>
        <p:spPr>
          <a:xfrm>
            <a:off x="0" y="0"/>
            <a:ext cx="19247491" cy="1051044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87293" y="8409039"/>
            <a:ext cx="606788" cy="66863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251733" y="8405318"/>
            <a:ext cx="673690" cy="668637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6019800" y="647701"/>
            <a:ext cx="510540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Raleway Bold" charset="-52"/>
                <a:cs typeface="Arial" panose="020B0604020202020204" pitchFamily="34" charset="0"/>
              </a:rPr>
              <a:t>CALT SOFTWARE</a:t>
            </a:r>
            <a:endParaRPr lang="uk-UA" sz="3000" b="1" dirty="0">
              <a:solidFill>
                <a:schemeClr val="bg1"/>
              </a:solidFill>
              <a:latin typeface="Raleway Bold" charset="-52"/>
              <a:cs typeface="Arial" panose="020B0604020202020204" pitchFamily="34" charset="0"/>
            </a:endParaRPr>
          </a:p>
          <a:p>
            <a:endParaRPr lang="uk-UA" sz="5500" b="1" dirty="0">
              <a:solidFill>
                <a:schemeClr val="bg1"/>
              </a:solidFill>
              <a:latin typeface="AvantGardeC" panose="04000500000000000000" pitchFamily="82" charset="0"/>
            </a:endParaRPr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4800" y="1875090"/>
            <a:ext cx="8938325" cy="740251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525000" y="2907492"/>
            <a:ext cx="9350055" cy="7379508"/>
          </a:xfrm>
          <a:prstGeom prst="rect">
            <a:avLst/>
          </a:prstGeom>
        </p:spPr>
      </p:pic>
      <p:pic>
        <p:nvPicPr>
          <p:cNvPr id="8" name="Picture 16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14586514" y="393307"/>
            <a:ext cx="1909170" cy="190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24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11273" b="11273"/>
          <a:stretch>
            <a:fillRect/>
          </a:stretch>
        </p:blipFill>
        <p:spPr>
          <a:xfrm>
            <a:off x="15240" y="0"/>
            <a:ext cx="19247491" cy="1051044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87293" y="8409039"/>
            <a:ext cx="606788" cy="66863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251733" y="8405318"/>
            <a:ext cx="673690" cy="668637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5638800" y="800100"/>
            <a:ext cx="746760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Raleway Bold" charset="-52"/>
              </a:rPr>
              <a:t>TEST TAKER’S OFFICE</a:t>
            </a:r>
            <a:endParaRPr lang="uk-UA" sz="3000" b="1" dirty="0" smtClean="0">
              <a:solidFill>
                <a:schemeClr val="bg1"/>
              </a:solidFill>
              <a:latin typeface="Raleway Bold" charset="-52"/>
            </a:endParaRPr>
          </a:p>
          <a:p>
            <a:endParaRPr lang="uk-UA" sz="5500" b="1" dirty="0">
              <a:solidFill>
                <a:schemeClr val="bg1"/>
              </a:solidFill>
              <a:latin typeface="AvantGardeC" panose="04000500000000000000" pitchFamily="82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86000" y="2324100"/>
            <a:ext cx="14173200" cy="6995177"/>
          </a:xfrm>
          <a:prstGeom prst="rect">
            <a:avLst/>
          </a:prstGeom>
        </p:spPr>
      </p:pic>
      <p:pic>
        <p:nvPicPr>
          <p:cNvPr id="7" name="Picture 16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15633993" y="190500"/>
            <a:ext cx="1909170" cy="190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69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11273" b="11273"/>
          <a:stretch>
            <a:fillRect/>
          </a:stretch>
        </p:blipFill>
        <p:spPr>
          <a:xfrm>
            <a:off x="228600" y="0"/>
            <a:ext cx="19247491" cy="1051044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87293" y="8409039"/>
            <a:ext cx="606788" cy="66863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251733" y="8405318"/>
            <a:ext cx="673690" cy="668637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4349419" y="495300"/>
            <a:ext cx="11814464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Raleway Bold" charset="-52"/>
              </a:rPr>
              <a:t>TEST DEVELOPER’S OFFICE</a:t>
            </a:r>
            <a:endParaRPr lang="uk-UA" sz="3000" b="1" dirty="0" smtClean="0">
              <a:solidFill>
                <a:schemeClr val="bg1"/>
              </a:solidFill>
              <a:latin typeface="Raleway Bold" charset="-52"/>
            </a:endParaRPr>
          </a:p>
          <a:p>
            <a:endParaRPr lang="uk-UA" sz="5500" b="1" dirty="0">
              <a:solidFill>
                <a:schemeClr val="bg1"/>
              </a:solidFill>
              <a:latin typeface="AvantGardeC" panose="04000500000000000000" pitchFamily="82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96000" y="1785390"/>
            <a:ext cx="8023486" cy="8501610"/>
          </a:xfrm>
          <a:prstGeom prst="rect">
            <a:avLst/>
          </a:prstGeom>
        </p:spPr>
      </p:pic>
      <p:pic>
        <p:nvPicPr>
          <p:cNvPr id="8" name="Picture 16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15209298" y="723900"/>
            <a:ext cx="1909170" cy="190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95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506</TotalTime>
  <Words>534</Words>
  <Application>Microsoft Office PowerPoint</Application>
  <PresentationFormat>Произвольный</PresentationFormat>
  <Paragraphs>104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2" baseType="lpstr">
      <vt:lpstr>Arial</vt:lpstr>
      <vt:lpstr>Raleway Bold</vt:lpstr>
      <vt:lpstr>Calibri</vt:lpstr>
      <vt:lpstr>Raleway</vt:lpstr>
      <vt:lpstr>Railway</vt:lpstr>
      <vt:lpstr>Arimo</vt:lpstr>
      <vt:lpstr>Wingdings</vt:lpstr>
      <vt:lpstr>AvantGardeC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Multistage</dc:title>
  <dc:creator>ПК</dc:creator>
  <cp:lastModifiedBy>ПК</cp:lastModifiedBy>
  <cp:revision>20</cp:revision>
  <dcterms:created xsi:type="dcterms:W3CDTF">2006-08-16T00:00:00Z</dcterms:created>
  <dcterms:modified xsi:type="dcterms:W3CDTF">2022-09-02T07:50:26Z</dcterms:modified>
  <dc:identifier>DAE-h2Mxhtg</dc:identifier>
</cp:coreProperties>
</file>