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1" r:id="rId3"/>
    <p:sldId id="274" r:id="rId4"/>
    <p:sldId id="257" r:id="rId5"/>
    <p:sldId id="269" r:id="rId6"/>
    <p:sldId id="282" r:id="rId7"/>
    <p:sldId id="276" r:id="rId8"/>
    <p:sldId id="260" r:id="rId9"/>
    <p:sldId id="261" r:id="rId10"/>
    <p:sldId id="266" r:id="rId11"/>
    <p:sldId id="268" r:id="rId12"/>
    <p:sldId id="284" r:id="rId13"/>
    <p:sldId id="277" r:id="rId14"/>
    <p:sldId id="278" r:id="rId15"/>
    <p:sldId id="273" r:id="rId16"/>
    <p:sldId id="280" r:id="rId17"/>
    <p:sldId id="279" r:id="rId18"/>
    <p:sldId id="283" r:id="rId19"/>
    <p:sldId id="281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5F7"/>
    <a:srgbClr val="FCE6E0"/>
    <a:srgbClr val="F6B6A4"/>
    <a:srgbClr val="82D8FE"/>
    <a:srgbClr val="85E7FB"/>
    <a:srgbClr val="86E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rednji slog 2 – poudare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rednji slog 2 – poudare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401" autoAdjust="0"/>
  </p:normalViewPr>
  <p:slideViewPr>
    <p:cSldViewPr snapToGrid="0">
      <p:cViewPr varScale="1">
        <p:scale>
          <a:sx n="92" d="100"/>
          <a:sy n="92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B84DCD-72DC-4242-9705-B05147FE9B06}" type="doc">
      <dgm:prSet loTypeId="urn:microsoft.com/office/officeart/2005/8/layout/cycle3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sl-SI"/>
        </a:p>
      </dgm:t>
    </dgm:pt>
    <dgm:pt modelId="{57A0BC47-7CBC-43F9-A838-1681897723B3}">
      <dgm:prSet phldrT="[Text]"/>
      <dgm:spPr/>
      <dgm:t>
        <a:bodyPr/>
        <a:lstStyle/>
        <a:p>
          <a:r>
            <a:rPr lang="en-GB" b="1" dirty="0"/>
            <a:t>Term</a:t>
          </a:r>
          <a:r>
            <a:rPr lang="sl-SI" b="1" dirty="0"/>
            <a:t> </a:t>
          </a:r>
          <a:r>
            <a:rPr lang="en-GB" b="1" dirty="0"/>
            <a:t>identification</a:t>
          </a:r>
          <a:endParaRPr lang="sl-SI" b="1" dirty="0"/>
        </a:p>
      </dgm:t>
    </dgm:pt>
    <dgm:pt modelId="{97A2B3A1-38A3-4922-B1D4-02F7D9C8D8CC}" type="parTrans" cxnId="{392B8729-674A-4559-928E-7A6DBA27CF88}">
      <dgm:prSet/>
      <dgm:spPr/>
      <dgm:t>
        <a:bodyPr/>
        <a:lstStyle/>
        <a:p>
          <a:endParaRPr lang="sl-SI"/>
        </a:p>
      </dgm:t>
    </dgm:pt>
    <dgm:pt modelId="{217907CE-77C7-4BDD-8DEF-174438D709B2}" type="sibTrans" cxnId="{392B8729-674A-4559-928E-7A6DBA27CF88}">
      <dgm:prSet/>
      <dgm:spPr/>
      <dgm:t>
        <a:bodyPr/>
        <a:lstStyle/>
        <a:p>
          <a:endParaRPr lang="sl-SI"/>
        </a:p>
      </dgm:t>
    </dgm:pt>
    <dgm:pt modelId="{1F87D31C-B6D7-4383-8A7D-4DC5539AC710}">
      <dgm:prSet phldrT="[Text]"/>
      <dgm:spPr/>
      <dgm:t>
        <a:bodyPr/>
        <a:lstStyle/>
        <a:p>
          <a:r>
            <a:rPr lang="sl-SI" b="1" dirty="0"/>
            <a:t>WG </a:t>
          </a:r>
          <a:r>
            <a:rPr lang="en-GB" b="1" dirty="0"/>
            <a:t>processing</a:t>
          </a:r>
          <a:endParaRPr lang="sl-SI" b="1" dirty="0"/>
        </a:p>
      </dgm:t>
    </dgm:pt>
    <dgm:pt modelId="{FBC05ABD-C33D-41CE-9369-2D6672C10AAD}" type="parTrans" cxnId="{C6048114-E34F-4E36-AD1E-AF9B36B76510}">
      <dgm:prSet/>
      <dgm:spPr/>
      <dgm:t>
        <a:bodyPr/>
        <a:lstStyle/>
        <a:p>
          <a:endParaRPr lang="sl-SI"/>
        </a:p>
      </dgm:t>
    </dgm:pt>
    <dgm:pt modelId="{6CA695F8-2A85-4F23-B59E-5C8139B5D1EA}" type="sibTrans" cxnId="{C6048114-E34F-4E36-AD1E-AF9B36B76510}">
      <dgm:prSet/>
      <dgm:spPr/>
      <dgm:t>
        <a:bodyPr/>
        <a:lstStyle/>
        <a:p>
          <a:endParaRPr lang="sl-SI"/>
        </a:p>
      </dgm:t>
    </dgm:pt>
    <dgm:pt modelId="{B6471763-44FE-4B95-8F0E-CE58A9623669}">
      <dgm:prSet phldrT="[Text]"/>
      <dgm:spPr/>
      <dgm:t>
        <a:bodyPr/>
        <a:lstStyle/>
        <a:p>
          <a:r>
            <a:rPr lang="sl-SI" b="1" dirty="0" err="1"/>
            <a:t>Terminology</a:t>
          </a:r>
          <a:endParaRPr lang="sl-SI" b="1" dirty="0"/>
        </a:p>
        <a:p>
          <a:r>
            <a:rPr lang="en-GB" b="1" dirty="0"/>
            <a:t>Standardization </a:t>
          </a:r>
          <a:r>
            <a:rPr lang="sl-SI" b="1" dirty="0" err="1"/>
            <a:t>Board</a:t>
          </a:r>
          <a:r>
            <a:rPr lang="sl-SI" b="1" dirty="0"/>
            <a:t> </a:t>
          </a:r>
          <a:r>
            <a:rPr lang="sl-SI" b="1" dirty="0" err="1"/>
            <a:t>Approval</a:t>
          </a:r>
          <a:endParaRPr lang="sl-SI" b="1" dirty="0"/>
        </a:p>
      </dgm:t>
    </dgm:pt>
    <dgm:pt modelId="{3D1C4040-7BB1-42E7-ABF8-E3BBBE251CC4}" type="parTrans" cxnId="{58E939AE-19C2-48BE-AC00-82115D0FFFCD}">
      <dgm:prSet/>
      <dgm:spPr/>
      <dgm:t>
        <a:bodyPr/>
        <a:lstStyle/>
        <a:p>
          <a:endParaRPr lang="sl-SI"/>
        </a:p>
      </dgm:t>
    </dgm:pt>
    <dgm:pt modelId="{D8E25C84-2885-4F3A-9FF7-D2CA7E728774}" type="sibTrans" cxnId="{58E939AE-19C2-48BE-AC00-82115D0FFFCD}">
      <dgm:prSet/>
      <dgm:spPr/>
      <dgm:t>
        <a:bodyPr/>
        <a:lstStyle/>
        <a:p>
          <a:endParaRPr lang="sl-SI"/>
        </a:p>
      </dgm:t>
    </dgm:pt>
    <dgm:pt modelId="{54A38E3D-09B3-4C23-8ABB-3306BE56DB8D}">
      <dgm:prSet phldrT="[Text]"/>
      <dgm:spPr/>
      <dgm:t>
        <a:bodyPr/>
        <a:lstStyle/>
        <a:p>
          <a:r>
            <a:rPr lang="en-GB" b="1" dirty="0"/>
            <a:t>End users</a:t>
          </a:r>
          <a:endParaRPr lang="sl-SI" b="1" dirty="0"/>
        </a:p>
      </dgm:t>
    </dgm:pt>
    <dgm:pt modelId="{9E48F764-81E6-4B68-B2D7-8597EB0CA779}" type="parTrans" cxnId="{C8B3FC08-4381-416E-B5E1-952EC8ECD92F}">
      <dgm:prSet/>
      <dgm:spPr/>
      <dgm:t>
        <a:bodyPr/>
        <a:lstStyle/>
        <a:p>
          <a:endParaRPr lang="sl-SI"/>
        </a:p>
      </dgm:t>
    </dgm:pt>
    <dgm:pt modelId="{A933AF9F-4C53-4CDD-8576-19184CB23989}" type="sibTrans" cxnId="{C8B3FC08-4381-416E-B5E1-952EC8ECD92F}">
      <dgm:prSet/>
      <dgm:spPr/>
      <dgm:t>
        <a:bodyPr/>
        <a:lstStyle/>
        <a:p>
          <a:endParaRPr lang="sl-SI"/>
        </a:p>
      </dgm:t>
    </dgm:pt>
    <dgm:pt modelId="{CA7D8424-61DC-4DD4-AB55-083BA9CE1551}">
      <dgm:prSet phldrT="[Text]"/>
      <dgm:spPr/>
      <dgm:t>
        <a:bodyPr/>
        <a:lstStyle/>
        <a:p>
          <a:r>
            <a:rPr lang="sl-SI" b="1" dirty="0" err="1"/>
            <a:t>Inclusion</a:t>
          </a:r>
          <a:r>
            <a:rPr lang="sl-SI" b="1" dirty="0"/>
            <a:t> in </a:t>
          </a:r>
          <a:r>
            <a:rPr lang="sl-SI" b="1" dirty="0" err="1"/>
            <a:t>the</a:t>
          </a:r>
          <a:r>
            <a:rPr lang="sl-SI" b="1" dirty="0"/>
            <a:t> </a:t>
          </a:r>
          <a:r>
            <a:rPr lang="sl-SI" b="1" dirty="0" err="1"/>
            <a:t>dictionary</a:t>
          </a:r>
          <a:r>
            <a:rPr lang="sl-SI" b="1" dirty="0"/>
            <a:t> </a:t>
          </a:r>
          <a:r>
            <a:rPr lang="en-GB" b="1" dirty="0"/>
            <a:t>&amp;</a:t>
          </a:r>
          <a:r>
            <a:rPr lang="sl-SI" b="1" dirty="0"/>
            <a:t> </a:t>
          </a:r>
          <a:r>
            <a:rPr lang="sl-SI" b="1" dirty="0" err="1"/>
            <a:t>database</a:t>
          </a:r>
          <a:endParaRPr lang="sl-SI" b="1" dirty="0"/>
        </a:p>
      </dgm:t>
    </dgm:pt>
    <dgm:pt modelId="{5B3C7606-6DAF-42A8-8956-E243CB9A2ECF}" type="parTrans" cxnId="{1B2B1BF6-50AE-42D3-B77D-984E8CB07446}">
      <dgm:prSet/>
      <dgm:spPr/>
      <dgm:t>
        <a:bodyPr/>
        <a:lstStyle/>
        <a:p>
          <a:endParaRPr lang="sl-SI"/>
        </a:p>
      </dgm:t>
    </dgm:pt>
    <dgm:pt modelId="{6ED1798B-59C9-4149-879D-60D53F990A06}" type="sibTrans" cxnId="{1B2B1BF6-50AE-42D3-B77D-984E8CB07446}">
      <dgm:prSet/>
      <dgm:spPr/>
      <dgm:t>
        <a:bodyPr/>
        <a:lstStyle/>
        <a:p>
          <a:endParaRPr lang="sl-SI"/>
        </a:p>
      </dgm:t>
    </dgm:pt>
    <dgm:pt modelId="{6687747D-3B08-43C3-A871-43B8C4241416}" type="pres">
      <dgm:prSet presAssocID="{24B84DCD-72DC-4242-9705-B05147FE9B06}" presName="Name0" presStyleCnt="0">
        <dgm:presLayoutVars>
          <dgm:dir/>
          <dgm:resizeHandles val="exact"/>
        </dgm:presLayoutVars>
      </dgm:prSet>
      <dgm:spPr/>
    </dgm:pt>
    <dgm:pt modelId="{AD3C8D85-5B3A-45C7-A69D-58CFBCD69656}" type="pres">
      <dgm:prSet presAssocID="{24B84DCD-72DC-4242-9705-B05147FE9B06}" presName="cycle" presStyleCnt="0"/>
      <dgm:spPr/>
    </dgm:pt>
    <dgm:pt modelId="{A1D5D60D-9D3B-4061-9DE9-B464552BE39C}" type="pres">
      <dgm:prSet presAssocID="{57A0BC47-7CBC-43F9-A838-1681897723B3}" presName="nodeFirstNode" presStyleLbl="node1" presStyleIdx="0" presStyleCnt="5" custRadScaleRad="84474">
        <dgm:presLayoutVars>
          <dgm:bulletEnabled val="1"/>
        </dgm:presLayoutVars>
      </dgm:prSet>
      <dgm:spPr/>
    </dgm:pt>
    <dgm:pt modelId="{478EA1D6-B08B-4F59-84F3-7B1396214C08}" type="pres">
      <dgm:prSet presAssocID="{217907CE-77C7-4BDD-8DEF-174438D709B2}" presName="sibTransFirstNode" presStyleLbl="bgShp" presStyleIdx="0" presStyleCnt="1"/>
      <dgm:spPr/>
    </dgm:pt>
    <dgm:pt modelId="{5CD9D7CA-7A44-4D6A-983B-A4C444E4961F}" type="pres">
      <dgm:prSet presAssocID="{1F87D31C-B6D7-4383-8A7D-4DC5539AC710}" presName="nodeFollowingNodes" presStyleLbl="node1" presStyleIdx="1" presStyleCnt="5" custRadScaleRad="97512" custRadScaleInc="17979">
        <dgm:presLayoutVars>
          <dgm:bulletEnabled val="1"/>
        </dgm:presLayoutVars>
      </dgm:prSet>
      <dgm:spPr/>
    </dgm:pt>
    <dgm:pt modelId="{69A01C4C-B627-400D-A86B-24F4ECF9E21D}" type="pres">
      <dgm:prSet presAssocID="{B6471763-44FE-4B95-8F0E-CE58A9623669}" presName="nodeFollowingNodes" presStyleLbl="node1" presStyleIdx="2" presStyleCnt="5" custRadScaleRad="111313" custRadScaleInc="-20737">
        <dgm:presLayoutVars>
          <dgm:bulletEnabled val="1"/>
        </dgm:presLayoutVars>
      </dgm:prSet>
      <dgm:spPr/>
    </dgm:pt>
    <dgm:pt modelId="{9AE4F714-FD0D-4E2B-B554-720F4D322313}" type="pres">
      <dgm:prSet presAssocID="{CA7D8424-61DC-4DD4-AB55-083BA9CE1551}" presName="nodeFollowingNodes" presStyleLbl="node1" presStyleIdx="3" presStyleCnt="5" custRadScaleRad="103032" custRadScaleInc="13697">
        <dgm:presLayoutVars>
          <dgm:bulletEnabled val="1"/>
        </dgm:presLayoutVars>
      </dgm:prSet>
      <dgm:spPr/>
    </dgm:pt>
    <dgm:pt modelId="{ACF50126-AAFF-41B1-8C51-709925696831}" type="pres">
      <dgm:prSet presAssocID="{54A38E3D-09B3-4C23-8ABB-3306BE56DB8D}" presName="nodeFollowingNodes" presStyleLbl="node1" presStyleIdx="4" presStyleCnt="5" custRadScaleRad="89956" custRadScaleInc="-16952">
        <dgm:presLayoutVars>
          <dgm:bulletEnabled val="1"/>
        </dgm:presLayoutVars>
      </dgm:prSet>
      <dgm:spPr/>
    </dgm:pt>
  </dgm:ptLst>
  <dgm:cxnLst>
    <dgm:cxn modelId="{A3C61608-1CD6-42F2-9E05-B1DE52BE2108}" type="presOf" srcId="{B6471763-44FE-4B95-8F0E-CE58A9623669}" destId="{69A01C4C-B627-400D-A86B-24F4ECF9E21D}" srcOrd="0" destOrd="0" presId="urn:microsoft.com/office/officeart/2005/8/layout/cycle3"/>
    <dgm:cxn modelId="{C8B3FC08-4381-416E-B5E1-952EC8ECD92F}" srcId="{24B84DCD-72DC-4242-9705-B05147FE9B06}" destId="{54A38E3D-09B3-4C23-8ABB-3306BE56DB8D}" srcOrd="4" destOrd="0" parTransId="{9E48F764-81E6-4B68-B2D7-8597EB0CA779}" sibTransId="{A933AF9F-4C53-4CDD-8576-19184CB23989}"/>
    <dgm:cxn modelId="{F64B620E-2222-412D-A125-F3A5777F4B69}" type="presOf" srcId="{217907CE-77C7-4BDD-8DEF-174438D709B2}" destId="{478EA1D6-B08B-4F59-84F3-7B1396214C08}" srcOrd="0" destOrd="0" presId="urn:microsoft.com/office/officeart/2005/8/layout/cycle3"/>
    <dgm:cxn modelId="{C6048114-E34F-4E36-AD1E-AF9B36B76510}" srcId="{24B84DCD-72DC-4242-9705-B05147FE9B06}" destId="{1F87D31C-B6D7-4383-8A7D-4DC5539AC710}" srcOrd="1" destOrd="0" parTransId="{FBC05ABD-C33D-41CE-9369-2D6672C10AAD}" sibTransId="{6CA695F8-2A85-4F23-B59E-5C8139B5D1EA}"/>
    <dgm:cxn modelId="{39B3BB15-F07C-414F-915F-EB4826C4A00A}" type="presOf" srcId="{57A0BC47-7CBC-43F9-A838-1681897723B3}" destId="{A1D5D60D-9D3B-4061-9DE9-B464552BE39C}" srcOrd="0" destOrd="0" presId="urn:microsoft.com/office/officeart/2005/8/layout/cycle3"/>
    <dgm:cxn modelId="{392B8729-674A-4559-928E-7A6DBA27CF88}" srcId="{24B84DCD-72DC-4242-9705-B05147FE9B06}" destId="{57A0BC47-7CBC-43F9-A838-1681897723B3}" srcOrd="0" destOrd="0" parTransId="{97A2B3A1-38A3-4922-B1D4-02F7D9C8D8CC}" sibTransId="{217907CE-77C7-4BDD-8DEF-174438D709B2}"/>
    <dgm:cxn modelId="{1C6F7947-2CC0-4298-A294-6A7B833BF812}" type="presOf" srcId="{24B84DCD-72DC-4242-9705-B05147FE9B06}" destId="{6687747D-3B08-43C3-A871-43B8C4241416}" srcOrd="0" destOrd="0" presId="urn:microsoft.com/office/officeart/2005/8/layout/cycle3"/>
    <dgm:cxn modelId="{0C34EC4E-6A1B-4195-AD2E-0305F2925166}" type="presOf" srcId="{CA7D8424-61DC-4DD4-AB55-083BA9CE1551}" destId="{9AE4F714-FD0D-4E2B-B554-720F4D322313}" srcOrd="0" destOrd="0" presId="urn:microsoft.com/office/officeart/2005/8/layout/cycle3"/>
    <dgm:cxn modelId="{42CC1C9C-82EA-463F-9FA2-5A1AA96C5C96}" type="presOf" srcId="{1F87D31C-B6D7-4383-8A7D-4DC5539AC710}" destId="{5CD9D7CA-7A44-4D6A-983B-A4C444E4961F}" srcOrd="0" destOrd="0" presId="urn:microsoft.com/office/officeart/2005/8/layout/cycle3"/>
    <dgm:cxn modelId="{58E939AE-19C2-48BE-AC00-82115D0FFFCD}" srcId="{24B84DCD-72DC-4242-9705-B05147FE9B06}" destId="{B6471763-44FE-4B95-8F0E-CE58A9623669}" srcOrd="2" destOrd="0" parTransId="{3D1C4040-7BB1-42E7-ABF8-E3BBBE251CC4}" sibTransId="{D8E25C84-2885-4F3A-9FF7-D2CA7E728774}"/>
    <dgm:cxn modelId="{8C892BB7-44A0-49A7-BFBD-3724C1244903}" type="presOf" srcId="{54A38E3D-09B3-4C23-8ABB-3306BE56DB8D}" destId="{ACF50126-AAFF-41B1-8C51-709925696831}" srcOrd="0" destOrd="0" presId="urn:microsoft.com/office/officeart/2005/8/layout/cycle3"/>
    <dgm:cxn modelId="{1B2B1BF6-50AE-42D3-B77D-984E8CB07446}" srcId="{24B84DCD-72DC-4242-9705-B05147FE9B06}" destId="{CA7D8424-61DC-4DD4-AB55-083BA9CE1551}" srcOrd="3" destOrd="0" parTransId="{5B3C7606-6DAF-42A8-8956-E243CB9A2ECF}" sibTransId="{6ED1798B-59C9-4149-879D-60D53F990A06}"/>
    <dgm:cxn modelId="{0E138342-009C-428F-A5C9-7E85A93E27E0}" type="presParOf" srcId="{6687747D-3B08-43C3-A871-43B8C4241416}" destId="{AD3C8D85-5B3A-45C7-A69D-58CFBCD69656}" srcOrd="0" destOrd="0" presId="urn:microsoft.com/office/officeart/2005/8/layout/cycle3"/>
    <dgm:cxn modelId="{7CD68C0E-B3E1-4F1A-AB5F-BAEAF60AF2DA}" type="presParOf" srcId="{AD3C8D85-5B3A-45C7-A69D-58CFBCD69656}" destId="{A1D5D60D-9D3B-4061-9DE9-B464552BE39C}" srcOrd="0" destOrd="0" presId="urn:microsoft.com/office/officeart/2005/8/layout/cycle3"/>
    <dgm:cxn modelId="{83012A44-12F9-4C8F-983D-6DC53E8DB427}" type="presParOf" srcId="{AD3C8D85-5B3A-45C7-A69D-58CFBCD69656}" destId="{478EA1D6-B08B-4F59-84F3-7B1396214C08}" srcOrd="1" destOrd="0" presId="urn:microsoft.com/office/officeart/2005/8/layout/cycle3"/>
    <dgm:cxn modelId="{D80E3E62-2030-427A-BE97-27A9E6A49EF4}" type="presParOf" srcId="{AD3C8D85-5B3A-45C7-A69D-58CFBCD69656}" destId="{5CD9D7CA-7A44-4D6A-983B-A4C444E4961F}" srcOrd="2" destOrd="0" presId="urn:microsoft.com/office/officeart/2005/8/layout/cycle3"/>
    <dgm:cxn modelId="{F58FEC65-AA89-4323-B757-9703BBD42216}" type="presParOf" srcId="{AD3C8D85-5B3A-45C7-A69D-58CFBCD69656}" destId="{69A01C4C-B627-400D-A86B-24F4ECF9E21D}" srcOrd="3" destOrd="0" presId="urn:microsoft.com/office/officeart/2005/8/layout/cycle3"/>
    <dgm:cxn modelId="{BFCBB1A3-493B-49CF-AC5D-6920E2227BA1}" type="presParOf" srcId="{AD3C8D85-5B3A-45C7-A69D-58CFBCD69656}" destId="{9AE4F714-FD0D-4E2B-B554-720F4D322313}" srcOrd="4" destOrd="0" presId="urn:microsoft.com/office/officeart/2005/8/layout/cycle3"/>
    <dgm:cxn modelId="{BBCAE5B5-A109-44EE-9EC3-693D802EB688}" type="presParOf" srcId="{AD3C8D85-5B3A-45C7-A69D-58CFBCD69656}" destId="{ACF50126-AAFF-41B1-8C51-70992569683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3FAB41-8CF2-45E8-8B39-CFCC402FE6C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218992-75EA-4C3E-B5DD-124AC019A6BF}">
      <dgm:prSet custT="1"/>
      <dgm:spPr/>
      <dgm:t>
        <a:bodyPr/>
        <a:lstStyle/>
        <a:p>
          <a:r>
            <a:rPr lang="en-GB" sz="3200" b="1" dirty="0"/>
            <a:t>To consider</a:t>
          </a:r>
          <a:r>
            <a:rPr lang="sl-SI" sz="3200" b="1" dirty="0"/>
            <a:t>:</a:t>
          </a:r>
          <a:endParaRPr lang="en-US" sz="3200" dirty="0"/>
        </a:p>
      </dgm:t>
    </dgm:pt>
    <dgm:pt modelId="{7EAD89A6-800E-4CAF-9C97-3C4CC503C6AA}" type="parTrans" cxnId="{83A33A6A-C4CB-4D34-9C80-3C3BBAF9B1D3}">
      <dgm:prSet/>
      <dgm:spPr/>
      <dgm:t>
        <a:bodyPr/>
        <a:lstStyle/>
        <a:p>
          <a:endParaRPr lang="en-US"/>
        </a:p>
      </dgm:t>
    </dgm:pt>
    <dgm:pt modelId="{F41EC520-68F4-4C9B-BBB6-92B8AE1370D9}" type="sibTrans" cxnId="{83A33A6A-C4CB-4D34-9C80-3C3BBAF9B1D3}">
      <dgm:prSet/>
      <dgm:spPr/>
      <dgm:t>
        <a:bodyPr/>
        <a:lstStyle/>
        <a:p>
          <a:endParaRPr lang="en-US"/>
        </a:p>
      </dgm:t>
    </dgm:pt>
    <dgm:pt modelId="{0E1C34AC-A005-4E8F-B8D8-016537D34851}">
      <dgm:prSet/>
      <dgm:spPr/>
      <dgm:t>
        <a:bodyPr/>
        <a:lstStyle/>
        <a:p>
          <a:r>
            <a:rPr lang="sl-SI" dirty="0"/>
            <a:t>- </a:t>
          </a:r>
          <a:r>
            <a:rPr lang="en-GB" b="1" dirty="0"/>
            <a:t>Aim</a:t>
          </a:r>
          <a:r>
            <a:rPr lang="en-GB" dirty="0"/>
            <a:t> of the dictionary (</a:t>
          </a:r>
          <a:r>
            <a:rPr lang="en-GB" b="1" dirty="0"/>
            <a:t>military knowledge database</a:t>
          </a:r>
          <a:r>
            <a:rPr lang="en-GB" dirty="0"/>
            <a:t>)</a:t>
          </a:r>
          <a:endParaRPr lang="en-US" dirty="0"/>
        </a:p>
      </dgm:t>
    </dgm:pt>
    <dgm:pt modelId="{A68E5A2A-2129-4DAE-AF80-C24BC0EC8CCF}" type="parTrans" cxnId="{446F70DC-7DE9-4A00-8C10-CC48F1E735CB}">
      <dgm:prSet/>
      <dgm:spPr/>
      <dgm:t>
        <a:bodyPr/>
        <a:lstStyle/>
        <a:p>
          <a:endParaRPr lang="en-US"/>
        </a:p>
      </dgm:t>
    </dgm:pt>
    <dgm:pt modelId="{C1713A4C-EE55-4C7C-B2BC-61BC2C030F23}" type="sibTrans" cxnId="{446F70DC-7DE9-4A00-8C10-CC48F1E735CB}">
      <dgm:prSet/>
      <dgm:spPr/>
      <dgm:t>
        <a:bodyPr/>
        <a:lstStyle/>
        <a:p>
          <a:endParaRPr lang="en-US"/>
        </a:p>
      </dgm:t>
    </dgm:pt>
    <dgm:pt modelId="{6804C6AF-9A2B-4975-B39D-4169A0F8812D}">
      <dgm:prSet/>
      <dgm:spPr/>
      <dgm:t>
        <a:bodyPr/>
        <a:lstStyle/>
        <a:p>
          <a:r>
            <a:rPr lang="sl-SI" dirty="0"/>
            <a:t>- </a:t>
          </a:r>
          <a:r>
            <a:rPr lang="en-GB" b="1" dirty="0"/>
            <a:t>E</a:t>
          </a:r>
          <a:r>
            <a:rPr lang="sl-SI" b="1" dirty="0" err="1"/>
            <a:t>nd</a:t>
          </a:r>
          <a:r>
            <a:rPr lang="sl-SI" b="1" dirty="0"/>
            <a:t> </a:t>
          </a:r>
          <a:r>
            <a:rPr lang="sl-SI" b="1" dirty="0" err="1"/>
            <a:t>users</a:t>
          </a:r>
          <a:r>
            <a:rPr lang="sl-SI" b="1" dirty="0"/>
            <a:t> </a:t>
          </a:r>
          <a:r>
            <a:rPr lang="sl-SI" dirty="0"/>
            <a:t>(</a:t>
          </a:r>
          <a:r>
            <a:rPr lang="sl-SI" dirty="0" err="1"/>
            <a:t>different</a:t>
          </a:r>
          <a:r>
            <a:rPr lang="sl-SI" dirty="0"/>
            <a:t> </a:t>
          </a:r>
          <a:r>
            <a:rPr lang="sl-SI" dirty="0" err="1"/>
            <a:t>needs</a:t>
          </a:r>
          <a:r>
            <a:rPr lang="sl-SI" dirty="0"/>
            <a:t>)</a:t>
          </a:r>
          <a:endParaRPr lang="en-US" dirty="0"/>
        </a:p>
      </dgm:t>
    </dgm:pt>
    <dgm:pt modelId="{9833D6A5-99BA-43AD-AA47-4C9F23993411}" type="parTrans" cxnId="{7DB38C46-E026-4F4E-957A-971611006A00}">
      <dgm:prSet/>
      <dgm:spPr/>
      <dgm:t>
        <a:bodyPr/>
        <a:lstStyle/>
        <a:p>
          <a:endParaRPr lang="en-US"/>
        </a:p>
      </dgm:t>
    </dgm:pt>
    <dgm:pt modelId="{00027939-AA23-4A21-B401-C17197F0595E}" type="sibTrans" cxnId="{7DB38C46-E026-4F4E-957A-971611006A00}">
      <dgm:prSet/>
      <dgm:spPr/>
      <dgm:t>
        <a:bodyPr/>
        <a:lstStyle/>
        <a:p>
          <a:endParaRPr lang="en-US"/>
        </a:p>
      </dgm:t>
    </dgm:pt>
    <dgm:pt modelId="{7230A790-E8FF-4172-8C57-4AD37D1C11F0}">
      <dgm:prSet/>
      <dgm:spPr/>
      <dgm:t>
        <a:bodyPr/>
        <a:lstStyle/>
        <a:p>
          <a:r>
            <a:rPr lang="sl-SI" dirty="0"/>
            <a:t>- </a:t>
          </a:r>
          <a:r>
            <a:rPr lang="en-GB" b="1" dirty="0"/>
            <a:t>Terminology and </a:t>
          </a:r>
          <a:r>
            <a:rPr lang="en-GB" b="1" dirty="0" err="1"/>
            <a:t>terminography</a:t>
          </a:r>
          <a:r>
            <a:rPr lang="en-GB" b="1" dirty="0"/>
            <a:t> standards</a:t>
          </a:r>
          <a:r>
            <a:rPr lang="sl-SI" b="1" dirty="0"/>
            <a:t> </a:t>
          </a:r>
          <a:r>
            <a:rPr lang="sl-SI" dirty="0"/>
            <a:t>(</a:t>
          </a:r>
          <a:r>
            <a:rPr lang="en-US" dirty="0"/>
            <a:t>ISO 10241-1:2013</a:t>
          </a:r>
          <a:r>
            <a:rPr lang="sl-SI" dirty="0"/>
            <a:t>) </a:t>
          </a:r>
          <a:endParaRPr lang="en-US" dirty="0"/>
        </a:p>
      </dgm:t>
    </dgm:pt>
    <dgm:pt modelId="{18B79D44-D05A-4C01-8325-3502015130E3}" type="parTrans" cxnId="{31A9A103-9675-44A0-B6E9-3811B69EC97F}">
      <dgm:prSet/>
      <dgm:spPr/>
      <dgm:t>
        <a:bodyPr/>
        <a:lstStyle/>
        <a:p>
          <a:endParaRPr lang="en-US"/>
        </a:p>
      </dgm:t>
    </dgm:pt>
    <dgm:pt modelId="{C1B21F74-E3EC-44B6-AE8E-B916D6C5C4F0}" type="sibTrans" cxnId="{31A9A103-9675-44A0-B6E9-3811B69EC97F}">
      <dgm:prSet/>
      <dgm:spPr/>
      <dgm:t>
        <a:bodyPr/>
        <a:lstStyle/>
        <a:p>
          <a:endParaRPr lang="en-US"/>
        </a:p>
      </dgm:t>
    </dgm:pt>
    <dgm:pt modelId="{0900C36E-C5B5-421A-9AE4-C404AE382000}">
      <dgm:prSet custT="1"/>
      <dgm:spPr/>
      <dgm:t>
        <a:bodyPr/>
        <a:lstStyle/>
        <a:p>
          <a:r>
            <a:rPr lang="en-GB" sz="2800" dirty="0"/>
            <a:t>Terminology and </a:t>
          </a:r>
          <a:r>
            <a:rPr lang="en-GB" sz="2800" dirty="0" err="1"/>
            <a:t>terminography</a:t>
          </a:r>
          <a:r>
            <a:rPr lang="en-GB" sz="2800" dirty="0"/>
            <a:t> standards remain</a:t>
          </a:r>
          <a:r>
            <a:rPr lang="sl-SI" sz="2800" dirty="0"/>
            <a:t> </a:t>
          </a:r>
          <a:r>
            <a:rPr lang="sl-SI" sz="2800" dirty="0" err="1"/>
            <a:t>the</a:t>
          </a:r>
          <a:r>
            <a:rPr lang="sl-SI" sz="2800" dirty="0"/>
            <a:t> same </a:t>
          </a:r>
          <a:r>
            <a:rPr lang="en-GB" sz="2800" dirty="0"/>
            <a:t>through</a:t>
          </a:r>
          <a:r>
            <a:rPr lang="sl-SI" sz="2800" dirty="0"/>
            <a:t> </a:t>
          </a:r>
          <a:r>
            <a:rPr lang="sl-SI" sz="2800" dirty="0" err="1"/>
            <a:t>all</a:t>
          </a:r>
          <a:r>
            <a:rPr lang="sl-SI" sz="2800" dirty="0"/>
            <a:t> </a:t>
          </a:r>
          <a:r>
            <a:rPr lang="sl-SI" sz="2800" dirty="0" err="1"/>
            <a:t>phases</a:t>
          </a:r>
          <a:r>
            <a:rPr lang="sl-SI" sz="2800" dirty="0"/>
            <a:t>.</a:t>
          </a:r>
          <a:endParaRPr lang="en-US" sz="2800" dirty="0"/>
        </a:p>
      </dgm:t>
    </dgm:pt>
    <dgm:pt modelId="{9BA0E6C9-AA2B-4686-8F49-E171C056EC61}" type="parTrans" cxnId="{69BE2ECD-AE62-4F1E-87A6-5008540222F7}">
      <dgm:prSet/>
      <dgm:spPr/>
      <dgm:t>
        <a:bodyPr/>
        <a:lstStyle/>
        <a:p>
          <a:endParaRPr lang="en-US"/>
        </a:p>
      </dgm:t>
    </dgm:pt>
    <dgm:pt modelId="{144A4890-B1E4-4687-B7B7-E55B39D9CC12}" type="sibTrans" cxnId="{69BE2ECD-AE62-4F1E-87A6-5008540222F7}">
      <dgm:prSet/>
      <dgm:spPr/>
      <dgm:t>
        <a:bodyPr/>
        <a:lstStyle/>
        <a:p>
          <a:endParaRPr lang="en-US"/>
        </a:p>
      </dgm:t>
    </dgm:pt>
    <dgm:pt modelId="{613448B1-AEAB-4DBE-9911-DFA8E224323A}" type="pres">
      <dgm:prSet presAssocID="{793FAB41-8CF2-45E8-8B39-CFCC402FE6C5}" presName="Name0" presStyleCnt="0">
        <dgm:presLayoutVars>
          <dgm:dir/>
          <dgm:animLvl val="lvl"/>
          <dgm:resizeHandles val="exact"/>
        </dgm:presLayoutVars>
      </dgm:prSet>
      <dgm:spPr/>
    </dgm:pt>
    <dgm:pt modelId="{1E3652C8-FBCD-42A9-9CFB-8EAE1C04168A}" type="pres">
      <dgm:prSet presAssocID="{BF218992-75EA-4C3E-B5DD-124AC019A6BF}" presName="linNode" presStyleCnt="0"/>
      <dgm:spPr/>
    </dgm:pt>
    <dgm:pt modelId="{CF4A746C-3E96-4F9B-9259-E0F31AA8958D}" type="pres">
      <dgm:prSet presAssocID="{BF218992-75EA-4C3E-B5DD-124AC019A6BF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A2E6E557-8985-4EA9-9778-FE8FEE5BB186}" type="pres">
      <dgm:prSet presAssocID="{BF218992-75EA-4C3E-B5DD-124AC019A6BF}" presName="descendantText" presStyleLbl="alignAccFollowNode1" presStyleIdx="0" presStyleCnt="1">
        <dgm:presLayoutVars>
          <dgm:bulletEnabled val="1"/>
        </dgm:presLayoutVars>
      </dgm:prSet>
      <dgm:spPr/>
    </dgm:pt>
    <dgm:pt modelId="{12AB9C23-F831-4F48-A302-B27372C7310B}" type="pres">
      <dgm:prSet presAssocID="{F41EC520-68F4-4C9B-BBB6-92B8AE1370D9}" presName="sp" presStyleCnt="0"/>
      <dgm:spPr/>
    </dgm:pt>
    <dgm:pt modelId="{46A187A5-E031-4EA4-ABAF-EE4761ECDD53}" type="pres">
      <dgm:prSet presAssocID="{0900C36E-C5B5-421A-9AE4-C404AE382000}" presName="linNode" presStyleCnt="0"/>
      <dgm:spPr/>
    </dgm:pt>
    <dgm:pt modelId="{8FF34ABA-4A04-4C30-805E-B239F4209422}" type="pres">
      <dgm:prSet presAssocID="{0900C36E-C5B5-421A-9AE4-C404AE382000}" presName="parentText" presStyleLbl="node1" presStyleIdx="1" presStyleCnt="2" custScaleX="203537">
        <dgm:presLayoutVars>
          <dgm:chMax val="1"/>
          <dgm:bulletEnabled val="1"/>
        </dgm:presLayoutVars>
      </dgm:prSet>
      <dgm:spPr/>
    </dgm:pt>
  </dgm:ptLst>
  <dgm:cxnLst>
    <dgm:cxn modelId="{31A9A103-9675-44A0-B6E9-3811B69EC97F}" srcId="{BF218992-75EA-4C3E-B5DD-124AC019A6BF}" destId="{7230A790-E8FF-4172-8C57-4AD37D1C11F0}" srcOrd="2" destOrd="0" parTransId="{18B79D44-D05A-4C01-8325-3502015130E3}" sibTransId="{C1B21F74-E3EC-44B6-AE8E-B916D6C5C4F0}"/>
    <dgm:cxn modelId="{C317743E-E207-4B7C-9FB1-9AF889935634}" type="presOf" srcId="{0E1C34AC-A005-4E8F-B8D8-016537D34851}" destId="{A2E6E557-8985-4EA9-9778-FE8FEE5BB186}" srcOrd="0" destOrd="0" presId="urn:microsoft.com/office/officeart/2005/8/layout/vList5"/>
    <dgm:cxn modelId="{E621685D-9998-4F2C-9EA1-A6BC709D3EA4}" type="presOf" srcId="{0900C36E-C5B5-421A-9AE4-C404AE382000}" destId="{8FF34ABA-4A04-4C30-805E-B239F4209422}" srcOrd="0" destOrd="0" presId="urn:microsoft.com/office/officeart/2005/8/layout/vList5"/>
    <dgm:cxn modelId="{7DB38C46-E026-4F4E-957A-971611006A00}" srcId="{BF218992-75EA-4C3E-B5DD-124AC019A6BF}" destId="{6804C6AF-9A2B-4975-B39D-4169A0F8812D}" srcOrd="1" destOrd="0" parTransId="{9833D6A5-99BA-43AD-AA47-4C9F23993411}" sibTransId="{00027939-AA23-4A21-B401-C17197F0595E}"/>
    <dgm:cxn modelId="{83A33A6A-C4CB-4D34-9C80-3C3BBAF9B1D3}" srcId="{793FAB41-8CF2-45E8-8B39-CFCC402FE6C5}" destId="{BF218992-75EA-4C3E-B5DD-124AC019A6BF}" srcOrd="0" destOrd="0" parTransId="{7EAD89A6-800E-4CAF-9C97-3C4CC503C6AA}" sibTransId="{F41EC520-68F4-4C9B-BBB6-92B8AE1370D9}"/>
    <dgm:cxn modelId="{69BE2ECD-AE62-4F1E-87A6-5008540222F7}" srcId="{793FAB41-8CF2-45E8-8B39-CFCC402FE6C5}" destId="{0900C36E-C5B5-421A-9AE4-C404AE382000}" srcOrd="1" destOrd="0" parTransId="{9BA0E6C9-AA2B-4686-8F49-E171C056EC61}" sibTransId="{144A4890-B1E4-4687-B7B7-E55B39D9CC12}"/>
    <dgm:cxn modelId="{446F70DC-7DE9-4A00-8C10-CC48F1E735CB}" srcId="{BF218992-75EA-4C3E-B5DD-124AC019A6BF}" destId="{0E1C34AC-A005-4E8F-B8D8-016537D34851}" srcOrd="0" destOrd="0" parTransId="{A68E5A2A-2129-4DAE-AF80-C24BC0EC8CCF}" sibTransId="{C1713A4C-EE55-4C7C-B2BC-61BC2C030F23}"/>
    <dgm:cxn modelId="{0BB362DE-7B6E-4AFC-975A-3B5DD508B1EB}" type="presOf" srcId="{6804C6AF-9A2B-4975-B39D-4169A0F8812D}" destId="{A2E6E557-8985-4EA9-9778-FE8FEE5BB186}" srcOrd="0" destOrd="1" presId="urn:microsoft.com/office/officeart/2005/8/layout/vList5"/>
    <dgm:cxn modelId="{4E7AB0DE-EAC6-496B-8781-40527F9AA778}" type="presOf" srcId="{BF218992-75EA-4C3E-B5DD-124AC019A6BF}" destId="{CF4A746C-3E96-4F9B-9259-E0F31AA8958D}" srcOrd="0" destOrd="0" presId="urn:microsoft.com/office/officeart/2005/8/layout/vList5"/>
    <dgm:cxn modelId="{4342FDE2-7A2E-4820-A82A-4E7A2D7F8137}" type="presOf" srcId="{793FAB41-8CF2-45E8-8B39-CFCC402FE6C5}" destId="{613448B1-AEAB-4DBE-9911-DFA8E224323A}" srcOrd="0" destOrd="0" presId="urn:microsoft.com/office/officeart/2005/8/layout/vList5"/>
    <dgm:cxn modelId="{0F0BAAE4-4913-4B70-A8F1-FA80D9923963}" type="presOf" srcId="{7230A790-E8FF-4172-8C57-4AD37D1C11F0}" destId="{A2E6E557-8985-4EA9-9778-FE8FEE5BB186}" srcOrd="0" destOrd="2" presId="urn:microsoft.com/office/officeart/2005/8/layout/vList5"/>
    <dgm:cxn modelId="{E31CABE4-447C-4FC5-95DC-DC9F76962833}" type="presParOf" srcId="{613448B1-AEAB-4DBE-9911-DFA8E224323A}" destId="{1E3652C8-FBCD-42A9-9CFB-8EAE1C04168A}" srcOrd="0" destOrd="0" presId="urn:microsoft.com/office/officeart/2005/8/layout/vList5"/>
    <dgm:cxn modelId="{D7B2705A-61FF-45F4-8DAB-FFACBA661AA4}" type="presParOf" srcId="{1E3652C8-FBCD-42A9-9CFB-8EAE1C04168A}" destId="{CF4A746C-3E96-4F9B-9259-E0F31AA8958D}" srcOrd="0" destOrd="0" presId="urn:microsoft.com/office/officeart/2005/8/layout/vList5"/>
    <dgm:cxn modelId="{69189AD0-4424-4E69-8E5D-BA00FBB7ADDC}" type="presParOf" srcId="{1E3652C8-FBCD-42A9-9CFB-8EAE1C04168A}" destId="{A2E6E557-8985-4EA9-9778-FE8FEE5BB186}" srcOrd="1" destOrd="0" presId="urn:microsoft.com/office/officeart/2005/8/layout/vList5"/>
    <dgm:cxn modelId="{47F85567-F612-45FB-A64A-258B5750D69B}" type="presParOf" srcId="{613448B1-AEAB-4DBE-9911-DFA8E224323A}" destId="{12AB9C23-F831-4F48-A302-B27372C7310B}" srcOrd="1" destOrd="0" presId="urn:microsoft.com/office/officeart/2005/8/layout/vList5"/>
    <dgm:cxn modelId="{B96C4CD7-FD8D-49F8-8C4E-9535DB4306A3}" type="presParOf" srcId="{613448B1-AEAB-4DBE-9911-DFA8E224323A}" destId="{46A187A5-E031-4EA4-ABAF-EE4761ECDD53}" srcOrd="2" destOrd="0" presId="urn:microsoft.com/office/officeart/2005/8/layout/vList5"/>
    <dgm:cxn modelId="{A5760227-8563-4E5E-AEF9-AFFFF69AD974}" type="presParOf" srcId="{46A187A5-E031-4EA4-ABAF-EE4761ECDD53}" destId="{8FF34ABA-4A04-4C30-805E-B239F420942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EA1D6-B08B-4F59-84F3-7B1396214C08}">
      <dsp:nvSpPr>
        <dsp:cNvPr id="0" name=""/>
        <dsp:cNvSpPr/>
      </dsp:nvSpPr>
      <dsp:spPr>
        <a:xfrm>
          <a:off x="635175" y="239822"/>
          <a:ext cx="3930298" cy="3930298"/>
        </a:xfrm>
        <a:prstGeom prst="circularArrow">
          <a:avLst>
            <a:gd name="adj1" fmla="val 5544"/>
            <a:gd name="adj2" fmla="val 330680"/>
            <a:gd name="adj3" fmla="val 13848301"/>
            <a:gd name="adj4" fmla="val 17342072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D5D60D-9D3B-4061-9DE9-B464552BE39C}">
      <dsp:nvSpPr>
        <dsp:cNvPr id="0" name=""/>
        <dsp:cNvSpPr/>
      </dsp:nvSpPr>
      <dsp:spPr>
        <a:xfrm>
          <a:off x="1709002" y="261360"/>
          <a:ext cx="1782644" cy="89132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Term</a:t>
          </a:r>
          <a:r>
            <a:rPr lang="sl-SI" sz="1400" b="1" kern="1200" dirty="0"/>
            <a:t> </a:t>
          </a:r>
          <a:r>
            <a:rPr lang="en-GB" sz="1400" b="1" kern="1200" dirty="0"/>
            <a:t>identification</a:t>
          </a:r>
          <a:endParaRPr lang="sl-SI" sz="1400" b="1" kern="1200" dirty="0"/>
        </a:p>
      </dsp:txBody>
      <dsp:txXfrm>
        <a:off x="1752513" y="304871"/>
        <a:ext cx="1695622" cy="804300"/>
      </dsp:txXfrm>
    </dsp:sp>
    <dsp:sp modelId="{5CD9D7CA-7A44-4D6A-983B-A4C444E4961F}">
      <dsp:nvSpPr>
        <dsp:cNvPr id="0" name=""/>
        <dsp:cNvSpPr/>
      </dsp:nvSpPr>
      <dsp:spPr>
        <a:xfrm>
          <a:off x="3330404" y="1471979"/>
          <a:ext cx="1782644" cy="89132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1" kern="1200" dirty="0"/>
            <a:t>WG </a:t>
          </a:r>
          <a:r>
            <a:rPr lang="en-GB" sz="1400" b="1" kern="1200" dirty="0"/>
            <a:t>processing</a:t>
          </a:r>
          <a:endParaRPr lang="sl-SI" sz="1400" b="1" kern="1200" dirty="0"/>
        </a:p>
      </dsp:txBody>
      <dsp:txXfrm>
        <a:off x="3373915" y="1515490"/>
        <a:ext cx="1695622" cy="804300"/>
      </dsp:txXfrm>
    </dsp:sp>
    <dsp:sp modelId="{69A01C4C-B627-400D-A86B-24F4ECF9E21D}">
      <dsp:nvSpPr>
        <dsp:cNvPr id="0" name=""/>
        <dsp:cNvSpPr/>
      </dsp:nvSpPr>
      <dsp:spPr>
        <a:xfrm>
          <a:off x="3105038" y="2914794"/>
          <a:ext cx="1782644" cy="89132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1" kern="1200" dirty="0" err="1"/>
            <a:t>Terminology</a:t>
          </a:r>
          <a:endParaRPr lang="sl-SI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Standardization </a:t>
          </a:r>
          <a:r>
            <a:rPr lang="sl-SI" sz="1400" b="1" kern="1200" dirty="0" err="1"/>
            <a:t>Board</a:t>
          </a:r>
          <a:r>
            <a:rPr lang="sl-SI" sz="1400" b="1" kern="1200" dirty="0"/>
            <a:t> </a:t>
          </a:r>
          <a:r>
            <a:rPr lang="sl-SI" sz="1400" b="1" kern="1200" dirty="0" err="1"/>
            <a:t>Approval</a:t>
          </a:r>
          <a:endParaRPr lang="sl-SI" sz="1400" b="1" kern="1200" dirty="0"/>
        </a:p>
      </dsp:txBody>
      <dsp:txXfrm>
        <a:off x="3148549" y="2958305"/>
        <a:ext cx="1695622" cy="804300"/>
      </dsp:txXfrm>
    </dsp:sp>
    <dsp:sp modelId="{9AE4F714-FD0D-4E2B-B554-720F4D322313}">
      <dsp:nvSpPr>
        <dsp:cNvPr id="0" name=""/>
        <dsp:cNvSpPr/>
      </dsp:nvSpPr>
      <dsp:spPr>
        <a:xfrm>
          <a:off x="504709" y="2914787"/>
          <a:ext cx="1782644" cy="89132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1" kern="1200" dirty="0" err="1"/>
            <a:t>Inclusion</a:t>
          </a:r>
          <a:r>
            <a:rPr lang="sl-SI" sz="1400" b="1" kern="1200" dirty="0"/>
            <a:t> in </a:t>
          </a:r>
          <a:r>
            <a:rPr lang="sl-SI" sz="1400" b="1" kern="1200" dirty="0" err="1"/>
            <a:t>the</a:t>
          </a:r>
          <a:r>
            <a:rPr lang="sl-SI" sz="1400" b="1" kern="1200" dirty="0"/>
            <a:t> </a:t>
          </a:r>
          <a:r>
            <a:rPr lang="sl-SI" sz="1400" b="1" kern="1200" dirty="0" err="1"/>
            <a:t>dictionary</a:t>
          </a:r>
          <a:r>
            <a:rPr lang="sl-SI" sz="1400" b="1" kern="1200" dirty="0"/>
            <a:t> </a:t>
          </a:r>
          <a:r>
            <a:rPr lang="en-GB" sz="1400" b="1" kern="1200" dirty="0"/>
            <a:t>&amp;</a:t>
          </a:r>
          <a:r>
            <a:rPr lang="sl-SI" sz="1400" b="1" kern="1200" dirty="0"/>
            <a:t> </a:t>
          </a:r>
          <a:r>
            <a:rPr lang="sl-SI" sz="1400" b="1" kern="1200" dirty="0" err="1"/>
            <a:t>database</a:t>
          </a:r>
          <a:endParaRPr lang="sl-SI" sz="1400" b="1" kern="1200" dirty="0"/>
        </a:p>
      </dsp:txBody>
      <dsp:txXfrm>
        <a:off x="548220" y="2958298"/>
        <a:ext cx="1695622" cy="804300"/>
      </dsp:txXfrm>
    </dsp:sp>
    <dsp:sp modelId="{ACF50126-AAFF-41B1-8C51-709925696831}">
      <dsp:nvSpPr>
        <dsp:cNvPr id="0" name=""/>
        <dsp:cNvSpPr/>
      </dsp:nvSpPr>
      <dsp:spPr>
        <a:xfrm>
          <a:off x="215362" y="1471804"/>
          <a:ext cx="1782644" cy="89132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End users</a:t>
          </a:r>
          <a:endParaRPr lang="sl-SI" sz="1400" b="1" kern="1200" dirty="0"/>
        </a:p>
      </dsp:txBody>
      <dsp:txXfrm>
        <a:off x="258873" y="1515315"/>
        <a:ext cx="1695622" cy="804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6E557-8985-4EA9-9778-FE8FEE5BB186}">
      <dsp:nvSpPr>
        <dsp:cNvPr id="0" name=""/>
        <dsp:cNvSpPr/>
      </dsp:nvSpPr>
      <dsp:spPr>
        <a:xfrm rot="5400000">
          <a:off x="5325393" y="-1931533"/>
          <a:ext cx="1474157" cy="57058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600" kern="1200" dirty="0"/>
            <a:t>- </a:t>
          </a:r>
          <a:r>
            <a:rPr lang="en-GB" sz="1600" b="1" kern="1200" dirty="0"/>
            <a:t>Aim</a:t>
          </a:r>
          <a:r>
            <a:rPr lang="en-GB" sz="1600" kern="1200" dirty="0"/>
            <a:t> of the dictionary (</a:t>
          </a:r>
          <a:r>
            <a:rPr lang="en-GB" sz="1600" b="1" kern="1200" dirty="0"/>
            <a:t>military knowledge database</a:t>
          </a:r>
          <a:r>
            <a:rPr lang="en-GB" sz="1600" kern="1200" dirty="0"/>
            <a:t>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600" kern="1200" dirty="0"/>
            <a:t>- </a:t>
          </a:r>
          <a:r>
            <a:rPr lang="en-GB" sz="1600" b="1" kern="1200" dirty="0"/>
            <a:t>E</a:t>
          </a:r>
          <a:r>
            <a:rPr lang="sl-SI" sz="1600" b="1" kern="1200" dirty="0" err="1"/>
            <a:t>nd</a:t>
          </a:r>
          <a:r>
            <a:rPr lang="sl-SI" sz="1600" b="1" kern="1200" dirty="0"/>
            <a:t> </a:t>
          </a:r>
          <a:r>
            <a:rPr lang="sl-SI" sz="1600" b="1" kern="1200" dirty="0" err="1"/>
            <a:t>users</a:t>
          </a:r>
          <a:r>
            <a:rPr lang="sl-SI" sz="1600" b="1" kern="1200" dirty="0"/>
            <a:t> </a:t>
          </a:r>
          <a:r>
            <a:rPr lang="sl-SI" sz="1600" kern="1200" dirty="0"/>
            <a:t>(</a:t>
          </a:r>
          <a:r>
            <a:rPr lang="sl-SI" sz="1600" kern="1200" dirty="0" err="1"/>
            <a:t>different</a:t>
          </a:r>
          <a:r>
            <a:rPr lang="sl-SI" sz="1600" kern="1200" dirty="0"/>
            <a:t> </a:t>
          </a:r>
          <a:r>
            <a:rPr lang="sl-SI" sz="1600" kern="1200" dirty="0" err="1"/>
            <a:t>needs</a:t>
          </a:r>
          <a:r>
            <a:rPr lang="sl-SI" sz="1600" kern="1200" dirty="0"/>
            <a:t>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600" kern="1200" dirty="0"/>
            <a:t>- </a:t>
          </a:r>
          <a:r>
            <a:rPr lang="en-GB" sz="1600" b="1" kern="1200" dirty="0"/>
            <a:t>Terminology and </a:t>
          </a:r>
          <a:r>
            <a:rPr lang="en-GB" sz="1600" b="1" kern="1200" dirty="0" err="1"/>
            <a:t>terminography</a:t>
          </a:r>
          <a:r>
            <a:rPr lang="en-GB" sz="1600" b="1" kern="1200" dirty="0"/>
            <a:t> standards</a:t>
          </a:r>
          <a:r>
            <a:rPr lang="sl-SI" sz="1600" b="1" kern="1200" dirty="0"/>
            <a:t> </a:t>
          </a:r>
          <a:r>
            <a:rPr lang="sl-SI" sz="1600" kern="1200" dirty="0"/>
            <a:t>(</a:t>
          </a:r>
          <a:r>
            <a:rPr lang="en-US" sz="1600" kern="1200" dirty="0"/>
            <a:t>ISO 10241-1:2013</a:t>
          </a:r>
          <a:r>
            <a:rPr lang="sl-SI" sz="1600" kern="1200" dirty="0"/>
            <a:t>) </a:t>
          </a:r>
          <a:endParaRPr lang="en-US" sz="1600" kern="1200" dirty="0"/>
        </a:p>
      </dsp:txBody>
      <dsp:txXfrm rot="-5400000">
        <a:off x="3209544" y="256278"/>
        <a:ext cx="5633894" cy="1330233"/>
      </dsp:txXfrm>
    </dsp:sp>
    <dsp:sp modelId="{CF4A746C-3E96-4F9B-9259-E0F31AA8958D}">
      <dsp:nvSpPr>
        <dsp:cNvPr id="0" name=""/>
        <dsp:cNvSpPr/>
      </dsp:nvSpPr>
      <dsp:spPr>
        <a:xfrm>
          <a:off x="0" y="46"/>
          <a:ext cx="3209544" cy="18426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To consider</a:t>
          </a:r>
          <a:r>
            <a:rPr lang="sl-SI" sz="3200" b="1" kern="1200" dirty="0"/>
            <a:t>:</a:t>
          </a:r>
          <a:endParaRPr lang="en-US" sz="3200" kern="1200" dirty="0"/>
        </a:p>
      </dsp:txBody>
      <dsp:txXfrm>
        <a:off x="89953" y="89999"/>
        <a:ext cx="3029638" cy="1662791"/>
      </dsp:txXfrm>
    </dsp:sp>
    <dsp:sp modelId="{8FF34ABA-4A04-4C30-805E-B239F4209422}">
      <dsp:nvSpPr>
        <dsp:cNvPr id="0" name=""/>
        <dsp:cNvSpPr/>
      </dsp:nvSpPr>
      <dsp:spPr>
        <a:xfrm>
          <a:off x="0" y="1934878"/>
          <a:ext cx="6532609" cy="18426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Terminology and </a:t>
          </a:r>
          <a:r>
            <a:rPr lang="en-GB" sz="2800" kern="1200" dirty="0" err="1"/>
            <a:t>terminography</a:t>
          </a:r>
          <a:r>
            <a:rPr lang="en-GB" sz="2800" kern="1200" dirty="0"/>
            <a:t> standards remain</a:t>
          </a:r>
          <a:r>
            <a:rPr lang="sl-SI" sz="2800" kern="1200" dirty="0"/>
            <a:t> </a:t>
          </a:r>
          <a:r>
            <a:rPr lang="sl-SI" sz="2800" kern="1200" dirty="0" err="1"/>
            <a:t>the</a:t>
          </a:r>
          <a:r>
            <a:rPr lang="sl-SI" sz="2800" kern="1200" dirty="0"/>
            <a:t> same </a:t>
          </a:r>
          <a:r>
            <a:rPr lang="en-GB" sz="2800" kern="1200" dirty="0"/>
            <a:t>through</a:t>
          </a:r>
          <a:r>
            <a:rPr lang="sl-SI" sz="2800" kern="1200" dirty="0"/>
            <a:t> </a:t>
          </a:r>
          <a:r>
            <a:rPr lang="sl-SI" sz="2800" kern="1200" dirty="0" err="1"/>
            <a:t>all</a:t>
          </a:r>
          <a:r>
            <a:rPr lang="sl-SI" sz="2800" kern="1200" dirty="0"/>
            <a:t> </a:t>
          </a:r>
          <a:r>
            <a:rPr lang="sl-SI" sz="2800" kern="1200" dirty="0" err="1"/>
            <a:t>phases</a:t>
          </a:r>
          <a:r>
            <a:rPr lang="sl-SI" sz="2800" kern="1200" dirty="0"/>
            <a:t>.</a:t>
          </a:r>
          <a:endParaRPr lang="en-US" sz="2800" kern="1200" dirty="0"/>
        </a:p>
      </dsp:txBody>
      <dsp:txXfrm>
        <a:off x="89953" y="2024831"/>
        <a:ext cx="6352703" cy="1662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C5CCE-F4D6-4900-8FF1-BA84985D2038}" type="datetimeFigureOut">
              <a:rPr lang="sl-SI" smtClean="0"/>
              <a:t>25. 04. 2024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6DB45-9A10-4A35-B5AE-9C85780E51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858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6DB45-9A10-4A35-B5AE-9C85780E510F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5079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/>
              <a:t>Adjust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dictionary</a:t>
            </a:r>
            <a:r>
              <a:rPr lang="sl-SI" dirty="0"/>
              <a:t> data </a:t>
            </a:r>
            <a:r>
              <a:rPr lang="sl-SI" dirty="0" err="1"/>
              <a:t>categories</a:t>
            </a:r>
            <a:r>
              <a:rPr lang="sl-SI" dirty="0"/>
              <a:t> </a:t>
            </a:r>
            <a:r>
              <a:rPr lang="sl-SI" dirty="0" err="1"/>
              <a:t>according</a:t>
            </a:r>
            <a:r>
              <a:rPr lang="sl-SI" dirty="0"/>
              <a:t> to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needs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end</a:t>
            </a:r>
            <a:r>
              <a:rPr lang="sl-SI" dirty="0"/>
              <a:t> </a:t>
            </a:r>
            <a:r>
              <a:rPr lang="sl-SI" dirty="0" err="1"/>
              <a:t>users</a:t>
            </a:r>
            <a:r>
              <a:rPr lang="sl-SI" dirty="0"/>
              <a:t> (not </a:t>
            </a:r>
            <a:r>
              <a:rPr lang="sl-SI" dirty="0" err="1"/>
              <a:t>all</a:t>
            </a:r>
            <a:r>
              <a:rPr lang="sl-SI" dirty="0"/>
              <a:t> </a:t>
            </a:r>
            <a:r>
              <a:rPr lang="sl-SI" dirty="0" err="1"/>
              <a:t>categories</a:t>
            </a:r>
            <a:r>
              <a:rPr lang="sl-SI" dirty="0"/>
              <a:t> </a:t>
            </a:r>
            <a:r>
              <a:rPr lang="sl-SI" dirty="0" err="1"/>
              <a:t>have</a:t>
            </a:r>
            <a:r>
              <a:rPr lang="sl-SI" dirty="0"/>
              <a:t> to be </a:t>
            </a:r>
            <a:r>
              <a:rPr lang="sl-SI" dirty="0" err="1"/>
              <a:t>visible</a:t>
            </a:r>
            <a:r>
              <a:rPr lang="sl-SI" dirty="0"/>
              <a:t> to </a:t>
            </a:r>
            <a:r>
              <a:rPr lang="sl-SI" dirty="0" err="1"/>
              <a:t>everyone</a:t>
            </a:r>
            <a:r>
              <a:rPr lang="sl-SI" dirty="0"/>
              <a:t>). 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6DB45-9A10-4A35-B5AE-9C85780E510F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4412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a short overview: Slovenia became independent in 1991</a:t>
            </a:r>
          </a:p>
          <a:p>
            <a:endParaRPr lang="en-GB" dirty="0"/>
          </a:p>
          <a:p>
            <a:r>
              <a:rPr lang="sl-SI" dirty="0" err="1"/>
              <a:t>Started-off</a:t>
            </a:r>
            <a:r>
              <a:rPr lang="sl-SI" dirty="0"/>
              <a:t> </a:t>
            </a:r>
            <a:r>
              <a:rPr lang="sl-SI" dirty="0" err="1"/>
              <a:t>exclusively</a:t>
            </a:r>
            <a:r>
              <a:rPr lang="sl-SI" dirty="0"/>
              <a:t> as a </a:t>
            </a:r>
            <a:r>
              <a:rPr lang="sl-SI" dirty="0" err="1"/>
              <a:t>systematic</a:t>
            </a:r>
            <a:r>
              <a:rPr lang="sl-SI" dirty="0"/>
              <a:t> </a:t>
            </a:r>
            <a:r>
              <a:rPr lang="sl-SI" dirty="0" err="1"/>
              <a:t>terminology</a:t>
            </a:r>
            <a:r>
              <a:rPr lang="sl-SI" dirty="0"/>
              <a:t> management</a:t>
            </a:r>
          </a:p>
          <a:p>
            <a:r>
              <a:rPr lang="sl-SI" dirty="0" err="1"/>
              <a:t>Translation</a:t>
            </a:r>
            <a:r>
              <a:rPr lang="sl-SI" dirty="0"/>
              <a:t> </a:t>
            </a:r>
            <a:r>
              <a:rPr lang="sl-SI" dirty="0" err="1"/>
              <a:t>based</a:t>
            </a:r>
            <a:r>
              <a:rPr lang="sl-SI" dirty="0"/>
              <a:t> </a:t>
            </a:r>
            <a:r>
              <a:rPr lang="sl-SI" dirty="0" err="1"/>
              <a:t>terminology</a:t>
            </a:r>
            <a:r>
              <a:rPr lang="sl-SI" dirty="0"/>
              <a:t> (a </a:t>
            </a:r>
            <a:r>
              <a:rPr lang="sl-SI" dirty="0" err="1"/>
              <a:t>rich</a:t>
            </a:r>
            <a:r>
              <a:rPr lang="sl-SI" dirty="0"/>
              <a:t> </a:t>
            </a:r>
            <a:r>
              <a:rPr lang="sl-SI" dirty="0" err="1"/>
              <a:t>source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terms</a:t>
            </a:r>
            <a:r>
              <a:rPr lang="sl-SI" dirty="0"/>
              <a:t>) </a:t>
            </a:r>
            <a:r>
              <a:rPr lang="sl-SI" dirty="0" err="1"/>
              <a:t>was</a:t>
            </a:r>
            <a:r>
              <a:rPr lang="sl-SI" dirty="0"/>
              <a:t> </a:t>
            </a:r>
            <a:r>
              <a:rPr lang="sl-SI" dirty="0" err="1"/>
              <a:t>included</a:t>
            </a:r>
            <a:r>
              <a:rPr lang="sl-SI" dirty="0"/>
              <a:t> </a:t>
            </a:r>
            <a:r>
              <a:rPr lang="sl-SI" dirty="0" err="1"/>
              <a:t>subsequently</a:t>
            </a:r>
            <a:endParaRPr lang="sl-SI" dirty="0"/>
          </a:p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6DB45-9A10-4A35-B5AE-9C85780E510F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9629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Možno</a:t>
            </a:r>
            <a:r>
              <a:rPr lang="en-GB" dirty="0"/>
              <a:t>, da GRE VEN</a:t>
            </a:r>
            <a:endParaRPr lang="sl-SI" dirty="0"/>
          </a:p>
          <a:p>
            <a:endParaRPr lang="sl-SI" dirty="0"/>
          </a:p>
          <a:p>
            <a:r>
              <a:rPr lang="sl-SI" dirty="0" err="1"/>
              <a:t>The</a:t>
            </a:r>
            <a:r>
              <a:rPr lang="sl-SI" dirty="0"/>
              <a:t> manual </a:t>
            </a:r>
            <a:r>
              <a:rPr lang="sl-SI" dirty="0" err="1"/>
              <a:t>was</a:t>
            </a:r>
            <a:r>
              <a:rPr lang="sl-SI" dirty="0"/>
              <a:t> </a:t>
            </a:r>
            <a:r>
              <a:rPr lang="sl-SI" dirty="0" err="1"/>
              <a:t>based</a:t>
            </a:r>
            <a:r>
              <a:rPr lang="sl-SI" dirty="0"/>
              <a:t> on </a:t>
            </a:r>
            <a:r>
              <a:rPr lang="sl-SI" dirty="0" err="1"/>
              <a:t>the</a:t>
            </a:r>
            <a:r>
              <a:rPr lang="sl-SI" dirty="0"/>
              <a:t> NATO </a:t>
            </a:r>
            <a:r>
              <a:rPr lang="sl-SI" dirty="0" err="1"/>
              <a:t>Terminology</a:t>
            </a:r>
            <a:r>
              <a:rPr lang="sl-SI" dirty="0"/>
              <a:t> Manual (AAP-77) </a:t>
            </a:r>
            <a:r>
              <a:rPr lang="sl-SI" dirty="0" err="1"/>
              <a:t>which</a:t>
            </a:r>
            <a:r>
              <a:rPr lang="sl-SI" dirty="0"/>
              <a:t> </a:t>
            </a:r>
            <a:r>
              <a:rPr lang="sl-SI" dirty="0" err="1"/>
              <a:t>follows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ISO </a:t>
            </a:r>
            <a:r>
              <a:rPr lang="sl-SI" dirty="0" err="1"/>
              <a:t>standards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Canadian</a:t>
            </a:r>
            <a:r>
              <a:rPr lang="sl-SI" dirty="0"/>
              <a:t> </a:t>
            </a:r>
            <a:r>
              <a:rPr lang="sl-SI" dirty="0" err="1"/>
              <a:t>Terminology</a:t>
            </a:r>
            <a:r>
              <a:rPr lang="sl-SI" dirty="0"/>
              <a:t> manual.</a:t>
            </a:r>
          </a:p>
          <a:p>
            <a:r>
              <a:rPr lang="sl-SI" dirty="0" err="1"/>
              <a:t>Members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TC 37. </a:t>
            </a:r>
            <a:r>
              <a:rPr lang="sl-SI" dirty="0" err="1"/>
              <a:t>Language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Terminology</a:t>
            </a:r>
            <a:endParaRPr lang="sl-SI" dirty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6DB45-9A10-4A35-B5AE-9C85780E510F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7183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/>
              <a:t>Who</a:t>
            </a:r>
            <a:r>
              <a:rPr lang="sl-SI" dirty="0"/>
              <a:t> do </a:t>
            </a: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support</a:t>
            </a:r>
            <a:r>
              <a:rPr lang="sl-SI" dirty="0"/>
              <a:t>?</a:t>
            </a:r>
          </a:p>
          <a:p>
            <a:r>
              <a:rPr lang="sl-SI" dirty="0" err="1"/>
              <a:t>What</a:t>
            </a:r>
            <a:r>
              <a:rPr lang="sl-SI" dirty="0"/>
              <a:t> do </a:t>
            </a:r>
            <a:r>
              <a:rPr lang="sl-SI" dirty="0" err="1"/>
              <a:t>they</a:t>
            </a:r>
            <a:r>
              <a:rPr lang="sl-SI" dirty="0"/>
              <a:t>/</a:t>
            </a: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need</a:t>
            </a:r>
            <a:r>
              <a:rPr lang="sl-SI" dirty="0"/>
              <a:t>?</a:t>
            </a:r>
            <a:endParaRPr lang="en-GB" dirty="0"/>
          </a:p>
          <a:p>
            <a:endParaRPr lang="en-GB" dirty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6DB45-9A10-4A35-B5AE-9C85780E510F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601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A5006-A9EF-639D-803D-D741B6B8C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5592EE7C-00F6-75B5-4EEE-7BDA925823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>
            <a:extLst>
              <a:ext uri="{FF2B5EF4-FFF2-40B4-BE49-F238E27FC236}">
                <a16:creationId xmlns:a16="http://schemas.microsoft.com/office/drawing/2014/main" id="{C6D0A27C-5F22-0EB8-B21B-4E17B70F86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u="sng" dirty="0"/>
              <a:t>A</a:t>
            </a:r>
            <a:r>
              <a:rPr lang="sl-SI" i="1" u="sng" dirty="0"/>
              <a:t>d hoc</a:t>
            </a:r>
            <a:r>
              <a:rPr lang="sl-SI" i="0" u="sng" dirty="0"/>
              <a:t> </a:t>
            </a:r>
            <a:r>
              <a:rPr lang="sl-SI" i="0" u="sng" dirty="0" err="1"/>
              <a:t>terminology</a:t>
            </a:r>
            <a:r>
              <a:rPr lang="sl-SI" i="0" u="sng" dirty="0"/>
              <a:t> management</a:t>
            </a:r>
            <a:r>
              <a:rPr lang="en-GB" i="0" u="sng" dirty="0"/>
              <a:t> (</a:t>
            </a:r>
            <a:r>
              <a:rPr lang="sl-SI" b="1" i="1" dirty="0"/>
              <a:t>Ad hoc </a:t>
            </a:r>
            <a:r>
              <a:rPr lang="sl-SI" b="1" dirty="0" err="1"/>
              <a:t>experts</a:t>
            </a:r>
            <a:endParaRPr lang="sl-SI" b="1" dirty="0"/>
          </a:p>
          <a:p>
            <a:pPr algn="ctr"/>
            <a:r>
              <a:rPr lang="en-GB" i="0" u="sng" dirty="0"/>
              <a:t>)</a:t>
            </a:r>
            <a:endParaRPr lang="sl-SI" i="0" u="sng" dirty="0"/>
          </a:p>
          <a:p>
            <a:endParaRPr lang="sl-SI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chemeClr val="bg1"/>
                </a:solidFill>
              </a:rPr>
              <a:t>SOURCE: </a:t>
            </a:r>
            <a:r>
              <a:rPr lang="sl-SI" b="0" i="0" dirty="0" err="1">
                <a:solidFill>
                  <a:schemeClr val="bg1"/>
                </a:solidFill>
              </a:rPr>
              <a:t>translations</a:t>
            </a:r>
            <a:endParaRPr lang="en-GB" b="0" i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b="0" i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0" i="0" dirty="0" err="1">
                <a:solidFill>
                  <a:schemeClr val="bg1"/>
                </a:solidFill>
              </a:rPr>
              <a:t>text-oriented</a:t>
            </a:r>
            <a:r>
              <a:rPr lang="sl-SI" b="0" i="0" dirty="0">
                <a:solidFill>
                  <a:schemeClr val="bg1"/>
                </a:solidFill>
              </a:rPr>
              <a:t> </a:t>
            </a:r>
            <a:r>
              <a:rPr lang="sl-SI" b="0" i="0" dirty="0" err="1">
                <a:solidFill>
                  <a:schemeClr val="bg1"/>
                </a:solidFill>
              </a:rPr>
              <a:t>approach</a:t>
            </a:r>
            <a:endParaRPr lang="sl-SI" b="0" i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0" i="0" dirty="0" err="1">
                <a:solidFill>
                  <a:schemeClr val="bg1"/>
                </a:solidFill>
              </a:rPr>
              <a:t>ideally</a:t>
            </a:r>
            <a:r>
              <a:rPr lang="sl-SI" b="0" i="0" dirty="0">
                <a:solidFill>
                  <a:schemeClr val="bg1"/>
                </a:solidFill>
              </a:rPr>
              <a:t> </a:t>
            </a:r>
            <a:r>
              <a:rPr lang="sl-SI" b="0" i="0" dirty="0" err="1">
                <a:solidFill>
                  <a:schemeClr val="bg1"/>
                </a:solidFill>
              </a:rPr>
              <a:t>collected</a:t>
            </a:r>
            <a:r>
              <a:rPr lang="sl-SI" b="0" i="0" dirty="0">
                <a:solidFill>
                  <a:schemeClr val="bg1"/>
                </a:solidFill>
              </a:rPr>
              <a:t> in a separate </a:t>
            </a:r>
            <a:r>
              <a:rPr lang="sl-SI" b="0" i="0" dirty="0" err="1">
                <a:solidFill>
                  <a:schemeClr val="bg1"/>
                </a:solidFill>
              </a:rPr>
              <a:t>termbase</a:t>
            </a:r>
            <a:endParaRPr lang="en-GB" b="0" i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b="0" i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chemeClr val="bg1"/>
                </a:solidFill>
              </a:rPr>
              <a:t>Challenge: </a:t>
            </a:r>
            <a:r>
              <a:rPr lang="sl-SI" b="0" i="0" dirty="0">
                <a:solidFill>
                  <a:schemeClr val="bg1"/>
                </a:solidFill>
              </a:rPr>
              <a:t>not </a:t>
            </a:r>
            <a:r>
              <a:rPr lang="sl-SI" b="0" i="0" dirty="0" err="1">
                <a:solidFill>
                  <a:schemeClr val="bg1"/>
                </a:solidFill>
              </a:rPr>
              <a:t>all</a:t>
            </a:r>
            <a:r>
              <a:rPr lang="sl-SI" b="0" i="0" dirty="0">
                <a:solidFill>
                  <a:schemeClr val="bg1"/>
                </a:solidFill>
              </a:rPr>
              <a:t> </a:t>
            </a:r>
            <a:r>
              <a:rPr lang="sl-SI" b="0" i="0" dirty="0" err="1">
                <a:solidFill>
                  <a:schemeClr val="bg1"/>
                </a:solidFill>
              </a:rPr>
              <a:t>translators</a:t>
            </a:r>
            <a:r>
              <a:rPr lang="sl-SI" b="0" i="0" dirty="0">
                <a:solidFill>
                  <a:schemeClr val="bg1"/>
                </a:solidFill>
              </a:rPr>
              <a:t> </a:t>
            </a:r>
            <a:r>
              <a:rPr lang="sl-SI" b="0" i="0" dirty="0" err="1">
                <a:solidFill>
                  <a:schemeClr val="bg1"/>
                </a:solidFill>
              </a:rPr>
              <a:t>use</a:t>
            </a:r>
            <a:r>
              <a:rPr lang="sl-SI" b="0" i="0" dirty="0">
                <a:solidFill>
                  <a:schemeClr val="bg1"/>
                </a:solidFill>
              </a:rPr>
              <a:t> </a:t>
            </a:r>
            <a:r>
              <a:rPr lang="sl-SI" b="0" i="0" dirty="0" err="1">
                <a:solidFill>
                  <a:schemeClr val="bg1"/>
                </a:solidFill>
              </a:rPr>
              <a:t>the</a:t>
            </a:r>
            <a:r>
              <a:rPr lang="sl-SI" b="0" i="0" dirty="0">
                <a:solidFill>
                  <a:schemeClr val="bg1"/>
                </a:solidFill>
              </a:rPr>
              <a:t> same </a:t>
            </a:r>
            <a:r>
              <a:rPr lang="sl-SI" b="0" i="0" dirty="0" err="1">
                <a:solidFill>
                  <a:schemeClr val="bg1"/>
                </a:solidFill>
              </a:rPr>
              <a:t>terminology</a:t>
            </a:r>
            <a:r>
              <a:rPr lang="sl-SI" b="0" i="0" dirty="0">
                <a:solidFill>
                  <a:schemeClr val="bg1"/>
                </a:solidFill>
              </a:rPr>
              <a:t> (</a:t>
            </a:r>
            <a:r>
              <a:rPr lang="sl-SI" b="0" i="0" dirty="0" err="1">
                <a:solidFill>
                  <a:schemeClr val="bg1"/>
                </a:solidFill>
              </a:rPr>
              <a:t>influenced</a:t>
            </a:r>
            <a:r>
              <a:rPr lang="sl-SI" b="0" i="0" dirty="0">
                <a:solidFill>
                  <a:schemeClr val="bg1"/>
                </a:solidFill>
              </a:rPr>
              <a:t> </a:t>
            </a:r>
            <a:r>
              <a:rPr lang="sl-SI" b="0" i="0" dirty="0" err="1">
                <a:solidFill>
                  <a:schemeClr val="bg1"/>
                </a:solidFill>
              </a:rPr>
              <a:t>by</a:t>
            </a:r>
            <a:r>
              <a:rPr lang="sl-SI" b="0" i="0" dirty="0">
                <a:solidFill>
                  <a:schemeClr val="bg1"/>
                </a:solidFill>
              </a:rPr>
              <a:t> </a:t>
            </a:r>
            <a:r>
              <a:rPr lang="en-GB" b="0" i="0" dirty="0">
                <a:solidFill>
                  <a:schemeClr val="bg1"/>
                </a:solidFill>
              </a:rPr>
              <a:t>ad hoc </a:t>
            </a:r>
            <a:r>
              <a:rPr lang="sl-SI" b="0" i="0" dirty="0" err="1">
                <a:solidFill>
                  <a:schemeClr val="bg1"/>
                </a:solidFill>
              </a:rPr>
              <a:t>SMEs</a:t>
            </a:r>
            <a:r>
              <a:rPr lang="sl-SI" b="0" i="0" dirty="0">
                <a:solidFill>
                  <a:schemeClr val="bg1"/>
                </a:solidFill>
              </a:rPr>
              <a:t>)</a:t>
            </a:r>
            <a:endParaRPr lang="en-GB" b="0" i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chemeClr val="bg1"/>
              </a:solidFill>
            </a:endParaRPr>
          </a:p>
          <a:p>
            <a:pPr algn="ctr"/>
            <a:r>
              <a:rPr lang="en-GB" u="sng" dirty="0"/>
              <a:t>S</a:t>
            </a:r>
            <a:r>
              <a:rPr lang="sl-SI" u="sng" dirty="0" err="1"/>
              <a:t>ystematic</a:t>
            </a:r>
            <a:r>
              <a:rPr lang="sl-SI" u="sng" dirty="0"/>
              <a:t> </a:t>
            </a:r>
            <a:r>
              <a:rPr lang="sl-SI" u="sng" dirty="0" err="1"/>
              <a:t>terminology</a:t>
            </a:r>
            <a:r>
              <a:rPr lang="sl-SI" u="sng" dirty="0"/>
              <a:t> management</a:t>
            </a:r>
          </a:p>
          <a:p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SOURCE: existing original materials and relevant ad hoc terminology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systematic c</a:t>
            </a:r>
            <a:r>
              <a:rPr lang="sl-SI" b="0" dirty="0" err="1"/>
              <a:t>oncept</a:t>
            </a:r>
            <a:r>
              <a:rPr lang="en-GB" b="0" dirty="0"/>
              <a:t>-</a:t>
            </a:r>
            <a:r>
              <a:rPr lang="sl-SI" b="0" dirty="0" err="1"/>
              <a:t>oriented</a:t>
            </a:r>
            <a:r>
              <a:rPr lang="sl-SI" b="0" dirty="0"/>
              <a:t> </a:t>
            </a:r>
            <a:r>
              <a:rPr lang="sl-SI" b="0" dirty="0" err="1"/>
              <a:t>approach</a:t>
            </a:r>
            <a:r>
              <a:rPr lang="en-GB" b="0" dirty="0"/>
              <a:t> (</a:t>
            </a:r>
            <a:r>
              <a:rPr lang="sl-SI" b="0" dirty="0" err="1"/>
              <a:t>domain</a:t>
            </a:r>
            <a:r>
              <a:rPr lang="sl-SI" b="0" dirty="0"/>
              <a:t> </a:t>
            </a:r>
            <a:r>
              <a:rPr lang="sl-SI" b="0" dirty="0" err="1"/>
              <a:t>knowledge</a:t>
            </a:r>
            <a:r>
              <a:rPr lang="en-GB" b="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0" dirty="0" err="1"/>
              <a:t>standardizatio</a:t>
            </a:r>
            <a:r>
              <a:rPr lang="en-GB" b="0" dirty="0"/>
              <a:t>n</a:t>
            </a:r>
            <a:endParaRPr lang="sl-SI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b="0" i="0" dirty="0">
              <a:solidFill>
                <a:schemeClr val="bg1"/>
              </a:solidFill>
            </a:endParaRPr>
          </a:p>
          <a:p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E1EBE1C-87E7-7256-8D29-A1355D6612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6DB45-9A10-4A35-B5AE-9C85780E510F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8417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Terminology from the Working database can be changed (reach back support): </a:t>
            </a:r>
            <a:r>
              <a:rPr lang="en-GB" dirty="0" err="1"/>
              <a:t>podpora</a:t>
            </a:r>
            <a:r>
              <a:rPr lang="en-GB" dirty="0"/>
              <a:t> </a:t>
            </a:r>
            <a:r>
              <a:rPr lang="en-GB" dirty="0" err="1"/>
              <a:t>sil</a:t>
            </a:r>
            <a:r>
              <a:rPr lang="en-GB" dirty="0"/>
              <a:t> z </a:t>
            </a:r>
            <a:r>
              <a:rPr lang="en-GB" dirty="0" err="1"/>
              <a:t>zmogljivostmi</a:t>
            </a:r>
            <a:r>
              <a:rPr lang="en-GB" dirty="0"/>
              <a:t>, ki so </a:t>
            </a:r>
            <a:r>
              <a:rPr lang="en-GB" dirty="0" err="1"/>
              <a:t>zunaj</a:t>
            </a:r>
            <a:r>
              <a:rPr lang="en-GB" dirty="0"/>
              <a:t> </a:t>
            </a:r>
            <a:r>
              <a:rPr lang="en-GB" dirty="0" err="1"/>
              <a:t>območja</a:t>
            </a:r>
            <a:r>
              <a:rPr lang="en-GB" dirty="0"/>
              <a:t> </a:t>
            </a:r>
            <a:r>
              <a:rPr lang="en-GB" dirty="0" err="1"/>
              <a:t>operacije</a:t>
            </a:r>
            <a:r>
              <a:rPr lang="en-GB" dirty="0"/>
              <a:t> (AJP) -&gt; </a:t>
            </a:r>
            <a:r>
              <a:rPr lang="en-GB" dirty="0" err="1"/>
              <a:t>zunanja</a:t>
            </a:r>
            <a:r>
              <a:rPr lang="en-GB" dirty="0"/>
              <a:t> </a:t>
            </a:r>
            <a:r>
              <a:rPr lang="en-GB" dirty="0" err="1"/>
              <a:t>podpora</a:t>
            </a:r>
            <a:endParaRPr lang="en-GB" dirty="0"/>
          </a:p>
          <a:p>
            <a:endParaRPr lang="en-GB" dirty="0"/>
          </a:p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6DB45-9A10-4A35-B5AE-9C85780E510F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5854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b="1" dirty="0">
                <a:solidFill>
                  <a:srgbClr val="FF0000"/>
                </a:solidFill>
              </a:rPr>
              <a:t>Operativna raven (4 faze) taktični (6 faz)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b="1" dirty="0">
              <a:solidFill>
                <a:srgbClr val="FF0000"/>
              </a:solidFill>
            </a:endParaRPr>
          </a:p>
          <a:p>
            <a:r>
              <a:rPr lang="sl-SI" sz="1200" dirty="0"/>
              <a:t>izbira cilja in delovanje nanj (</a:t>
            </a:r>
            <a:r>
              <a:rPr lang="sl-SI" sz="1200" dirty="0" err="1"/>
              <a:t>too</a:t>
            </a:r>
            <a:r>
              <a:rPr lang="sl-SI" sz="1200" dirty="0"/>
              <a:t> </a:t>
            </a:r>
            <a:r>
              <a:rPr lang="sl-SI" sz="1200" dirty="0" err="1"/>
              <a:t>wide</a:t>
            </a:r>
            <a:r>
              <a:rPr lang="sl-SI" sz="1200" dirty="0"/>
              <a:t>, </a:t>
            </a:r>
            <a:r>
              <a:rPr lang="en-GB" sz="1200" dirty="0"/>
              <a:t>covers</a:t>
            </a:r>
            <a:r>
              <a:rPr lang="sl-SI" sz="1200" dirty="0"/>
              <a:t> </a:t>
            </a:r>
            <a:r>
              <a:rPr lang="sl-SI" sz="1200" dirty="0" err="1"/>
              <a:t>even</a:t>
            </a:r>
            <a:r>
              <a:rPr lang="sl-SI" sz="1200" dirty="0"/>
              <a:t> more </a:t>
            </a:r>
            <a:r>
              <a:rPr lang="sl-SI" sz="1200" dirty="0" err="1"/>
              <a:t>than</a:t>
            </a:r>
            <a:r>
              <a:rPr lang="sl-SI" sz="1200" dirty="0"/>
              <a:t> </a:t>
            </a:r>
            <a:r>
              <a:rPr lang="sl-SI" sz="1200" dirty="0" err="1"/>
              <a:t>what</a:t>
            </a:r>
            <a:r>
              <a:rPr lang="sl-SI" sz="1200" dirty="0"/>
              <a:t> </a:t>
            </a:r>
            <a:r>
              <a:rPr lang="sl-SI" sz="1200" dirty="0" err="1"/>
              <a:t>the</a:t>
            </a:r>
            <a:r>
              <a:rPr lang="sl-SI" sz="1200" dirty="0"/>
              <a:t> </a:t>
            </a:r>
            <a:r>
              <a:rPr lang="sl-SI" sz="1200" dirty="0" err="1"/>
              <a:t>process</a:t>
            </a:r>
            <a:r>
              <a:rPr lang="sl-SI" sz="1200" dirty="0"/>
              <a:t> </a:t>
            </a:r>
            <a:r>
              <a:rPr lang="sl-SI" sz="1200" dirty="0" err="1"/>
              <a:t>entails</a:t>
            </a:r>
            <a:r>
              <a:rPr lang="sl-SI" sz="1200" dirty="0"/>
              <a:t> )</a:t>
            </a:r>
          </a:p>
          <a:p>
            <a:r>
              <a:rPr lang="sl-SI" sz="1200" dirty="0"/>
              <a:t>ICDN (never </a:t>
            </a:r>
            <a:r>
              <a:rPr lang="sl-SI" sz="1200" dirty="0" err="1"/>
              <a:t>really</a:t>
            </a:r>
            <a:r>
              <a:rPr lang="sl-SI" sz="1200" dirty="0"/>
              <a:t> in </a:t>
            </a:r>
            <a:r>
              <a:rPr lang="sl-SI" sz="1200" dirty="0" err="1"/>
              <a:t>use</a:t>
            </a:r>
            <a:r>
              <a:rPr lang="sl-SI" sz="1200" dirty="0"/>
              <a:t>, </a:t>
            </a:r>
            <a:r>
              <a:rPr lang="sl-SI" sz="1200" dirty="0" err="1"/>
              <a:t>although</a:t>
            </a:r>
            <a:r>
              <a:rPr lang="sl-SI" sz="1200" dirty="0"/>
              <a:t> </a:t>
            </a:r>
            <a:r>
              <a:rPr lang="sl-SI" sz="1200" dirty="0" err="1"/>
              <a:t>gramatically</a:t>
            </a:r>
            <a:r>
              <a:rPr lang="sl-SI" sz="1200" dirty="0"/>
              <a:t> </a:t>
            </a:r>
            <a:r>
              <a:rPr lang="sl-SI" sz="1200" dirty="0" err="1"/>
              <a:t>correct</a:t>
            </a:r>
            <a:r>
              <a:rPr lang="sl-SI" sz="1200" dirty="0"/>
              <a:t>)</a:t>
            </a:r>
          </a:p>
          <a:p>
            <a:r>
              <a:rPr lang="sl-SI" sz="1200" dirty="0"/>
              <a:t>izbira in delovanje na cilj (not </a:t>
            </a:r>
            <a:r>
              <a:rPr lang="sl-SI" sz="1200" dirty="0" err="1"/>
              <a:t>gramatically</a:t>
            </a:r>
            <a:r>
              <a:rPr lang="sl-SI" sz="1200" dirty="0"/>
              <a:t> </a:t>
            </a:r>
            <a:r>
              <a:rPr lang="sl-SI" sz="1200" dirty="0" err="1"/>
              <a:t>correct</a:t>
            </a:r>
            <a:r>
              <a:rPr lang="sl-SI" sz="1200" dirty="0"/>
              <a:t>, </a:t>
            </a:r>
            <a:r>
              <a:rPr lang="sl-SI" sz="1200" dirty="0" err="1"/>
              <a:t>still</a:t>
            </a:r>
            <a:r>
              <a:rPr lang="sl-SI" sz="1200" dirty="0"/>
              <a:t> </a:t>
            </a:r>
            <a:r>
              <a:rPr lang="sl-SI" sz="1200" dirty="0" err="1"/>
              <a:t>too</a:t>
            </a:r>
            <a:r>
              <a:rPr lang="sl-SI" sz="1200" dirty="0"/>
              <a:t> </a:t>
            </a:r>
            <a:r>
              <a:rPr lang="en-GB" sz="1200" dirty="0"/>
              <a:t>general</a:t>
            </a:r>
            <a:r>
              <a:rPr lang="sl-SI" sz="1200" dirty="0"/>
              <a:t>)</a:t>
            </a:r>
          </a:p>
          <a:p>
            <a:r>
              <a:rPr lang="sl-SI" sz="1200" dirty="0"/>
              <a:t>IDC (</a:t>
            </a:r>
            <a:r>
              <a:rPr lang="sl-SI" sz="1200" dirty="0" err="1"/>
              <a:t>widely</a:t>
            </a:r>
            <a:r>
              <a:rPr lang="sl-SI" sz="1200" dirty="0"/>
              <a:t> used, </a:t>
            </a:r>
            <a:r>
              <a:rPr lang="sl-SI" sz="1200" dirty="0" err="1"/>
              <a:t>but</a:t>
            </a:r>
            <a:r>
              <a:rPr lang="sl-SI" sz="1200" dirty="0"/>
              <a:t> not </a:t>
            </a:r>
            <a:r>
              <a:rPr lang="sl-SI" sz="1200" dirty="0" err="1"/>
              <a:t>correct</a:t>
            </a:r>
            <a:r>
              <a:rPr lang="sl-SI" sz="1200" dirty="0"/>
              <a:t>)</a:t>
            </a:r>
          </a:p>
          <a:p>
            <a:r>
              <a:rPr lang="sl-SI" sz="1400" b="1" dirty="0" err="1">
                <a:solidFill>
                  <a:schemeClr val="bg2">
                    <a:lumMod val="25000"/>
                  </a:schemeClr>
                </a:solidFill>
              </a:rPr>
              <a:t>ciljenje</a:t>
            </a:r>
            <a:r>
              <a:rPr lang="sl-SI" sz="1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l-SI" sz="12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sl-SI" sz="1200" dirty="0" err="1">
                <a:solidFill>
                  <a:schemeClr val="bg2">
                    <a:lumMod val="25000"/>
                  </a:schemeClr>
                </a:solidFill>
              </a:rPr>
              <a:t>reluctance</a:t>
            </a:r>
            <a:r>
              <a:rPr lang="sl-SI" sz="1200" dirty="0">
                <a:solidFill>
                  <a:schemeClr val="bg2">
                    <a:lumMod val="25000"/>
                  </a:schemeClr>
                </a:solidFill>
              </a:rPr>
              <a:t> to </a:t>
            </a:r>
            <a:r>
              <a:rPr lang="sl-SI" sz="1200" dirty="0" err="1">
                <a:solidFill>
                  <a:schemeClr val="bg2">
                    <a:lumMod val="25000"/>
                  </a:schemeClr>
                </a:solidFill>
              </a:rPr>
              <a:t>use</a:t>
            </a:r>
            <a:r>
              <a:rPr lang="sl-SI" sz="1200" dirty="0">
                <a:solidFill>
                  <a:schemeClr val="bg2">
                    <a:lumMod val="25000"/>
                  </a:schemeClr>
                </a:solidFill>
              </a:rPr>
              <a:t> a </a:t>
            </a:r>
            <a:r>
              <a:rPr lang="sl-SI" sz="1200" dirty="0" err="1">
                <a:solidFill>
                  <a:schemeClr val="bg2">
                    <a:lumMod val="25000"/>
                  </a:schemeClr>
                </a:solidFill>
              </a:rPr>
              <a:t>new</a:t>
            </a:r>
            <a:r>
              <a:rPr lang="sl-SI" sz="1200" dirty="0">
                <a:solidFill>
                  <a:schemeClr val="bg2">
                    <a:lumMod val="25000"/>
                  </a:schemeClr>
                </a:solidFill>
              </a:rPr>
              <a:t> term – „it </a:t>
            </a:r>
            <a:r>
              <a:rPr lang="sl-SI" sz="1200" dirty="0" err="1">
                <a:solidFill>
                  <a:schemeClr val="bg2">
                    <a:lumMod val="25000"/>
                  </a:schemeClr>
                </a:solidFill>
              </a:rPr>
              <a:t>doesn‘t</a:t>
            </a:r>
            <a:r>
              <a:rPr lang="sl-SI" sz="1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l-SI" sz="1200" dirty="0" err="1">
                <a:solidFill>
                  <a:schemeClr val="bg2">
                    <a:lumMod val="25000"/>
                  </a:schemeClr>
                </a:solidFill>
              </a:rPr>
              <a:t>mean</a:t>
            </a:r>
            <a:r>
              <a:rPr lang="sl-SI" sz="1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l-SI" sz="1200" dirty="0" err="1">
                <a:solidFill>
                  <a:schemeClr val="bg2">
                    <a:lumMod val="25000"/>
                  </a:schemeClr>
                </a:solidFill>
              </a:rPr>
              <a:t>anything</a:t>
            </a:r>
            <a:r>
              <a:rPr lang="sl-SI" sz="1200" dirty="0">
                <a:solidFill>
                  <a:schemeClr val="bg2">
                    <a:lumMod val="25000"/>
                  </a:schemeClr>
                </a:solidFill>
              </a:rPr>
              <a:t>“)</a:t>
            </a:r>
            <a:endParaRPr lang="sl-SI" sz="12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b="1" dirty="0">
              <a:solidFill>
                <a:srgbClr val="FF0000"/>
              </a:solidFill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6DB45-9A10-4A35-B5AE-9C85780E510F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4418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- A lot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military</a:t>
            </a:r>
            <a:r>
              <a:rPr lang="sl-SI" dirty="0"/>
              <a:t> </a:t>
            </a:r>
            <a:r>
              <a:rPr lang="sl-SI" dirty="0" err="1"/>
              <a:t>xterminology</a:t>
            </a:r>
            <a:r>
              <a:rPr lang="sl-SI" dirty="0"/>
              <a:t> is </a:t>
            </a:r>
            <a:r>
              <a:rPr lang="sl-SI" dirty="0" err="1"/>
              <a:t>connected</a:t>
            </a:r>
            <a:r>
              <a:rPr lang="sl-SI" dirty="0"/>
              <a:t> to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civilian</a:t>
            </a:r>
            <a:r>
              <a:rPr lang="sl-SI" dirty="0"/>
              <a:t> </a:t>
            </a:r>
            <a:r>
              <a:rPr lang="sl-SI" dirty="0" err="1"/>
              <a:t>sphere</a:t>
            </a:r>
            <a:r>
              <a:rPr lang="sl-SI" dirty="0"/>
              <a:t>, so </a:t>
            </a: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need</a:t>
            </a:r>
            <a:r>
              <a:rPr lang="sl-SI" dirty="0"/>
              <a:t> to make sure </a:t>
            </a:r>
            <a:r>
              <a:rPr lang="sl-SI" dirty="0" err="1"/>
              <a:t>that</a:t>
            </a:r>
            <a:r>
              <a:rPr lang="sl-SI" dirty="0"/>
              <a:t> </a:t>
            </a: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coordinate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them</a:t>
            </a:r>
            <a:r>
              <a:rPr lang="sl-SI" dirty="0"/>
              <a:t>. 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6DB45-9A10-4A35-B5AE-9C85780E510F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3720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- A lot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military</a:t>
            </a:r>
            <a:r>
              <a:rPr lang="sl-SI" dirty="0"/>
              <a:t> </a:t>
            </a:r>
            <a:r>
              <a:rPr lang="sl-SI" dirty="0" err="1"/>
              <a:t>xterminology</a:t>
            </a:r>
            <a:r>
              <a:rPr lang="sl-SI" dirty="0"/>
              <a:t> is </a:t>
            </a:r>
            <a:r>
              <a:rPr lang="sl-SI" dirty="0" err="1"/>
              <a:t>connected</a:t>
            </a:r>
            <a:r>
              <a:rPr lang="sl-SI" dirty="0"/>
              <a:t> to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civilian</a:t>
            </a:r>
            <a:r>
              <a:rPr lang="sl-SI" dirty="0"/>
              <a:t> </a:t>
            </a:r>
            <a:r>
              <a:rPr lang="sl-SI" dirty="0" err="1"/>
              <a:t>sphere</a:t>
            </a:r>
            <a:r>
              <a:rPr lang="sl-SI" dirty="0"/>
              <a:t>, so </a:t>
            </a: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need</a:t>
            </a:r>
            <a:r>
              <a:rPr lang="sl-SI" dirty="0"/>
              <a:t> to make sure </a:t>
            </a:r>
            <a:r>
              <a:rPr lang="sl-SI" dirty="0" err="1"/>
              <a:t>that</a:t>
            </a:r>
            <a:r>
              <a:rPr lang="sl-SI" dirty="0"/>
              <a:t> </a:t>
            </a: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coordinate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them</a:t>
            </a:r>
            <a:r>
              <a:rPr lang="sl-SI" dirty="0"/>
              <a:t>. 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6DB45-9A10-4A35-B5AE-9C85780E510F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7332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A7AA-F0A3-4936-ABC4-238DA7E15604}" type="datetimeFigureOut">
              <a:rPr lang="sl-SI" smtClean="0"/>
              <a:t>25. 04. 2024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67DC1D4-83A0-4BF0-A769-DF36FFD05C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489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A7AA-F0A3-4936-ABC4-238DA7E15604}" type="datetimeFigureOut">
              <a:rPr lang="sl-SI" smtClean="0"/>
              <a:t>25. 04. 2024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7DC1D4-83A0-4BF0-A769-DF36FFD05C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411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A7AA-F0A3-4936-ABC4-238DA7E15604}" type="datetimeFigureOut">
              <a:rPr lang="sl-SI" smtClean="0"/>
              <a:t>25. 04. 2024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7DC1D4-83A0-4BF0-A769-DF36FFD05C87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2471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A7AA-F0A3-4936-ABC4-238DA7E15604}" type="datetimeFigureOut">
              <a:rPr lang="sl-SI" smtClean="0"/>
              <a:t>25. 04. 2024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7DC1D4-83A0-4BF0-A769-DF36FFD05C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0389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A7AA-F0A3-4936-ABC4-238DA7E15604}" type="datetimeFigureOut">
              <a:rPr lang="sl-SI" smtClean="0"/>
              <a:t>25. 04. 2024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7DC1D4-83A0-4BF0-A769-DF36FFD05C87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6684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A7AA-F0A3-4936-ABC4-238DA7E15604}" type="datetimeFigureOut">
              <a:rPr lang="sl-SI" smtClean="0"/>
              <a:t>25. 04. 2024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7DC1D4-83A0-4BF0-A769-DF36FFD05C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0007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A7AA-F0A3-4936-ABC4-238DA7E15604}" type="datetimeFigureOut">
              <a:rPr lang="sl-SI" smtClean="0"/>
              <a:t>25. 04. 2024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C1D4-83A0-4BF0-A769-DF36FFD05C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4912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A7AA-F0A3-4936-ABC4-238DA7E15604}" type="datetimeFigureOut">
              <a:rPr lang="sl-SI" smtClean="0"/>
              <a:t>25. 04. 2024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C1D4-83A0-4BF0-A769-DF36FFD05C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639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A7AA-F0A3-4936-ABC4-238DA7E15604}" type="datetimeFigureOut">
              <a:rPr lang="sl-SI" smtClean="0"/>
              <a:t>25. 04. 2024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C1D4-83A0-4BF0-A769-DF36FFD05C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351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A7AA-F0A3-4936-ABC4-238DA7E15604}" type="datetimeFigureOut">
              <a:rPr lang="sl-SI" smtClean="0"/>
              <a:t>25. 04. 2024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7DC1D4-83A0-4BF0-A769-DF36FFD05C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253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A7AA-F0A3-4936-ABC4-238DA7E15604}" type="datetimeFigureOut">
              <a:rPr lang="sl-SI" smtClean="0"/>
              <a:t>25. 04. 2024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67DC1D4-83A0-4BF0-A769-DF36FFD05C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240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A7AA-F0A3-4936-ABC4-238DA7E15604}" type="datetimeFigureOut">
              <a:rPr lang="sl-SI" smtClean="0"/>
              <a:t>25. 04. 2024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67DC1D4-83A0-4BF0-A769-DF36FFD05C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777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A7AA-F0A3-4936-ABC4-238DA7E15604}" type="datetimeFigureOut">
              <a:rPr lang="sl-SI" smtClean="0"/>
              <a:t>25. 04. 2024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C1D4-83A0-4BF0-A769-DF36FFD05C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273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A7AA-F0A3-4936-ABC4-238DA7E15604}" type="datetimeFigureOut">
              <a:rPr lang="sl-SI" smtClean="0"/>
              <a:t>25. 04. 2024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C1D4-83A0-4BF0-A769-DF36FFD05C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384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A7AA-F0A3-4936-ABC4-238DA7E15604}" type="datetimeFigureOut">
              <a:rPr lang="sl-SI" smtClean="0"/>
              <a:t>25. 04. 2024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DC1D4-83A0-4BF0-A769-DF36FFD05C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4911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A7AA-F0A3-4936-ABC4-238DA7E15604}" type="datetimeFigureOut">
              <a:rPr lang="sl-SI" smtClean="0"/>
              <a:t>25. 04. 2024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7DC1D4-83A0-4BF0-A769-DF36FFD05C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182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FA7AA-F0A3-4936-ABC4-238DA7E15604}" type="datetimeFigureOut">
              <a:rPr lang="sl-SI" smtClean="0"/>
              <a:t>25. 04. 2024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67DC1D4-83A0-4BF0-A769-DF36FFD05C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911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termania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ww.slovenskavojska.si/en/media-centre/translate-to-english-obrambno-vojaska-terminologija/translate-to-english-slovar-moterm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440DCBE6-9D1A-4E4D-9C77-14B8455C5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2960" y="2811208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The Milestones in Slovenian Military Terminology Management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sz="4000" b="1" dirty="0">
                <a:solidFill>
                  <a:srgbClr val="002060"/>
                </a:solidFill>
              </a:rPr>
              <a:t>Challenges and Lessons Learned</a:t>
            </a:r>
            <a:br>
              <a:rPr lang="sl-SI" dirty="0">
                <a:solidFill>
                  <a:srgbClr val="002060"/>
                </a:solidFill>
              </a:rPr>
            </a:b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08AA9F-8FD4-4492-B527-B1B17E2F3DAB}"/>
              </a:ext>
            </a:extLst>
          </p:cNvPr>
          <p:cNvSpPr txBox="1"/>
          <p:nvPr/>
        </p:nvSpPr>
        <p:spPr>
          <a:xfrm>
            <a:off x="4652335" y="5705375"/>
            <a:ext cx="2887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b="1" dirty="0">
                <a:solidFill>
                  <a:schemeClr val="accent1"/>
                </a:solidFill>
              </a:rPr>
              <a:t>Ana </a:t>
            </a:r>
            <a:r>
              <a:rPr lang="sl-SI" b="1" dirty="0" err="1">
                <a:solidFill>
                  <a:schemeClr val="accent1"/>
                </a:solidFill>
              </a:rPr>
              <a:t>Hazler</a:t>
            </a:r>
            <a:r>
              <a:rPr lang="sl-SI" b="1" dirty="0">
                <a:solidFill>
                  <a:schemeClr val="accent1"/>
                </a:solidFill>
              </a:rPr>
              <a:t>, Iris Žnidarič</a:t>
            </a:r>
          </a:p>
          <a:p>
            <a:r>
              <a:rPr lang="sl-SI" b="1" dirty="0" err="1">
                <a:solidFill>
                  <a:schemeClr val="accent1"/>
                </a:solidFill>
              </a:rPr>
              <a:t>Slovenian</a:t>
            </a:r>
            <a:r>
              <a:rPr lang="sl-SI" b="1" dirty="0">
                <a:solidFill>
                  <a:schemeClr val="accent1"/>
                </a:solidFill>
              </a:rPr>
              <a:t> </a:t>
            </a:r>
            <a:r>
              <a:rPr lang="sl-SI" b="1" dirty="0" err="1">
                <a:solidFill>
                  <a:schemeClr val="accent1"/>
                </a:solidFill>
              </a:rPr>
              <a:t>Armed</a:t>
            </a:r>
            <a:r>
              <a:rPr lang="sl-SI" b="1" dirty="0">
                <a:solidFill>
                  <a:schemeClr val="accent1"/>
                </a:solidFill>
              </a:rPr>
              <a:t> </a:t>
            </a:r>
            <a:r>
              <a:rPr lang="sl-SI" b="1" dirty="0" err="1">
                <a:solidFill>
                  <a:schemeClr val="accent1"/>
                </a:solidFill>
              </a:rPr>
              <a:t>Forces</a:t>
            </a:r>
            <a:endParaRPr lang="sl-SI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17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C43617-15FE-4DDA-B0E6-96BD6B80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 err="1"/>
              <a:t>Targeting</a:t>
            </a:r>
            <a:endParaRPr lang="sl-SI" i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6703002-129B-4B1B-980D-9024E549C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7496082" cy="3777622"/>
          </a:xfrm>
        </p:spPr>
        <p:txBody>
          <a:bodyPr>
            <a:normAutofit/>
          </a:bodyPr>
          <a:lstStyle/>
          <a:p>
            <a:r>
              <a:rPr lang="sl-SI" sz="2400" b="1" dirty="0" err="1">
                <a:solidFill>
                  <a:schemeClr val="accent1"/>
                </a:solidFill>
              </a:rPr>
              <a:t>Initial</a:t>
            </a:r>
            <a:r>
              <a:rPr lang="sl-SI" sz="2400" b="1" dirty="0">
                <a:solidFill>
                  <a:schemeClr val="accent1"/>
                </a:solidFill>
              </a:rPr>
              <a:t> </a:t>
            </a:r>
            <a:r>
              <a:rPr lang="sl-SI" sz="2400" b="1" dirty="0" err="1">
                <a:solidFill>
                  <a:schemeClr val="accent1"/>
                </a:solidFill>
              </a:rPr>
              <a:t>reluctance</a:t>
            </a:r>
            <a:r>
              <a:rPr lang="sl-SI" sz="2400" b="1" dirty="0">
                <a:solidFill>
                  <a:schemeClr val="accent1"/>
                </a:solidFill>
              </a:rPr>
              <a:t> </a:t>
            </a:r>
            <a:r>
              <a:rPr lang="sl-SI" sz="2400" b="1" dirty="0" err="1">
                <a:solidFill>
                  <a:schemeClr val="accent1"/>
                </a:solidFill>
              </a:rPr>
              <a:t>when</a:t>
            </a:r>
            <a:r>
              <a:rPr lang="sl-SI" sz="2400" b="1" dirty="0">
                <a:solidFill>
                  <a:schemeClr val="accent1"/>
                </a:solidFill>
              </a:rPr>
              <a:t> </a:t>
            </a:r>
            <a:r>
              <a:rPr lang="sl-SI" sz="2400" b="1" dirty="0" err="1">
                <a:solidFill>
                  <a:schemeClr val="accent1"/>
                </a:solidFill>
              </a:rPr>
              <a:t>coining</a:t>
            </a:r>
            <a:r>
              <a:rPr lang="sl-SI" sz="2400" b="1" dirty="0">
                <a:solidFill>
                  <a:schemeClr val="accent1"/>
                </a:solidFill>
              </a:rPr>
              <a:t> </a:t>
            </a:r>
            <a:r>
              <a:rPr lang="sl-SI" sz="2400" b="1" dirty="0" err="1">
                <a:solidFill>
                  <a:schemeClr val="accent1"/>
                </a:solidFill>
              </a:rPr>
              <a:t>new</a:t>
            </a:r>
            <a:r>
              <a:rPr lang="sl-SI" sz="2400" b="1" dirty="0">
                <a:solidFill>
                  <a:schemeClr val="accent1"/>
                </a:solidFill>
              </a:rPr>
              <a:t> </a:t>
            </a:r>
            <a:r>
              <a:rPr lang="sl-SI" sz="2400" b="1" dirty="0" err="1">
                <a:solidFill>
                  <a:schemeClr val="accent1"/>
                </a:solidFill>
              </a:rPr>
              <a:t>terms</a:t>
            </a:r>
            <a:endParaRPr lang="sl-SI" sz="2400" b="1" dirty="0">
              <a:solidFill>
                <a:schemeClr val="accent1"/>
              </a:solidFill>
            </a:endParaRPr>
          </a:p>
          <a:p>
            <a:endParaRPr lang="sl-SI" sz="2000" b="1" dirty="0"/>
          </a:p>
          <a:p>
            <a:r>
              <a:rPr lang="sl-SI" sz="2000" dirty="0"/>
              <a:t>izbira cilja in delovanje nanj </a:t>
            </a:r>
          </a:p>
          <a:p>
            <a:r>
              <a:rPr lang="sl-SI" sz="2000" dirty="0"/>
              <a:t>ICDN </a:t>
            </a:r>
          </a:p>
          <a:p>
            <a:r>
              <a:rPr lang="sl-SI" sz="2000" dirty="0"/>
              <a:t>izbira in delovanje na cilj</a:t>
            </a:r>
          </a:p>
          <a:p>
            <a:r>
              <a:rPr lang="sl-SI" sz="2000" dirty="0"/>
              <a:t>IDC </a:t>
            </a:r>
          </a:p>
          <a:p>
            <a:r>
              <a:rPr lang="sl-SI" sz="2300" b="1" dirty="0" err="1">
                <a:solidFill>
                  <a:schemeClr val="bg2">
                    <a:lumMod val="25000"/>
                  </a:schemeClr>
                </a:solidFill>
              </a:rPr>
              <a:t>ciljenje</a:t>
            </a:r>
            <a:r>
              <a:rPr lang="sl-SI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l-SI" sz="20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sl-SI" sz="2000" dirty="0" err="1">
                <a:solidFill>
                  <a:schemeClr val="bg2">
                    <a:lumMod val="25000"/>
                  </a:schemeClr>
                </a:solidFill>
              </a:rPr>
              <a:t>reluctance</a:t>
            </a:r>
            <a:r>
              <a:rPr lang="sl-SI" sz="2000" dirty="0">
                <a:solidFill>
                  <a:schemeClr val="bg2">
                    <a:lumMod val="25000"/>
                  </a:schemeClr>
                </a:solidFill>
              </a:rPr>
              <a:t> to </a:t>
            </a:r>
            <a:r>
              <a:rPr lang="sl-SI" sz="2000" dirty="0" err="1">
                <a:solidFill>
                  <a:schemeClr val="bg2">
                    <a:lumMod val="25000"/>
                  </a:schemeClr>
                </a:solidFill>
              </a:rPr>
              <a:t>use</a:t>
            </a:r>
            <a:r>
              <a:rPr lang="sl-SI" sz="2000" dirty="0">
                <a:solidFill>
                  <a:schemeClr val="bg2">
                    <a:lumMod val="25000"/>
                  </a:schemeClr>
                </a:solidFill>
              </a:rPr>
              <a:t> a </a:t>
            </a:r>
            <a:r>
              <a:rPr lang="sl-SI" sz="2000" dirty="0" err="1">
                <a:solidFill>
                  <a:schemeClr val="bg2">
                    <a:lumMod val="25000"/>
                  </a:schemeClr>
                </a:solidFill>
              </a:rPr>
              <a:t>new</a:t>
            </a:r>
            <a:r>
              <a:rPr lang="sl-SI" sz="2000" dirty="0">
                <a:solidFill>
                  <a:schemeClr val="bg2">
                    <a:lumMod val="25000"/>
                  </a:schemeClr>
                </a:solidFill>
              </a:rPr>
              <a:t> term – „it </a:t>
            </a:r>
            <a:r>
              <a:rPr lang="sl-SI" sz="2000" dirty="0" err="1">
                <a:solidFill>
                  <a:schemeClr val="bg2">
                    <a:lumMod val="25000"/>
                  </a:schemeClr>
                </a:solidFill>
              </a:rPr>
              <a:t>doesn‘t</a:t>
            </a:r>
            <a:r>
              <a:rPr lang="sl-SI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2">
                    <a:lumMod val="25000"/>
                  </a:schemeClr>
                </a:solidFill>
              </a:rPr>
              <a:t>mean</a:t>
            </a:r>
            <a:r>
              <a:rPr lang="sl-SI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l-SI" sz="2000" dirty="0" err="1">
                <a:solidFill>
                  <a:schemeClr val="bg2">
                    <a:lumMod val="25000"/>
                  </a:schemeClr>
                </a:solidFill>
              </a:rPr>
              <a:t>anything</a:t>
            </a:r>
            <a:r>
              <a:rPr lang="sl-SI" sz="2000" dirty="0">
                <a:solidFill>
                  <a:schemeClr val="bg2">
                    <a:lumMod val="25000"/>
                  </a:schemeClr>
                </a:solidFill>
              </a:rPr>
              <a:t>“)</a:t>
            </a:r>
            <a:endParaRPr lang="sl-SI" sz="20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sl-SI" sz="20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21611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329A12-8F76-4C06-89FD-5F305094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 err="1"/>
              <a:t>Loitering</a:t>
            </a:r>
            <a:r>
              <a:rPr lang="sl-SI" i="1" dirty="0"/>
              <a:t> </a:t>
            </a:r>
            <a:r>
              <a:rPr lang="sl-SI" i="1" dirty="0" err="1"/>
              <a:t>munition</a:t>
            </a:r>
            <a:endParaRPr lang="sl-SI" i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4E7DD94-E59D-4E69-A031-B78139F1D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1"/>
                </a:solidFill>
              </a:rPr>
              <a:t>Real-time </a:t>
            </a:r>
            <a:r>
              <a:rPr lang="sl-SI" b="1" dirty="0" err="1">
                <a:solidFill>
                  <a:schemeClr val="accent1"/>
                </a:solidFill>
              </a:rPr>
              <a:t>feedback</a:t>
            </a:r>
            <a:r>
              <a:rPr lang="sl-SI" b="1" dirty="0">
                <a:solidFill>
                  <a:schemeClr val="accent1"/>
                </a:solidFill>
              </a:rPr>
              <a:t> </a:t>
            </a:r>
            <a:r>
              <a:rPr lang="sl-SI" dirty="0"/>
              <a:t>(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news</a:t>
            </a:r>
            <a:r>
              <a:rPr lang="sl-SI" dirty="0"/>
              <a:t> is </a:t>
            </a:r>
            <a:r>
              <a:rPr lang="sl-SI" dirty="0" err="1"/>
              <a:t>disseminated</a:t>
            </a:r>
            <a:r>
              <a:rPr lang="sl-SI" dirty="0"/>
              <a:t> </a:t>
            </a:r>
            <a:r>
              <a:rPr lang="sl-SI" dirty="0" err="1"/>
              <a:t>immediately</a:t>
            </a:r>
            <a:r>
              <a:rPr lang="sl-SI" dirty="0"/>
              <a:t> </a:t>
            </a:r>
            <a:r>
              <a:rPr lang="sl-SI" dirty="0" err="1"/>
              <a:t>after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meeting) </a:t>
            </a:r>
          </a:p>
          <a:p>
            <a:endParaRPr lang="sl-SI" dirty="0"/>
          </a:p>
          <a:p>
            <a:r>
              <a:rPr lang="sl-SI" dirty="0"/>
              <a:t>lebdeče strelivo</a:t>
            </a:r>
          </a:p>
          <a:p>
            <a:r>
              <a:rPr lang="sl-SI" dirty="0"/>
              <a:t>Kamikaza</a:t>
            </a:r>
          </a:p>
          <a:p>
            <a:r>
              <a:rPr lang="sl-SI" dirty="0"/>
              <a:t>samomorilski </a:t>
            </a:r>
            <a:r>
              <a:rPr lang="sl-SI" dirty="0" err="1"/>
              <a:t>dron</a:t>
            </a:r>
            <a:r>
              <a:rPr lang="sl-SI" dirty="0"/>
              <a:t> (suicide </a:t>
            </a:r>
            <a:r>
              <a:rPr lang="sl-SI" dirty="0" err="1"/>
              <a:t>drone</a:t>
            </a:r>
            <a:r>
              <a:rPr lang="sl-SI" dirty="0"/>
              <a:t>)</a:t>
            </a:r>
          </a:p>
          <a:p>
            <a:r>
              <a:rPr lang="sl-SI" b="1" dirty="0">
                <a:solidFill>
                  <a:schemeClr val="bg2">
                    <a:lumMod val="25000"/>
                  </a:schemeClr>
                </a:solidFill>
              </a:rPr>
              <a:t>Brezpilotni letalski sistem bomba (BLS bomba) </a:t>
            </a:r>
          </a:p>
          <a:p>
            <a:endParaRPr lang="sl-SI" dirty="0"/>
          </a:p>
        </p:txBody>
      </p:sp>
      <p:pic>
        <p:nvPicPr>
          <p:cNvPr id="4" name="Slika 3" descr="Source: Wikipedia">
            <a:extLst>
              <a:ext uri="{FF2B5EF4-FFF2-40B4-BE49-F238E27FC236}">
                <a16:creationId xmlns:a16="http://schemas.microsoft.com/office/drawing/2014/main" id="{ECE906EA-2634-4FC2-9B39-725441792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209" y="262390"/>
            <a:ext cx="2479412" cy="16426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DA7C9B-2A63-4933-A02D-3A74312CF550}"/>
              </a:ext>
            </a:extLst>
          </p:cNvPr>
          <p:cNvSpPr txBox="1"/>
          <p:nvPr/>
        </p:nvSpPr>
        <p:spPr>
          <a:xfrm>
            <a:off x="8945209" y="1902768"/>
            <a:ext cx="10775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800" dirty="0" err="1"/>
              <a:t>Source</a:t>
            </a:r>
            <a:r>
              <a:rPr lang="sl-SI" sz="800" dirty="0"/>
              <a:t>: </a:t>
            </a:r>
            <a:r>
              <a:rPr lang="sl-SI" sz="800" dirty="0" err="1"/>
              <a:t>Wikipedia</a:t>
            </a:r>
            <a:endParaRPr lang="sl-SI" sz="800" dirty="0"/>
          </a:p>
        </p:txBody>
      </p:sp>
    </p:spTree>
    <p:extLst>
      <p:ext uri="{BB962C8B-B14F-4D97-AF65-F5344CB8AC3E}">
        <p14:creationId xmlns:p14="http://schemas.microsoft.com/office/powerpoint/2010/main" val="2614871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131E35-3874-4060-A3F5-D0F59AB8A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 err="1"/>
              <a:t>Aircraft</a:t>
            </a:r>
            <a:r>
              <a:rPr lang="sl-SI" i="1" dirty="0"/>
              <a:t>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930E185-A7EA-4F99-8951-2FD342E3F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604682"/>
            <a:ext cx="9387635" cy="4306540"/>
          </a:xfrm>
        </p:spPr>
        <p:txBody>
          <a:bodyPr>
            <a:normAutofit/>
          </a:bodyPr>
          <a:lstStyle/>
          <a:p>
            <a:r>
              <a:rPr lang="sl-SI" b="1" dirty="0" err="1">
                <a:solidFill>
                  <a:schemeClr val="accent1"/>
                </a:solidFill>
              </a:rPr>
              <a:t>Psychological</a:t>
            </a:r>
            <a:r>
              <a:rPr lang="sl-SI" b="1" dirty="0">
                <a:solidFill>
                  <a:schemeClr val="accent1"/>
                </a:solidFill>
              </a:rPr>
              <a:t> </a:t>
            </a:r>
            <a:r>
              <a:rPr lang="sl-SI" b="1" dirty="0" err="1">
                <a:solidFill>
                  <a:schemeClr val="accent1"/>
                </a:solidFill>
              </a:rPr>
              <a:t>aspect</a:t>
            </a:r>
            <a:r>
              <a:rPr lang="sl-SI" b="1" dirty="0">
                <a:solidFill>
                  <a:schemeClr val="accent1"/>
                </a:solidFill>
              </a:rPr>
              <a:t> </a:t>
            </a:r>
            <a:r>
              <a:rPr lang="sl-SI" dirty="0"/>
              <a:t>(</a:t>
            </a:r>
            <a:r>
              <a:rPr lang="sl-SI" dirty="0" err="1"/>
              <a:t>emotional</a:t>
            </a:r>
            <a:r>
              <a:rPr lang="sl-SI" dirty="0"/>
              <a:t> </a:t>
            </a:r>
            <a:r>
              <a:rPr lang="sl-SI" dirty="0" err="1"/>
              <a:t>attachment</a:t>
            </a:r>
            <a:r>
              <a:rPr lang="sl-SI" dirty="0"/>
              <a:t> to </a:t>
            </a:r>
            <a:r>
              <a:rPr lang="sl-SI" dirty="0" err="1"/>
              <a:t>terms</a:t>
            </a:r>
            <a:r>
              <a:rPr lang="sl-SI" dirty="0"/>
              <a:t>; </a:t>
            </a:r>
            <a:r>
              <a:rPr lang="sl-SI" dirty="0" err="1"/>
              <a:t>strong</a:t>
            </a:r>
            <a:r>
              <a:rPr lang="sl-SI" dirty="0"/>
              <a:t> </a:t>
            </a:r>
            <a:r>
              <a:rPr lang="sl-SI" dirty="0" err="1"/>
              <a:t>opposing</a:t>
            </a:r>
            <a:r>
              <a:rPr lang="sl-SI" dirty="0"/>
              <a:t> „</a:t>
            </a:r>
            <a:r>
              <a:rPr lang="sl-SI" dirty="0" err="1"/>
              <a:t>camps</a:t>
            </a:r>
            <a:r>
              <a:rPr lang="sl-SI" dirty="0"/>
              <a:t>“) </a:t>
            </a:r>
            <a:endParaRPr lang="sl-SI" b="1" dirty="0"/>
          </a:p>
          <a:p>
            <a:r>
              <a:rPr lang="sl-SI" b="1" dirty="0">
                <a:solidFill>
                  <a:schemeClr val="bg2">
                    <a:lumMod val="25000"/>
                  </a:schemeClr>
                </a:solidFill>
              </a:rPr>
              <a:t>zrakoplov</a:t>
            </a:r>
            <a:r>
              <a:rPr lang="sl-SI" dirty="0"/>
              <a:t> (in </a:t>
            </a:r>
            <a:r>
              <a:rPr lang="sl-SI" dirty="0" err="1"/>
              <a:t>legislation</a:t>
            </a:r>
            <a:r>
              <a:rPr lang="sl-SI" dirty="0"/>
              <a:t>) </a:t>
            </a:r>
            <a:r>
              <a:rPr lang="sl-SI" dirty="0" err="1"/>
              <a:t>vs</a:t>
            </a:r>
            <a:r>
              <a:rPr lang="sl-SI" dirty="0"/>
              <a:t>. </a:t>
            </a:r>
            <a:r>
              <a:rPr lang="sl-SI" b="1" dirty="0" err="1">
                <a:solidFill>
                  <a:schemeClr val="accent5">
                    <a:lumMod val="50000"/>
                  </a:schemeClr>
                </a:solidFill>
              </a:rPr>
              <a:t>letalnik</a:t>
            </a:r>
            <a:endParaRPr lang="sl-SI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sl-SI" dirty="0" err="1"/>
              <a:t>Slovenian</a:t>
            </a:r>
            <a:r>
              <a:rPr lang="sl-SI" dirty="0"/>
              <a:t> </a:t>
            </a:r>
            <a:r>
              <a:rPr lang="sl-SI" dirty="0" err="1"/>
              <a:t>aviation</a:t>
            </a:r>
            <a:r>
              <a:rPr lang="sl-SI" dirty="0"/>
              <a:t> </a:t>
            </a:r>
            <a:r>
              <a:rPr lang="sl-SI" dirty="0" err="1"/>
              <a:t>dictionaries</a:t>
            </a:r>
            <a:r>
              <a:rPr lang="sl-SI" dirty="0"/>
              <a:t> </a:t>
            </a:r>
            <a:r>
              <a:rPr lang="sl-SI" dirty="0" err="1"/>
              <a:t>contradict</a:t>
            </a:r>
            <a:r>
              <a:rPr lang="sl-SI" dirty="0"/>
              <a:t> </a:t>
            </a:r>
            <a:r>
              <a:rPr lang="sl-SI" dirty="0" err="1"/>
              <a:t>eachother</a:t>
            </a:r>
            <a:r>
              <a:rPr lang="sl-SI" dirty="0"/>
              <a:t> in </a:t>
            </a:r>
            <a:r>
              <a:rPr lang="sl-SI" dirty="0" err="1"/>
              <a:t>defining</a:t>
            </a:r>
            <a:r>
              <a:rPr lang="sl-SI" dirty="0"/>
              <a:t> „zrakoplov“ </a:t>
            </a:r>
            <a:r>
              <a:rPr lang="sl-SI" dirty="0" err="1"/>
              <a:t>and</a:t>
            </a:r>
            <a:r>
              <a:rPr lang="sl-SI" dirty="0"/>
              <a:t> „</a:t>
            </a:r>
            <a:r>
              <a:rPr lang="sl-SI" dirty="0" err="1"/>
              <a:t>letalnik</a:t>
            </a:r>
            <a:r>
              <a:rPr lang="sl-SI" dirty="0"/>
              <a:t>“ </a:t>
            </a:r>
            <a:endParaRPr lang="sl-SI" sz="1400" dirty="0"/>
          </a:p>
          <a:p>
            <a:endParaRPr lang="sl-SI" sz="1400" dirty="0"/>
          </a:p>
          <a:p>
            <a:endParaRPr lang="sl-SI" sz="1400" dirty="0"/>
          </a:p>
          <a:p>
            <a:endParaRPr lang="sl-SI" sz="1400" dirty="0"/>
          </a:p>
          <a:p>
            <a:endParaRPr lang="sl-SI" sz="1400" dirty="0"/>
          </a:p>
          <a:p>
            <a:r>
              <a:rPr lang="sl-SI" dirty="0" err="1"/>
              <a:t>Gigafida</a:t>
            </a:r>
            <a:r>
              <a:rPr lang="sl-SI" dirty="0"/>
              <a:t> 2 </a:t>
            </a:r>
            <a:r>
              <a:rPr lang="sl-SI" dirty="0" err="1"/>
              <a:t>corp</a:t>
            </a:r>
            <a:r>
              <a:rPr lang="en-GB" dirty="0"/>
              <a:t>us</a:t>
            </a:r>
            <a:r>
              <a:rPr lang="sl-SI" dirty="0"/>
              <a:t>: 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47FFD53-18EE-4570-A253-D72E87E0CCA2}"/>
              </a:ext>
            </a:extLst>
          </p:cNvPr>
          <p:cNvGraphicFramePr>
            <a:graphicFrameLocks noGrp="1"/>
          </p:cNvGraphicFramePr>
          <p:nvPr/>
        </p:nvGraphicFramePr>
        <p:xfrm>
          <a:off x="2688933" y="5063780"/>
          <a:ext cx="5388267" cy="1199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179">
                  <a:extLst>
                    <a:ext uri="{9D8B030D-6E8A-4147-A177-3AD203B41FA5}">
                      <a16:colId xmlns:a16="http://schemas.microsoft.com/office/drawing/2014/main" val="793481753"/>
                    </a:ext>
                  </a:extLst>
                </a:gridCol>
                <a:gridCol w="1655999">
                  <a:extLst>
                    <a:ext uri="{9D8B030D-6E8A-4147-A177-3AD203B41FA5}">
                      <a16:colId xmlns:a16="http://schemas.microsoft.com/office/drawing/2014/main" val="983217016"/>
                    </a:ext>
                  </a:extLst>
                </a:gridCol>
                <a:gridCol w="1796089">
                  <a:extLst>
                    <a:ext uri="{9D8B030D-6E8A-4147-A177-3AD203B41FA5}">
                      <a16:colId xmlns:a16="http://schemas.microsoft.com/office/drawing/2014/main" val="895480259"/>
                    </a:ext>
                  </a:extLst>
                </a:gridCol>
              </a:tblGrid>
              <a:tr h="267821">
                <a:tc>
                  <a:txBody>
                    <a:bodyPr/>
                    <a:lstStyle/>
                    <a:p>
                      <a:r>
                        <a:rPr lang="sl-SI" sz="1000" dirty="0" err="1"/>
                        <a:t>Gigafida</a:t>
                      </a:r>
                      <a:r>
                        <a:rPr lang="sl-SI" sz="1000" dirty="0"/>
                        <a:t> 2.0 </a:t>
                      </a:r>
                      <a:r>
                        <a:rPr lang="sl-SI" sz="1000" dirty="0" err="1"/>
                        <a:t>Corpora</a:t>
                      </a:r>
                      <a:endParaRPr lang="sl-S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zrakoplov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 err="1"/>
                        <a:t>letalnik</a:t>
                      </a:r>
                      <a:endParaRPr lang="sl-SI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715983"/>
                  </a:ext>
                </a:extLst>
              </a:tr>
              <a:tr h="267821">
                <a:tc>
                  <a:txBody>
                    <a:bodyPr/>
                    <a:lstStyle/>
                    <a:p>
                      <a:r>
                        <a:rPr lang="sl-SI" sz="1000" dirty="0" err="1"/>
                        <a:t>overall</a:t>
                      </a:r>
                      <a:r>
                        <a:rPr lang="sl-SI" sz="1000" dirty="0"/>
                        <a:t> </a:t>
                      </a:r>
                      <a:r>
                        <a:rPr lang="sl-SI" sz="1000" dirty="0" err="1"/>
                        <a:t>concordance</a:t>
                      </a:r>
                      <a:endParaRPr lang="sl-S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1286 (</a:t>
                      </a:r>
                      <a:r>
                        <a:rPr lang="sl-SI" sz="1000" dirty="0" err="1"/>
                        <a:t>since</a:t>
                      </a:r>
                      <a:r>
                        <a:rPr lang="sl-SI" sz="1000" dirty="0"/>
                        <a:t> 1993)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797 (</a:t>
                      </a:r>
                      <a:r>
                        <a:rPr lang="sl-SI" sz="1000" dirty="0" err="1"/>
                        <a:t>since</a:t>
                      </a:r>
                      <a:r>
                        <a:rPr lang="sl-SI" sz="1000" dirty="0"/>
                        <a:t> 2007)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842376"/>
                  </a:ext>
                </a:extLst>
              </a:tr>
              <a:tr h="267821">
                <a:tc>
                  <a:txBody>
                    <a:bodyPr/>
                    <a:lstStyle/>
                    <a:p>
                      <a:r>
                        <a:rPr lang="sl-SI" sz="1000" dirty="0" err="1"/>
                        <a:t>Concordance</a:t>
                      </a:r>
                      <a:r>
                        <a:rPr lang="sl-SI" sz="1000" dirty="0"/>
                        <a:t> (up </a:t>
                      </a:r>
                      <a:r>
                        <a:rPr lang="sl-SI" sz="1000" dirty="0" err="1"/>
                        <a:t>untill</a:t>
                      </a:r>
                      <a:r>
                        <a:rPr lang="sl-SI" sz="1000" dirty="0"/>
                        <a:t> 2010)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775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761441"/>
                  </a:ext>
                </a:extLst>
              </a:tr>
              <a:tr h="267821">
                <a:tc>
                  <a:txBody>
                    <a:bodyPr/>
                    <a:lstStyle/>
                    <a:p>
                      <a:r>
                        <a:rPr lang="sl-SI" sz="1000" dirty="0" err="1"/>
                        <a:t>Concordance</a:t>
                      </a:r>
                      <a:r>
                        <a:rPr lang="sl-SI" sz="1000" dirty="0"/>
                        <a:t> (</a:t>
                      </a:r>
                      <a:r>
                        <a:rPr lang="sl-SI" sz="1000" dirty="0" err="1"/>
                        <a:t>after</a:t>
                      </a:r>
                      <a:r>
                        <a:rPr lang="sl-SI" sz="1000" dirty="0"/>
                        <a:t> 2010)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b="1" dirty="0"/>
                        <a:t>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b="1" dirty="0"/>
                        <a:t>607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452389"/>
                  </a:ext>
                </a:extLst>
              </a:tr>
            </a:tbl>
          </a:graphicData>
        </a:graphic>
      </p:graphicFrame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BF7111C8-6336-4B19-A271-9A213D0C764C}"/>
              </a:ext>
            </a:extLst>
          </p:cNvPr>
          <p:cNvGraphicFramePr>
            <a:graphicFrameLocks noGrp="1"/>
          </p:cNvGraphicFramePr>
          <p:nvPr/>
        </p:nvGraphicFramePr>
        <p:xfrm>
          <a:off x="2688934" y="3357282"/>
          <a:ext cx="8833223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746">
                  <a:extLst>
                    <a:ext uri="{9D8B030D-6E8A-4147-A177-3AD203B41FA5}">
                      <a16:colId xmlns:a16="http://schemas.microsoft.com/office/drawing/2014/main" val="2342257758"/>
                    </a:ext>
                  </a:extLst>
                </a:gridCol>
                <a:gridCol w="1559858">
                  <a:extLst>
                    <a:ext uri="{9D8B030D-6E8A-4147-A177-3AD203B41FA5}">
                      <a16:colId xmlns:a16="http://schemas.microsoft.com/office/drawing/2014/main" val="646824727"/>
                    </a:ext>
                  </a:extLst>
                </a:gridCol>
                <a:gridCol w="1308847">
                  <a:extLst>
                    <a:ext uri="{9D8B030D-6E8A-4147-A177-3AD203B41FA5}">
                      <a16:colId xmlns:a16="http://schemas.microsoft.com/office/drawing/2014/main" val="1757217017"/>
                    </a:ext>
                  </a:extLst>
                </a:gridCol>
                <a:gridCol w="1425389">
                  <a:extLst>
                    <a:ext uri="{9D8B030D-6E8A-4147-A177-3AD203B41FA5}">
                      <a16:colId xmlns:a16="http://schemas.microsoft.com/office/drawing/2014/main" val="2196450106"/>
                    </a:ext>
                  </a:extLst>
                </a:gridCol>
                <a:gridCol w="2205972">
                  <a:extLst>
                    <a:ext uri="{9D8B030D-6E8A-4147-A177-3AD203B41FA5}">
                      <a16:colId xmlns:a16="http://schemas.microsoft.com/office/drawing/2014/main" val="1125042291"/>
                    </a:ext>
                  </a:extLst>
                </a:gridCol>
                <a:gridCol w="1165411">
                  <a:extLst>
                    <a:ext uri="{9D8B030D-6E8A-4147-A177-3AD203B41FA5}">
                      <a16:colId xmlns:a16="http://schemas.microsoft.com/office/drawing/2014/main" val="4292550970"/>
                    </a:ext>
                  </a:extLst>
                </a:gridCol>
              </a:tblGrid>
              <a:tr h="84716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dirty="0"/>
                        <a:t>Alenka Kukovec </a:t>
                      </a:r>
                      <a:r>
                        <a:rPr lang="sl-SI" sz="1000" dirty="0" err="1"/>
                        <a:t>Aviation</a:t>
                      </a:r>
                      <a:r>
                        <a:rPr lang="sl-SI" sz="1000" dirty="0"/>
                        <a:t> </a:t>
                      </a:r>
                      <a:r>
                        <a:rPr lang="sl-SI" sz="1000" dirty="0" err="1"/>
                        <a:t>Dictionary</a:t>
                      </a:r>
                      <a:endParaRPr lang="sl-SI" sz="10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dirty="0"/>
                        <a:t>(1994)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Angleško-slovenski vojaški priročni slovar, Branimir Furlan, Marjan Mahnič (1999)</a:t>
                      </a:r>
                      <a:endParaRPr lang="sl-S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dirty="0" err="1"/>
                        <a:t>English-Slovenian</a:t>
                      </a:r>
                      <a:r>
                        <a:rPr lang="sl-SI" sz="1000" dirty="0"/>
                        <a:t> </a:t>
                      </a:r>
                      <a:r>
                        <a:rPr lang="sl-SI" sz="1000" dirty="0" err="1"/>
                        <a:t>Terminology</a:t>
                      </a:r>
                      <a:r>
                        <a:rPr lang="sl-SI" sz="1000" dirty="0"/>
                        <a:t> </a:t>
                      </a:r>
                      <a:r>
                        <a:rPr lang="sl-SI" sz="1000" dirty="0" err="1"/>
                        <a:t>Dictionary</a:t>
                      </a:r>
                      <a:r>
                        <a:rPr lang="sl-SI" sz="1000" dirty="0"/>
                        <a:t> (2006)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Dominik Gregl </a:t>
                      </a:r>
                      <a:r>
                        <a:rPr lang="sl-SI" sz="1000" dirty="0" err="1"/>
                        <a:t>Aviation</a:t>
                      </a:r>
                      <a:r>
                        <a:rPr lang="sl-SI" sz="1000" dirty="0"/>
                        <a:t> </a:t>
                      </a:r>
                      <a:r>
                        <a:rPr lang="sl-SI" sz="1000" dirty="0" err="1"/>
                        <a:t>Dictionary</a:t>
                      </a:r>
                      <a:r>
                        <a:rPr lang="sl-SI" sz="1000" dirty="0"/>
                        <a:t> (2009)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Dictionary of Newer Vocabulary of the Slovenian Language</a:t>
                      </a:r>
                      <a:r>
                        <a:rPr lang="sl-SI" sz="1000" dirty="0"/>
                        <a:t>(</a:t>
                      </a:r>
                      <a:r>
                        <a:rPr lang="sl-SI" sz="1000" dirty="0" err="1"/>
                        <a:t>Aviation</a:t>
                      </a:r>
                      <a:r>
                        <a:rPr lang="sl-SI" sz="1000" dirty="0"/>
                        <a:t> </a:t>
                      </a:r>
                      <a:r>
                        <a:rPr lang="sl-SI" sz="1000" dirty="0" err="1"/>
                        <a:t>Department</a:t>
                      </a:r>
                      <a:r>
                        <a:rPr lang="sl-SI" sz="1000" dirty="0"/>
                        <a:t> at </a:t>
                      </a:r>
                      <a:r>
                        <a:rPr lang="sl-SI" sz="1000" dirty="0" err="1"/>
                        <a:t>the</a:t>
                      </a:r>
                      <a:r>
                        <a:rPr lang="sl-SI" sz="1000" dirty="0"/>
                        <a:t> Engineering </a:t>
                      </a:r>
                      <a:r>
                        <a:rPr lang="sl-SI" sz="1000" dirty="0" err="1"/>
                        <a:t>Faculty</a:t>
                      </a:r>
                      <a:r>
                        <a:rPr lang="sl-SI" sz="1000" dirty="0"/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dirty="0"/>
                        <a:t>(2012)*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 err="1"/>
                        <a:t>Aviation</a:t>
                      </a:r>
                      <a:r>
                        <a:rPr lang="sl-SI" sz="1000" dirty="0"/>
                        <a:t> </a:t>
                      </a:r>
                      <a:r>
                        <a:rPr lang="sl-SI" sz="1000" dirty="0" err="1"/>
                        <a:t>Act</a:t>
                      </a:r>
                      <a:r>
                        <a:rPr lang="sl-SI" sz="1000" dirty="0"/>
                        <a:t> (</a:t>
                      </a:r>
                      <a:r>
                        <a:rPr lang="sl-SI" sz="1000" dirty="0" err="1"/>
                        <a:t>updated</a:t>
                      </a:r>
                      <a:r>
                        <a:rPr lang="sl-SI" sz="1000" dirty="0"/>
                        <a:t> 2023)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016630"/>
                  </a:ext>
                </a:extLst>
              </a:tr>
              <a:tr h="3525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dirty="0"/>
                        <a:t>zrakoplov</a:t>
                      </a:r>
                    </a:p>
                    <a:p>
                      <a:endParaRPr lang="sl-S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dirty="0"/>
                        <a:t>zračno plovilo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dirty="0"/>
                        <a:t>zrakoplov</a:t>
                      </a:r>
                    </a:p>
                    <a:p>
                      <a:endParaRPr lang="sl-S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 err="1"/>
                        <a:t>letalnik</a:t>
                      </a:r>
                      <a:endParaRPr lang="sl-S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 err="1"/>
                        <a:t>letalnik</a:t>
                      </a:r>
                      <a:endParaRPr lang="sl-S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zrakoplov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931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447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131E35-3874-4060-A3F5-D0F59AB8A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 err="1"/>
              <a:t>Aircraft</a:t>
            </a:r>
            <a:r>
              <a:rPr lang="sl-SI" dirty="0"/>
              <a:t>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930E185-A7EA-4F99-8951-2FD342E3F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604682"/>
            <a:ext cx="9387635" cy="4306540"/>
          </a:xfrm>
        </p:spPr>
        <p:txBody>
          <a:bodyPr>
            <a:normAutofit/>
          </a:bodyPr>
          <a:lstStyle/>
          <a:p>
            <a:r>
              <a:rPr lang="sl-SI" b="1" dirty="0" err="1">
                <a:solidFill>
                  <a:schemeClr val="accent1"/>
                </a:solidFill>
              </a:rPr>
              <a:t>Psychological</a:t>
            </a:r>
            <a:r>
              <a:rPr lang="sl-SI" b="1" dirty="0">
                <a:solidFill>
                  <a:schemeClr val="accent1"/>
                </a:solidFill>
              </a:rPr>
              <a:t> </a:t>
            </a:r>
            <a:r>
              <a:rPr lang="sl-SI" b="1" dirty="0" err="1">
                <a:solidFill>
                  <a:schemeClr val="accent1"/>
                </a:solidFill>
              </a:rPr>
              <a:t>aspect</a:t>
            </a:r>
            <a:r>
              <a:rPr lang="sl-SI" b="1" dirty="0">
                <a:solidFill>
                  <a:schemeClr val="accent1"/>
                </a:solidFill>
              </a:rPr>
              <a:t> </a:t>
            </a:r>
            <a:r>
              <a:rPr lang="sl-SI" dirty="0"/>
              <a:t>(</a:t>
            </a:r>
            <a:r>
              <a:rPr lang="sl-SI" dirty="0" err="1"/>
              <a:t>emotional</a:t>
            </a:r>
            <a:r>
              <a:rPr lang="sl-SI" dirty="0"/>
              <a:t> </a:t>
            </a:r>
            <a:r>
              <a:rPr lang="sl-SI" dirty="0" err="1"/>
              <a:t>attachment</a:t>
            </a:r>
            <a:r>
              <a:rPr lang="sl-SI" dirty="0"/>
              <a:t> to </a:t>
            </a:r>
            <a:r>
              <a:rPr lang="sl-SI" dirty="0" err="1"/>
              <a:t>terms</a:t>
            </a:r>
            <a:r>
              <a:rPr lang="sl-SI" dirty="0"/>
              <a:t>; </a:t>
            </a:r>
            <a:r>
              <a:rPr lang="sl-SI" dirty="0" err="1"/>
              <a:t>strong</a:t>
            </a:r>
            <a:r>
              <a:rPr lang="sl-SI" dirty="0"/>
              <a:t> </a:t>
            </a:r>
            <a:r>
              <a:rPr lang="sl-SI" dirty="0" err="1"/>
              <a:t>opposing</a:t>
            </a:r>
            <a:r>
              <a:rPr lang="sl-SI" dirty="0"/>
              <a:t> „</a:t>
            </a:r>
            <a:r>
              <a:rPr lang="sl-SI" dirty="0" err="1"/>
              <a:t>camps</a:t>
            </a:r>
            <a:r>
              <a:rPr lang="sl-SI" dirty="0"/>
              <a:t>“) </a:t>
            </a:r>
            <a:endParaRPr lang="sl-SI" b="1" dirty="0"/>
          </a:p>
          <a:p>
            <a:r>
              <a:rPr lang="sl-SI" b="1" dirty="0">
                <a:solidFill>
                  <a:schemeClr val="bg2">
                    <a:lumMod val="25000"/>
                  </a:schemeClr>
                </a:solidFill>
              </a:rPr>
              <a:t>zrakoplov</a:t>
            </a:r>
            <a:r>
              <a:rPr lang="sl-SI" dirty="0"/>
              <a:t> (in </a:t>
            </a:r>
            <a:r>
              <a:rPr lang="sl-SI" dirty="0" err="1"/>
              <a:t>legislation</a:t>
            </a:r>
            <a:r>
              <a:rPr lang="sl-SI" dirty="0"/>
              <a:t>) </a:t>
            </a:r>
            <a:r>
              <a:rPr lang="sl-SI" dirty="0" err="1"/>
              <a:t>vs</a:t>
            </a:r>
            <a:r>
              <a:rPr lang="sl-SI" dirty="0"/>
              <a:t>. </a:t>
            </a:r>
            <a:r>
              <a:rPr lang="sl-SI" b="1" dirty="0" err="1">
                <a:solidFill>
                  <a:schemeClr val="accent5">
                    <a:lumMod val="50000"/>
                  </a:schemeClr>
                </a:solidFill>
              </a:rPr>
              <a:t>letalnik</a:t>
            </a:r>
            <a:endParaRPr lang="sl-SI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sl-SI" dirty="0" err="1"/>
              <a:t>Slovenian</a:t>
            </a:r>
            <a:r>
              <a:rPr lang="sl-SI" dirty="0"/>
              <a:t> </a:t>
            </a:r>
            <a:r>
              <a:rPr lang="sl-SI" dirty="0" err="1"/>
              <a:t>aviation</a:t>
            </a:r>
            <a:r>
              <a:rPr lang="sl-SI" dirty="0"/>
              <a:t> </a:t>
            </a:r>
            <a:r>
              <a:rPr lang="sl-SI" dirty="0" err="1"/>
              <a:t>dictionaries</a:t>
            </a:r>
            <a:r>
              <a:rPr lang="sl-SI" dirty="0"/>
              <a:t> </a:t>
            </a:r>
            <a:r>
              <a:rPr lang="sl-SI" dirty="0" err="1"/>
              <a:t>contradict</a:t>
            </a:r>
            <a:r>
              <a:rPr lang="sl-SI" dirty="0"/>
              <a:t> </a:t>
            </a:r>
            <a:r>
              <a:rPr lang="sl-SI" dirty="0" err="1"/>
              <a:t>eachother</a:t>
            </a:r>
            <a:r>
              <a:rPr lang="sl-SI" dirty="0"/>
              <a:t> in </a:t>
            </a:r>
            <a:r>
              <a:rPr lang="sl-SI" dirty="0" err="1"/>
              <a:t>defining</a:t>
            </a:r>
            <a:r>
              <a:rPr lang="sl-SI" dirty="0"/>
              <a:t> „zrakoplov“ </a:t>
            </a:r>
            <a:r>
              <a:rPr lang="sl-SI" dirty="0" err="1"/>
              <a:t>and</a:t>
            </a:r>
            <a:r>
              <a:rPr lang="sl-SI" dirty="0"/>
              <a:t> „</a:t>
            </a:r>
            <a:r>
              <a:rPr lang="sl-SI" dirty="0" err="1"/>
              <a:t>letalnik</a:t>
            </a:r>
            <a:r>
              <a:rPr lang="sl-SI" dirty="0"/>
              <a:t>“ </a:t>
            </a:r>
            <a:endParaRPr lang="sl-SI" sz="1400" dirty="0"/>
          </a:p>
          <a:p>
            <a:endParaRPr lang="sl-SI" sz="1400" dirty="0"/>
          </a:p>
          <a:p>
            <a:endParaRPr lang="sl-SI" sz="1400" dirty="0"/>
          </a:p>
          <a:p>
            <a:endParaRPr lang="sl-SI" sz="1400" dirty="0"/>
          </a:p>
          <a:p>
            <a:endParaRPr lang="sl-SI" sz="1400" dirty="0"/>
          </a:p>
          <a:p>
            <a:r>
              <a:rPr lang="sl-SI" dirty="0" err="1"/>
              <a:t>Gigafida</a:t>
            </a:r>
            <a:r>
              <a:rPr lang="sl-SI" dirty="0"/>
              <a:t> 2 </a:t>
            </a:r>
            <a:r>
              <a:rPr lang="sl-SI" dirty="0" err="1"/>
              <a:t>corp</a:t>
            </a:r>
            <a:r>
              <a:rPr lang="en-GB" dirty="0"/>
              <a:t>us</a:t>
            </a:r>
            <a:r>
              <a:rPr lang="sl-SI" dirty="0"/>
              <a:t>: 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47FFD53-18EE-4570-A253-D72E87E0C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975862"/>
              </p:ext>
            </p:extLst>
          </p:nvPr>
        </p:nvGraphicFramePr>
        <p:xfrm>
          <a:off x="2688933" y="5063780"/>
          <a:ext cx="5388267" cy="1199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179">
                  <a:extLst>
                    <a:ext uri="{9D8B030D-6E8A-4147-A177-3AD203B41FA5}">
                      <a16:colId xmlns:a16="http://schemas.microsoft.com/office/drawing/2014/main" val="793481753"/>
                    </a:ext>
                  </a:extLst>
                </a:gridCol>
                <a:gridCol w="1655999">
                  <a:extLst>
                    <a:ext uri="{9D8B030D-6E8A-4147-A177-3AD203B41FA5}">
                      <a16:colId xmlns:a16="http://schemas.microsoft.com/office/drawing/2014/main" val="983217016"/>
                    </a:ext>
                  </a:extLst>
                </a:gridCol>
                <a:gridCol w="1796089">
                  <a:extLst>
                    <a:ext uri="{9D8B030D-6E8A-4147-A177-3AD203B41FA5}">
                      <a16:colId xmlns:a16="http://schemas.microsoft.com/office/drawing/2014/main" val="895480259"/>
                    </a:ext>
                  </a:extLst>
                </a:gridCol>
              </a:tblGrid>
              <a:tr h="267821">
                <a:tc>
                  <a:txBody>
                    <a:bodyPr/>
                    <a:lstStyle/>
                    <a:p>
                      <a:r>
                        <a:rPr lang="sl-SI" sz="1000" dirty="0" err="1"/>
                        <a:t>Gigafida</a:t>
                      </a:r>
                      <a:r>
                        <a:rPr lang="sl-SI" sz="1000" dirty="0"/>
                        <a:t> 2.0 </a:t>
                      </a:r>
                      <a:r>
                        <a:rPr lang="sl-SI" sz="1000" dirty="0" err="1"/>
                        <a:t>Corpora</a:t>
                      </a:r>
                      <a:endParaRPr lang="sl-S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zrakoplov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 err="1"/>
                        <a:t>letalnik</a:t>
                      </a:r>
                      <a:endParaRPr lang="sl-SI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715983"/>
                  </a:ext>
                </a:extLst>
              </a:tr>
              <a:tr h="267821">
                <a:tc>
                  <a:txBody>
                    <a:bodyPr/>
                    <a:lstStyle/>
                    <a:p>
                      <a:r>
                        <a:rPr lang="sl-SI" sz="1000" dirty="0" err="1"/>
                        <a:t>overall</a:t>
                      </a:r>
                      <a:r>
                        <a:rPr lang="sl-SI" sz="1000" dirty="0"/>
                        <a:t> </a:t>
                      </a:r>
                      <a:r>
                        <a:rPr lang="sl-SI" sz="1000" dirty="0" err="1"/>
                        <a:t>concordance</a:t>
                      </a:r>
                      <a:endParaRPr lang="sl-S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1286 (</a:t>
                      </a:r>
                      <a:r>
                        <a:rPr lang="sl-SI" sz="1000" dirty="0" err="1"/>
                        <a:t>since</a:t>
                      </a:r>
                      <a:r>
                        <a:rPr lang="sl-SI" sz="1000" dirty="0"/>
                        <a:t> 1993)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797 (</a:t>
                      </a:r>
                      <a:r>
                        <a:rPr lang="sl-SI" sz="1000" dirty="0" err="1"/>
                        <a:t>since</a:t>
                      </a:r>
                      <a:r>
                        <a:rPr lang="sl-SI" sz="1000" dirty="0"/>
                        <a:t> 2007)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842376"/>
                  </a:ext>
                </a:extLst>
              </a:tr>
              <a:tr h="267821">
                <a:tc>
                  <a:txBody>
                    <a:bodyPr/>
                    <a:lstStyle/>
                    <a:p>
                      <a:r>
                        <a:rPr lang="sl-SI" sz="1000" dirty="0" err="1"/>
                        <a:t>Concordance</a:t>
                      </a:r>
                      <a:r>
                        <a:rPr lang="sl-SI" sz="1000" dirty="0"/>
                        <a:t> (up </a:t>
                      </a:r>
                      <a:r>
                        <a:rPr lang="sl-SI" sz="1000" dirty="0" err="1"/>
                        <a:t>untill</a:t>
                      </a:r>
                      <a:r>
                        <a:rPr lang="sl-SI" sz="1000" dirty="0"/>
                        <a:t> 2010)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775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761441"/>
                  </a:ext>
                </a:extLst>
              </a:tr>
              <a:tr h="267821">
                <a:tc>
                  <a:txBody>
                    <a:bodyPr/>
                    <a:lstStyle/>
                    <a:p>
                      <a:r>
                        <a:rPr lang="sl-SI" sz="1000" dirty="0" err="1"/>
                        <a:t>Concordance</a:t>
                      </a:r>
                      <a:r>
                        <a:rPr lang="sl-SI" sz="1000" dirty="0"/>
                        <a:t> (</a:t>
                      </a:r>
                      <a:r>
                        <a:rPr lang="sl-SI" sz="1000" dirty="0" err="1"/>
                        <a:t>after</a:t>
                      </a:r>
                      <a:r>
                        <a:rPr lang="sl-SI" sz="1000" dirty="0"/>
                        <a:t> 2010)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b="1" dirty="0"/>
                        <a:t>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b="1" dirty="0"/>
                        <a:t>607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452389"/>
                  </a:ext>
                </a:extLst>
              </a:tr>
            </a:tbl>
          </a:graphicData>
        </a:graphic>
      </p:graphicFrame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BF7111C8-6336-4B19-A271-9A213D0C7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330584"/>
              </p:ext>
            </p:extLst>
          </p:nvPr>
        </p:nvGraphicFramePr>
        <p:xfrm>
          <a:off x="2688934" y="3357282"/>
          <a:ext cx="8833223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746">
                  <a:extLst>
                    <a:ext uri="{9D8B030D-6E8A-4147-A177-3AD203B41FA5}">
                      <a16:colId xmlns:a16="http://schemas.microsoft.com/office/drawing/2014/main" val="2342257758"/>
                    </a:ext>
                  </a:extLst>
                </a:gridCol>
                <a:gridCol w="1559858">
                  <a:extLst>
                    <a:ext uri="{9D8B030D-6E8A-4147-A177-3AD203B41FA5}">
                      <a16:colId xmlns:a16="http://schemas.microsoft.com/office/drawing/2014/main" val="646824727"/>
                    </a:ext>
                  </a:extLst>
                </a:gridCol>
                <a:gridCol w="1308847">
                  <a:extLst>
                    <a:ext uri="{9D8B030D-6E8A-4147-A177-3AD203B41FA5}">
                      <a16:colId xmlns:a16="http://schemas.microsoft.com/office/drawing/2014/main" val="1757217017"/>
                    </a:ext>
                  </a:extLst>
                </a:gridCol>
                <a:gridCol w="1425389">
                  <a:extLst>
                    <a:ext uri="{9D8B030D-6E8A-4147-A177-3AD203B41FA5}">
                      <a16:colId xmlns:a16="http://schemas.microsoft.com/office/drawing/2014/main" val="2196450106"/>
                    </a:ext>
                  </a:extLst>
                </a:gridCol>
                <a:gridCol w="2205972">
                  <a:extLst>
                    <a:ext uri="{9D8B030D-6E8A-4147-A177-3AD203B41FA5}">
                      <a16:colId xmlns:a16="http://schemas.microsoft.com/office/drawing/2014/main" val="1125042291"/>
                    </a:ext>
                  </a:extLst>
                </a:gridCol>
                <a:gridCol w="1165411">
                  <a:extLst>
                    <a:ext uri="{9D8B030D-6E8A-4147-A177-3AD203B41FA5}">
                      <a16:colId xmlns:a16="http://schemas.microsoft.com/office/drawing/2014/main" val="4292550970"/>
                    </a:ext>
                  </a:extLst>
                </a:gridCol>
              </a:tblGrid>
              <a:tr h="84716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dirty="0"/>
                        <a:t>Alenka Kukovec </a:t>
                      </a:r>
                      <a:r>
                        <a:rPr lang="sl-SI" sz="1000" dirty="0" err="1"/>
                        <a:t>Aviation</a:t>
                      </a:r>
                      <a:r>
                        <a:rPr lang="sl-SI" sz="1000" dirty="0"/>
                        <a:t> </a:t>
                      </a:r>
                      <a:r>
                        <a:rPr lang="sl-SI" sz="1000" dirty="0" err="1"/>
                        <a:t>Dictionary</a:t>
                      </a:r>
                      <a:endParaRPr lang="sl-SI" sz="10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dirty="0"/>
                        <a:t>(1994)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Angleško-slovenski vojaški priročni slovar, Branimir Furlan, Marjan Mahnič (1999)</a:t>
                      </a:r>
                      <a:endParaRPr lang="sl-S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dirty="0" err="1"/>
                        <a:t>English-Slovenian</a:t>
                      </a:r>
                      <a:r>
                        <a:rPr lang="sl-SI" sz="1000" dirty="0"/>
                        <a:t> </a:t>
                      </a:r>
                      <a:r>
                        <a:rPr lang="sl-SI" sz="1000" dirty="0" err="1"/>
                        <a:t>Terminology</a:t>
                      </a:r>
                      <a:r>
                        <a:rPr lang="sl-SI" sz="1000" dirty="0"/>
                        <a:t> </a:t>
                      </a:r>
                      <a:r>
                        <a:rPr lang="sl-SI" sz="1000" dirty="0" err="1"/>
                        <a:t>Dictionary</a:t>
                      </a:r>
                      <a:r>
                        <a:rPr lang="sl-SI" sz="1000" dirty="0"/>
                        <a:t> (2006)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Dominik Gregl </a:t>
                      </a:r>
                      <a:r>
                        <a:rPr lang="sl-SI" sz="1000" dirty="0" err="1"/>
                        <a:t>Aviation</a:t>
                      </a:r>
                      <a:r>
                        <a:rPr lang="sl-SI" sz="1000" dirty="0"/>
                        <a:t> </a:t>
                      </a:r>
                      <a:r>
                        <a:rPr lang="sl-SI" sz="1000" dirty="0" err="1"/>
                        <a:t>Dictionary</a:t>
                      </a:r>
                      <a:r>
                        <a:rPr lang="sl-SI" sz="1000" dirty="0"/>
                        <a:t> (2009)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Dictionary of Newer Vocabulary of the Slovenian Language</a:t>
                      </a:r>
                      <a:r>
                        <a:rPr lang="sl-SI" sz="1000" dirty="0"/>
                        <a:t>(</a:t>
                      </a:r>
                      <a:r>
                        <a:rPr lang="sl-SI" sz="1000" dirty="0" err="1"/>
                        <a:t>Aviation</a:t>
                      </a:r>
                      <a:r>
                        <a:rPr lang="sl-SI" sz="1000" dirty="0"/>
                        <a:t> </a:t>
                      </a:r>
                      <a:r>
                        <a:rPr lang="sl-SI" sz="1000" dirty="0" err="1"/>
                        <a:t>Department</a:t>
                      </a:r>
                      <a:r>
                        <a:rPr lang="sl-SI" sz="1000" dirty="0"/>
                        <a:t> at </a:t>
                      </a:r>
                      <a:r>
                        <a:rPr lang="sl-SI" sz="1000" dirty="0" err="1"/>
                        <a:t>the</a:t>
                      </a:r>
                      <a:r>
                        <a:rPr lang="sl-SI" sz="1000" dirty="0"/>
                        <a:t> Engineering </a:t>
                      </a:r>
                      <a:r>
                        <a:rPr lang="sl-SI" sz="1000" dirty="0" err="1"/>
                        <a:t>Faculty</a:t>
                      </a:r>
                      <a:r>
                        <a:rPr lang="sl-SI" sz="1000" dirty="0"/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dirty="0"/>
                        <a:t>(2012)*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 err="1"/>
                        <a:t>Aviation</a:t>
                      </a:r>
                      <a:r>
                        <a:rPr lang="sl-SI" sz="1000" dirty="0"/>
                        <a:t> </a:t>
                      </a:r>
                      <a:r>
                        <a:rPr lang="sl-SI" sz="1000" dirty="0" err="1"/>
                        <a:t>Act</a:t>
                      </a:r>
                      <a:r>
                        <a:rPr lang="sl-SI" sz="1000" dirty="0"/>
                        <a:t> (</a:t>
                      </a:r>
                      <a:r>
                        <a:rPr lang="sl-SI" sz="1000" dirty="0" err="1"/>
                        <a:t>updated</a:t>
                      </a:r>
                      <a:r>
                        <a:rPr lang="sl-SI" sz="1000" dirty="0"/>
                        <a:t> 2023)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016630"/>
                  </a:ext>
                </a:extLst>
              </a:tr>
              <a:tr h="3525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dirty="0"/>
                        <a:t>zrakoplov</a:t>
                      </a:r>
                    </a:p>
                    <a:p>
                      <a:endParaRPr lang="sl-S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dirty="0"/>
                        <a:t>zračno plovilo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dirty="0"/>
                        <a:t>zrakoplov</a:t>
                      </a:r>
                    </a:p>
                    <a:p>
                      <a:endParaRPr lang="sl-S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 err="1"/>
                        <a:t>letalnik</a:t>
                      </a:r>
                      <a:endParaRPr lang="sl-S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 err="1"/>
                        <a:t>letalnik</a:t>
                      </a:r>
                      <a:endParaRPr lang="sl-S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zrakoplov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931975"/>
                  </a:ext>
                </a:extLst>
              </a:tr>
            </a:tbl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2A8A5683-9F6F-4BD7-8854-20C1C8744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39" y="3357282"/>
            <a:ext cx="11289458" cy="30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5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74B322-A502-4D3D-829B-516E8D60B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 err="1"/>
              <a:t>Joint</a:t>
            </a:r>
            <a:r>
              <a:rPr lang="sl-SI" i="1" dirty="0"/>
              <a:t> Terminal </a:t>
            </a:r>
            <a:r>
              <a:rPr lang="sl-SI" i="1" dirty="0" err="1"/>
              <a:t>Attack</a:t>
            </a:r>
            <a:r>
              <a:rPr lang="sl-SI" i="1" dirty="0"/>
              <a:t> </a:t>
            </a:r>
            <a:r>
              <a:rPr lang="sl-SI" i="1" dirty="0" err="1"/>
              <a:t>Controller</a:t>
            </a:r>
            <a:r>
              <a:rPr lang="sl-SI" i="1" dirty="0"/>
              <a:t> (JTAC)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1E2C661-B5A7-4A3E-8C7C-A42B19750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err="1">
                <a:solidFill>
                  <a:schemeClr val="accent1"/>
                </a:solidFill>
              </a:rPr>
              <a:t>Evolving</a:t>
            </a:r>
            <a:r>
              <a:rPr lang="sl-SI" b="1" dirty="0">
                <a:solidFill>
                  <a:schemeClr val="accent1"/>
                </a:solidFill>
              </a:rPr>
              <a:t> </a:t>
            </a:r>
            <a:r>
              <a:rPr lang="sl-SI" b="1" dirty="0" err="1">
                <a:solidFill>
                  <a:schemeClr val="accent1"/>
                </a:solidFill>
              </a:rPr>
              <a:t>terminology</a:t>
            </a:r>
            <a:endParaRPr lang="sl-SI" b="1" dirty="0">
              <a:solidFill>
                <a:schemeClr val="accent1"/>
              </a:solidFill>
            </a:endParaRPr>
          </a:p>
          <a:p>
            <a:endParaRPr lang="sl-SI" dirty="0">
              <a:solidFill>
                <a:schemeClr val="accent1"/>
              </a:solidFill>
            </a:endParaRPr>
          </a:p>
          <a:p>
            <a:r>
              <a:rPr lang="sl-SI" dirty="0" err="1"/>
              <a:t>navajalec</a:t>
            </a:r>
            <a:r>
              <a:rPr lang="sl-SI" dirty="0"/>
              <a:t> letalske podpore („</a:t>
            </a:r>
            <a:r>
              <a:rPr lang="sl-SI" dirty="0" err="1"/>
              <a:t>legacy</a:t>
            </a:r>
            <a:r>
              <a:rPr lang="sl-SI" dirty="0"/>
              <a:t>“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Serbo-Croatian</a:t>
            </a:r>
            <a:r>
              <a:rPr lang="sl-SI" dirty="0"/>
              <a:t>) </a:t>
            </a:r>
            <a:r>
              <a:rPr lang="sl-SI" i="1" dirty="0"/>
              <a:t>navajati </a:t>
            </a:r>
            <a:r>
              <a:rPr lang="sl-SI" dirty="0"/>
              <a:t>(</a:t>
            </a:r>
            <a:r>
              <a:rPr lang="sl-SI" dirty="0" err="1"/>
              <a:t>Slovenian</a:t>
            </a:r>
            <a:r>
              <a:rPr lang="sl-SI" dirty="0"/>
              <a:t>) </a:t>
            </a:r>
            <a:r>
              <a:rPr lang="sl-SI" i="1" dirty="0"/>
              <a:t>– to </a:t>
            </a:r>
            <a:r>
              <a:rPr lang="sl-SI" i="1" dirty="0" err="1"/>
              <a:t>quote</a:t>
            </a:r>
            <a:r>
              <a:rPr lang="sl-SI" i="1" dirty="0"/>
              <a:t>, to make habit </a:t>
            </a:r>
            <a:r>
              <a:rPr lang="sl-SI" i="1" dirty="0" err="1"/>
              <a:t>of</a:t>
            </a:r>
            <a:r>
              <a:rPr lang="sl-SI" dirty="0"/>
              <a:t>– </a:t>
            </a:r>
            <a:r>
              <a:rPr lang="sl-SI" i="1" dirty="0" err="1"/>
              <a:t>navoditi</a:t>
            </a:r>
            <a:r>
              <a:rPr lang="sl-SI" i="1" dirty="0"/>
              <a:t> </a:t>
            </a:r>
            <a:r>
              <a:rPr lang="sl-SI" dirty="0"/>
              <a:t>(</a:t>
            </a:r>
            <a:r>
              <a:rPr lang="sl-SI" dirty="0" err="1"/>
              <a:t>Serbo-Cratian</a:t>
            </a:r>
            <a:r>
              <a:rPr lang="sl-SI" dirty="0"/>
              <a:t>) </a:t>
            </a:r>
            <a:r>
              <a:rPr lang="sl-SI" i="1" dirty="0"/>
              <a:t>– to </a:t>
            </a:r>
            <a:r>
              <a:rPr lang="sl-SI" i="1" dirty="0" err="1"/>
              <a:t>direct</a:t>
            </a:r>
            <a:endParaRPr lang="sl-SI" i="1" dirty="0"/>
          </a:p>
          <a:p>
            <a:r>
              <a:rPr lang="sl-SI" dirty="0"/>
              <a:t>usmerjevalec letalske podpore</a:t>
            </a:r>
          </a:p>
          <a:p>
            <a:r>
              <a:rPr lang="sl-SI" dirty="0"/>
              <a:t>usmerjevalec združenih ognjev (administrative </a:t>
            </a:r>
            <a:r>
              <a:rPr lang="sl-SI" dirty="0" err="1"/>
              <a:t>hurdles</a:t>
            </a:r>
            <a:r>
              <a:rPr lang="sl-SI" dirty="0"/>
              <a:t>*)</a:t>
            </a:r>
          </a:p>
          <a:p>
            <a:r>
              <a:rPr lang="sl-SI" b="1" dirty="0">
                <a:solidFill>
                  <a:schemeClr val="bg2">
                    <a:lumMod val="25000"/>
                  </a:schemeClr>
                </a:solidFill>
              </a:rPr>
              <a:t>kontrolor združenih ognjev</a:t>
            </a:r>
          </a:p>
        </p:txBody>
      </p:sp>
    </p:spTree>
    <p:extLst>
      <p:ext uri="{BB962C8B-B14F-4D97-AF65-F5344CB8AC3E}">
        <p14:creationId xmlns:p14="http://schemas.microsoft.com/office/powerpoint/2010/main" val="1866120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1FF2-85A7-49C3-8FC0-226E70BB3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MOterm</a:t>
            </a:r>
            <a:r>
              <a:rPr lang="en-GB" b="1" dirty="0"/>
              <a:t> - </a:t>
            </a:r>
            <a:r>
              <a:rPr lang="sl-SI" b="1" dirty="0" err="1"/>
              <a:t>From</a:t>
            </a:r>
            <a:r>
              <a:rPr lang="sl-SI" b="1" dirty="0"/>
              <a:t> term to </a:t>
            </a:r>
            <a:r>
              <a:rPr lang="sl-SI" b="1" dirty="0" err="1"/>
              <a:t>dictionary</a:t>
            </a:r>
            <a:endParaRPr lang="sl-SI" b="1" dirty="0"/>
          </a:p>
        </p:txBody>
      </p:sp>
      <p:graphicFrame>
        <p:nvGraphicFramePr>
          <p:cNvPr id="1028" name="Content Placeholder 2">
            <a:extLst>
              <a:ext uri="{FF2B5EF4-FFF2-40B4-BE49-F238E27FC236}">
                <a16:creationId xmlns:a16="http://schemas.microsoft.com/office/drawing/2014/main" id="{BA2E8AEF-AE26-2145-DAC6-5358689E3E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211835"/>
              </p:ext>
            </p:extLst>
          </p:nvPr>
        </p:nvGraphicFramePr>
        <p:xfrm>
          <a:off x="2589212" y="2133600"/>
          <a:ext cx="8915400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Obrambno-vojaška terminologija - Slovenska vojska">
            <a:extLst>
              <a:ext uri="{FF2B5EF4-FFF2-40B4-BE49-F238E27FC236}">
                <a16:creationId xmlns:a16="http://schemas.microsoft.com/office/drawing/2014/main" id="{82F6BE0A-9166-D6B3-3E92-3C7673E89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673" y="5384096"/>
            <a:ext cx="2347332" cy="105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594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A6D86-55FE-46B2-9D71-C083173E7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</a:t>
            </a:r>
            <a:r>
              <a:rPr lang="sl-SI" b="1" dirty="0" err="1"/>
              <a:t>erminology</a:t>
            </a:r>
            <a:r>
              <a:rPr lang="sl-SI" b="1" dirty="0"/>
              <a:t> management </a:t>
            </a:r>
            <a:r>
              <a:rPr lang="sl-SI" b="1" dirty="0" err="1"/>
              <a:t>tools</a:t>
            </a:r>
            <a:endParaRPr lang="sl-SI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C40672-D26A-4909-940B-2A9098D18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334" y="4563906"/>
            <a:ext cx="4392659" cy="1933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83DB80-71C0-47D4-BB0D-A14BB63C5683}"/>
              </a:ext>
            </a:extLst>
          </p:cNvPr>
          <p:cNvSpPr txBox="1"/>
          <p:nvPr/>
        </p:nvSpPr>
        <p:spPr>
          <a:xfrm>
            <a:off x="1088825" y="4086311"/>
            <a:ext cx="3927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b="1" dirty="0" err="1"/>
              <a:t>Termania</a:t>
            </a:r>
            <a:r>
              <a:rPr lang="sl-SI" sz="1400" b="1" dirty="0"/>
              <a:t> </a:t>
            </a:r>
            <a:r>
              <a:rPr lang="sl-SI" sz="1400" b="1" dirty="0" err="1"/>
              <a:t>Terminology</a:t>
            </a:r>
            <a:r>
              <a:rPr lang="sl-SI" sz="1400" b="1" dirty="0"/>
              <a:t> Platform (</a:t>
            </a:r>
            <a:r>
              <a:rPr lang="sl-SI" sz="1400" b="1" dirty="0" err="1"/>
              <a:t>dictionary</a:t>
            </a:r>
            <a:r>
              <a:rPr lang="sl-SI" sz="1400" b="1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1D0888-CCF6-436F-9478-5243CB4EB51B}"/>
              </a:ext>
            </a:extLst>
          </p:cNvPr>
          <p:cNvSpPr txBox="1"/>
          <p:nvPr/>
        </p:nvSpPr>
        <p:spPr>
          <a:xfrm>
            <a:off x="7440081" y="1471014"/>
            <a:ext cx="2823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b="1" dirty="0" err="1"/>
              <a:t>MultiTerm</a:t>
            </a:r>
            <a:r>
              <a:rPr lang="sl-SI" sz="1400" b="1" dirty="0"/>
              <a:t> (</a:t>
            </a:r>
            <a:r>
              <a:rPr lang="sl-SI" sz="1400" b="1" dirty="0" err="1"/>
              <a:t>backup</a:t>
            </a:r>
            <a:r>
              <a:rPr lang="sl-SI" sz="1400" b="1" dirty="0"/>
              <a:t> </a:t>
            </a:r>
            <a:r>
              <a:rPr lang="sl-SI" sz="1400" b="1" dirty="0" err="1"/>
              <a:t>database</a:t>
            </a:r>
            <a:r>
              <a:rPr lang="sl-SI" sz="1400" b="1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EFD6F9-D6EB-4AFE-AD7B-D02A14FF9720}"/>
              </a:ext>
            </a:extLst>
          </p:cNvPr>
          <p:cNvSpPr txBox="1"/>
          <p:nvPr/>
        </p:nvSpPr>
        <p:spPr>
          <a:xfrm>
            <a:off x="856334" y="1621971"/>
            <a:ext cx="48576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400" b="1" dirty="0"/>
              <a:t>Excel S</a:t>
            </a:r>
            <a:r>
              <a:rPr lang="en-GB" sz="1400" b="1" dirty="0" err="1"/>
              <a:t>preads</a:t>
            </a:r>
            <a:r>
              <a:rPr lang="sl-SI" sz="1400" b="1" dirty="0" err="1"/>
              <a:t>heets</a:t>
            </a:r>
            <a:r>
              <a:rPr lang="sl-SI" sz="1400" b="1" dirty="0"/>
              <a:t> </a:t>
            </a:r>
            <a:r>
              <a:rPr lang="en-GB" sz="1400" b="1" dirty="0"/>
              <a:t>(term record)</a:t>
            </a:r>
            <a:endParaRPr lang="sl-SI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F1F9FC-9553-4F91-AA38-8796239C0016}"/>
              </a:ext>
            </a:extLst>
          </p:cNvPr>
          <p:cNvSpPr txBox="1"/>
          <p:nvPr/>
        </p:nvSpPr>
        <p:spPr>
          <a:xfrm>
            <a:off x="7481450" y="4086311"/>
            <a:ext cx="4014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400" b="1" dirty="0" err="1"/>
              <a:t>Forms</a:t>
            </a:r>
            <a:r>
              <a:rPr lang="sl-SI" sz="1400" b="1" dirty="0"/>
              <a:t> </a:t>
            </a:r>
            <a:r>
              <a:rPr lang="en-GB" sz="1400" b="1" dirty="0"/>
              <a:t>to</a:t>
            </a:r>
            <a:r>
              <a:rPr lang="sl-SI" sz="1400" b="1" dirty="0"/>
              <a:t> </a:t>
            </a:r>
            <a:r>
              <a:rPr lang="en-GB" sz="1400" b="1" dirty="0"/>
              <a:t>record</a:t>
            </a:r>
            <a:r>
              <a:rPr lang="sl-SI" sz="1400" b="1" dirty="0"/>
              <a:t> </a:t>
            </a:r>
            <a:r>
              <a:rPr lang="sl-SI" sz="1400" b="1" dirty="0" err="1"/>
              <a:t>the</a:t>
            </a:r>
            <a:r>
              <a:rPr lang="sl-SI" sz="1400" b="1" dirty="0"/>
              <a:t> </a:t>
            </a:r>
            <a:r>
              <a:rPr lang="sl-SI" sz="1400" b="1" dirty="0" err="1"/>
              <a:t>consensus</a:t>
            </a:r>
            <a:r>
              <a:rPr lang="en-GB" sz="1400" b="1" dirty="0"/>
              <a:t> details</a:t>
            </a:r>
            <a:endParaRPr lang="sl-SI" sz="14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1403559-EE2C-4A0B-BEAF-56241EF29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865" y="1817654"/>
            <a:ext cx="3163639" cy="1856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0B2C30-A2CA-4608-84ED-008F7C159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334" y="1976384"/>
            <a:ext cx="3644903" cy="1590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F25568-2706-4D55-989E-A03D87C96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4948" y="4445370"/>
            <a:ext cx="3096272" cy="2170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120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8F17F-0E3C-4626-8632-D816F35BB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Data </a:t>
            </a:r>
            <a:r>
              <a:rPr lang="sl-SI" b="1" dirty="0" err="1"/>
              <a:t>collection</a:t>
            </a:r>
            <a:r>
              <a:rPr lang="sl-SI" b="1" dirty="0"/>
              <a:t> </a:t>
            </a:r>
            <a:r>
              <a:rPr lang="sl-SI" b="1" dirty="0" err="1"/>
              <a:t>and</a:t>
            </a:r>
            <a:r>
              <a:rPr lang="sl-SI" b="1" dirty="0"/>
              <a:t> </a:t>
            </a:r>
            <a:r>
              <a:rPr lang="sl-SI" b="1" dirty="0" err="1"/>
              <a:t>presentation</a:t>
            </a:r>
            <a:endParaRPr lang="sl-SI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B61419-BE90-4ABA-A418-0785D598F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606" y="2213897"/>
            <a:ext cx="3941759" cy="2920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842129-B42F-48F7-BE6A-36FE85F542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08"/>
          <a:stretch/>
        </p:blipFill>
        <p:spPr>
          <a:xfrm>
            <a:off x="3400347" y="2180600"/>
            <a:ext cx="4366535" cy="2953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AEA598-E857-43B5-9BFC-5DB1607B5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96" y="2267262"/>
            <a:ext cx="2536527" cy="1844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B8C1C9B-1B09-44B2-AA2C-78FB9586D650}"/>
              </a:ext>
            </a:extLst>
          </p:cNvPr>
          <p:cNvSpPr txBox="1"/>
          <p:nvPr/>
        </p:nvSpPr>
        <p:spPr>
          <a:xfrm>
            <a:off x="9399422" y="1751110"/>
            <a:ext cx="1358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SDL </a:t>
            </a:r>
            <a:r>
              <a:rPr lang="sl-SI" sz="1400" b="1" dirty="0" err="1"/>
              <a:t>MultiTerm</a:t>
            </a:r>
            <a:endParaRPr lang="sl-SI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74A117-0E29-4F45-B137-B13310E0BBAE}"/>
              </a:ext>
            </a:extLst>
          </p:cNvPr>
          <p:cNvSpPr txBox="1"/>
          <p:nvPr/>
        </p:nvSpPr>
        <p:spPr>
          <a:xfrm>
            <a:off x="4646523" y="1751247"/>
            <a:ext cx="1665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1400" b="1" dirty="0" err="1"/>
              <a:t>Online</a:t>
            </a:r>
            <a:r>
              <a:rPr lang="sl-SI" sz="1400" b="1" dirty="0"/>
              <a:t> </a:t>
            </a:r>
            <a:r>
              <a:rPr lang="sl-SI" sz="1400" b="1" dirty="0" err="1"/>
              <a:t>dictionary</a:t>
            </a:r>
            <a:endParaRPr lang="sl-SI" sz="1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8F142-1D93-4B6F-8D22-E941305A7E10}"/>
              </a:ext>
            </a:extLst>
          </p:cNvPr>
          <p:cNvSpPr txBox="1"/>
          <p:nvPr/>
        </p:nvSpPr>
        <p:spPr>
          <a:xfrm>
            <a:off x="687388" y="1751111"/>
            <a:ext cx="1859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Excel spreadsheets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F198288-CEC0-45E6-9675-2EE3031DA67A}"/>
              </a:ext>
            </a:extLst>
          </p:cNvPr>
          <p:cNvSpPr txBox="1"/>
          <p:nvPr/>
        </p:nvSpPr>
        <p:spPr>
          <a:xfrm>
            <a:off x="1328501" y="4320571"/>
            <a:ext cx="294255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b="1" dirty="0"/>
              <a:t>Domain</a:t>
            </a:r>
          </a:p>
          <a:p>
            <a:pPr marL="285750" indent="-285750">
              <a:buFontTx/>
              <a:buChar char="-"/>
            </a:pPr>
            <a:r>
              <a:rPr lang="en-US" sz="1400" b="1" dirty="0"/>
              <a:t>Term</a:t>
            </a:r>
          </a:p>
          <a:p>
            <a:pPr marL="285750" indent="-285750">
              <a:buFontTx/>
              <a:buChar char="-"/>
            </a:pPr>
            <a:r>
              <a:rPr lang="en-US" sz="1400" b="1" dirty="0"/>
              <a:t>Definition</a:t>
            </a:r>
          </a:p>
          <a:p>
            <a:pPr marL="285750" indent="-285750">
              <a:buFontTx/>
              <a:buChar char="-"/>
            </a:pPr>
            <a:r>
              <a:rPr lang="en-US" sz="1400" b="1" dirty="0"/>
              <a:t>Definition note</a:t>
            </a:r>
          </a:p>
          <a:p>
            <a:pPr marL="285750" indent="-285750">
              <a:buFontTx/>
              <a:buChar char="-"/>
            </a:pPr>
            <a:r>
              <a:rPr lang="en-US" sz="1400" b="1" dirty="0"/>
              <a:t>Definition reference</a:t>
            </a:r>
          </a:p>
          <a:p>
            <a:pPr marL="285750" indent="-285750">
              <a:buFontTx/>
              <a:buChar char="-"/>
            </a:pPr>
            <a:r>
              <a:rPr lang="en-US" sz="1400" b="1" dirty="0"/>
              <a:t>Usage</a:t>
            </a:r>
          </a:p>
          <a:p>
            <a:pPr marL="285750" indent="-285750">
              <a:buFontTx/>
              <a:buChar char="-"/>
            </a:pPr>
            <a:r>
              <a:rPr lang="en-US" sz="1400" b="1" dirty="0"/>
              <a:t>Synonym</a:t>
            </a:r>
          </a:p>
          <a:p>
            <a:pPr marL="285750" indent="-285750">
              <a:buFontTx/>
              <a:buChar char="-"/>
            </a:pPr>
            <a:r>
              <a:rPr lang="en-US" sz="1400" b="1" dirty="0"/>
              <a:t>Hypernym  </a:t>
            </a:r>
          </a:p>
          <a:p>
            <a:pPr marL="285750" indent="-285750">
              <a:buFontTx/>
              <a:buChar char="-"/>
            </a:pPr>
            <a:r>
              <a:rPr lang="en-US" sz="1400" b="1" dirty="0"/>
              <a:t>Hyponym </a:t>
            </a:r>
          </a:p>
          <a:p>
            <a:pPr marL="285750" indent="-285750">
              <a:buFontTx/>
              <a:buChar char="-"/>
            </a:pPr>
            <a:r>
              <a:rPr lang="en-US" sz="1400" b="1" dirty="0"/>
              <a:t>Related term</a:t>
            </a:r>
          </a:p>
          <a:p>
            <a:pPr marL="285750" indent="-285750">
              <a:buFontTx/>
              <a:buChar char="-"/>
            </a:pPr>
            <a:r>
              <a:rPr lang="en-US" sz="1400" b="1" dirty="0"/>
              <a:t>Picture</a:t>
            </a:r>
          </a:p>
          <a:p>
            <a:pPr marL="285750" indent="-285750">
              <a:buFontTx/>
              <a:buChar char="-"/>
            </a:pPr>
            <a:endParaRPr lang="en-US" sz="1400" b="1" dirty="0"/>
          </a:p>
          <a:p>
            <a:pPr marL="285750" indent="-285750">
              <a:buFontTx/>
              <a:buChar char="-"/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55827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7BA6F-8958-4B2B-5FC6-03FD9E963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0A1A-A89B-DA9A-720D-66F0F47A3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MOterm</a:t>
            </a:r>
            <a:r>
              <a:rPr lang="en-GB" b="1" dirty="0"/>
              <a:t> Dictionary</a:t>
            </a:r>
            <a:endParaRPr lang="sl-SI" b="1" dirty="0"/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065172AE-4CF9-59FD-6F3C-DC656C60D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0382" y="2620112"/>
            <a:ext cx="5671572" cy="2495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4E26E9-5EC2-1342-2932-9C5FC41A296A}"/>
              </a:ext>
            </a:extLst>
          </p:cNvPr>
          <p:cNvSpPr txBox="1"/>
          <p:nvPr/>
        </p:nvSpPr>
        <p:spPr>
          <a:xfrm>
            <a:off x="1215863" y="1935778"/>
            <a:ext cx="3927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b="1" dirty="0" err="1"/>
              <a:t>Termania</a:t>
            </a:r>
            <a:r>
              <a:rPr lang="sl-SI" sz="1400" b="1" dirty="0"/>
              <a:t> </a:t>
            </a:r>
            <a:r>
              <a:rPr lang="sl-SI" sz="1400" b="1" dirty="0" err="1"/>
              <a:t>Terminology</a:t>
            </a:r>
            <a:r>
              <a:rPr lang="sl-SI" sz="1400" b="1" dirty="0"/>
              <a:t> Platform (</a:t>
            </a:r>
            <a:r>
              <a:rPr lang="sl-SI" sz="1400" b="1" dirty="0" err="1"/>
              <a:t>dictionary</a:t>
            </a:r>
            <a:r>
              <a:rPr lang="sl-SI" sz="1400" b="1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8A12BB-8ACD-B4BD-D1EB-07FFF7D58481}"/>
              </a:ext>
            </a:extLst>
          </p:cNvPr>
          <p:cNvSpPr txBox="1"/>
          <p:nvPr/>
        </p:nvSpPr>
        <p:spPr>
          <a:xfrm>
            <a:off x="7029598" y="1720335"/>
            <a:ext cx="4424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 </a:t>
            </a:r>
          </a:p>
          <a:p>
            <a:r>
              <a:rPr lang="en-GB" sz="1400" b="1" dirty="0"/>
              <a:t>API </a:t>
            </a:r>
            <a:r>
              <a:rPr lang="sl-SI" sz="1400" b="1" dirty="0" err="1"/>
              <a:t>input</a:t>
            </a:r>
            <a:r>
              <a:rPr lang="sl-SI" sz="1400" b="1" dirty="0"/>
              <a:t> </a:t>
            </a:r>
            <a:r>
              <a:rPr lang="en-GB" sz="1400" b="1" dirty="0"/>
              <a:t>on the Slovenian Armed Forces website</a:t>
            </a:r>
            <a:endParaRPr lang="sl-SI" sz="1400" b="1" dirty="0"/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55895DBD-49B1-E222-8F0E-B137EA1627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208"/>
          <a:stretch/>
        </p:blipFill>
        <p:spPr>
          <a:xfrm>
            <a:off x="6918099" y="2527515"/>
            <a:ext cx="4713519" cy="3188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9917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5812175-149C-4A94-A638-BAB475715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sl-SI" b="1"/>
              <a:t>Thank you for your attention!</a:t>
            </a:r>
            <a:endParaRPr lang="sl-SI" b="1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0972348-60B1-44F9-B36C-5DAD86F6B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/>
          </a:p>
          <a:p>
            <a:pPr marL="0" indent="0">
              <a:buNone/>
            </a:pPr>
            <a:endParaRPr lang="sl-SI" b="1"/>
          </a:p>
          <a:p>
            <a:pPr marL="0" indent="0">
              <a:buNone/>
            </a:pPr>
            <a:endParaRPr lang="sl-SI"/>
          </a:p>
        </p:txBody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65877C6-AB63-4F15-8DF7-0FC0FD23E8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3"/>
          <a:stretch/>
        </p:blipFill>
        <p:spPr>
          <a:xfrm>
            <a:off x="4537557" y="737554"/>
            <a:ext cx="5886212" cy="532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47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E06F86-2CAE-465E-94F3-357E83594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Agenda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710E192-6F66-45BA-B7BB-CFC4C4CF3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77" y="1349299"/>
            <a:ext cx="9898835" cy="5006896"/>
          </a:xfrm>
        </p:spPr>
        <p:txBody>
          <a:bodyPr>
            <a:normAutofit fontScale="55000" lnSpcReduction="20000"/>
          </a:bodyPr>
          <a:lstStyle/>
          <a:p>
            <a:r>
              <a:rPr lang="en-GB" sz="2500" b="1" dirty="0">
                <a:solidFill>
                  <a:schemeClr val="accent1"/>
                </a:solidFill>
              </a:rPr>
              <a:t>What kind of terminology are we dealing with</a:t>
            </a:r>
          </a:p>
          <a:p>
            <a:pPr marL="0" indent="0">
              <a:buNone/>
            </a:pPr>
            <a:r>
              <a:rPr lang="en-GB" sz="2500" dirty="0"/>
              <a:t>	Situation overview</a:t>
            </a:r>
          </a:p>
          <a:p>
            <a:pPr marL="0" indent="0">
              <a:buNone/>
            </a:pPr>
            <a:r>
              <a:rPr lang="en-GB" sz="2500" dirty="0"/>
              <a:t>	Terminology support cycle</a:t>
            </a:r>
          </a:p>
          <a:p>
            <a:pPr marL="0" indent="0">
              <a:buNone/>
            </a:pPr>
            <a:r>
              <a:rPr lang="en-GB" sz="2500" dirty="0"/>
              <a:t>	Terminology standardization</a:t>
            </a:r>
          </a:p>
          <a:p>
            <a:pPr marL="0" indent="0">
              <a:buNone/>
            </a:pPr>
            <a:r>
              <a:rPr lang="en-GB" sz="2500" dirty="0"/>
              <a:t>	Term selection process</a:t>
            </a:r>
          </a:p>
          <a:p>
            <a:pPr marL="0" indent="0">
              <a:buNone/>
            </a:pPr>
            <a:r>
              <a:rPr lang="en-GB" sz="2500" dirty="0"/>
              <a:t>	Ad hoc vs. systematic terminology management</a:t>
            </a:r>
          </a:p>
          <a:p>
            <a:pPr marL="0" indent="0">
              <a:buNone/>
            </a:pPr>
            <a:r>
              <a:rPr lang="en-GB" sz="2500" dirty="0"/>
              <a:t>	</a:t>
            </a:r>
          </a:p>
          <a:p>
            <a:r>
              <a:rPr lang="en-GB" sz="2500" b="1" dirty="0">
                <a:solidFill>
                  <a:schemeClr val="accent1"/>
                </a:solidFill>
              </a:rPr>
              <a:t>Terminology management process</a:t>
            </a:r>
          </a:p>
          <a:p>
            <a:pPr marL="0" indent="0">
              <a:buNone/>
            </a:pPr>
            <a:r>
              <a:rPr lang="en-GB" sz="2500" dirty="0"/>
              <a:t>	Terminology Management Structure</a:t>
            </a:r>
          </a:p>
          <a:p>
            <a:pPr marL="0" indent="0">
              <a:buNone/>
            </a:pPr>
            <a:r>
              <a:rPr lang="en-GB" sz="2500" dirty="0"/>
              <a:t>	Standing WG</a:t>
            </a:r>
          </a:p>
          <a:p>
            <a:pPr marL="0" indent="0">
              <a:buNone/>
            </a:pPr>
            <a:r>
              <a:rPr lang="en-GB" sz="2500" dirty="0"/>
              <a:t>	Challenges and practical examples</a:t>
            </a:r>
          </a:p>
          <a:p>
            <a:endParaRPr lang="en-GB" sz="2500" b="1" dirty="0">
              <a:solidFill>
                <a:schemeClr val="accent1"/>
              </a:solidFill>
            </a:endParaRPr>
          </a:p>
          <a:p>
            <a:r>
              <a:rPr lang="en-GB" sz="2500" b="1" dirty="0" err="1">
                <a:solidFill>
                  <a:schemeClr val="accent1"/>
                </a:solidFill>
              </a:rPr>
              <a:t>MOterm</a:t>
            </a:r>
            <a:r>
              <a:rPr lang="en-GB" sz="2500" b="1" dirty="0">
                <a:solidFill>
                  <a:schemeClr val="accent1"/>
                </a:solidFill>
              </a:rPr>
              <a:t> dictionary</a:t>
            </a:r>
          </a:p>
          <a:p>
            <a:pPr marL="0" indent="0">
              <a:buNone/>
            </a:pPr>
            <a:r>
              <a:rPr lang="en-GB" sz="2500" dirty="0"/>
              <a:t>	From term to dictionary</a:t>
            </a:r>
          </a:p>
          <a:p>
            <a:pPr marL="0" indent="0">
              <a:buNone/>
            </a:pPr>
            <a:r>
              <a:rPr lang="en-GB" sz="2500" dirty="0"/>
              <a:t>	What terminology management tools do we use</a:t>
            </a:r>
          </a:p>
          <a:p>
            <a:pPr marL="0" indent="0">
              <a:buNone/>
            </a:pPr>
            <a:r>
              <a:rPr lang="en-GB" sz="2500" dirty="0"/>
              <a:t>	Data collection and presentation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84654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070D28-3546-4AF8-A422-65A5D49BB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/>
              <a:t>Situation</a:t>
            </a:r>
            <a:r>
              <a:rPr lang="sl-SI" b="1" dirty="0"/>
              <a:t> </a:t>
            </a:r>
            <a:r>
              <a:rPr lang="sl-SI" b="1" dirty="0" err="1"/>
              <a:t>overview</a:t>
            </a:r>
            <a:endParaRPr lang="sl-SI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9962A48-75F3-43D5-9DB3-554ACB977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b="1" dirty="0" err="1"/>
              <a:t>System</a:t>
            </a:r>
            <a:r>
              <a:rPr lang="sl-SI" b="1" dirty="0"/>
              <a:t> in place </a:t>
            </a:r>
            <a:r>
              <a:rPr lang="sl-SI" b="1" dirty="0" err="1"/>
              <a:t>since</a:t>
            </a:r>
            <a:r>
              <a:rPr lang="sl-SI" b="1" dirty="0"/>
              <a:t> 2018</a:t>
            </a:r>
          </a:p>
          <a:p>
            <a:r>
              <a:rPr lang="en-US" b="1" dirty="0"/>
              <a:t>Bilingual terminology </a:t>
            </a:r>
          </a:p>
          <a:p>
            <a:r>
              <a:rPr lang="en-US" b="1" dirty="0"/>
              <a:t>Prescriptive terminology management</a:t>
            </a:r>
            <a:endParaRPr lang="sl-SI" b="1" dirty="0"/>
          </a:p>
          <a:p>
            <a:r>
              <a:rPr lang="en-US" b="1" dirty="0"/>
              <a:t>Standardized terminology </a:t>
            </a:r>
            <a:r>
              <a:rPr lang="en-US" dirty="0"/>
              <a:t>(to avoid synonymity, ambiguity, misunderstandings)</a:t>
            </a:r>
          </a:p>
          <a:p>
            <a:endParaRPr lang="en-US" b="1" dirty="0"/>
          </a:p>
          <a:p>
            <a:r>
              <a:rPr lang="en-US" b="1" dirty="0"/>
              <a:t>Systematic terminology management</a:t>
            </a:r>
          </a:p>
          <a:p>
            <a:r>
              <a:rPr lang="en-US" b="1" i="1" dirty="0"/>
              <a:t>Ad hoc </a:t>
            </a:r>
            <a:r>
              <a:rPr lang="en-US" b="1" dirty="0"/>
              <a:t>terminology management</a:t>
            </a:r>
          </a:p>
          <a:p>
            <a:endParaRPr lang="en-US" dirty="0"/>
          </a:p>
          <a:p>
            <a:endParaRPr lang="sl-SI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8958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070D28-3546-4AF8-A422-65A5D49BB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Terminology s</a:t>
            </a:r>
            <a:r>
              <a:rPr lang="sl-SI" b="1" dirty="0" err="1"/>
              <a:t>tandardization</a:t>
            </a:r>
            <a:endParaRPr lang="sl-SI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9962A48-75F3-43D5-9DB3-554ACB977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Terminology management</a:t>
            </a:r>
            <a:r>
              <a:rPr lang="sl-SI" b="1" dirty="0"/>
              <a:t> </a:t>
            </a:r>
            <a:r>
              <a:rPr lang="sl-SI" b="1" dirty="0" err="1"/>
              <a:t>process</a:t>
            </a:r>
            <a:r>
              <a:rPr lang="sl-SI" b="1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 err="1"/>
              <a:t>Terminology</a:t>
            </a:r>
            <a:r>
              <a:rPr lang="sl-SI" dirty="0"/>
              <a:t> </a:t>
            </a:r>
            <a:r>
              <a:rPr lang="en-GB" dirty="0"/>
              <a:t>M</a:t>
            </a:r>
            <a:r>
              <a:rPr lang="sl-SI" dirty="0" err="1"/>
              <a:t>anagement</a:t>
            </a:r>
            <a:r>
              <a:rPr lang="sl-SI" dirty="0"/>
              <a:t> Manual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 err="1"/>
              <a:t>Terminology</a:t>
            </a:r>
            <a:r>
              <a:rPr lang="sl-SI" dirty="0"/>
              <a:t> </a:t>
            </a:r>
            <a:r>
              <a:rPr lang="en-GB" dirty="0"/>
              <a:t>management structure</a:t>
            </a:r>
            <a:endParaRPr lang="sl-SI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 err="1"/>
              <a:t>Terminology</a:t>
            </a:r>
            <a:r>
              <a:rPr lang="sl-SI" dirty="0"/>
              <a:t> </a:t>
            </a:r>
            <a:r>
              <a:rPr lang="sl-SI" dirty="0" err="1"/>
              <a:t>Standardization</a:t>
            </a:r>
            <a:r>
              <a:rPr lang="sl-SI" dirty="0"/>
              <a:t> </a:t>
            </a:r>
            <a:r>
              <a:rPr lang="sl-SI" dirty="0" err="1"/>
              <a:t>Board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Ministry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Defence</a:t>
            </a:r>
            <a:endParaRPr lang="sl-SI" dirty="0"/>
          </a:p>
          <a:p>
            <a:endParaRPr lang="sl-SI" dirty="0"/>
          </a:p>
          <a:p>
            <a:r>
              <a:rPr lang="en-GB" b="1" dirty="0"/>
              <a:t>D</a:t>
            </a:r>
            <a:r>
              <a:rPr lang="sl-SI" b="1" dirty="0" err="1"/>
              <a:t>atabase</a:t>
            </a:r>
            <a:r>
              <a:rPr lang="sl-SI" b="1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 err="1"/>
              <a:t>MOterm</a:t>
            </a:r>
            <a:r>
              <a:rPr lang="sl-SI" dirty="0"/>
              <a:t> Standard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database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dictionary</a:t>
            </a:r>
            <a:r>
              <a:rPr lang="en-GB" dirty="0"/>
              <a:t> management</a:t>
            </a:r>
            <a:endParaRPr lang="sl-SI" dirty="0"/>
          </a:p>
          <a:p>
            <a:pPr marL="457200" lvl="1" indent="0"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0CDE59B-36C6-4296-8727-4D1903FF6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163" y="4348719"/>
            <a:ext cx="1445937" cy="2040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E2BC59C-08D7-4B9C-8890-D820F0E40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8081" y="1371869"/>
            <a:ext cx="1449544" cy="204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1275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AFF510-650C-4192-815A-14BCBFBB9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/>
              <a:t>Terminology</a:t>
            </a:r>
            <a:r>
              <a:rPr lang="sl-SI" b="1" dirty="0"/>
              <a:t> </a:t>
            </a:r>
            <a:r>
              <a:rPr lang="en-GB" b="1" dirty="0"/>
              <a:t>s</a:t>
            </a:r>
            <a:r>
              <a:rPr lang="sl-SI" b="1" dirty="0" err="1"/>
              <a:t>upport</a:t>
            </a:r>
            <a:r>
              <a:rPr lang="sl-SI" b="1" dirty="0"/>
              <a:t> </a:t>
            </a:r>
            <a:r>
              <a:rPr lang="en-GB" b="1" dirty="0"/>
              <a:t>c</a:t>
            </a:r>
            <a:r>
              <a:rPr lang="sl-SI" b="1" dirty="0" err="1"/>
              <a:t>ycle</a:t>
            </a:r>
            <a:endParaRPr lang="sl-SI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DE26B7-1227-4EDB-98F1-F5D81CC731AB}"/>
              </a:ext>
            </a:extLst>
          </p:cNvPr>
          <p:cNvSpPr txBox="1"/>
          <p:nvPr/>
        </p:nvSpPr>
        <p:spPr>
          <a:xfrm>
            <a:off x="2501527" y="2551837"/>
            <a:ext cx="29690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END USERS: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In-house translators</a:t>
            </a:r>
          </a:p>
          <a:p>
            <a:pPr marL="285750" indent="-285750">
              <a:buFontTx/>
              <a:buChar char="-"/>
            </a:pPr>
            <a:r>
              <a:rPr lang="en-GB" dirty="0"/>
              <a:t>Military SMEs</a:t>
            </a:r>
          </a:p>
          <a:p>
            <a:pPr marL="285750" indent="-285750">
              <a:buFontTx/>
              <a:buChar char="-"/>
            </a:pPr>
            <a:r>
              <a:rPr lang="en-GB" dirty="0"/>
              <a:t>External translators</a:t>
            </a:r>
          </a:p>
          <a:p>
            <a:pPr marL="285750" indent="-285750">
              <a:buFontTx/>
              <a:buChar char="-"/>
            </a:pPr>
            <a:r>
              <a:rPr lang="en-GB" dirty="0"/>
              <a:t>Media representatives</a:t>
            </a:r>
          </a:p>
          <a:p>
            <a:pPr marL="285750" indent="-285750">
              <a:buFontTx/>
              <a:buChar char="-"/>
            </a:pPr>
            <a:r>
              <a:rPr lang="en-GB" dirty="0"/>
              <a:t>General public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135B2C0-A438-443B-8FDB-D63B9D0E4F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5141580"/>
              </p:ext>
            </p:extLst>
          </p:nvPr>
        </p:nvGraphicFramePr>
        <p:xfrm>
          <a:off x="6096000" y="1650036"/>
          <a:ext cx="5200650" cy="3925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92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84F2A-3D50-57CB-7AFB-8F1D6664B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4775AE-AB27-4E16-7DE5-B124BC34B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756" y="426145"/>
            <a:ext cx="8911687" cy="1280890"/>
          </a:xfrm>
        </p:spPr>
        <p:txBody>
          <a:bodyPr/>
          <a:lstStyle/>
          <a:p>
            <a:pPr algn="ctr"/>
            <a:r>
              <a:rPr lang="en-US" b="1" dirty="0"/>
              <a:t>Term selection process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84617CC0-DC9F-4366-AD77-D2C983F988CB}"/>
              </a:ext>
            </a:extLst>
          </p:cNvPr>
          <p:cNvGrpSpPr/>
          <p:nvPr/>
        </p:nvGrpSpPr>
        <p:grpSpPr>
          <a:xfrm>
            <a:off x="155449" y="1263373"/>
            <a:ext cx="11924101" cy="5002472"/>
            <a:chOff x="155448" y="673064"/>
            <a:chExt cx="11924101" cy="5002472"/>
          </a:xfrm>
        </p:grpSpPr>
        <p:sp>
          <p:nvSpPr>
            <p:cNvPr id="6" name="Arrow: Left 5">
              <a:extLst>
                <a:ext uri="{FF2B5EF4-FFF2-40B4-BE49-F238E27FC236}">
                  <a16:creationId xmlns:a16="http://schemas.microsoft.com/office/drawing/2014/main" id="{45C74410-592F-C073-BC28-1DC011BDDA12}"/>
                </a:ext>
              </a:extLst>
            </p:cNvPr>
            <p:cNvSpPr/>
            <p:nvPr/>
          </p:nvSpPr>
          <p:spPr>
            <a:xfrm>
              <a:off x="9956054" y="673064"/>
              <a:ext cx="2107576" cy="1268607"/>
            </a:xfrm>
            <a:prstGeom prst="lef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 err="1">
                  <a:solidFill>
                    <a:schemeClr val="tx1"/>
                  </a:solidFill>
                </a:rPr>
                <a:t>concept-based</a:t>
              </a:r>
              <a:r>
                <a:rPr lang="sl-SI" sz="1400" dirty="0">
                  <a:solidFill>
                    <a:schemeClr val="tx1"/>
                  </a:solidFill>
                </a:rPr>
                <a:t> </a:t>
              </a:r>
              <a:r>
                <a:rPr lang="en-GB" sz="1400" dirty="0">
                  <a:solidFill>
                    <a:schemeClr val="tx1"/>
                  </a:solidFill>
                </a:rPr>
                <a:t>(on </a:t>
              </a:r>
              <a:r>
                <a:rPr lang="sl-SI" sz="1400" dirty="0" err="1">
                  <a:solidFill>
                    <a:schemeClr val="tx1"/>
                  </a:solidFill>
                </a:rPr>
                <a:t>need</a:t>
              </a:r>
              <a:r>
                <a:rPr lang="sl-SI" sz="1400" dirty="0">
                  <a:solidFill>
                    <a:schemeClr val="tx1"/>
                  </a:solidFill>
                </a:rPr>
                <a:t> </a:t>
              </a:r>
              <a:r>
                <a:rPr lang="sl-SI" sz="1400" dirty="0" err="1">
                  <a:solidFill>
                    <a:schemeClr val="tx1"/>
                  </a:solidFill>
                </a:rPr>
                <a:t>basis</a:t>
              </a:r>
              <a:r>
                <a:rPr lang="en-GB" sz="1400" dirty="0">
                  <a:solidFill>
                    <a:schemeClr val="tx1"/>
                  </a:solidFill>
                </a:rPr>
                <a:t>)</a:t>
              </a:r>
              <a:endParaRPr lang="sl-SI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Pravokotnik 7">
              <a:extLst>
                <a:ext uri="{FF2B5EF4-FFF2-40B4-BE49-F238E27FC236}">
                  <a16:creationId xmlns:a16="http://schemas.microsoft.com/office/drawing/2014/main" id="{40A7B835-F49F-0012-F840-7138FB4C1F3B}"/>
                </a:ext>
              </a:extLst>
            </p:cNvPr>
            <p:cNvSpPr/>
            <p:nvPr/>
          </p:nvSpPr>
          <p:spPr>
            <a:xfrm>
              <a:off x="4837257" y="2476308"/>
              <a:ext cx="2270268" cy="942678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TERM PROPOSAL</a:t>
              </a:r>
              <a:endParaRPr lang="sl-SI" b="1" dirty="0"/>
            </a:p>
          </p:txBody>
        </p:sp>
        <p:sp>
          <p:nvSpPr>
            <p:cNvPr id="10" name="Pravokotnik 9">
              <a:extLst>
                <a:ext uri="{FF2B5EF4-FFF2-40B4-BE49-F238E27FC236}">
                  <a16:creationId xmlns:a16="http://schemas.microsoft.com/office/drawing/2014/main" id="{8D818029-9F3C-A67F-CBA5-350798812852}"/>
                </a:ext>
              </a:extLst>
            </p:cNvPr>
            <p:cNvSpPr/>
            <p:nvPr/>
          </p:nvSpPr>
          <p:spPr>
            <a:xfrm>
              <a:off x="7446517" y="1353412"/>
              <a:ext cx="1901685" cy="89906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500" b="1" dirty="0" err="1">
                  <a:solidFill>
                    <a:schemeClr val="tx1"/>
                  </a:solidFill>
                </a:rPr>
                <a:t>systematic</a:t>
              </a:r>
              <a:r>
                <a:rPr lang="sl-SI" sz="1500" b="1" dirty="0">
                  <a:solidFill>
                    <a:schemeClr val="tx1"/>
                  </a:solidFill>
                </a:rPr>
                <a:t> </a:t>
              </a:r>
              <a:r>
                <a:rPr lang="sl-SI" sz="1500" b="1" dirty="0" err="1">
                  <a:solidFill>
                    <a:schemeClr val="tx1"/>
                  </a:solidFill>
                </a:rPr>
                <a:t>terminology</a:t>
              </a:r>
              <a:r>
                <a:rPr lang="sl-SI" sz="1500" b="1" dirty="0">
                  <a:solidFill>
                    <a:schemeClr val="tx1"/>
                  </a:solidFill>
                </a:rPr>
                <a:t> management</a:t>
              </a:r>
            </a:p>
          </p:txBody>
        </p:sp>
        <p:sp>
          <p:nvSpPr>
            <p:cNvPr id="12" name="Pravokotnik 11">
              <a:extLst>
                <a:ext uri="{FF2B5EF4-FFF2-40B4-BE49-F238E27FC236}">
                  <a16:creationId xmlns:a16="http://schemas.microsoft.com/office/drawing/2014/main" id="{9C29D92E-A68F-C692-3EEE-91005E663EBB}"/>
                </a:ext>
              </a:extLst>
            </p:cNvPr>
            <p:cNvSpPr/>
            <p:nvPr/>
          </p:nvSpPr>
          <p:spPr>
            <a:xfrm>
              <a:off x="4973459" y="4129337"/>
              <a:ext cx="1929141" cy="50515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>
                  <a:solidFill>
                    <a:schemeClr val="tx1"/>
                  </a:solidFill>
                </a:rPr>
                <a:t>S</a:t>
              </a:r>
              <a:r>
                <a:rPr lang="sl-SI" sz="1500" dirty="0" err="1">
                  <a:solidFill>
                    <a:schemeClr val="tx1"/>
                  </a:solidFill>
                </a:rPr>
                <a:t>tanding</a:t>
              </a:r>
              <a:r>
                <a:rPr lang="sl-SI" sz="1500" dirty="0">
                  <a:solidFill>
                    <a:schemeClr val="tx1"/>
                  </a:solidFill>
                </a:rPr>
                <a:t> </a:t>
              </a:r>
              <a:r>
                <a:rPr lang="en-GB" sz="1500" dirty="0">
                  <a:solidFill>
                    <a:schemeClr val="tx1"/>
                  </a:solidFill>
                </a:rPr>
                <a:t>W</a:t>
              </a:r>
              <a:r>
                <a:rPr lang="sl-SI" sz="1500" dirty="0" err="1">
                  <a:solidFill>
                    <a:schemeClr val="tx1"/>
                  </a:solidFill>
                </a:rPr>
                <a:t>orking</a:t>
              </a:r>
              <a:r>
                <a:rPr lang="sl-SI" sz="1500" dirty="0">
                  <a:solidFill>
                    <a:schemeClr val="tx1"/>
                  </a:solidFill>
                </a:rPr>
                <a:t> </a:t>
              </a:r>
              <a:r>
                <a:rPr lang="en-GB" sz="1500" dirty="0">
                  <a:solidFill>
                    <a:schemeClr val="tx1"/>
                  </a:solidFill>
                </a:rPr>
                <a:t>G</a:t>
              </a:r>
              <a:r>
                <a:rPr lang="sl-SI" sz="1500" dirty="0" err="1">
                  <a:solidFill>
                    <a:schemeClr val="tx1"/>
                  </a:solidFill>
                </a:rPr>
                <a:t>roup</a:t>
              </a:r>
              <a:endParaRPr lang="sl-SI" sz="1500" dirty="0">
                <a:solidFill>
                  <a:schemeClr val="tx1"/>
                </a:solidFill>
              </a:endParaRPr>
            </a:p>
          </p:txBody>
        </p:sp>
        <p:sp>
          <p:nvSpPr>
            <p:cNvPr id="13" name="Pravokotnik 12">
              <a:extLst>
                <a:ext uri="{FF2B5EF4-FFF2-40B4-BE49-F238E27FC236}">
                  <a16:creationId xmlns:a16="http://schemas.microsoft.com/office/drawing/2014/main" id="{CDCC125C-BC01-D6B7-54C5-CBDB5ED0B3F9}"/>
                </a:ext>
              </a:extLst>
            </p:cNvPr>
            <p:cNvSpPr/>
            <p:nvPr/>
          </p:nvSpPr>
          <p:spPr>
            <a:xfrm>
              <a:off x="8500210" y="4043748"/>
              <a:ext cx="2294870" cy="7288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err="1">
                  <a:solidFill>
                    <a:schemeClr val="tx1"/>
                  </a:solidFill>
                </a:rPr>
                <a:t>MOterm</a:t>
              </a:r>
              <a:r>
                <a:rPr lang="en-GB" sz="1500" dirty="0">
                  <a:solidFill>
                    <a:schemeClr val="tx1"/>
                  </a:solidFill>
                </a:rPr>
                <a:t> dictionary</a:t>
              </a:r>
            </a:p>
            <a:p>
              <a:pPr algn="ctr"/>
              <a:r>
                <a:rPr lang="en-GB" sz="1500" dirty="0">
                  <a:solidFill>
                    <a:schemeClr val="tx1"/>
                  </a:solidFill>
                </a:rPr>
                <a:t>(</a:t>
              </a:r>
              <a:r>
                <a:rPr lang="sl-SI" sz="1500" dirty="0" err="1">
                  <a:solidFill>
                    <a:schemeClr val="tx1"/>
                  </a:solidFill>
                </a:rPr>
                <a:t>temporary</a:t>
              </a:r>
              <a:r>
                <a:rPr lang="sl-SI" sz="1500" dirty="0">
                  <a:solidFill>
                    <a:schemeClr val="tx1"/>
                  </a:solidFill>
                </a:rPr>
                <a:t> </a:t>
              </a:r>
              <a:r>
                <a:rPr lang="sl-SI" sz="1500" dirty="0" err="1">
                  <a:solidFill>
                    <a:schemeClr val="tx1"/>
                  </a:solidFill>
                </a:rPr>
                <a:t>inclusion</a:t>
              </a:r>
              <a:r>
                <a:rPr lang="en-GB" sz="1500" dirty="0">
                  <a:solidFill>
                    <a:schemeClr val="tx1"/>
                  </a:solidFill>
                </a:rPr>
                <a:t>)</a:t>
              </a:r>
              <a:endParaRPr lang="sl-SI" sz="1500" dirty="0">
                <a:solidFill>
                  <a:schemeClr val="tx1"/>
                </a:solidFill>
              </a:endParaRPr>
            </a:p>
          </p:txBody>
        </p:sp>
        <p:sp>
          <p:nvSpPr>
            <p:cNvPr id="14" name="Pravokotnik 13">
              <a:extLst>
                <a:ext uri="{FF2B5EF4-FFF2-40B4-BE49-F238E27FC236}">
                  <a16:creationId xmlns:a16="http://schemas.microsoft.com/office/drawing/2014/main" id="{F9B6839B-63EC-1BE0-7568-9DACD3E1107A}"/>
                </a:ext>
              </a:extLst>
            </p:cNvPr>
            <p:cNvSpPr/>
            <p:nvPr/>
          </p:nvSpPr>
          <p:spPr>
            <a:xfrm>
              <a:off x="5085681" y="1520454"/>
              <a:ext cx="1529318" cy="52235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>
                  <a:solidFill>
                    <a:schemeClr val="tx1"/>
                  </a:solidFill>
                </a:rPr>
                <a:t>r</a:t>
              </a:r>
              <a:r>
                <a:rPr lang="sl-SI" sz="1500" dirty="0" err="1">
                  <a:solidFill>
                    <a:schemeClr val="tx1"/>
                  </a:solidFill>
                </a:rPr>
                <a:t>elevant</a:t>
              </a:r>
              <a:r>
                <a:rPr lang="sl-SI" sz="1500" dirty="0">
                  <a:solidFill>
                    <a:schemeClr val="tx1"/>
                  </a:solidFill>
                </a:rPr>
                <a:t> term</a:t>
              </a:r>
            </a:p>
          </p:txBody>
        </p:sp>
        <p:sp>
          <p:nvSpPr>
            <p:cNvPr id="15" name="Pravokotnik 14">
              <a:extLst>
                <a:ext uri="{FF2B5EF4-FFF2-40B4-BE49-F238E27FC236}">
                  <a16:creationId xmlns:a16="http://schemas.microsoft.com/office/drawing/2014/main" id="{3955E1E8-F5AC-E37E-259F-4695CFFC7671}"/>
                </a:ext>
              </a:extLst>
            </p:cNvPr>
            <p:cNvSpPr/>
            <p:nvPr/>
          </p:nvSpPr>
          <p:spPr>
            <a:xfrm>
              <a:off x="2088712" y="2395338"/>
              <a:ext cx="1466490" cy="72886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500" dirty="0" err="1">
                  <a:solidFill>
                    <a:schemeClr val="tx1"/>
                  </a:solidFill>
                </a:rPr>
                <a:t>useful</a:t>
              </a:r>
              <a:r>
                <a:rPr lang="sl-SI" sz="1500" dirty="0">
                  <a:solidFill>
                    <a:schemeClr val="tx1"/>
                  </a:solidFill>
                </a:rPr>
                <a:t> </a:t>
              </a:r>
              <a:r>
                <a:rPr lang="sl-SI" sz="1500" dirty="0" err="1">
                  <a:solidFill>
                    <a:schemeClr val="tx1"/>
                  </a:solidFill>
                </a:rPr>
                <a:t>collocation</a:t>
              </a:r>
              <a:endParaRPr lang="sl-SI" sz="1500" dirty="0">
                <a:solidFill>
                  <a:schemeClr val="tx1"/>
                </a:solidFill>
              </a:endParaRPr>
            </a:p>
          </p:txBody>
        </p:sp>
        <p:sp>
          <p:nvSpPr>
            <p:cNvPr id="16" name="Pravokotnik 15">
              <a:extLst>
                <a:ext uri="{FF2B5EF4-FFF2-40B4-BE49-F238E27FC236}">
                  <a16:creationId xmlns:a16="http://schemas.microsoft.com/office/drawing/2014/main" id="{551822A0-E28B-2680-4148-80BA3459383E}"/>
                </a:ext>
              </a:extLst>
            </p:cNvPr>
            <p:cNvSpPr/>
            <p:nvPr/>
          </p:nvSpPr>
          <p:spPr>
            <a:xfrm>
              <a:off x="1936023" y="3580716"/>
              <a:ext cx="1815548" cy="100553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500" dirty="0" err="1">
                  <a:solidFill>
                    <a:schemeClr val="tx1"/>
                  </a:solidFill>
                </a:rPr>
                <a:t>working</a:t>
              </a:r>
              <a:r>
                <a:rPr lang="sl-SI" sz="1500" dirty="0">
                  <a:solidFill>
                    <a:schemeClr val="tx1"/>
                  </a:solidFill>
                </a:rPr>
                <a:t> </a:t>
              </a:r>
              <a:r>
                <a:rPr lang="sl-SI" sz="1500" dirty="0" err="1">
                  <a:solidFill>
                    <a:schemeClr val="tx1"/>
                  </a:solidFill>
                </a:rPr>
                <a:t>database</a:t>
              </a:r>
              <a:endParaRPr lang="sl-SI" sz="1500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Raven povezovalnik 19">
              <a:extLst>
                <a:ext uri="{FF2B5EF4-FFF2-40B4-BE49-F238E27FC236}">
                  <a16:creationId xmlns:a16="http://schemas.microsoft.com/office/drawing/2014/main" id="{A6221151-549E-3AF5-8DC4-A56ABC05A6C2}"/>
                </a:ext>
              </a:extLst>
            </p:cNvPr>
            <p:cNvCxnSpPr>
              <a:cxnSpLocks/>
            </p:cNvCxnSpPr>
            <p:nvPr/>
          </p:nvCxnSpPr>
          <p:spPr>
            <a:xfrm>
              <a:off x="2774672" y="2124889"/>
              <a:ext cx="0" cy="2418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ven puščični povezovalnik 32">
              <a:extLst>
                <a:ext uri="{FF2B5EF4-FFF2-40B4-BE49-F238E27FC236}">
                  <a16:creationId xmlns:a16="http://schemas.microsoft.com/office/drawing/2014/main" id="{2A515704-881B-0C4D-DFDC-89A447E301AE}"/>
                </a:ext>
              </a:extLst>
            </p:cNvPr>
            <p:cNvCxnSpPr>
              <a:cxnSpLocks/>
            </p:cNvCxnSpPr>
            <p:nvPr/>
          </p:nvCxnSpPr>
          <p:spPr>
            <a:xfrm>
              <a:off x="2821957" y="3131827"/>
              <a:ext cx="0" cy="3913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aven puščični povezovalnik 34">
              <a:extLst>
                <a:ext uri="{FF2B5EF4-FFF2-40B4-BE49-F238E27FC236}">
                  <a16:creationId xmlns:a16="http://schemas.microsoft.com/office/drawing/2014/main" id="{548B31F4-89D4-4CAC-C24E-516F786F7326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>
              <a:off x="3495832" y="1767676"/>
              <a:ext cx="1589849" cy="139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aven puščični povezovalnik 38">
              <a:extLst>
                <a:ext uri="{FF2B5EF4-FFF2-40B4-BE49-F238E27FC236}">
                  <a16:creationId xmlns:a16="http://schemas.microsoft.com/office/drawing/2014/main" id="{0751F835-2B87-30B9-3C4B-A5FB38DA75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14478" y="2911541"/>
              <a:ext cx="131225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aven povezovalnik 41">
              <a:extLst>
                <a:ext uri="{FF2B5EF4-FFF2-40B4-BE49-F238E27FC236}">
                  <a16:creationId xmlns:a16="http://schemas.microsoft.com/office/drawing/2014/main" id="{511F1836-FCA8-77AE-8011-907B6290EB12}"/>
                </a:ext>
              </a:extLst>
            </p:cNvPr>
            <p:cNvCxnSpPr>
              <a:cxnSpLocks/>
            </p:cNvCxnSpPr>
            <p:nvPr/>
          </p:nvCxnSpPr>
          <p:spPr>
            <a:xfrm>
              <a:off x="8426735" y="2255163"/>
              <a:ext cx="0" cy="6563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Pravokotnik 47">
              <a:extLst>
                <a:ext uri="{FF2B5EF4-FFF2-40B4-BE49-F238E27FC236}">
                  <a16:creationId xmlns:a16="http://schemas.microsoft.com/office/drawing/2014/main" id="{89368411-3E04-952F-B880-D7E94B9FC545}"/>
                </a:ext>
              </a:extLst>
            </p:cNvPr>
            <p:cNvSpPr/>
            <p:nvPr/>
          </p:nvSpPr>
          <p:spPr>
            <a:xfrm>
              <a:off x="4993937" y="4979983"/>
              <a:ext cx="1753762" cy="53986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Terminology S</a:t>
              </a:r>
              <a:r>
                <a:rPr lang="sl-SI" sz="1200" dirty="0" err="1">
                  <a:solidFill>
                    <a:schemeClr val="tx1"/>
                  </a:solidFill>
                </a:rPr>
                <a:t>tandardization</a:t>
              </a:r>
              <a:r>
                <a:rPr lang="sl-SI" sz="1200" dirty="0">
                  <a:solidFill>
                    <a:schemeClr val="tx1"/>
                  </a:solidFill>
                </a:rPr>
                <a:t> </a:t>
              </a:r>
              <a:r>
                <a:rPr lang="en-GB" sz="1200" dirty="0">
                  <a:solidFill>
                    <a:schemeClr val="tx1"/>
                  </a:solidFill>
                </a:rPr>
                <a:t>B</a:t>
              </a:r>
              <a:r>
                <a:rPr lang="sl-SI" sz="1200" dirty="0" err="1">
                  <a:solidFill>
                    <a:schemeClr val="tx1"/>
                  </a:solidFill>
                </a:rPr>
                <a:t>oard</a:t>
              </a:r>
              <a:endParaRPr lang="sl-SI" sz="1200" dirty="0">
                <a:solidFill>
                  <a:schemeClr val="tx1"/>
                </a:solidFill>
              </a:endParaRPr>
            </a:p>
          </p:txBody>
        </p:sp>
        <p:sp>
          <p:nvSpPr>
            <p:cNvPr id="49" name="Pravokotnik 48">
              <a:extLst>
                <a:ext uri="{FF2B5EF4-FFF2-40B4-BE49-F238E27FC236}">
                  <a16:creationId xmlns:a16="http://schemas.microsoft.com/office/drawing/2014/main" id="{E5966AD4-C878-F1CC-7029-DB77E9BD2A5D}"/>
                </a:ext>
              </a:extLst>
            </p:cNvPr>
            <p:cNvSpPr/>
            <p:nvPr/>
          </p:nvSpPr>
          <p:spPr>
            <a:xfrm>
              <a:off x="8514107" y="4946667"/>
              <a:ext cx="1684682" cy="7288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 err="1">
                  <a:solidFill>
                    <a:schemeClr val="tx1"/>
                  </a:solidFill>
                </a:rPr>
                <a:t>MOterm</a:t>
              </a:r>
              <a:r>
                <a:rPr lang="en-GB" sz="1500" dirty="0">
                  <a:solidFill>
                    <a:schemeClr val="tx1"/>
                  </a:solidFill>
                </a:rPr>
                <a:t>  </a:t>
              </a:r>
              <a:r>
                <a:rPr lang="sl-SI" sz="1500" dirty="0" err="1">
                  <a:solidFill>
                    <a:schemeClr val="tx1"/>
                  </a:solidFill>
                </a:rPr>
                <a:t>dictionary</a:t>
              </a:r>
              <a:endParaRPr lang="sl-SI" sz="1500" dirty="0">
                <a:solidFill>
                  <a:schemeClr val="tx1"/>
                </a:solidFill>
              </a:endParaRPr>
            </a:p>
          </p:txBody>
        </p:sp>
        <p:cxnSp>
          <p:nvCxnSpPr>
            <p:cNvPr id="50" name="Raven puščični povezovalnik 49">
              <a:extLst>
                <a:ext uri="{FF2B5EF4-FFF2-40B4-BE49-F238E27FC236}">
                  <a16:creationId xmlns:a16="http://schemas.microsoft.com/office/drawing/2014/main" id="{39A77901-6C1C-EFF7-F14A-DF85C848EBF4}"/>
                </a:ext>
              </a:extLst>
            </p:cNvPr>
            <p:cNvCxnSpPr>
              <a:cxnSpLocks/>
            </p:cNvCxnSpPr>
            <p:nvPr/>
          </p:nvCxnSpPr>
          <p:spPr>
            <a:xfrm>
              <a:off x="5903256" y="3327506"/>
              <a:ext cx="0" cy="755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aven puščični povezovalnik 59">
              <a:extLst>
                <a:ext uri="{FF2B5EF4-FFF2-40B4-BE49-F238E27FC236}">
                  <a16:creationId xmlns:a16="http://schemas.microsoft.com/office/drawing/2014/main" id="{B2792454-FBFB-0DF8-6701-C04E2A966483}"/>
                </a:ext>
              </a:extLst>
            </p:cNvPr>
            <p:cNvCxnSpPr>
              <a:cxnSpLocks/>
            </p:cNvCxnSpPr>
            <p:nvPr/>
          </p:nvCxnSpPr>
          <p:spPr>
            <a:xfrm>
              <a:off x="6761596" y="5249913"/>
              <a:ext cx="1738614" cy="32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aven povezovalnik 31">
              <a:extLst>
                <a:ext uri="{FF2B5EF4-FFF2-40B4-BE49-F238E27FC236}">
                  <a16:creationId xmlns:a16="http://schemas.microsoft.com/office/drawing/2014/main" id="{6EB30A43-7E42-9470-0EC1-D57905707F18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9956054" y="1316413"/>
              <a:ext cx="15919" cy="15167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aven povezovalnik 33">
              <a:extLst>
                <a:ext uri="{FF2B5EF4-FFF2-40B4-BE49-F238E27FC236}">
                  <a16:creationId xmlns:a16="http://schemas.microsoft.com/office/drawing/2014/main" id="{1BC14139-5466-8531-A334-0813494F38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39237" y="1930203"/>
              <a:ext cx="61681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Pravokotnik 39">
              <a:extLst>
                <a:ext uri="{FF2B5EF4-FFF2-40B4-BE49-F238E27FC236}">
                  <a16:creationId xmlns:a16="http://schemas.microsoft.com/office/drawing/2014/main" id="{21E1C93E-C11D-B538-84D4-D5B66BA96C06}"/>
                </a:ext>
              </a:extLst>
            </p:cNvPr>
            <p:cNvSpPr/>
            <p:nvPr/>
          </p:nvSpPr>
          <p:spPr>
            <a:xfrm>
              <a:off x="2062549" y="1309150"/>
              <a:ext cx="1562497" cy="8436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500" b="1" i="1" dirty="0">
                  <a:solidFill>
                    <a:schemeClr val="tx1"/>
                  </a:solidFill>
                </a:rPr>
                <a:t>ad hoc </a:t>
              </a:r>
              <a:r>
                <a:rPr lang="sl-SI" sz="1500" b="1" dirty="0" err="1">
                  <a:solidFill>
                    <a:schemeClr val="tx1"/>
                  </a:solidFill>
                </a:rPr>
                <a:t>terminology</a:t>
              </a:r>
              <a:r>
                <a:rPr lang="sl-SI" sz="1500" b="1" dirty="0">
                  <a:solidFill>
                    <a:schemeClr val="tx1"/>
                  </a:solidFill>
                </a:rPr>
                <a:t> management</a:t>
              </a:r>
            </a:p>
          </p:txBody>
        </p:sp>
        <p:cxnSp>
          <p:nvCxnSpPr>
            <p:cNvPr id="38" name="Raven povezovalnik 35">
              <a:extLst>
                <a:ext uri="{FF2B5EF4-FFF2-40B4-BE49-F238E27FC236}">
                  <a16:creationId xmlns:a16="http://schemas.microsoft.com/office/drawing/2014/main" id="{4D2552C4-B92C-AD9C-818E-CEE52E1D59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02761" y="1810752"/>
              <a:ext cx="374971" cy="74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ven puščični povezovalnik 59">
              <a:extLst>
                <a:ext uri="{FF2B5EF4-FFF2-40B4-BE49-F238E27FC236}">
                  <a16:creationId xmlns:a16="http://schemas.microsoft.com/office/drawing/2014/main" id="{ED874049-E6FA-7C1E-049A-9F71391E1606}"/>
                </a:ext>
              </a:extLst>
            </p:cNvPr>
            <p:cNvCxnSpPr>
              <a:cxnSpLocks/>
            </p:cNvCxnSpPr>
            <p:nvPr/>
          </p:nvCxnSpPr>
          <p:spPr>
            <a:xfrm>
              <a:off x="6902600" y="4408183"/>
              <a:ext cx="1576354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aven puščični povezovalnik 52">
              <a:extLst>
                <a:ext uri="{FF2B5EF4-FFF2-40B4-BE49-F238E27FC236}">
                  <a16:creationId xmlns:a16="http://schemas.microsoft.com/office/drawing/2014/main" id="{005A2BF8-E011-01EA-E347-5E1A5CD520BD}"/>
                </a:ext>
              </a:extLst>
            </p:cNvPr>
            <p:cNvCxnSpPr>
              <a:cxnSpLocks/>
            </p:cNvCxnSpPr>
            <p:nvPr/>
          </p:nvCxnSpPr>
          <p:spPr>
            <a:xfrm>
              <a:off x="5903256" y="4634490"/>
              <a:ext cx="0" cy="3184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A30E1898-349C-797D-A4D0-E4C568524C13}"/>
                </a:ext>
              </a:extLst>
            </p:cNvPr>
            <p:cNvSpPr/>
            <p:nvPr/>
          </p:nvSpPr>
          <p:spPr>
            <a:xfrm>
              <a:off x="155448" y="1316413"/>
              <a:ext cx="1764678" cy="1005538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800" dirty="0" err="1">
                  <a:solidFill>
                    <a:schemeClr val="tx1"/>
                  </a:solidFill>
                </a:rPr>
                <a:t>translations</a:t>
              </a:r>
              <a:endParaRPr lang="en-SI" dirty="0"/>
            </a:p>
          </p:txBody>
        </p:sp>
        <p:cxnSp>
          <p:nvCxnSpPr>
            <p:cNvPr id="21" name="Raven puščični povezovalnik 34">
              <a:extLst>
                <a:ext uri="{FF2B5EF4-FFF2-40B4-BE49-F238E27FC236}">
                  <a16:creationId xmlns:a16="http://schemas.microsoft.com/office/drawing/2014/main" id="{D9E3A229-3A1A-3DDC-5B03-8E3C09CEB4D9}"/>
                </a:ext>
              </a:extLst>
            </p:cNvPr>
            <p:cNvCxnSpPr>
              <a:cxnSpLocks/>
            </p:cNvCxnSpPr>
            <p:nvPr/>
          </p:nvCxnSpPr>
          <p:spPr>
            <a:xfrm>
              <a:off x="6630917" y="1784754"/>
              <a:ext cx="815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row: Left 6">
              <a:extLst>
                <a:ext uri="{FF2B5EF4-FFF2-40B4-BE49-F238E27FC236}">
                  <a16:creationId xmlns:a16="http://schemas.microsoft.com/office/drawing/2014/main" id="{CEB84D8E-F57D-A326-50C9-E83B122181C6}"/>
                </a:ext>
              </a:extLst>
            </p:cNvPr>
            <p:cNvSpPr/>
            <p:nvPr/>
          </p:nvSpPr>
          <p:spPr>
            <a:xfrm>
              <a:off x="9971973" y="2198819"/>
              <a:ext cx="2107576" cy="1268607"/>
            </a:xfrm>
            <a:prstGeom prst="left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1400" dirty="0" err="1">
                  <a:solidFill>
                    <a:schemeClr val="tx1"/>
                  </a:solidFill>
                </a:rPr>
                <a:t>concept-based</a:t>
              </a:r>
              <a:r>
                <a:rPr lang="sl-SI" sz="1400" dirty="0">
                  <a:solidFill>
                    <a:schemeClr val="tx1"/>
                  </a:solidFill>
                </a:rPr>
                <a:t> </a:t>
              </a:r>
              <a:endParaRPr lang="en-GB" sz="14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(</a:t>
              </a:r>
              <a:r>
                <a:rPr lang="sl-SI" sz="1400" dirty="0" err="1">
                  <a:solidFill>
                    <a:schemeClr val="tx1"/>
                  </a:solidFill>
                </a:rPr>
                <a:t>from</a:t>
              </a:r>
              <a:r>
                <a:rPr lang="sl-SI" sz="1400" dirty="0">
                  <a:solidFill>
                    <a:schemeClr val="tx1"/>
                  </a:solidFill>
                </a:rPr>
                <a:t> </a:t>
              </a:r>
              <a:r>
                <a:rPr lang="sl-SI" sz="1400" dirty="0" err="1">
                  <a:solidFill>
                    <a:schemeClr val="tx1"/>
                  </a:solidFill>
                </a:rPr>
                <a:t>existing</a:t>
              </a:r>
              <a:r>
                <a:rPr lang="sl-SI" sz="1400" dirty="0">
                  <a:solidFill>
                    <a:schemeClr val="tx1"/>
                  </a:solidFill>
                </a:rPr>
                <a:t> material</a:t>
              </a:r>
              <a:r>
                <a:rPr lang="en-GB" sz="1400" dirty="0">
                  <a:solidFill>
                    <a:schemeClr val="tx1"/>
                  </a:solidFill>
                </a:rPr>
                <a:t>s)</a:t>
              </a:r>
              <a:endParaRPr lang="sl-SI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6660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7523EB-D69A-3ECA-FD76-6A9771BFB859}"/>
              </a:ext>
            </a:extLst>
          </p:cNvPr>
          <p:cNvSpPr/>
          <p:nvPr/>
        </p:nvSpPr>
        <p:spPr>
          <a:xfrm>
            <a:off x="6138394" y="2149387"/>
            <a:ext cx="5171616" cy="3679902"/>
          </a:xfrm>
          <a:prstGeom prst="rect">
            <a:avLst/>
          </a:prstGeom>
          <a:solidFill>
            <a:srgbClr val="FCE6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F2AD6B9-EA86-9308-FBDF-9507C203F829}"/>
              </a:ext>
            </a:extLst>
          </p:cNvPr>
          <p:cNvSpPr/>
          <p:nvPr/>
        </p:nvSpPr>
        <p:spPr>
          <a:xfrm>
            <a:off x="659842" y="2055970"/>
            <a:ext cx="5171616" cy="36799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A93D066-FAF5-43C5-8191-AB986B29D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Terminology Management Structure</a:t>
            </a:r>
            <a:endParaRPr lang="sl-SI" b="1" dirty="0"/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847D5313-15DD-449C-B836-4D6B2043B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3524" y="2292954"/>
            <a:ext cx="4572106" cy="3049791"/>
          </a:xfrm>
          <a:prstGeom prst="rect">
            <a:avLst/>
          </a:prstGeom>
        </p:spPr>
      </p:pic>
      <p:cxnSp>
        <p:nvCxnSpPr>
          <p:cNvPr id="6" name="Raven povezovalnik 71">
            <a:extLst>
              <a:ext uri="{FF2B5EF4-FFF2-40B4-BE49-F238E27FC236}">
                <a16:creationId xmlns:a16="http://schemas.microsoft.com/office/drawing/2014/main" id="{469A48EC-1C5C-35CC-6AD9-F2E4735BE10D}"/>
              </a:ext>
            </a:extLst>
          </p:cNvPr>
          <p:cNvCxnSpPr>
            <a:cxnSpLocks/>
          </p:cNvCxnSpPr>
          <p:nvPr/>
        </p:nvCxnSpPr>
        <p:spPr>
          <a:xfrm flipH="1">
            <a:off x="5976872" y="1081668"/>
            <a:ext cx="16108" cy="563136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Slika 54">
            <a:extLst>
              <a:ext uri="{FF2B5EF4-FFF2-40B4-BE49-F238E27FC236}">
                <a16:creationId xmlns:a16="http://schemas.microsoft.com/office/drawing/2014/main" id="{B9A49AED-8DFC-C280-E4D0-09E85CB01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210" y="4190966"/>
            <a:ext cx="663803" cy="393127"/>
          </a:xfrm>
          <a:prstGeom prst="rect">
            <a:avLst/>
          </a:prstGeom>
        </p:spPr>
      </p:pic>
      <p:sp>
        <p:nvSpPr>
          <p:cNvPr id="15" name="PoljeZBesedilom 55">
            <a:extLst>
              <a:ext uri="{FF2B5EF4-FFF2-40B4-BE49-F238E27FC236}">
                <a16:creationId xmlns:a16="http://schemas.microsoft.com/office/drawing/2014/main" id="{F25D040B-4693-ED3E-ADB6-E4F78CDF6790}"/>
              </a:ext>
            </a:extLst>
          </p:cNvPr>
          <p:cNvSpPr txBox="1"/>
          <p:nvPr/>
        </p:nvSpPr>
        <p:spPr>
          <a:xfrm>
            <a:off x="7945783" y="3520518"/>
            <a:ext cx="1608363" cy="5078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Ad hoc working groups</a:t>
            </a:r>
            <a:endParaRPr lang="sl-SI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9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translator – ad hoc expert(s)</a:t>
            </a:r>
            <a:r>
              <a:rPr lang="sl-SI" sz="9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0E877F-0ABA-9886-30D8-46B4AEAF7DFF}"/>
              </a:ext>
            </a:extLst>
          </p:cNvPr>
          <p:cNvSpPr/>
          <p:nvPr/>
        </p:nvSpPr>
        <p:spPr>
          <a:xfrm>
            <a:off x="6597754" y="4688258"/>
            <a:ext cx="1608363" cy="4905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Terminology Section/ Terminologist</a:t>
            </a:r>
            <a:endParaRPr lang="en-SI" sz="10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E73A65-373B-5FE9-DE2D-D3962714778A}"/>
              </a:ext>
            </a:extLst>
          </p:cNvPr>
          <p:cNvSpPr/>
          <p:nvPr/>
        </p:nvSpPr>
        <p:spPr>
          <a:xfrm>
            <a:off x="8929728" y="5040486"/>
            <a:ext cx="1651372" cy="64325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Working database</a:t>
            </a:r>
            <a:endParaRPr lang="sl-SI" sz="1000" b="1" dirty="0">
              <a:solidFill>
                <a:schemeClr val="tx1"/>
              </a:solidFill>
            </a:endParaRPr>
          </a:p>
          <a:p>
            <a:pPr algn="ctr"/>
            <a:r>
              <a:rPr lang="sl-SI" sz="1000" dirty="0">
                <a:solidFill>
                  <a:schemeClr val="tx1"/>
                </a:solidFill>
              </a:rPr>
              <a:t>(</a:t>
            </a:r>
            <a:r>
              <a:rPr lang="en-GB" sz="1000" dirty="0">
                <a:solidFill>
                  <a:schemeClr val="tx1"/>
                </a:solidFill>
              </a:rPr>
              <a:t>repository</a:t>
            </a:r>
            <a:r>
              <a:rPr lang="sl-SI" sz="1000" dirty="0">
                <a:solidFill>
                  <a:schemeClr val="tx1"/>
                </a:solidFill>
              </a:rPr>
              <a:t>)</a:t>
            </a:r>
            <a:endParaRPr lang="en-SI" sz="1000" dirty="0"/>
          </a:p>
        </p:txBody>
      </p:sp>
      <p:pic>
        <p:nvPicPr>
          <p:cNvPr id="20" name="Slika 54">
            <a:extLst>
              <a:ext uri="{FF2B5EF4-FFF2-40B4-BE49-F238E27FC236}">
                <a16:creationId xmlns:a16="http://schemas.microsoft.com/office/drawing/2014/main" id="{FCB2EDD4-E63D-85B1-958B-7F324E04C7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46" y="5146181"/>
            <a:ext cx="663803" cy="393127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62D2EBF3-011B-E721-0D04-65C4103D66F8}"/>
              </a:ext>
            </a:extLst>
          </p:cNvPr>
          <p:cNvSpPr/>
          <p:nvPr/>
        </p:nvSpPr>
        <p:spPr>
          <a:xfrm rot="10800000">
            <a:off x="6028323" y="6174792"/>
            <a:ext cx="932010" cy="368833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8DC5F7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1DD5D047-F648-57D9-1E37-C9358397B17E}"/>
              </a:ext>
            </a:extLst>
          </p:cNvPr>
          <p:cNvSpPr/>
          <p:nvPr/>
        </p:nvSpPr>
        <p:spPr>
          <a:xfrm rot="5400000">
            <a:off x="8688831" y="3178338"/>
            <a:ext cx="200358" cy="19562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A90B21B-8BAA-5EC7-7A19-7D6211E8EA6B}"/>
              </a:ext>
            </a:extLst>
          </p:cNvPr>
          <p:cNvSpPr/>
          <p:nvPr/>
        </p:nvSpPr>
        <p:spPr>
          <a:xfrm>
            <a:off x="7945783" y="2370101"/>
            <a:ext cx="1651372" cy="643255"/>
          </a:xfrm>
          <a:prstGeom prst="rect">
            <a:avLst/>
          </a:prstGeom>
          <a:solidFill>
            <a:schemeClr val="bg1"/>
          </a:solidFill>
          <a:ln w="28575">
            <a:solidFill>
              <a:srgbClr val="82D8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Translation Department</a:t>
            </a:r>
            <a:endParaRPr lang="sl-SI" sz="1000" b="1" dirty="0">
              <a:solidFill>
                <a:schemeClr val="tx1"/>
              </a:solidFill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9988F35D-E10A-DC32-7316-30209598F8AF}"/>
              </a:ext>
            </a:extLst>
          </p:cNvPr>
          <p:cNvSpPr/>
          <p:nvPr/>
        </p:nvSpPr>
        <p:spPr>
          <a:xfrm rot="3778965">
            <a:off x="9200398" y="4484325"/>
            <a:ext cx="621324" cy="14890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B1223B87-B414-734C-9D7B-950AE8EF49B6}"/>
              </a:ext>
            </a:extLst>
          </p:cNvPr>
          <p:cNvSpPr/>
          <p:nvPr/>
        </p:nvSpPr>
        <p:spPr>
          <a:xfrm>
            <a:off x="4912829" y="6162646"/>
            <a:ext cx="1028700" cy="393127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72FC694B-8C6E-471F-8AE4-7EA35B327459}"/>
              </a:ext>
            </a:extLst>
          </p:cNvPr>
          <p:cNvSpPr/>
          <p:nvPr/>
        </p:nvSpPr>
        <p:spPr>
          <a:xfrm>
            <a:off x="2720050" y="4399828"/>
            <a:ext cx="1269294" cy="65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2" name="Pravokotnik 21">
            <a:extLst>
              <a:ext uri="{FF2B5EF4-FFF2-40B4-BE49-F238E27FC236}">
                <a16:creationId xmlns:a16="http://schemas.microsoft.com/office/drawing/2014/main" id="{4AD3171D-1985-4B61-8C1F-807D13DFA917}"/>
              </a:ext>
            </a:extLst>
          </p:cNvPr>
          <p:cNvSpPr/>
          <p:nvPr/>
        </p:nvSpPr>
        <p:spPr>
          <a:xfrm>
            <a:off x="8837302" y="4964388"/>
            <a:ext cx="1834555" cy="7717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19577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CBE5D1-9FF5-4DD9-AAED-EAE2E07C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/>
              <a:t>Systematic</a:t>
            </a:r>
            <a:r>
              <a:rPr lang="sl-SI" b="1" dirty="0"/>
              <a:t> </a:t>
            </a:r>
            <a:r>
              <a:rPr lang="sl-SI" b="1" dirty="0" err="1"/>
              <a:t>terminology</a:t>
            </a:r>
            <a:r>
              <a:rPr lang="sl-SI" b="1" dirty="0"/>
              <a:t> management – </a:t>
            </a:r>
            <a:r>
              <a:rPr lang="sl-SI" b="1" dirty="0" err="1"/>
              <a:t>Standing</a:t>
            </a:r>
            <a:r>
              <a:rPr lang="sl-SI" b="1" dirty="0"/>
              <a:t> </a:t>
            </a:r>
            <a:r>
              <a:rPr lang="sl-SI" b="1" dirty="0" err="1"/>
              <a:t>Working</a:t>
            </a:r>
            <a:r>
              <a:rPr lang="sl-SI" b="1" dirty="0"/>
              <a:t> </a:t>
            </a:r>
            <a:r>
              <a:rPr lang="sl-SI" b="1" dirty="0" err="1"/>
              <a:t>Group</a:t>
            </a:r>
            <a:endParaRPr lang="sl-SI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BF3C913-8D8F-4EC3-8AA8-53BF99DE2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Members with strong expertise, interest and influence</a:t>
            </a:r>
            <a:endParaRPr lang="sl-SI" b="1" dirty="0">
              <a:solidFill>
                <a:schemeClr val="accent1"/>
              </a:solidFill>
            </a:endParaRPr>
          </a:p>
          <a:p>
            <a:r>
              <a:rPr lang="en-GB" b="1" dirty="0">
                <a:solidFill>
                  <a:schemeClr val="accent1"/>
                </a:solidFill>
              </a:rPr>
              <a:t>A</a:t>
            </a:r>
            <a:r>
              <a:rPr lang="sl-SI" b="1" dirty="0" err="1">
                <a:solidFill>
                  <a:schemeClr val="accent1"/>
                </a:solidFill>
              </a:rPr>
              <a:t>dditional</a:t>
            </a:r>
            <a:r>
              <a:rPr lang="sl-SI" b="1" dirty="0">
                <a:solidFill>
                  <a:schemeClr val="accent1"/>
                </a:solidFill>
              </a:rPr>
              <a:t> </a:t>
            </a:r>
            <a:r>
              <a:rPr lang="sl-SI" b="1" dirty="0" err="1">
                <a:solidFill>
                  <a:schemeClr val="accent1"/>
                </a:solidFill>
              </a:rPr>
              <a:t>military</a:t>
            </a:r>
            <a:r>
              <a:rPr lang="sl-SI" b="1" dirty="0">
                <a:solidFill>
                  <a:schemeClr val="accent1"/>
                </a:solidFill>
              </a:rPr>
              <a:t> </a:t>
            </a:r>
            <a:r>
              <a:rPr lang="sl-SI" b="1" dirty="0" err="1">
                <a:solidFill>
                  <a:schemeClr val="accent1"/>
                </a:solidFill>
              </a:rPr>
              <a:t>SMEs</a:t>
            </a:r>
            <a:r>
              <a:rPr lang="sl-SI" b="1" dirty="0">
                <a:solidFill>
                  <a:schemeClr val="accent1"/>
                </a:solidFill>
              </a:rPr>
              <a:t> </a:t>
            </a:r>
            <a:r>
              <a:rPr lang="sl-SI" b="1" dirty="0" err="1">
                <a:solidFill>
                  <a:schemeClr val="accent1"/>
                </a:solidFill>
              </a:rPr>
              <a:t>engaged</a:t>
            </a:r>
            <a:r>
              <a:rPr lang="en-GB" b="1" dirty="0">
                <a:solidFill>
                  <a:schemeClr val="accent1"/>
                </a:solidFill>
              </a:rPr>
              <a:t>,</a:t>
            </a:r>
            <a:r>
              <a:rPr lang="sl-SI" b="1" dirty="0">
                <a:solidFill>
                  <a:schemeClr val="accent1"/>
                </a:solidFill>
              </a:rPr>
              <a:t> </a:t>
            </a:r>
            <a:r>
              <a:rPr lang="sl-SI" b="1" dirty="0" err="1">
                <a:solidFill>
                  <a:schemeClr val="accent1"/>
                </a:solidFill>
              </a:rPr>
              <a:t>if</a:t>
            </a:r>
            <a:r>
              <a:rPr lang="sl-SI" b="1" dirty="0">
                <a:solidFill>
                  <a:schemeClr val="accent1"/>
                </a:solidFill>
              </a:rPr>
              <a:t> </a:t>
            </a:r>
            <a:r>
              <a:rPr lang="sl-SI" b="1" dirty="0" err="1">
                <a:solidFill>
                  <a:schemeClr val="accent1"/>
                </a:solidFill>
              </a:rPr>
              <a:t>needed</a:t>
            </a:r>
            <a:endParaRPr lang="sl-SI" b="1" dirty="0">
              <a:solidFill>
                <a:schemeClr val="accent1"/>
              </a:solidFill>
            </a:endParaRPr>
          </a:p>
          <a:p>
            <a:r>
              <a:rPr lang="sl-SI" b="1" dirty="0" err="1">
                <a:solidFill>
                  <a:schemeClr val="accent1"/>
                </a:solidFill>
              </a:rPr>
              <a:t>Terminology</a:t>
            </a:r>
            <a:r>
              <a:rPr lang="sl-SI" b="1" dirty="0">
                <a:solidFill>
                  <a:schemeClr val="accent1"/>
                </a:solidFill>
              </a:rPr>
              <a:t> </a:t>
            </a:r>
            <a:r>
              <a:rPr lang="en-GB" b="1" dirty="0">
                <a:solidFill>
                  <a:schemeClr val="accent1"/>
                </a:solidFill>
              </a:rPr>
              <a:t>standardization model D (ISO 15188:2001(E)- Annex B)</a:t>
            </a:r>
            <a:endParaRPr lang="sl-SI" b="1" dirty="0">
              <a:solidFill>
                <a:schemeClr val="accent1"/>
              </a:solidFill>
            </a:endParaRPr>
          </a:p>
          <a:p>
            <a:endParaRPr lang="sl-SI" dirty="0"/>
          </a:p>
          <a:p>
            <a:r>
              <a:rPr lang="sl-SI" b="1" u="sng" dirty="0" err="1"/>
              <a:t>Lessons</a:t>
            </a:r>
            <a:r>
              <a:rPr lang="sl-SI" b="1" u="sng" dirty="0"/>
              <a:t> </a:t>
            </a:r>
            <a:r>
              <a:rPr lang="sl-SI" b="1" u="sng" dirty="0" err="1"/>
              <a:t>learned</a:t>
            </a:r>
            <a:endParaRPr lang="sl-SI" b="1" u="sng" dirty="0"/>
          </a:p>
          <a:p>
            <a:r>
              <a:rPr lang="sl-SI" b="1" dirty="0"/>
              <a:t>It </a:t>
            </a:r>
            <a:r>
              <a:rPr lang="sl-SI" b="1" dirty="0" err="1"/>
              <a:t>takes</a:t>
            </a:r>
            <a:r>
              <a:rPr lang="sl-SI" b="1" dirty="0"/>
              <a:t> time to „</a:t>
            </a:r>
            <a:r>
              <a:rPr lang="sl-SI" b="1" dirty="0" err="1"/>
              <a:t>learn</a:t>
            </a:r>
            <a:r>
              <a:rPr lang="sl-SI" b="1" dirty="0"/>
              <a:t> </a:t>
            </a:r>
            <a:r>
              <a:rPr lang="sl-SI" b="1" dirty="0" err="1"/>
              <a:t>the</a:t>
            </a:r>
            <a:r>
              <a:rPr lang="sl-SI" b="1" dirty="0"/>
              <a:t> </a:t>
            </a:r>
            <a:r>
              <a:rPr lang="sl-SI" b="1" dirty="0" err="1"/>
              <a:t>craft</a:t>
            </a:r>
            <a:r>
              <a:rPr lang="sl-SI" b="1" dirty="0"/>
              <a:t>“</a:t>
            </a:r>
          </a:p>
          <a:p>
            <a:r>
              <a:rPr lang="en-GB" b="1" dirty="0"/>
              <a:t>Increased a</a:t>
            </a:r>
            <a:r>
              <a:rPr lang="sl-SI" b="1" dirty="0" err="1"/>
              <a:t>warness</a:t>
            </a:r>
            <a:r>
              <a:rPr lang="sl-SI" b="1" dirty="0"/>
              <a:t> </a:t>
            </a:r>
            <a:r>
              <a:rPr lang="sl-SI" b="1" dirty="0" err="1"/>
              <a:t>among</a:t>
            </a:r>
            <a:r>
              <a:rPr lang="sl-SI" b="1" dirty="0"/>
              <a:t> </a:t>
            </a:r>
            <a:r>
              <a:rPr lang="sl-SI" b="1" dirty="0" err="1"/>
              <a:t>military</a:t>
            </a:r>
            <a:r>
              <a:rPr lang="sl-SI" b="1" dirty="0"/>
              <a:t> </a:t>
            </a:r>
            <a:r>
              <a:rPr lang="sl-SI" b="1" dirty="0" err="1"/>
              <a:t>SMEs</a:t>
            </a:r>
            <a:r>
              <a:rPr lang="sl-SI" b="1" dirty="0"/>
              <a:t> </a:t>
            </a:r>
          </a:p>
          <a:p>
            <a:r>
              <a:rPr lang="sl-SI" b="1" dirty="0"/>
              <a:t>Live </a:t>
            </a:r>
            <a:r>
              <a:rPr lang="sl-SI" b="1" dirty="0" err="1"/>
              <a:t>meetings</a:t>
            </a:r>
            <a:r>
              <a:rPr lang="en-GB" b="1" dirty="0"/>
              <a:t> work best</a:t>
            </a:r>
            <a:endParaRPr lang="sl-SI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AD633C1-9FF8-4758-9FDB-A34430B09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221" y="3613651"/>
            <a:ext cx="3797272" cy="254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E2F466DE-ACDB-4FB5-AF40-EBE64C76FCF8}"/>
              </a:ext>
            </a:extLst>
          </p:cNvPr>
          <p:cNvSpPr/>
          <p:nvPr/>
        </p:nvSpPr>
        <p:spPr>
          <a:xfrm>
            <a:off x="10523580" y="4529375"/>
            <a:ext cx="122830" cy="136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7B17772-DE00-4E34-898C-6D501BF3355C}"/>
              </a:ext>
            </a:extLst>
          </p:cNvPr>
          <p:cNvSpPr txBox="1"/>
          <p:nvPr/>
        </p:nvSpPr>
        <p:spPr>
          <a:xfrm>
            <a:off x="7946221" y="6237955"/>
            <a:ext cx="17828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900" b="1" dirty="0" err="1"/>
              <a:t>Marlow‘s</a:t>
            </a:r>
            <a:r>
              <a:rPr lang="sl-SI" sz="900" b="1" dirty="0"/>
              <a:t> </a:t>
            </a:r>
            <a:r>
              <a:rPr lang="en-GB" sz="900" b="1" dirty="0"/>
              <a:t>P</a:t>
            </a:r>
            <a:r>
              <a:rPr lang="sl-SI" sz="900" b="1" dirty="0" err="1"/>
              <a:t>ower</a:t>
            </a:r>
            <a:r>
              <a:rPr lang="sl-SI" sz="900" b="1" dirty="0"/>
              <a:t>/</a:t>
            </a:r>
            <a:r>
              <a:rPr lang="sl-SI" sz="900" b="1" dirty="0" err="1"/>
              <a:t>Interest</a:t>
            </a:r>
            <a:r>
              <a:rPr lang="sl-SI" sz="900" b="1" dirty="0"/>
              <a:t> </a:t>
            </a:r>
            <a:r>
              <a:rPr lang="sl-SI" sz="900" b="1" dirty="0" err="1"/>
              <a:t>Grid</a:t>
            </a:r>
            <a:endParaRPr lang="sl-SI" sz="9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2BBFDB-7AAA-8663-3867-999290B9961F}"/>
              </a:ext>
            </a:extLst>
          </p:cNvPr>
          <p:cNvSpPr txBox="1"/>
          <p:nvPr/>
        </p:nvSpPr>
        <p:spPr>
          <a:xfrm>
            <a:off x="10867884" y="4477169"/>
            <a:ext cx="9877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chemeClr val="accent1"/>
                </a:solidFill>
              </a:rPr>
              <a:t>Standing WG</a:t>
            </a:r>
            <a:endParaRPr lang="en-SI" sz="1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95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179F08-9438-4BFB-8CE6-2082E907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/>
              <a:t>Challenges</a:t>
            </a:r>
            <a:r>
              <a:rPr lang="sl-SI" b="1" dirty="0"/>
              <a:t>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9896AFD-E073-43AA-9A5E-B1BA4614B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b="1" dirty="0" err="1"/>
              <a:t>Psychological</a:t>
            </a:r>
            <a:r>
              <a:rPr lang="sl-SI" b="1" dirty="0"/>
              <a:t> </a:t>
            </a:r>
            <a:r>
              <a:rPr lang="sl-SI" b="1" dirty="0" err="1"/>
              <a:t>aspect</a:t>
            </a:r>
            <a:r>
              <a:rPr lang="sl-SI" b="1" dirty="0"/>
              <a:t> </a:t>
            </a:r>
            <a:endParaRPr lang="en-GB" b="1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sl-SI" sz="1500" dirty="0"/>
              <a:t>(</a:t>
            </a:r>
            <a:r>
              <a:rPr lang="sl-SI" sz="1500" dirty="0" err="1"/>
              <a:t>the</a:t>
            </a:r>
            <a:r>
              <a:rPr lang="sl-SI" sz="1500" dirty="0"/>
              <a:t> </a:t>
            </a:r>
            <a:r>
              <a:rPr lang="sl-SI" sz="1500" dirty="0" err="1"/>
              <a:t>need</a:t>
            </a:r>
            <a:r>
              <a:rPr lang="sl-SI" sz="1500" dirty="0"/>
              <a:t> </a:t>
            </a:r>
            <a:r>
              <a:rPr lang="sl-SI" sz="1500" dirty="0" err="1"/>
              <a:t>for</a:t>
            </a:r>
            <a:r>
              <a:rPr lang="sl-SI" sz="1500" dirty="0"/>
              <a:t> „</a:t>
            </a:r>
            <a:r>
              <a:rPr lang="sl-SI" sz="1500" dirty="0" err="1"/>
              <a:t>adding</a:t>
            </a:r>
            <a:r>
              <a:rPr lang="sl-SI" sz="1500" dirty="0"/>
              <a:t> </a:t>
            </a:r>
            <a:r>
              <a:rPr lang="sl-SI" sz="1500" dirty="0" err="1"/>
              <a:t>one‘s</a:t>
            </a:r>
            <a:r>
              <a:rPr lang="sl-SI" sz="1500" dirty="0"/>
              <a:t> </a:t>
            </a:r>
            <a:r>
              <a:rPr lang="sl-SI" sz="1500" dirty="0" err="1"/>
              <a:t>two</a:t>
            </a:r>
            <a:r>
              <a:rPr lang="sl-SI" sz="1500" dirty="0"/>
              <a:t> </a:t>
            </a:r>
            <a:r>
              <a:rPr lang="sl-SI" sz="1500" dirty="0" err="1"/>
              <a:t>cents</a:t>
            </a:r>
            <a:r>
              <a:rPr lang="sl-SI" sz="1500" dirty="0"/>
              <a:t>“ </a:t>
            </a:r>
            <a:r>
              <a:rPr lang="sl-SI" sz="1500" dirty="0" err="1"/>
              <a:t>decreases</a:t>
            </a:r>
            <a:r>
              <a:rPr lang="sl-SI" sz="1500" dirty="0"/>
              <a:t>; </a:t>
            </a:r>
            <a:r>
              <a:rPr lang="sl-SI" sz="1500" dirty="0" err="1"/>
              <a:t>emotional</a:t>
            </a:r>
            <a:r>
              <a:rPr lang="sl-SI" sz="1500" dirty="0"/>
              <a:t> </a:t>
            </a:r>
            <a:r>
              <a:rPr lang="sl-SI" sz="1500" dirty="0" err="1"/>
              <a:t>attachment</a:t>
            </a:r>
            <a:r>
              <a:rPr lang="sl-SI" sz="1500" dirty="0"/>
              <a:t> to</a:t>
            </a:r>
            <a:r>
              <a:rPr lang="en-GB" sz="1500" dirty="0"/>
              <a:t> </a:t>
            </a:r>
            <a:r>
              <a:rPr lang="sl-SI" sz="1500" dirty="0" err="1"/>
              <a:t>terms</a:t>
            </a:r>
            <a:r>
              <a:rPr lang="sl-SI" sz="1500" dirty="0"/>
              <a:t>) </a:t>
            </a:r>
            <a:endParaRPr lang="sl-SI" sz="1500" b="1" dirty="0"/>
          </a:p>
          <a:p>
            <a:r>
              <a:rPr lang="sl-SI" b="1" dirty="0" err="1"/>
              <a:t>Terminology</a:t>
            </a:r>
            <a:r>
              <a:rPr lang="sl-SI" b="1" dirty="0"/>
              <a:t> </a:t>
            </a:r>
            <a:r>
              <a:rPr lang="sl-SI" b="1" dirty="0" err="1"/>
              <a:t>rules</a:t>
            </a:r>
            <a:r>
              <a:rPr lang="sl-SI" b="1" dirty="0"/>
              <a:t> </a:t>
            </a:r>
            <a:r>
              <a:rPr lang="sl-SI" b="1" dirty="0" err="1"/>
              <a:t>vs</a:t>
            </a:r>
            <a:r>
              <a:rPr lang="sl-SI" b="1" dirty="0"/>
              <a:t>. „real-</a:t>
            </a:r>
            <a:r>
              <a:rPr lang="sl-SI" b="1" dirty="0" err="1"/>
              <a:t>life</a:t>
            </a:r>
            <a:r>
              <a:rPr lang="sl-SI" b="1" dirty="0"/>
              <a:t>“ </a:t>
            </a:r>
            <a:r>
              <a:rPr lang="sl-SI" b="1" dirty="0" err="1"/>
              <a:t>terminology</a:t>
            </a:r>
            <a:r>
              <a:rPr lang="sl-SI" b="1" dirty="0"/>
              <a:t> </a:t>
            </a:r>
            <a:endParaRPr lang="en-GB" b="1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sl-SI" sz="1500" dirty="0"/>
              <a:t>(</a:t>
            </a:r>
            <a:r>
              <a:rPr lang="en-GB" sz="1500" dirty="0"/>
              <a:t>terminology </a:t>
            </a:r>
            <a:r>
              <a:rPr lang="sl-SI" sz="1500" dirty="0" err="1"/>
              <a:t>has</a:t>
            </a:r>
            <a:r>
              <a:rPr lang="sl-SI" sz="1500" dirty="0"/>
              <a:t> to be </a:t>
            </a:r>
            <a:r>
              <a:rPr lang="en-GB" sz="1500" dirty="0"/>
              <a:t>usable</a:t>
            </a:r>
            <a:r>
              <a:rPr lang="sl-SI" sz="1500" dirty="0"/>
              <a:t>)</a:t>
            </a:r>
          </a:p>
          <a:p>
            <a:r>
              <a:rPr lang="sl-SI" b="1" dirty="0"/>
              <a:t>Real-time </a:t>
            </a:r>
            <a:r>
              <a:rPr lang="sl-SI" b="1" dirty="0" err="1"/>
              <a:t>feedback</a:t>
            </a:r>
            <a:r>
              <a:rPr lang="sl-SI" b="1" dirty="0"/>
              <a:t> </a:t>
            </a:r>
            <a:endParaRPr lang="en-GB" b="1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sl-SI" sz="1600" dirty="0"/>
              <a:t>(</a:t>
            </a:r>
            <a:r>
              <a:rPr lang="sl-SI" sz="1600" dirty="0" err="1"/>
              <a:t>the</a:t>
            </a:r>
            <a:r>
              <a:rPr lang="sl-SI" sz="1600" dirty="0"/>
              <a:t> </a:t>
            </a:r>
            <a:r>
              <a:rPr lang="sl-SI" sz="1600" dirty="0" err="1"/>
              <a:t>news</a:t>
            </a:r>
            <a:r>
              <a:rPr lang="sl-SI" sz="1600" dirty="0"/>
              <a:t> is </a:t>
            </a:r>
            <a:r>
              <a:rPr lang="sl-SI" sz="1600" dirty="0" err="1"/>
              <a:t>disseminated</a:t>
            </a:r>
            <a:r>
              <a:rPr lang="sl-SI" sz="1600" dirty="0"/>
              <a:t> </a:t>
            </a:r>
            <a:r>
              <a:rPr lang="sl-SI" sz="1600" dirty="0" err="1"/>
              <a:t>immediately</a:t>
            </a:r>
            <a:r>
              <a:rPr lang="sl-SI" sz="1600" dirty="0"/>
              <a:t> </a:t>
            </a:r>
            <a:r>
              <a:rPr lang="sl-SI" sz="1600" dirty="0" err="1"/>
              <a:t>after</a:t>
            </a:r>
            <a:r>
              <a:rPr lang="sl-SI" sz="1600" dirty="0"/>
              <a:t> </a:t>
            </a:r>
            <a:r>
              <a:rPr lang="sl-SI" sz="1600" dirty="0" err="1"/>
              <a:t>the</a:t>
            </a:r>
            <a:r>
              <a:rPr lang="sl-SI" sz="1600" dirty="0"/>
              <a:t> meeting)</a:t>
            </a:r>
            <a:r>
              <a:rPr lang="sl-SI" dirty="0"/>
              <a:t> </a:t>
            </a:r>
          </a:p>
          <a:p>
            <a:r>
              <a:rPr lang="sl-SI" b="1" dirty="0" err="1"/>
              <a:t>Initial</a:t>
            </a:r>
            <a:r>
              <a:rPr lang="sl-SI" b="1" dirty="0"/>
              <a:t> </a:t>
            </a:r>
            <a:r>
              <a:rPr lang="sl-SI" b="1" dirty="0" err="1"/>
              <a:t>reluctance</a:t>
            </a:r>
            <a:r>
              <a:rPr lang="sl-SI" b="1" dirty="0"/>
              <a:t> </a:t>
            </a:r>
            <a:r>
              <a:rPr lang="sl-SI" b="1" dirty="0" err="1"/>
              <a:t>when</a:t>
            </a:r>
            <a:r>
              <a:rPr lang="sl-SI" b="1" dirty="0"/>
              <a:t> </a:t>
            </a:r>
            <a:r>
              <a:rPr lang="sl-SI" b="1" dirty="0" err="1"/>
              <a:t>coining</a:t>
            </a:r>
            <a:r>
              <a:rPr lang="sl-SI" b="1" dirty="0"/>
              <a:t> </a:t>
            </a:r>
            <a:r>
              <a:rPr lang="sl-SI" b="1" dirty="0" err="1"/>
              <a:t>new</a:t>
            </a:r>
            <a:r>
              <a:rPr lang="sl-SI" b="1" dirty="0"/>
              <a:t> </a:t>
            </a:r>
            <a:r>
              <a:rPr lang="sl-SI" b="1" dirty="0" err="1"/>
              <a:t>terms</a:t>
            </a:r>
            <a:endParaRPr lang="sl-SI" b="1" dirty="0"/>
          </a:p>
          <a:p>
            <a:r>
              <a:rPr lang="sl-SI" b="1" dirty="0" err="1"/>
              <a:t>Evolving</a:t>
            </a:r>
            <a:r>
              <a:rPr lang="sl-SI" b="1" dirty="0"/>
              <a:t> </a:t>
            </a:r>
            <a:r>
              <a:rPr lang="sl-SI" b="1" dirty="0" err="1"/>
              <a:t>terminology</a:t>
            </a:r>
            <a:endParaRPr lang="en-GB" b="1" dirty="0"/>
          </a:p>
          <a:p>
            <a:pPr marL="0" indent="0">
              <a:buNone/>
            </a:pPr>
            <a:r>
              <a:rPr lang="en-GB" dirty="0"/>
              <a:t>	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3463511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3952</TotalTime>
  <Words>1246</Words>
  <Application>Microsoft Office PowerPoint</Application>
  <PresentationFormat>Widescreen</PresentationFormat>
  <Paragraphs>279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Wingdings</vt:lpstr>
      <vt:lpstr>Wingdings 3</vt:lpstr>
      <vt:lpstr>Wisp</vt:lpstr>
      <vt:lpstr>The Milestones in Slovenian Military Terminology Management Challenges and Lessons Learned </vt:lpstr>
      <vt:lpstr>Agenda</vt:lpstr>
      <vt:lpstr>Situation overview</vt:lpstr>
      <vt:lpstr>Terminology standardization</vt:lpstr>
      <vt:lpstr>Terminology support cycle</vt:lpstr>
      <vt:lpstr>Term selection process</vt:lpstr>
      <vt:lpstr>Terminology Management Structure</vt:lpstr>
      <vt:lpstr>Systematic terminology management – Standing Working Group</vt:lpstr>
      <vt:lpstr>Challenges </vt:lpstr>
      <vt:lpstr>Targeting</vt:lpstr>
      <vt:lpstr>Loitering munition</vt:lpstr>
      <vt:lpstr>Aircraft </vt:lpstr>
      <vt:lpstr>Aircraft </vt:lpstr>
      <vt:lpstr>Joint Terminal Attack Controller (JTAC)</vt:lpstr>
      <vt:lpstr>MOterm - From term to dictionary</vt:lpstr>
      <vt:lpstr>Terminology management tools</vt:lpstr>
      <vt:lpstr>Data collection and presentation</vt:lpstr>
      <vt:lpstr>MOterm Dictionary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TERMINOLOGY MANAGEMENT</dc:title>
  <dc:creator>Uporabnik</dc:creator>
  <cp:lastModifiedBy>HAZLER Ana</cp:lastModifiedBy>
  <cp:revision>293</cp:revision>
  <cp:lastPrinted>2024-04-04T12:37:01Z</cp:lastPrinted>
  <dcterms:created xsi:type="dcterms:W3CDTF">2024-02-29T11:44:15Z</dcterms:created>
  <dcterms:modified xsi:type="dcterms:W3CDTF">2024-04-25T07:22:16Z</dcterms:modified>
</cp:coreProperties>
</file>