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8"/>
  </p:notesMasterIdLst>
  <p:handoutMasterIdLst>
    <p:handoutMasterId r:id="rId19"/>
  </p:handoutMasterIdLst>
  <p:sldIdLst>
    <p:sldId id="262" r:id="rId2"/>
    <p:sldId id="328" r:id="rId3"/>
    <p:sldId id="305" r:id="rId4"/>
    <p:sldId id="346" r:id="rId5"/>
    <p:sldId id="335" r:id="rId6"/>
    <p:sldId id="317" r:id="rId7"/>
    <p:sldId id="316" r:id="rId8"/>
    <p:sldId id="326" r:id="rId9"/>
    <p:sldId id="322" r:id="rId10"/>
    <p:sldId id="348" r:id="rId11"/>
    <p:sldId id="349" r:id="rId12"/>
    <p:sldId id="334" r:id="rId13"/>
    <p:sldId id="344" r:id="rId14"/>
    <p:sldId id="330" r:id="rId15"/>
    <p:sldId id="331" r:id="rId16"/>
    <p:sldId id="347" r:id="rId17"/>
  </p:sldIdLst>
  <p:sldSz cx="9144000" cy="6858000" type="screen4x3"/>
  <p:notesSz cx="6858000" cy="92202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E2A8"/>
    <a:srgbClr val="FFFFCC"/>
    <a:srgbClr val="700000"/>
    <a:srgbClr val="8A0000"/>
    <a:srgbClr val="D72E1A"/>
    <a:srgbClr val="EAA100"/>
    <a:srgbClr val="E29700"/>
    <a:srgbClr val="008000"/>
    <a:srgbClr val="C3F6FD"/>
    <a:srgbClr val="83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628" autoAdjust="0"/>
  </p:normalViewPr>
  <p:slideViewPr>
    <p:cSldViewPr>
      <p:cViewPr varScale="1">
        <p:scale>
          <a:sx n="104" d="100"/>
          <a:sy n="104" d="100"/>
        </p:scale>
        <p:origin x="171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Comparing BAT2 Scores</a:t>
            </a:r>
            <a:r>
              <a:rPr lang="en-US" b="1" baseline="0"/>
              <a:t> to National STANAG 6001 Scores</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Sheet2!$C$2</c:f>
              <c:strCache>
                <c:ptCount val="1"/>
                <c:pt idx="0">
                  <c:v>L</c:v>
                </c:pt>
              </c:strCache>
            </c:strRef>
          </c:tx>
          <c:spPr>
            <a:solidFill>
              <a:schemeClr val="accent1"/>
            </a:solidFill>
            <a:ln>
              <a:noFill/>
            </a:ln>
            <a:effectLst/>
          </c:spPr>
          <c:invertIfNegative val="0"/>
          <c:cat>
            <c:strRef>
              <c:f>Sheet2!$B$3:$B$8</c:f>
              <c:strCache>
                <c:ptCount val="6"/>
                <c:pt idx="0">
                  <c:v>Higher by 1 full level</c:v>
                </c:pt>
                <c:pt idx="1">
                  <c:v>Higher By a plus point</c:v>
                </c:pt>
                <c:pt idx="2">
                  <c:v>Scores match exactly</c:v>
                </c:pt>
                <c:pt idx="3">
                  <c:v>Lower by a plus point</c:v>
                </c:pt>
                <c:pt idx="4">
                  <c:v>Lower by a full level</c:v>
                </c:pt>
                <c:pt idx="5">
                  <c:v>Lower by more than 1 level</c:v>
                </c:pt>
              </c:strCache>
            </c:strRef>
          </c:cat>
          <c:val>
            <c:numRef>
              <c:f>Sheet2!$C$3:$C$8</c:f>
              <c:numCache>
                <c:formatCode>0%</c:formatCode>
                <c:ptCount val="6"/>
                <c:pt idx="0">
                  <c:v>3.954802259887006E-2</c:v>
                </c:pt>
                <c:pt idx="1">
                  <c:v>0.10734463276836158</c:v>
                </c:pt>
                <c:pt idx="2">
                  <c:v>0.38418079096045199</c:v>
                </c:pt>
                <c:pt idx="3">
                  <c:v>0.23728813559322035</c:v>
                </c:pt>
                <c:pt idx="4">
                  <c:v>0.11864406779661017</c:v>
                </c:pt>
                <c:pt idx="5">
                  <c:v>0.11299435028248588</c:v>
                </c:pt>
              </c:numCache>
            </c:numRef>
          </c:val>
          <c:extLst>
            <c:ext xmlns:c16="http://schemas.microsoft.com/office/drawing/2014/chart" uri="{C3380CC4-5D6E-409C-BE32-E72D297353CC}">
              <c16:uniqueId val="{00000000-7749-4B14-A56A-8CFD3116C466}"/>
            </c:ext>
          </c:extLst>
        </c:ser>
        <c:ser>
          <c:idx val="1"/>
          <c:order val="1"/>
          <c:tx>
            <c:strRef>
              <c:f>Sheet2!$D$2</c:f>
              <c:strCache>
                <c:ptCount val="1"/>
                <c:pt idx="0">
                  <c:v>S</c:v>
                </c:pt>
              </c:strCache>
            </c:strRef>
          </c:tx>
          <c:spPr>
            <a:solidFill>
              <a:schemeClr val="accent2"/>
            </a:solidFill>
            <a:ln>
              <a:noFill/>
            </a:ln>
            <a:effectLst/>
          </c:spPr>
          <c:invertIfNegative val="0"/>
          <c:cat>
            <c:strRef>
              <c:f>Sheet2!$B$3:$B$8</c:f>
              <c:strCache>
                <c:ptCount val="6"/>
                <c:pt idx="0">
                  <c:v>Higher by 1 full level</c:v>
                </c:pt>
                <c:pt idx="1">
                  <c:v>Higher By a plus point</c:v>
                </c:pt>
                <c:pt idx="2">
                  <c:v>Scores match exactly</c:v>
                </c:pt>
                <c:pt idx="3">
                  <c:v>Lower by a plus point</c:v>
                </c:pt>
                <c:pt idx="4">
                  <c:v>Lower by a full level</c:v>
                </c:pt>
                <c:pt idx="5">
                  <c:v>Lower by more than 1 level</c:v>
                </c:pt>
              </c:strCache>
            </c:strRef>
          </c:cat>
          <c:val>
            <c:numRef>
              <c:f>Sheet2!$D$3:$D$8</c:f>
              <c:numCache>
                <c:formatCode>0%</c:formatCode>
                <c:ptCount val="6"/>
                <c:pt idx="0">
                  <c:v>2.2598870056497175E-2</c:v>
                </c:pt>
                <c:pt idx="1">
                  <c:v>7.3446327683615822E-2</c:v>
                </c:pt>
                <c:pt idx="2">
                  <c:v>0.4632768361581921</c:v>
                </c:pt>
                <c:pt idx="3">
                  <c:v>0.35028248587570621</c:v>
                </c:pt>
                <c:pt idx="4">
                  <c:v>9.03954802259887E-2</c:v>
                </c:pt>
                <c:pt idx="5">
                  <c:v>0</c:v>
                </c:pt>
              </c:numCache>
            </c:numRef>
          </c:val>
          <c:extLst>
            <c:ext xmlns:c16="http://schemas.microsoft.com/office/drawing/2014/chart" uri="{C3380CC4-5D6E-409C-BE32-E72D297353CC}">
              <c16:uniqueId val="{00000001-7749-4B14-A56A-8CFD3116C466}"/>
            </c:ext>
          </c:extLst>
        </c:ser>
        <c:ser>
          <c:idx val="2"/>
          <c:order val="2"/>
          <c:tx>
            <c:strRef>
              <c:f>Sheet2!$E$2</c:f>
              <c:strCache>
                <c:ptCount val="1"/>
                <c:pt idx="0">
                  <c:v>R</c:v>
                </c:pt>
              </c:strCache>
            </c:strRef>
          </c:tx>
          <c:spPr>
            <a:solidFill>
              <a:schemeClr val="accent3"/>
            </a:solidFill>
            <a:ln>
              <a:noFill/>
            </a:ln>
            <a:effectLst/>
          </c:spPr>
          <c:invertIfNegative val="0"/>
          <c:cat>
            <c:strRef>
              <c:f>Sheet2!$B$3:$B$8</c:f>
              <c:strCache>
                <c:ptCount val="6"/>
                <c:pt idx="0">
                  <c:v>Higher by 1 full level</c:v>
                </c:pt>
                <c:pt idx="1">
                  <c:v>Higher By a plus point</c:v>
                </c:pt>
                <c:pt idx="2">
                  <c:v>Scores match exactly</c:v>
                </c:pt>
                <c:pt idx="3">
                  <c:v>Lower by a plus point</c:v>
                </c:pt>
                <c:pt idx="4">
                  <c:v>Lower by a full level</c:v>
                </c:pt>
                <c:pt idx="5">
                  <c:v>Lower by more than 1 level</c:v>
                </c:pt>
              </c:strCache>
            </c:strRef>
          </c:cat>
          <c:val>
            <c:numRef>
              <c:f>Sheet2!$E$3:$E$8</c:f>
              <c:numCache>
                <c:formatCode>0%</c:formatCode>
                <c:ptCount val="6"/>
                <c:pt idx="0">
                  <c:v>1.1299435028248588E-2</c:v>
                </c:pt>
                <c:pt idx="1">
                  <c:v>9.03954802259887E-2</c:v>
                </c:pt>
                <c:pt idx="2">
                  <c:v>0.38983050847457629</c:v>
                </c:pt>
                <c:pt idx="3">
                  <c:v>0.25988700564971751</c:v>
                </c:pt>
                <c:pt idx="4">
                  <c:v>0.13559322033898305</c:v>
                </c:pt>
                <c:pt idx="5">
                  <c:v>0.11299435028248588</c:v>
                </c:pt>
              </c:numCache>
            </c:numRef>
          </c:val>
          <c:extLst>
            <c:ext xmlns:c16="http://schemas.microsoft.com/office/drawing/2014/chart" uri="{C3380CC4-5D6E-409C-BE32-E72D297353CC}">
              <c16:uniqueId val="{00000002-7749-4B14-A56A-8CFD3116C466}"/>
            </c:ext>
          </c:extLst>
        </c:ser>
        <c:ser>
          <c:idx val="3"/>
          <c:order val="3"/>
          <c:tx>
            <c:strRef>
              <c:f>Sheet2!$F$2</c:f>
              <c:strCache>
                <c:ptCount val="1"/>
                <c:pt idx="0">
                  <c:v>W</c:v>
                </c:pt>
              </c:strCache>
            </c:strRef>
          </c:tx>
          <c:spPr>
            <a:solidFill>
              <a:schemeClr val="accent4"/>
            </a:solidFill>
            <a:ln>
              <a:noFill/>
            </a:ln>
            <a:effectLst/>
          </c:spPr>
          <c:invertIfNegative val="0"/>
          <c:cat>
            <c:strRef>
              <c:f>Sheet2!$B$3:$B$8</c:f>
              <c:strCache>
                <c:ptCount val="6"/>
                <c:pt idx="0">
                  <c:v>Higher by 1 full level</c:v>
                </c:pt>
                <c:pt idx="1">
                  <c:v>Higher By a plus point</c:v>
                </c:pt>
                <c:pt idx="2">
                  <c:v>Scores match exactly</c:v>
                </c:pt>
                <c:pt idx="3">
                  <c:v>Lower by a plus point</c:v>
                </c:pt>
                <c:pt idx="4">
                  <c:v>Lower by a full level</c:v>
                </c:pt>
                <c:pt idx="5">
                  <c:v>Lower by more than 1 level</c:v>
                </c:pt>
              </c:strCache>
            </c:strRef>
          </c:cat>
          <c:val>
            <c:numRef>
              <c:f>Sheet2!$F$3:$F$8</c:f>
              <c:numCache>
                <c:formatCode>0%</c:formatCode>
                <c:ptCount val="6"/>
                <c:pt idx="0">
                  <c:v>1.6949152542372881E-2</c:v>
                </c:pt>
                <c:pt idx="1">
                  <c:v>0.11299435028248588</c:v>
                </c:pt>
                <c:pt idx="2">
                  <c:v>0.47457627118644069</c:v>
                </c:pt>
                <c:pt idx="3">
                  <c:v>0.30508474576271188</c:v>
                </c:pt>
                <c:pt idx="4">
                  <c:v>9.03954802259887E-2</c:v>
                </c:pt>
                <c:pt idx="5">
                  <c:v>0</c:v>
                </c:pt>
              </c:numCache>
            </c:numRef>
          </c:val>
          <c:extLst>
            <c:ext xmlns:c16="http://schemas.microsoft.com/office/drawing/2014/chart" uri="{C3380CC4-5D6E-409C-BE32-E72D297353CC}">
              <c16:uniqueId val="{00000003-7749-4B14-A56A-8CFD3116C466}"/>
            </c:ext>
          </c:extLst>
        </c:ser>
        <c:dLbls>
          <c:showLegendKey val="0"/>
          <c:showVal val="0"/>
          <c:showCatName val="0"/>
          <c:showSerName val="0"/>
          <c:showPercent val="0"/>
          <c:showBubbleSize val="0"/>
        </c:dLbls>
        <c:gapWidth val="219"/>
        <c:overlap val="-27"/>
        <c:axId val="459892816"/>
        <c:axId val="459891832"/>
      </c:barChart>
      <c:catAx>
        <c:axId val="45989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891832"/>
        <c:crosses val="autoZero"/>
        <c:auto val="1"/>
        <c:lblAlgn val="ctr"/>
        <c:lblOffset val="100"/>
        <c:noMultiLvlLbl val="0"/>
      </c:catAx>
      <c:valAx>
        <c:axId val="459891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89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b="0" i="1" smtClean="0"/>
            </a:lvl1pPr>
          </a:lstStyle>
          <a:p>
            <a:pPr>
              <a:defRPr/>
            </a:pPr>
            <a:endParaRPr lang="en-US"/>
          </a:p>
        </p:txBody>
      </p:sp>
      <p:sp>
        <p:nvSpPr>
          <p:cNvPr id="3075" name="Rectangle 3"/>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b="0" i="1" smtClean="0"/>
            </a:lvl1pPr>
          </a:lstStyle>
          <a:p>
            <a:pPr>
              <a:defRPr/>
            </a:pPr>
            <a:endParaRPr lang="en-US"/>
          </a:p>
        </p:txBody>
      </p:sp>
      <p:sp>
        <p:nvSpPr>
          <p:cNvPr id="3076" name="Rectangle 4"/>
          <p:cNvSpPr>
            <a:spLocks noGrp="1" noChangeArrowheads="1"/>
          </p:cNvSpPr>
          <p:nvPr>
            <p:ph type="ftr" sz="quarter" idx="2"/>
          </p:nvPr>
        </p:nvSpPr>
        <p:spPr bwMode="auto">
          <a:xfrm>
            <a:off x="0" y="87598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b="0" i="1" smtClean="0"/>
            </a:lvl1pPr>
          </a:lstStyle>
          <a:p>
            <a:pPr>
              <a:defRPr/>
            </a:pPr>
            <a:endParaRPr lang="en-US"/>
          </a:p>
        </p:txBody>
      </p:sp>
      <p:sp>
        <p:nvSpPr>
          <p:cNvPr id="3077" name="Rectangle 5"/>
          <p:cNvSpPr>
            <a:spLocks noGrp="1" noChangeArrowheads="1"/>
          </p:cNvSpPr>
          <p:nvPr>
            <p:ph type="sldNum" sz="quarter" idx="3"/>
          </p:nvPr>
        </p:nvSpPr>
        <p:spPr bwMode="auto">
          <a:xfrm>
            <a:off x="3886200" y="87598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b="0" i="1" smtClean="0"/>
            </a:lvl1pPr>
          </a:lstStyle>
          <a:p>
            <a:pPr>
              <a:defRPr/>
            </a:pPr>
            <a:fld id="{65EE4347-0795-4BD4-BBDF-5868E6871E3E}" type="slidenum">
              <a:rPr lang="en-US"/>
              <a:pPr>
                <a:defRPr/>
              </a:pPr>
              <a:t>‹#›</a:t>
            </a:fld>
            <a:endParaRPr lang="en-US"/>
          </a:p>
        </p:txBody>
      </p:sp>
    </p:spTree>
    <p:extLst>
      <p:ext uri="{BB962C8B-B14F-4D97-AF65-F5344CB8AC3E}">
        <p14:creationId xmlns:p14="http://schemas.microsoft.com/office/powerpoint/2010/main" val="1519298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b="0" i="1" smtClean="0"/>
            </a:lvl1pPr>
          </a:lstStyle>
          <a:p>
            <a:pPr>
              <a:defRPr/>
            </a:pPr>
            <a:endParaRPr lang="en-US"/>
          </a:p>
        </p:txBody>
      </p:sp>
      <p:sp>
        <p:nvSpPr>
          <p:cNvPr id="2051" name="Rectangle 3"/>
          <p:cNvSpPr>
            <a:spLocks noGrp="1" noChangeArrowheads="1"/>
          </p:cNvSpPr>
          <p:nvPr>
            <p:ph type="dt"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b="0" i="1" smtClean="0"/>
            </a:lvl1pPr>
          </a:lstStyle>
          <a:p>
            <a:pPr>
              <a:defRPr/>
            </a:pPr>
            <a:endParaRPr lang="en-US"/>
          </a:p>
        </p:txBody>
      </p:sp>
      <p:sp>
        <p:nvSpPr>
          <p:cNvPr id="2052" name="Rectangle 4"/>
          <p:cNvSpPr>
            <a:spLocks noGrp="1" noChangeArrowheads="1"/>
          </p:cNvSpPr>
          <p:nvPr>
            <p:ph type="ftr" sz="quarter" idx="4"/>
          </p:nvPr>
        </p:nvSpPr>
        <p:spPr bwMode="auto">
          <a:xfrm>
            <a:off x="0" y="87598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b="0" i="1" smtClean="0"/>
            </a:lvl1pPr>
          </a:lstStyle>
          <a:p>
            <a:pPr>
              <a:defRPr/>
            </a:pPr>
            <a:endParaRPr lang="en-US"/>
          </a:p>
        </p:txBody>
      </p:sp>
      <p:sp>
        <p:nvSpPr>
          <p:cNvPr id="2053" name="Rectangle 5"/>
          <p:cNvSpPr>
            <a:spLocks noGrp="1" noChangeArrowheads="1"/>
          </p:cNvSpPr>
          <p:nvPr>
            <p:ph type="sldNum" sz="quarter" idx="5"/>
          </p:nvPr>
        </p:nvSpPr>
        <p:spPr bwMode="auto">
          <a:xfrm>
            <a:off x="3886200" y="87598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b="0" i="1" smtClean="0"/>
            </a:lvl1pPr>
          </a:lstStyle>
          <a:p>
            <a:pPr>
              <a:defRPr/>
            </a:pPr>
            <a:fld id="{34B1EBB5-EC8D-48A3-9749-7801DCC3423E}" type="slidenum">
              <a:rPr lang="en-US"/>
              <a:pPr>
                <a:defRPr/>
              </a:pPr>
              <a:t>‹#›</a:t>
            </a:fld>
            <a:endParaRPr lang="en-US"/>
          </a:p>
        </p:txBody>
      </p:sp>
      <p:sp>
        <p:nvSpPr>
          <p:cNvPr id="2054" name="Rectangle 6"/>
          <p:cNvSpPr>
            <a:spLocks noGrp="1" noChangeArrowheads="1"/>
          </p:cNvSpPr>
          <p:nvPr>
            <p:ph type="body" sz="quarter" idx="3"/>
          </p:nvPr>
        </p:nvSpPr>
        <p:spPr bwMode="auto">
          <a:xfrm>
            <a:off x="914400" y="4379913"/>
            <a:ext cx="5029200"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Rot="1" noChangeAspect="1" noChangeArrowheads="1" noTextEdit="1"/>
          </p:cNvSpPr>
          <p:nvPr>
            <p:ph type="sldImg" idx="2"/>
          </p:nvPr>
        </p:nvSpPr>
        <p:spPr bwMode="auto">
          <a:xfrm>
            <a:off x="1130300" y="698500"/>
            <a:ext cx="4597400" cy="34448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587854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25C8803-6888-40C2-B5F0-9C72913ABA0A}" type="slidenum">
              <a:rPr lang="en-US" sz="1000" b="0"/>
              <a:pPr/>
              <a:t>1</a:t>
            </a:fld>
            <a:endParaRPr lang="en-US" sz="1000" b="0"/>
          </a:p>
        </p:txBody>
      </p:sp>
      <p:sp>
        <p:nvSpPr>
          <p:cNvPr id="6147" name="Rectangle 2050"/>
          <p:cNvSpPr>
            <a:spLocks noGrp="1" noRot="1" noChangeAspect="1" noChangeArrowheads="1" noTextEdit="1"/>
          </p:cNvSpPr>
          <p:nvPr>
            <p:ph type="sldImg"/>
          </p:nvPr>
        </p:nvSpPr>
        <p:spPr>
          <a:xfrm>
            <a:off x="1131888" y="698500"/>
            <a:ext cx="4594225" cy="3444875"/>
          </a:xfrm>
          <a:ln cap="flat"/>
        </p:spPr>
      </p:sp>
      <p:sp>
        <p:nvSpPr>
          <p:cNvPr id="6148" name="Rectangle 2051"/>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6916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B6BEC26-52D6-4DF2-81A6-E34426C4DECB}" type="slidenum">
              <a:rPr lang="en-US"/>
              <a:pPr/>
              <a:t>2</a:t>
            </a:fld>
            <a:endParaRPr lang="en-US"/>
          </a:p>
        </p:txBody>
      </p:sp>
      <p:sp>
        <p:nvSpPr>
          <p:cNvPr id="16387" name="Rectangle 2"/>
          <p:cNvSpPr>
            <a:spLocks noGrp="1" noRot="1" noChangeAspect="1" noChangeArrowheads="1" noTextEdit="1"/>
          </p:cNvSpPr>
          <p:nvPr>
            <p:ph type="sldImg"/>
          </p:nvPr>
        </p:nvSpPr>
        <p:spPr>
          <a:xfrm>
            <a:off x="1131888" y="698500"/>
            <a:ext cx="4594225" cy="3444875"/>
          </a:xfrm>
          <a:ln/>
        </p:spPr>
      </p:sp>
      <p:sp>
        <p:nvSpPr>
          <p:cNvPr id="163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5906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sldNum" sz="quarter" idx="5"/>
          </p:nvPr>
        </p:nvSpPr>
        <p:spPr>
          <a:noFill/>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E4FFFB1-DBBC-4229-BAD1-14DAB7936BED}" type="slidenum">
              <a:rPr lang="en-US" sz="1000" b="0"/>
              <a:pPr/>
              <a:t>3</a:t>
            </a:fld>
            <a:endParaRPr lang="en-US" sz="1000" b="0"/>
          </a:p>
        </p:txBody>
      </p:sp>
      <p:sp>
        <p:nvSpPr>
          <p:cNvPr id="7171" name="Rectangle 1026"/>
          <p:cNvSpPr>
            <a:spLocks noGrp="1" noRot="1" noChangeAspect="1" noChangeArrowheads="1" noTextEdit="1"/>
          </p:cNvSpPr>
          <p:nvPr>
            <p:ph type="sldImg"/>
          </p:nvPr>
        </p:nvSpPr>
        <p:spPr>
          <a:xfrm>
            <a:off x="1131888" y="698500"/>
            <a:ext cx="4594225" cy="3444875"/>
          </a:xfrm>
          <a:ln cap="flat"/>
        </p:spPr>
      </p:sp>
      <p:sp>
        <p:nvSpPr>
          <p:cNvPr id="7172" name="Rectangle 1027"/>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9205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4225" cy="3444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A1105-7229-4BEA-ABD2-D468B646757E}" type="slidenum">
              <a:rPr lang="en-US" smtClean="0"/>
              <a:pPr/>
              <a:t>6</a:t>
            </a:fld>
            <a:endParaRPr lang="en-US"/>
          </a:p>
        </p:txBody>
      </p:sp>
    </p:spTree>
    <p:extLst>
      <p:ext uri="{BB962C8B-B14F-4D97-AF65-F5344CB8AC3E}">
        <p14:creationId xmlns:p14="http://schemas.microsoft.com/office/powerpoint/2010/main" val="287546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9A6B6D-C800-42EF-8673-D29EA34A4E9E}" type="slidenum">
              <a:rPr lang="en-US"/>
              <a:pPr/>
              <a:t>14</a:t>
            </a:fld>
            <a:endParaRPr lang="en-US"/>
          </a:p>
        </p:txBody>
      </p:sp>
      <p:sp>
        <p:nvSpPr>
          <p:cNvPr id="18435" name="Rectangle 2"/>
          <p:cNvSpPr>
            <a:spLocks noGrp="1" noRot="1" noChangeAspect="1" noChangeArrowheads="1" noTextEdit="1"/>
          </p:cNvSpPr>
          <p:nvPr>
            <p:ph type="sldImg"/>
          </p:nvPr>
        </p:nvSpPr>
        <p:spPr>
          <a:xfrm>
            <a:off x="1131888" y="698500"/>
            <a:ext cx="4594225" cy="3444875"/>
          </a:xfrm>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4914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FC4D1B3-98FF-459C-B2CD-A1A2F2EF6AD1}" type="slidenum">
              <a:rPr lang="en-US"/>
              <a:pPr/>
              <a:t>15</a:t>
            </a:fld>
            <a:endParaRPr lang="en-US"/>
          </a:p>
        </p:txBody>
      </p:sp>
      <p:sp>
        <p:nvSpPr>
          <p:cNvPr id="19459" name="Rectangle 2"/>
          <p:cNvSpPr>
            <a:spLocks noGrp="1" noRot="1" noChangeAspect="1" noChangeArrowheads="1" noTextEdit="1"/>
          </p:cNvSpPr>
          <p:nvPr>
            <p:ph type="sldImg"/>
          </p:nvPr>
        </p:nvSpPr>
        <p:spPr>
          <a:xfrm>
            <a:off x="1131888" y="698500"/>
            <a:ext cx="4594225" cy="3444875"/>
          </a:xfrm>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bg-BG" dirty="0" smtClean="0"/>
          </a:p>
        </p:txBody>
      </p:sp>
    </p:spTree>
    <p:extLst>
      <p:ext uri="{BB962C8B-B14F-4D97-AF65-F5344CB8AC3E}">
        <p14:creationId xmlns:p14="http://schemas.microsoft.com/office/powerpoint/2010/main" val="219517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B2965E-C476-4FEC-BC50-BFB528D86221}"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09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A76079-99F3-4DA0-88E1-345A9E6BC095}" type="slidenum">
              <a:rPr lang="en-US" smtClean="0"/>
              <a:pPr>
                <a:defRPr/>
              </a:pPr>
              <a:t>‹#›</a:t>
            </a:fld>
            <a:endParaRPr lang="en-US"/>
          </a:p>
        </p:txBody>
      </p:sp>
    </p:spTree>
    <p:extLst>
      <p:ext uri="{BB962C8B-B14F-4D97-AF65-F5344CB8AC3E}">
        <p14:creationId xmlns:p14="http://schemas.microsoft.com/office/powerpoint/2010/main" val="100941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73C21B-0068-414E-9C56-42C3DBB4FDD1}" type="slidenum">
              <a:rPr lang="en-US" smtClean="0"/>
              <a:pPr>
                <a:defRPr/>
              </a:pPr>
              <a:t>‹#›</a:t>
            </a:fld>
            <a:endParaRPr lang="en-US"/>
          </a:p>
        </p:txBody>
      </p:sp>
    </p:spTree>
    <p:extLst>
      <p:ext uri="{BB962C8B-B14F-4D97-AF65-F5344CB8AC3E}">
        <p14:creationId xmlns:p14="http://schemas.microsoft.com/office/powerpoint/2010/main" val="406716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AD21DC-1860-4919-8E10-7510627DCF16}" type="slidenum">
              <a:rPr lang="en-US" smtClean="0"/>
              <a:pPr>
                <a:defRPr/>
              </a:pPr>
              <a:t>‹#›</a:t>
            </a:fld>
            <a:endParaRPr lang="en-US"/>
          </a:p>
        </p:txBody>
      </p:sp>
    </p:spTree>
    <p:extLst>
      <p:ext uri="{BB962C8B-B14F-4D97-AF65-F5344CB8AC3E}">
        <p14:creationId xmlns:p14="http://schemas.microsoft.com/office/powerpoint/2010/main" val="203210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9F3967-6753-410B-8B8C-BD40EE615EAA}"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1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F744FB-E4BF-401C-B377-0F51E816E821}" type="slidenum">
              <a:rPr lang="en-US" smtClean="0"/>
              <a:pPr>
                <a:defRPr/>
              </a:pPr>
              <a:t>‹#›</a:t>
            </a:fld>
            <a:endParaRPr lang="en-US"/>
          </a:p>
        </p:txBody>
      </p:sp>
    </p:spTree>
    <p:extLst>
      <p:ext uri="{BB962C8B-B14F-4D97-AF65-F5344CB8AC3E}">
        <p14:creationId xmlns:p14="http://schemas.microsoft.com/office/powerpoint/2010/main" val="356854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108E834-4584-41A1-AF1B-D197ADE81D4D}" type="slidenum">
              <a:rPr lang="en-US" smtClean="0"/>
              <a:pPr>
                <a:defRPr/>
              </a:pPr>
              <a:t>‹#›</a:t>
            </a:fld>
            <a:endParaRPr lang="en-US"/>
          </a:p>
        </p:txBody>
      </p:sp>
    </p:spTree>
    <p:extLst>
      <p:ext uri="{BB962C8B-B14F-4D97-AF65-F5344CB8AC3E}">
        <p14:creationId xmlns:p14="http://schemas.microsoft.com/office/powerpoint/2010/main" val="407436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9B064AE-EED8-4BAD-BA9F-5385FA2B85B1}" type="slidenum">
              <a:rPr lang="en-US" smtClean="0"/>
              <a:pPr>
                <a:defRPr/>
              </a:pPr>
              <a:t>‹#›</a:t>
            </a:fld>
            <a:endParaRPr lang="en-US"/>
          </a:p>
        </p:txBody>
      </p:sp>
    </p:spTree>
    <p:extLst>
      <p:ext uri="{BB962C8B-B14F-4D97-AF65-F5344CB8AC3E}">
        <p14:creationId xmlns:p14="http://schemas.microsoft.com/office/powerpoint/2010/main" val="70332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5ECBC38F-5F18-444A-B2A5-89A0D34ADAA1}" type="slidenum">
              <a:rPr lang="en-US" smtClean="0"/>
              <a:pPr>
                <a:defRPr/>
              </a:pPr>
              <a:t>‹#›</a:t>
            </a:fld>
            <a:endParaRPr lang="en-US"/>
          </a:p>
        </p:txBody>
      </p:sp>
    </p:spTree>
    <p:extLst>
      <p:ext uri="{BB962C8B-B14F-4D97-AF65-F5344CB8AC3E}">
        <p14:creationId xmlns:p14="http://schemas.microsoft.com/office/powerpoint/2010/main" val="219957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A57FE80-3B00-4926-8D93-3CC355D60630}" type="slidenum">
              <a:rPr lang="en-US" smtClean="0"/>
              <a:pPr>
                <a:defRPr/>
              </a:pPr>
              <a:t>‹#›</a:t>
            </a:fld>
            <a:endParaRPr lang="en-US"/>
          </a:p>
        </p:txBody>
      </p:sp>
    </p:spTree>
    <p:extLst>
      <p:ext uri="{BB962C8B-B14F-4D97-AF65-F5344CB8AC3E}">
        <p14:creationId xmlns:p14="http://schemas.microsoft.com/office/powerpoint/2010/main" val="218458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E56AE3-C939-4027-B3F3-D78FF5EF1D9F}" type="slidenum">
              <a:rPr lang="en-US" smtClean="0"/>
              <a:pPr>
                <a:defRPr/>
              </a:pPr>
              <a:t>‹#›</a:t>
            </a:fld>
            <a:endParaRPr lang="en-US"/>
          </a:p>
        </p:txBody>
      </p:sp>
    </p:spTree>
    <p:extLst>
      <p:ext uri="{BB962C8B-B14F-4D97-AF65-F5344CB8AC3E}">
        <p14:creationId xmlns:p14="http://schemas.microsoft.com/office/powerpoint/2010/main" val="327665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B8BDC05A-012A-4EEA-8092-FC4730893ED7}"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03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48740" y="1573423"/>
            <a:ext cx="6446520" cy="3508248"/>
          </a:xfrm>
          <a:noFill/>
        </p:spPr>
        <p:txBody>
          <a:bodyPr>
            <a:normAutofit fontScale="90000"/>
          </a:bodyPr>
          <a:lstStyle/>
          <a:p>
            <a:pPr algn="ctr"/>
            <a:r>
              <a:rPr lang="en-US" dirty="0" smtClean="0"/>
              <a:t>BAT2 Project Lessons Learned</a:t>
            </a:r>
            <a:r>
              <a:rPr lang="en-US" dirty="0">
                <a:solidFill>
                  <a:schemeClr val="tx1"/>
                </a:solidFill>
              </a:rPr>
              <a:t/>
            </a:r>
            <a:br>
              <a:rPr lang="en-US" dirty="0">
                <a:solidFill>
                  <a:schemeClr val="tx1"/>
                </a:solidFill>
              </a:rPr>
            </a:br>
            <a:endParaRPr lang="en-US" dirty="0" smtClean="0"/>
          </a:p>
        </p:txBody>
      </p:sp>
      <p:sp>
        <p:nvSpPr>
          <p:cNvPr id="2051" name="Rectangle 3"/>
          <p:cNvSpPr>
            <a:spLocks noGrp="1" noChangeArrowheads="1"/>
          </p:cNvSpPr>
          <p:nvPr>
            <p:ph type="subTitle" idx="1"/>
          </p:nvPr>
        </p:nvSpPr>
        <p:spPr>
          <a:xfrm>
            <a:off x="533400" y="4343400"/>
            <a:ext cx="8077200" cy="1905000"/>
          </a:xfrm>
          <a:noFill/>
        </p:spPr>
        <p:txBody>
          <a:bodyPr>
            <a:normAutofit/>
          </a:bodyPr>
          <a:lstStyle/>
          <a:p>
            <a:pPr algn="ctr"/>
            <a:r>
              <a:rPr lang="en-US" sz="3200" b="1" cap="none" dirty="0" smtClean="0">
                <a:solidFill>
                  <a:srgbClr val="0070C0"/>
                </a:solidFill>
              </a:rPr>
              <a:t>David Oglesby</a:t>
            </a:r>
          </a:p>
          <a:p>
            <a:endParaRPr lang="en-US" sz="1800" dirty="0" smtClean="0"/>
          </a:p>
          <a:p>
            <a:r>
              <a:rPr lang="en-US" sz="3200" cap="none" dirty="0" smtClean="0"/>
              <a:t>Partner Language Training Center Europe</a:t>
            </a:r>
            <a:endParaRPr lang="en-US" sz="3200" b="1" cap="none" dirty="0" smtClean="0">
              <a:solidFill>
                <a:schemeClr val="tx1"/>
              </a:solidFill>
            </a:endParaRPr>
          </a:p>
        </p:txBody>
      </p:sp>
      <p:pic>
        <p:nvPicPr>
          <p:cNvPr id="5"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24800" y="152400"/>
            <a:ext cx="1072580" cy="902304"/>
          </a:xfrm>
          <a:prstGeom prst="rect">
            <a:avLst/>
          </a:prstGeom>
          <a:noFill/>
          <a:ln w="9525">
            <a:noFill/>
            <a:miter lim="800000"/>
            <a:headEnd/>
            <a:tailEnd/>
          </a:ln>
          <a:effectLst/>
        </p:spPr>
      </p:pic>
      <p:pic>
        <p:nvPicPr>
          <p:cNvPr id="2" name="Picture 1"/>
          <p:cNvPicPr>
            <a:picLocks noChangeAspect="1"/>
          </p:cNvPicPr>
          <p:nvPr/>
        </p:nvPicPr>
        <p:blipFill>
          <a:blip r:embed="rId4" cstate="print">
            <a:clrChange>
              <a:clrFrom>
                <a:srgbClr val="C3C3C3"/>
              </a:clrFrom>
              <a:clrTo>
                <a:srgbClr val="C3C3C3">
                  <a:alpha val="0"/>
                </a:srgbClr>
              </a:clrTo>
            </a:clrChange>
            <a:extLst>
              <a:ext uri="{28A0092B-C50C-407E-A947-70E740481C1C}">
                <a14:useLocalDpi xmlns:a14="http://schemas.microsoft.com/office/drawing/2010/main" val="0"/>
              </a:ext>
            </a:extLst>
          </a:blip>
          <a:stretch>
            <a:fillRect/>
          </a:stretch>
        </p:blipFill>
        <p:spPr>
          <a:xfrm>
            <a:off x="152400" y="152400"/>
            <a:ext cx="1069480" cy="1066800"/>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blip>
          <a:stretch>
            <a:fillRect/>
          </a:stretch>
        </p:blipFill>
        <p:spPr>
          <a:xfrm>
            <a:off x="571454" y="990600"/>
            <a:ext cx="2162477" cy="1543265"/>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6496050" y="984504"/>
            <a:ext cx="2114550" cy="151447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All S &amp; W testers/raters were intimate with STANAG 6001</a:t>
            </a:r>
          </a:p>
          <a:p>
            <a:pPr>
              <a:buFont typeface="Arial" panose="020B0604020202020204" pitchFamily="34" charset="0"/>
              <a:buChar char="•"/>
            </a:pPr>
            <a:r>
              <a:rPr lang="en-US" dirty="0" smtClean="0"/>
              <a:t>New/updated test specs were written for Productive skills</a:t>
            </a:r>
          </a:p>
          <a:p>
            <a:pPr>
              <a:buFont typeface="Arial" panose="020B0604020202020204" pitchFamily="34" charset="0"/>
              <a:buChar char="•"/>
            </a:pPr>
            <a:r>
              <a:rPr lang="en-US" dirty="0" smtClean="0"/>
              <a:t>Rater norming/retraining conducted before start of testing</a:t>
            </a:r>
          </a:p>
          <a:p>
            <a:pPr>
              <a:buFont typeface="Arial" panose="020B0604020202020204" pitchFamily="34" charset="0"/>
              <a:buChar char="•"/>
            </a:pPr>
            <a:r>
              <a:rPr lang="en-US" dirty="0" smtClean="0"/>
              <a:t>Familiarization guides written for test takers</a:t>
            </a:r>
          </a:p>
          <a:p>
            <a:pPr>
              <a:buFont typeface="Arial" panose="020B0604020202020204" pitchFamily="34" charset="0"/>
              <a:buChar char="•"/>
            </a:pPr>
            <a:r>
              <a:rPr lang="en-US" dirty="0" smtClean="0"/>
              <a:t>Writing test prompts </a:t>
            </a:r>
            <a:r>
              <a:rPr lang="en-US" dirty="0" err="1" smtClean="0"/>
              <a:t>trialled</a:t>
            </a:r>
            <a:r>
              <a:rPr lang="en-US" dirty="0" smtClean="0"/>
              <a:t> with 70+ test takers</a:t>
            </a:r>
          </a:p>
          <a:p>
            <a:pPr>
              <a:buFont typeface="Arial" panose="020B0604020202020204" pitchFamily="34" charset="0"/>
              <a:buChar char="•"/>
            </a:pPr>
            <a:r>
              <a:rPr lang="en-US" dirty="0" smtClean="0"/>
              <a:t>Standardized administration procedures shared with proctors</a:t>
            </a:r>
          </a:p>
          <a:p>
            <a:pPr>
              <a:buFont typeface="Arial" panose="020B0604020202020204" pitchFamily="34" charset="0"/>
              <a:buChar char="•"/>
            </a:pPr>
            <a:r>
              <a:rPr lang="en-US" dirty="0" smtClean="0"/>
              <a:t>High level of S &amp; W rater agreement</a:t>
            </a:r>
          </a:p>
          <a:p>
            <a:pPr>
              <a:buFont typeface="Arial" panose="020B0604020202020204" pitchFamily="34" charset="0"/>
              <a:buChar char="•"/>
            </a:pPr>
            <a:r>
              <a:rPr lang="en-US" dirty="0" smtClean="0"/>
              <a:t>Lots of new materials available for future BILC purposes</a:t>
            </a:r>
            <a:endParaRPr lang="en-US" dirty="0"/>
          </a:p>
        </p:txBody>
      </p:sp>
      <p:sp>
        <p:nvSpPr>
          <p:cNvPr id="4"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Went Well?</a:t>
            </a:r>
            <a:endParaRPr lang="en-US" sz="3200" dirty="0">
              <a:solidFill>
                <a:schemeClr val="tx2"/>
              </a:solidFill>
            </a:endParaRPr>
          </a:p>
        </p:txBody>
      </p:sp>
    </p:spTree>
    <p:extLst>
      <p:ext uri="{BB962C8B-B14F-4D97-AF65-F5344CB8AC3E}">
        <p14:creationId xmlns:p14="http://schemas.microsoft.com/office/powerpoint/2010/main" val="226005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 &amp; R item writers were not intimate with STANAG 6001</a:t>
            </a:r>
          </a:p>
          <a:p>
            <a:r>
              <a:rPr lang="en-US" dirty="0" smtClean="0"/>
              <a:t>L &amp; R test specs were reverse engineered for existing tests</a:t>
            </a:r>
          </a:p>
          <a:p>
            <a:r>
              <a:rPr lang="en-US" dirty="0" smtClean="0"/>
              <a:t>BILC community was not involved in item writing, moderation, etc.</a:t>
            </a:r>
          </a:p>
          <a:p>
            <a:r>
              <a:rPr lang="en-US" dirty="0" smtClean="0"/>
              <a:t>Items were not </a:t>
            </a:r>
            <a:r>
              <a:rPr lang="en-US" dirty="0" err="1" smtClean="0"/>
              <a:t>trialled</a:t>
            </a:r>
            <a:r>
              <a:rPr lang="en-US" dirty="0" smtClean="0"/>
              <a:t> on a NATO-like population</a:t>
            </a:r>
          </a:p>
          <a:p>
            <a:r>
              <a:rPr lang="en-US" dirty="0" smtClean="0"/>
              <a:t>Item/testlet parameters not established beforehand</a:t>
            </a:r>
          </a:p>
          <a:p>
            <a:r>
              <a:rPr lang="en-US" dirty="0" smtClean="0"/>
              <a:t>Item response timing frustrated test takers</a:t>
            </a:r>
          </a:p>
          <a:p>
            <a:r>
              <a:rPr lang="en-US" dirty="0" smtClean="0"/>
              <a:t>Inability to edit/enhance audio files affected overall quality</a:t>
            </a:r>
            <a:endParaRPr lang="en-US" dirty="0"/>
          </a:p>
        </p:txBody>
      </p:sp>
      <p:sp>
        <p:nvSpPr>
          <p:cNvPr id="4"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Didn’t Go So Well?</a:t>
            </a:r>
            <a:endParaRPr lang="en-US" sz="3200" dirty="0">
              <a:solidFill>
                <a:schemeClr val="tx2"/>
              </a:solidFill>
            </a:endParaRPr>
          </a:p>
        </p:txBody>
      </p:sp>
    </p:spTree>
    <p:extLst>
      <p:ext uri="{BB962C8B-B14F-4D97-AF65-F5344CB8AC3E}">
        <p14:creationId xmlns:p14="http://schemas.microsoft.com/office/powerpoint/2010/main" val="277815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2" name="Content Placeholder 1"/>
          <p:cNvSpPr>
            <a:spLocks noGrp="1"/>
          </p:cNvSpPr>
          <p:nvPr>
            <p:ph idx="1"/>
          </p:nvPr>
        </p:nvSpPr>
        <p:spPr/>
        <p:txBody>
          <a:bodyPr/>
          <a:lstStyle/>
          <a:p>
            <a:pPr>
              <a:buFont typeface="Arial" panose="020B0604020202020204" pitchFamily="34" charset="0"/>
              <a:buChar char="•"/>
            </a:pPr>
            <a:r>
              <a:rPr lang="en-US" dirty="0" smtClean="0"/>
              <a:t>Ensure greater BILC community involvement in benchmark design, development, analysis, etc.</a:t>
            </a:r>
          </a:p>
          <a:p>
            <a:pPr>
              <a:buFont typeface="Arial" panose="020B0604020202020204" pitchFamily="34" charset="0"/>
              <a:buChar char="•"/>
            </a:pPr>
            <a:r>
              <a:rPr lang="en-US" dirty="0" smtClean="0"/>
              <a:t>Follow the Roadmap to Validity process more closely</a:t>
            </a:r>
          </a:p>
          <a:p>
            <a:pPr>
              <a:buFont typeface="Arial" panose="020B0604020202020204" pitchFamily="34" charset="0"/>
              <a:buChar char="•"/>
            </a:pPr>
            <a:r>
              <a:rPr lang="en-US" dirty="0" smtClean="0"/>
              <a:t>Develop all new L &amp; R test items</a:t>
            </a:r>
          </a:p>
          <a:p>
            <a:pPr>
              <a:buFont typeface="Arial" panose="020B0604020202020204" pitchFamily="34" charset="0"/>
              <a:buChar char="•"/>
            </a:pPr>
            <a:r>
              <a:rPr lang="en-US" dirty="0" smtClean="0"/>
              <a:t>Trial L &amp; R items with NATO-like population</a:t>
            </a:r>
          </a:p>
          <a:p>
            <a:pPr>
              <a:buFont typeface="Arial" panose="020B0604020202020204" pitchFamily="34" charset="0"/>
              <a:buChar char="•"/>
            </a:pPr>
            <a:r>
              <a:rPr lang="en-US" dirty="0" smtClean="0"/>
              <a:t>Provide timely norming feedback to S &amp; W testers/raters</a:t>
            </a:r>
          </a:p>
          <a:p>
            <a:pPr>
              <a:buFont typeface="Arial" panose="020B0604020202020204" pitchFamily="34" charset="0"/>
              <a:buChar char="•"/>
            </a:pPr>
            <a:r>
              <a:rPr lang="en-US" dirty="0" smtClean="0"/>
              <a:t>Attempt to get more nations involved in benchmark project</a:t>
            </a:r>
            <a:endParaRPr lang="en-US" dirty="0"/>
          </a:p>
        </p:txBody>
      </p:sp>
      <p:sp>
        <p:nvSpPr>
          <p:cNvPr id="4"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Would We Do Differently?</a:t>
            </a:r>
            <a:endParaRPr lang="en-US" sz="3200" dirty="0">
              <a:solidFill>
                <a:schemeClr val="tx2"/>
              </a:solidFill>
            </a:endParaRPr>
          </a:p>
        </p:txBody>
      </p:sp>
    </p:spTree>
    <p:extLst>
      <p:ext uri="{BB962C8B-B14F-4D97-AF65-F5344CB8AC3E}">
        <p14:creationId xmlns:p14="http://schemas.microsoft.com/office/powerpoint/2010/main" val="3605848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2802" y="3429000"/>
            <a:ext cx="2438398" cy="2886266"/>
          </a:xfrm>
          <a:prstGeom prst="rect">
            <a:avLst/>
          </a:prstGeom>
        </p:spPr>
      </p:pic>
      <p:pic>
        <p:nvPicPr>
          <p:cNvPr id="26"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4" name="Content Placeholder 2"/>
          <p:cNvSpPr>
            <a:spLocks noGrp="1"/>
          </p:cNvSpPr>
          <p:nvPr>
            <p:ph idx="1"/>
          </p:nvPr>
        </p:nvSpPr>
        <p:spPr>
          <a:xfrm>
            <a:off x="762000" y="1752600"/>
            <a:ext cx="7701378" cy="4419600"/>
          </a:xfrm>
        </p:spPr>
        <p:txBody>
          <a:bodyPr>
            <a:noAutofit/>
          </a:bodyPr>
          <a:lstStyle/>
          <a:p>
            <a:pPr marL="0" indent="0">
              <a:buSzPct val="150000"/>
              <a:buNone/>
            </a:pPr>
            <a:r>
              <a:rPr lang="en-US" sz="1800" dirty="0" smtClean="0">
                <a:latin typeface="Times New Roman" panose="02020603050405020304" pitchFamily="18" charset="0"/>
                <a:cs typeface="Times New Roman" panose="02020603050405020304" pitchFamily="18" charset="0"/>
              </a:rPr>
              <a:t>Most test takers felt that National STANAG 6001 tests were more difficult than BAT2 tests although, overall, BAT2 scores were lower</a:t>
            </a:r>
          </a:p>
          <a:p>
            <a:pPr marL="0" indent="0">
              <a:buSzPct val="150000"/>
              <a:buNone/>
            </a:pPr>
            <a:r>
              <a:rPr lang="en-US" sz="1800" dirty="0" smtClean="0">
                <a:latin typeface="Times New Roman" panose="02020603050405020304" pitchFamily="18" charset="0"/>
                <a:cs typeface="Times New Roman" panose="02020603050405020304" pitchFamily="18" charset="0"/>
              </a:rPr>
              <a:t>196 out of 200 scheduled test takers actually completed all four BAT2 assessments</a:t>
            </a:r>
          </a:p>
          <a:p>
            <a:pPr marL="0" indent="0">
              <a:buSzPct val="150000"/>
              <a:buNone/>
            </a:pPr>
            <a:r>
              <a:rPr lang="en-US" sz="1800" dirty="0" smtClean="0">
                <a:latin typeface="Times New Roman" panose="02020603050405020304" pitchFamily="18" charset="0"/>
                <a:cs typeface="Times New Roman" panose="02020603050405020304" pitchFamily="18" charset="0"/>
              </a:rPr>
              <a:t>All but one set of BAT2 S &amp; W scores were within one level of national scores</a:t>
            </a:r>
          </a:p>
          <a:p>
            <a:pPr marL="0" indent="0">
              <a:buSzPct val="150000"/>
              <a:buNone/>
            </a:pPr>
            <a:endParaRPr lang="en-US" sz="1800" dirty="0" smtClean="0">
              <a:latin typeface="Times New Roman" panose="02020603050405020304" pitchFamily="18" charset="0"/>
              <a:cs typeface="Times New Roman" panose="02020603050405020304" pitchFamily="18" charset="0"/>
            </a:endParaRPr>
          </a:p>
          <a:p>
            <a:pPr marL="0" indent="0">
              <a:buSzPct val="150000"/>
              <a:buNone/>
            </a:pPr>
            <a:endParaRPr lang="en-US" sz="1800" dirty="0" smtClean="0">
              <a:latin typeface="Times New Roman" panose="02020603050405020304" pitchFamily="18" charset="0"/>
              <a:cs typeface="Times New Roman" panose="02020603050405020304" pitchFamily="18" charset="0"/>
            </a:endParaRPr>
          </a:p>
          <a:p>
            <a:pPr marL="0" indent="0">
              <a:buSzPct val="150000"/>
              <a:buNone/>
            </a:pPr>
            <a:endParaRPr lang="en-US" sz="1800" dirty="0">
              <a:latin typeface="Times New Roman" panose="02020603050405020304" pitchFamily="18" charset="0"/>
              <a:cs typeface="Times New Roman" panose="02020603050405020304" pitchFamily="18" charset="0"/>
            </a:endParaRPr>
          </a:p>
        </p:txBody>
      </p:sp>
      <p:sp>
        <p:nvSpPr>
          <p:cNvPr id="5"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Was Surprising?</a:t>
            </a:r>
            <a:endParaRPr lang="en-US" sz="3200" dirty="0">
              <a:solidFill>
                <a:schemeClr val="tx2"/>
              </a:solidFill>
            </a:endParaRPr>
          </a:p>
        </p:txBody>
      </p:sp>
    </p:spTree>
    <p:extLst>
      <p:ext uri="{BB962C8B-B14F-4D97-AF65-F5344CB8AC3E}">
        <p14:creationId xmlns:p14="http://schemas.microsoft.com/office/powerpoint/2010/main" val="2232308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 Configuring computers for an equivalent test-taking experience can be a challenge</a:t>
            </a:r>
          </a:p>
          <a:p>
            <a:pPr lvl="1">
              <a:buFont typeface="Arial" panose="020B0604020202020204" pitchFamily="34" charset="0"/>
              <a:buChar char="•"/>
            </a:pPr>
            <a:r>
              <a:rPr lang="en-US" dirty="0" smtClean="0"/>
              <a:t>screen sizes and resolution can vary</a:t>
            </a:r>
          </a:p>
          <a:p>
            <a:pPr lvl="1">
              <a:buFont typeface="Arial" panose="020B0604020202020204" pitchFamily="34" charset="0"/>
              <a:buChar char="•"/>
            </a:pPr>
            <a:r>
              <a:rPr lang="en-US" dirty="0" smtClean="0"/>
              <a:t>audio can vary in clarity and volume</a:t>
            </a:r>
          </a:p>
          <a:p>
            <a:pPr>
              <a:buFont typeface="Arial" panose="020B0604020202020204" pitchFamily="34" charset="0"/>
              <a:buChar char="•"/>
            </a:pPr>
            <a:r>
              <a:rPr lang="en-US" dirty="0" smtClean="0"/>
              <a:t> Telephonic delivery of the Speaking test must be tightly orchestrated</a:t>
            </a:r>
          </a:p>
          <a:p>
            <a:pPr lvl="1">
              <a:buFont typeface="Arial" panose="020B0604020202020204" pitchFamily="34" charset="0"/>
              <a:buChar char="•"/>
            </a:pPr>
            <a:r>
              <a:rPr lang="en-US" dirty="0" smtClean="0"/>
              <a:t>tester and test taker are geographically separated</a:t>
            </a:r>
          </a:p>
          <a:p>
            <a:pPr lvl="1">
              <a:buFont typeface="Arial" panose="020B0604020202020204" pitchFamily="34" charset="0"/>
              <a:buChar char="•"/>
            </a:pPr>
            <a:r>
              <a:rPr lang="en-US" dirty="0" smtClean="0"/>
              <a:t>long distance/calling card costs</a:t>
            </a:r>
          </a:p>
          <a:p>
            <a:pPr lvl="1">
              <a:buFont typeface="Arial" panose="020B0604020202020204" pitchFamily="34" charset="0"/>
              <a:buChar char="•"/>
            </a:pPr>
            <a:r>
              <a:rPr lang="en-US" dirty="0" smtClean="0"/>
              <a:t>connection is sometimes tenuous</a:t>
            </a:r>
          </a:p>
          <a:p>
            <a:pPr lvl="1">
              <a:buFont typeface="Arial" panose="020B0604020202020204" pitchFamily="34" charset="0"/>
              <a:buChar char="•"/>
            </a:pPr>
            <a:r>
              <a:rPr lang="en-US" dirty="0" smtClean="0"/>
              <a:t>long lead-in with instructions</a:t>
            </a:r>
            <a:r>
              <a:rPr lang="en-US" dirty="0"/>
              <a:t>	</a:t>
            </a:r>
          </a:p>
        </p:txBody>
      </p:sp>
      <p:sp>
        <p:nvSpPr>
          <p:cNvPr id="4"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Were Tech Lessons Learned?</a:t>
            </a:r>
            <a:endParaRPr lang="en-US" sz="3200" dirty="0">
              <a:solidFill>
                <a:schemeClr val="tx2"/>
              </a:solidFill>
            </a:endParaRPr>
          </a:p>
        </p:txBody>
      </p:sp>
    </p:spTree>
    <p:extLst>
      <p:ext uri="{BB962C8B-B14F-4D97-AF65-F5344CB8AC3E}">
        <p14:creationId xmlns:p14="http://schemas.microsoft.com/office/powerpoint/2010/main" val="2691170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4" name="Content Placeholder 2"/>
          <p:cNvSpPr>
            <a:spLocks noGrp="1"/>
          </p:cNvSpPr>
          <p:nvPr>
            <p:ph idx="1"/>
          </p:nvPr>
        </p:nvSpPr>
        <p:spPr>
          <a:xfrm>
            <a:off x="762000" y="1752600"/>
            <a:ext cx="7701378" cy="4419600"/>
          </a:xfrm>
        </p:spPr>
        <p:txBody>
          <a:bodyPr>
            <a:noAutofit/>
          </a:bodyPr>
          <a:lstStyle/>
          <a:p>
            <a:pPr>
              <a:buSzPct val="15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Run </a:t>
            </a:r>
            <a:r>
              <a:rPr lang="en-US" sz="2400" dirty="0">
                <a:latin typeface="Times New Roman" panose="02020603050405020304" pitchFamily="18" charset="0"/>
                <a:cs typeface="Times New Roman" panose="02020603050405020304" pitchFamily="18" charset="0"/>
              </a:rPr>
              <a:t>S &amp; W </a:t>
            </a:r>
            <a:r>
              <a:rPr lang="en-US" sz="2400" dirty="0" smtClean="0">
                <a:latin typeface="Times New Roman" panose="02020603050405020304" pitchFamily="18" charset="0"/>
                <a:cs typeface="Times New Roman" panose="02020603050405020304" pitchFamily="18" charset="0"/>
              </a:rPr>
              <a:t>rater norming session(s) before large-scale testing events</a:t>
            </a:r>
          </a:p>
          <a:p>
            <a:pPr>
              <a:buSzPct val="1500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Use blended/hybrid learning to increase exposure to norming materials and the number or samples rated</a:t>
            </a:r>
          </a:p>
          <a:p>
            <a:pPr>
              <a:buSzPct val="15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Collect test taker/proctor/rater feedback to conduct qualitative analysis</a:t>
            </a:r>
            <a:endParaRPr lang="en-US" sz="2400" dirty="0">
              <a:latin typeface="Times New Roman" panose="02020603050405020304" pitchFamily="18" charset="0"/>
              <a:cs typeface="Times New Roman" panose="02020603050405020304" pitchFamily="18" charset="0"/>
            </a:endParaRPr>
          </a:p>
        </p:txBody>
      </p:sp>
      <p:sp>
        <p:nvSpPr>
          <p:cNvPr id="5"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Best Practices Did We Discover?</a:t>
            </a:r>
            <a:endParaRPr lang="en-US" sz="3200" dirty="0">
              <a:solidFill>
                <a:schemeClr val="tx2"/>
              </a:solidFill>
            </a:endParaRPr>
          </a:p>
        </p:txBody>
      </p:sp>
    </p:spTree>
    <p:extLst>
      <p:ext uri="{BB962C8B-B14F-4D97-AF65-F5344CB8AC3E}">
        <p14:creationId xmlns:p14="http://schemas.microsoft.com/office/powerpoint/2010/main" val="2054700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074"/>
          <p:cNvSpPr txBox="1">
            <a:spLocks noChangeArrowheads="1"/>
          </p:cNvSpPr>
          <p:nvPr/>
        </p:nvSpPr>
        <p:spPr>
          <a:xfrm>
            <a:off x="1380931" y="241782"/>
            <a:ext cx="6400799" cy="903160"/>
          </a:xfrm>
          <a:prstGeom prst="rect">
            <a:avLst/>
          </a:prstGeom>
          <a:solidFill>
            <a:schemeClr val="accent2">
              <a:lumMod val="60000"/>
              <a:lumOff val="40000"/>
            </a:schemeClr>
          </a:solidFill>
        </p:spPr>
        <p:txBody>
          <a:bodyPr vert="horz" lIns="91440" tIns="45720" rIns="91440" bIns="45720" rtlCol="0" anchor="ctr">
            <a:normAutofit/>
          </a:bodyPr>
          <a:lstStyle>
            <a:defPPr>
              <a:defRPr lang="en-US"/>
            </a:defPPr>
            <a:lvl1pPr algn="ctr" defTabSz="914400" latinLnBrk="0">
              <a:lnSpc>
                <a:spcPct val="85000"/>
              </a:lnSpc>
              <a:buNone/>
              <a:defRPr sz="3200" spc="-50" baseline="0">
                <a:solidFill>
                  <a:schemeClr val="tx2"/>
                </a:solidFill>
                <a:latin typeface="+mj-lt"/>
                <a:ea typeface="+mj-ea"/>
                <a:cs typeface="+mj-cs"/>
              </a:defRPr>
            </a:lvl1pPr>
          </a:lstStyle>
          <a:p>
            <a:r>
              <a:rPr lang="en-US" dirty="0" smtClean="0"/>
              <a:t>Lessons Learned</a:t>
            </a:r>
            <a:endParaRPr lang="en-US" dirty="0"/>
          </a:p>
        </p:txBody>
      </p:sp>
      <p:pic>
        <p:nvPicPr>
          <p:cNvPr id="20"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t="38889" b="38889"/>
          <a:stretch/>
        </p:blipFill>
        <p:spPr>
          <a:xfrm>
            <a:off x="692116" y="1981200"/>
            <a:ext cx="7759770" cy="2438400"/>
          </a:xfrm>
          <a:prstGeom prst="rect">
            <a:avLst/>
          </a:prstGeom>
          <a:ln>
            <a:noFill/>
          </a:ln>
        </p:spPr>
      </p:pic>
      <p:sp>
        <p:nvSpPr>
          <p:cNvPr id="2" name="Rectangle 1"/>
          <p:cNvSpPr/>
          <p:nvPr/>
        </p:nvSpPr>
        <p:spPr>
          <a:xfrm>
            <a:off x="3035458" y="4419600"/>
            <a:ext cx="3073085" cy="461665"/>
          </a:xfrm>
          <a:prstGeom prst="rect">
            <a:avLst/>
          </a:prstGeom>
        </p:spPr>
        <p:txBody>
          <a:bodyPr wrap="none">
            <a:spAutoFit/>
          </a:bodyPr>
          <a:lstStyle/>
          <a:p>
            <a:r>
              <a:rPr lang="fr-FR" dirty="0"/>
              <a:t>Y </a:t>
            </a:r>
            <a:r>
              <a:rPr lang="fr-FR" dirty="0" err="1"/>
              <a:t>a-t-il</a:t>
            </a:r>
            <a:r>
              <a:rPr lang="fr-FR" dirty="0"/>
              <a:t> des questions?</a:t>
            </a:r>
            <a:endParaRPr lang="en-US" dirty="0"/>
          </a:p>
        </p:txBody>
      </p:sp>
    </p:spTree>
    <p:extLst>
      <p:ext uri="{BB962C8B-B14F-4D97-AF65-F5344CB8AC3E}">
        <p14:creationId xmlns:p14="http://schemas.microsoft.com/office/powerpoint/2010/main" val="3086187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4"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Why Run Another BAT?</a:t>
            </a:r>
            <a:endParaRPr lang="en-US" sz="3200" dirty="0">
              <a:solidFill>
                <a:schemeClr val="tx2"/>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063" y="2519525"/>
            <a:ext cx="2339876" cy="3544427"/>
          </a:xfrm>
          <a:prstGeom prst="rect">
            <a:avLst/>
          </a:prstGeom>
        </p:spPr>
      </p:pic>
      <p:sp>
        <p:nvSpPr>
          <p:cNvPr id="8" name="Oval Callout 7"/>
          <p:cNvSpPr/>
          <p:nvPr/>
        </p:nvSpPr>
        <p:spPr>
          <a:xfrm flipH="1">
            <a:off x="76199" y="1779226"/>
            <a:ext cx="3805271" cy="1725973"/>
          </a:xfrm>
          <a:prstGeom prst="wedgeEllipseCallout">
            <a:avLst>
              <a:gd name="adj1" fmla="val -55119"/>
              <a:gd name="adj2" fmla="val 42285"/>
            </a:avLst>
          </a:prstGeom>
          <a:solidFill>
            <a:srgbClr val="B7E2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Grandpa, don’t you know that satisfaction killed the bat?</a:t>
            </a:r>
            <a:endParaRPr lang="en-US" dirty="0">
              <a:solidFill>
                <a:schemeClr val="tx1"/>
              </a:solidFill>
            </a:endParaRPr>
          </a:p>
        </p:txBody>
      </p:sp>
      <p:sp>
        <p:nvSpPr>
          <p:cNvPr id="9" name="Oval Callout 8"/>
          <p:cNvSpPr/>
          <p:nvPr/>
        </p:nvSpPr>
        <p:spPr>
          <a:xfrm>
            <a:off x="5943600" y="2933699"/>
            <a:ext cx="2895600" cy="1143000"/>
          </a:xfrm>
          <a:prstGeom prst="wedgeEllipseCallout">
            <a:avLst>
              <a:gd name="adj1" fmla="val -96304"/>
              <a:gd name="adj2" fmla="val 48762"/>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But curiosity brought it back! </a:t>
            </a:r>
            <a:endParaRPr lang="en-US" dirty="0">
              <a:solidFill>
                <a:schemeClr val="tx1"/>
              </a:solidFill>
            </a:endParaRPr>
          </a:p>
        </p:txBody>
      </p:sp>
      <p:sp>
        <p:nvSpPr>
          <p:cNvPr id="10" name="Cloud Callout 9"/>
          <p:cNvSpPr/>
          <p:nvPr/>
        </p:nvSpPr>
        <p:spPr>
          <a:xfrm flipH="1">
            <a:off x="914400" y="3908852"/>
            <a:ext cx="2678630" cy="1714501"/>
          </a:xfrm>
          <a:prstGeom prst="cloudCallout">
            <a:avLst>
              <a:gd name="adj1" fmla="val -62897"/>
              <a:gd name="adj2" fmla="val 1293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Who’s bright idea was this?</a:t>
            </a:r>
            <a:endParaRPr lang="en-US" dirty="0">
              <a:solidFill>
                <a:schemeClr val="tx1"/>
              </a:solidFill>
            </a:endParaRPr>
          </a:p>
        </p:txBody>
      </p:sp>
    </p:spTree>
    <p:extLst>
      <p:ext uri="{BB962C8B-B14F-4D97-AF65-F5344CB8AC3E}">
        <p14:creationId xmlns:p14="http://schemas.microsoft.com/office/powerpoint/2010/main" val="3923463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18"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BAT2 Purpose</a:t>
            </a:r>
            <a:endParaRPr lang="en-US" sz="3200" dirty="0">
              <a:solidFill>
                <a:schemeClr val="tx2"/>
              </a:solidFill>
            </a:endParaRPr>
          </a:p>
        </p:txBody>
      </p:sp>
      <p:sp>
        <p:nvSpPr>
          <p:cNvPr id="2" name="Rectangle 1"/>
          <p:cNvSpPr/>
          <p:nvPr/>
        </p:nvSpPr>
        <p:spPr>
          <a:xfrm>
            <a:off x="685801" y="2057400"/>
            <a:ext cx="7772400" cy="3970318"/>
          </a:xfrm>
          <a:prstGeom prst="rect">
            <a:avLst/>
          </a:prstGeom>
        </p:spPr>
        <p:txBody>
          <a:bodyPr wrap="square">
            <a:spAutoFit/>
          </a:bodyPr>
          <a:lstStyle/>
          <a:p>
            <a:r>
              <a:rPr lang="en-US" sz="2100" b="0" dirty="0">
                <a:solidFill>
                  <a:srgbClr val="000000"/>
                </a:solidFill>
                <a:latin typeface="Calibri" panose="020F0502020204030204" pitchFamily="34" charset="0"/>
              </a:rPr>
              <a:t>The </a:t>
            </a:r>
            <a:r>
              <a:rPr lang="en-US" sz="2100" b="0" dirty="0" smtClean="0">
                <a:solidFill>
                  <a:srgbClr val="000000"/>
                </a:solidFill>
                <a:latin typeface="Calibri" panose="020F0502020204030204" pitchFamily="34" charset="0"/>
              </a:rPr>
              <a:t>2</a:t>
            </a:r>
            <a:r>
              <a:rPr lang="en-US" sz="2100" b="0" baseline="30000" dirty="0" smtClean="0">
                <a:solidFill>
                  <a:srgbClr val="000000"/>
                </a:solidFill>
                <a:latin typeface="Calibri" panose="020F0502020204030204" pitchFamily="34" charset="0"/>
              </a:rPr>
              <a:t>nd</a:t>
            </a:r>
            <a:r>
              <a:rPr lang="en-US" sz="2100" b="0" dirty="0" smtClean="0">
                <a:solidFill>
                  <a:srgbClr val="000000"/>
                </a:solidFill>
                <a:latin typeface="Calibri" panose="020F0502020204030204" pitchFamily="34" charset="0"/>
              </a:rPr>
              <a:t> Benchmark </a:t>
            </a:r>
            <a:r>
              <a:rPr lang="en-US" sz="2100" b="0" dirty="0">
                <a:solidFill>
                  <a:srgbClr val="000000"/>
                </a:solidFill>
                <a:latin typeface="Calibri" panose="020F0502020204030204" pitchFamily="34" charset="0"/>
              </a:rPr>
              <a:t>Advisory Test (</a:t>
            </a:r>
            <a:r>
              <a:rPr lang="en-US" sz="2100" b="0" dirty="0" smtClean="0">
                <a:solidFill>
                  <a:srgbClr val="000000"/>
                </a:solidFill>
                <a:latin typeface="Calibri" panose="020F0502020204030204" pitchFamily="34" charset="0"/>
              </a:rPr>
              <a:t>BAT2) </a:t>
            </a:r>
            <a:r>
              <a:rPr lang="en-US" sz="2100" b="0" dirty="0">
                <a:solidFill>
                  <a:srgbClr val="000000"/>
                </a:solidFill>
                <a:latin typeface="Calibri" panose="020F0502020204030204" pitchFamily="34" charset="0"/>
              </a:rPr>
              <a:t>is used by Bureau for International Language Coordination (BILC) member nations in STANAG 6001-based test norming and calibration studies. Its use as a benchmark (external measure), the results of which can be compared and contrasted with the results of national tests in listening, speaking, reading, and writing, is advisory only in nature. BILC stakeholders can use data derived from comparing 21 unique national tests with the </a:t>
            </a:r>
            <a:r>
              <a:rPr lang="en-US" sz="2100" b="0" dirty="0" smtClean="0">
                <a:solidFill>
                  <a:srgbClr val="000000"/>
                </a:solidFill>
                <a:latin typeface="Calibri" panose="020F0502020204030204" pitchFamily="34" charset="0"/>
              </a:rPr>
              <a:t>BAT2 </a:t>
            </a:r>
            <a:r>
              <a:rPr lang="en-US" sz="2100" b="0" dirty="0">
                <a:solidFill>
                  <a:srgbClr val="000000"/>
                </a:solidFill>
                <a:latin typeface="Calibri" panose="020F0502020204030204" pitchFamily="34" charset="0"/>
              </a:rPr>
              <a:t>to </a:t>
            </a:r>
            <a:r>
              <a:rPr lang="en-US" sz="2100" i="1" dirty="0">
                <a:solidFill>
                  <a:srgbClr val="000000"/>
                </a:solidFill>
                <a:latin typeface="Calibri" panose="020F0502020204030204" pitchFamily="34" charset="0"/>
              </a:rPr>
              <a:t>gauge the effectiveness of the community’s standardization and norming efforts</a:t>
            </a:r>
            <a:r>
              <a:rPr lang="en-US" sz="2100" b="0" dirty="0">
                <a:solidFill>
                  <a:srgbClr val="000000"/>
                </a:solidFill>
                <a:latin typeface="Calibri" panose="020F0502020204030204" pitchFamily="34" charset="0"/>
              </a:rPr>
              <a:t> (e.g., LTS, ALTS, and various BILC-sponsored events). Likewise, individual STANAG 6001 national testing teams can use results to compare rating consistency with other national testing teams. </a:t>
            </a:r>
            <a:endParaRPr lang="en-US" sz="21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Were There Lessons Learned?</a:t>
            </a:r>
            <a:endParaRPr lang="en-US" sz="3200" dirty="0">
              <a:solidFill>
                <a:schemeClr val="tx2"/>
              </a:solidFill>
            </a:endParaRPr>
          </a:p>
        </p:txBody>
      </p:sp>
      <p:pic>
        <p:nvPicPr>
          <p:cNvPr id="24"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pic>
        <p:nvPicPr>
          <p:cNvPr id="2" name="Picture 1"/>
          <p:cNvPicPr>
            <a:picLocks noChangeAspect="1"/>
          </p:cNvPicPr>
          <p:nvPr/>
        </p:nvPicPr>
        <p:blipFill>
          <a:blip r:embed="rId3"/>
          <a:stretch>
            <a:fillRect/>
          </a:stretch>
        </p:blipFill>
        <p:spPr>
          <a:xfrm>
            <a:off x="533400" y="1828800"/>
            <a:ext cx="4285714" cy="3400000"/>
          </a:xfrm>
          <a:prstGeom prst="rect">
            <a:avLst/>
          </a:prstGeom>
        </p:spPr>
      </p:pic>
      <p:pic>
        <p:nvPicPr>
          <p:cNvPr id="6" name="Picture 5"/>
          <p:cNvPicPr>
            <a:picLocks noChangeAspect="1"/>
          </p:cNvPicPr>
          <p:nvPr/>
        </p:nvPicPr>
        <p:blipFill>
          <a:blip r:embed="rId4"/>
          <a:stretch>
            <a:fillRect/>
          </a:stretch>
        </p:blipFill>
        <p:spPr>
          <a:xfrm>
            <a:off x="5791200" y="1828801"/>
            <a:ext cx="2743200" cy="3429000"/>
          </a:xfrm>
          <a:prstGeom prst="rect">
            <a:avLst/>
          </a:prstGeom>
        </p:spPr>
      </p:pic>
      <p:sp>
        <p:nvSpPr>
          <p:cNvPr id="3" name="TextBox 2"/>
          <p:cNvSpPr txBox="1"/>
          <p:nvPr/>
        </p:nvSpPr>
        <p:spPr>
          <a:xfrm>
            <a:off x="1340561" y="5334000"/>
            <a:ext cx="2475165" cy="461665"/>
          </a:xfrm>
          <a:prstGeom prst="rect">
            <a:avLst/>
          </a:prstGeom>
          <a:noFill/>
        </p:spPr>
        <p:txBody>
          <a:bodyPr wrap="none" rtlCol="0">
            <a:spAutoFit/>
          </a:bodyPr>
          <a:lstStyle/>
          <a:p>
            <a:r>
              <a:rPr lang="en-US" dirty="0" smtClean="0"/>
              <a:t>It’s not that easy!</a:t>
            </a:r>
            <a:endParaRPr lang="en-US" dirty="0"/>
          </a:p>
        </p:txBody>
      </p:sp>
      <p:sp>
        <p:nvSpPr>
          <p:cNvPr id="7" name="TextBox 6"/>
          <p:cNvSpPr txBox="1"/>
          <p:nvPr/>
        </p:nvSpPr>
        <p:spPr>
          <a:xfrm>
            <a:off x="5800344" y="5333999"/>
            <a:ext cx="2810255" cy="830997"/>
          </a:xfrm>
          <a:prstGeom prst="rect">
            <a:avLst/>
          </a:prstGeom>
          <a:noFill/>
        </p:spPr>
        <p:txBody>
          <a:bodyPr wrap="square" rtlCol="0">
            <a:spAutoFit/>
          </a:bodyPr>
          <a:lstStyle/>
          <a:p>
            <a:pPr algn="ctr"/>
            <a:r>
              <a:rPr lang="en-US" dirty="0" smtClean="0"/>
              <a:t>Even super geniuses need help!</a:t>
            </a:r>
            <a:endParaRPr lang="en-US" dirty="0"/>
          </a:p>
        </p:txBody>
      </p:sp>
    </p:spTree>
    <p:extLst>
      <p:ext uri="{BB962C8B-B14F-4D97-AF65-F5344CB8AC3E}">
        <p14:creationId xmlns:p14="http://schemas.microsoft.com/office/powerpoint/2010/main" val="2706354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2" name="Content Placeholder 1"/>
          <p:cNvSpPr>
            <a:spLocks noGrp="1"/>
          </p:cNvSpPr>
          <p:nvPr>
            <p:ph idx="1"/>
          </p:nvPr>
        </p:nvSpPr>
        <p:spPr/>
        <p:txBody>
          <a:bodyPr/>
          <a:lstStyle/>
          <a:p>
            <a:pPr>
              <a:buFont typeface="Arial" panose="020B0604020202020204" pitchFamily="34" charset="0"/>
              <a:buChar char="•"/>
            </a:pPr>
            <a:r>
              <a:rPr lang="en-US" dirty="0" smtClean="0"/>
              <a:t>Thousands of email exchanges with the many BAT2 stakeholders</a:t>
            </a:r>
          </a:p>
          <a:p>
            <a:pPr>
              <a:buFont typeface="Arial" panose="020B0604020202020204" pitchFamily="34" charset="0"/>
              <a:buChar char="•"/>
            </a:pPr>
            <a:r>
              <a:rPr lang="en-US" dirty="0" smtClean="0"/>
              <a:t>Teleconferences with ACTFL, LTI &amp; BYU</a:t>
            </a:r>
          </a:p>
          <a:p>
            <a:pPr>
              <a:buFont typeface="Arial" panose="020B0604020202020204" pitchFamily="34" charset="0"/>
              <a:buChar char="•"/>
            </a:pPr>
            <a:r>
              <a:rPr lang="en-US" dirty="0" smtClean="0"/>
              <a:t>Norming forums for testers/raters of Speaking and Writing</a:t>
            </a:r>
          </a:p>
          <a:p>
            <a:pPr>
              <a:buFont typeface="Arial" panose="020B0604020202020204" pitchFamily="34" charset="0"/>
              <a:buChar char="•"/>
            </a:pPr>
            <a:r>
              <a:rPr lang="en-US" dirty="0" smtClean="0"/>
              <a:t>Questionnaire responses from test takers and proctors</a:t>
            </a:r>
          </a:p>
          <a:p>
            <a:pPr>
              <a:buFont typeface="Arial" panose="020B0604020202020204" pitchFamily="34" charset="0"/>
              <a:buChar char="•"/>
            </a:pPr>
            <a:r>
              <a:rPr lang="en-US" dirty="0" smtClean="0"/>
              <a:t>Analysis of BAT2 scores vs. national testing SLPs</a:t>
            </a:r>
          </a:p>
          <a:p>
            <a:pPr>
              <a:buFont typeface="Arial" panose="020B0604020202020204" pitchFamily="34" charset="0"/>
              <a:buChar char="•"/>
            </a:pPr>
            <a:r>
              <a:rPr lang="en-US" dirty="0" smtClean="0"/>
              <a:t>Analysis of Speaking/Writing rater agreement data</a:t>
            </a:r>
          </a:p>
          <a:p>
            <a:pPr>
              <a:buFont typeface="Arial" panose="020B0604020202020204" pitchFamily="34" charset="0"/>
              <a:buChar char="•"/>
            </a:pPr>
            <a:r>
              <a:rPr lang="en-US" dirty="0" smtClean="0"/>
              <a:t>Post-facto review with subject matter experts</a:t>
            </a:r>
            <a:endParaRPr lang="en-US" dirty="0"/>
          </a:p>
        </p:txBody>
      </p:sp>
      <p:sp>
        <p:nvSpPr>
          <p:cNvPr id="22"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How Did We Collect Information?</a:t>
            </a:r>
            <a:endParaRPr lang="en-US" sz="3200" dirty="0">
              <a:solidFill>
                <a:schemeClr val="tx2"/>
              </a:solidFill>
            </a:endParaRPr>
          </a:p>
        </p:txBody>
      </p:sp>
    </p:spTree>
    <p:extLst>
      <p:ext uri="{BB962C8B-B14F-4D97-AF65-F5344CB8AC3E}">
        <p14:creationId xmlns:p14="http://schemas.microsoft.com/office/powerpoint/2010/main" val="128625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t>What were the results?</a:t>
            </a:r>
          </a:p>
          <a:p>
            <a:pPr>
              <a:buFont typeface="Arial" panose="020B0604020202020204" pitchFamily="34" charset="0"/>
              <a:buChar char="•"/>
            </a:pPr>
            <a:r>
              <a:rPr lang="en-US" dirty="0" smtClean="0"/>
              <a:t>What went well?</a:t>
            </a:r>
          </a:p>
          <a:p>
            <a:pPr>
              <a:buFont typeface="Arial" panose="020B0604020202020204" pitchFamily="34" charset="0"/>
              <a:buChar char="•"/>
            </a:pPr>
            <a:r>
              <a:rPr lang="en-US" dirty="0" smtClean="0"/>
              <a:t>What didn’t go well or had unintended consequences?</a:t>
            </a:r>
          </a:p>
          <a:p>
            <a:pPr>
              <a:buFont typeface="Arial" panose="020B0604020202020204" pitchFamily="34" charset="0"/>
              <a:buChar char="•"/>
            </a:pPr>
            <a:r>
              <a:rPr lang="en-US" dirty="0" smtClean="0"/>
              <a:t>What would we do differently?</a:t>
            </a:r>
          </a:p>
          <a:p>
            <a:pPr>
              <a:buFont typeface="Arial" panose="020B0604020202020204" pitchFamily="34" charset="0"/>
              <a:buChar char="•"/>
            </a:pPr>
            <a:r>
              <a:rPr lang="en-US" dirty="0" smtClean="0"/>
              <a:t>Were the project goals attained?</a:t>
            </a:r>
          </a:p>
          <a:p>
            <a:pPr>
              <a:buFont typeface="Arial" panose="020B0604020202020204" pitchFamily="34" charset="0"/>
              <a:buChar char="•"/>
            </a:pPr>
            <a:r>
              <a:rPr lang="en-US" dirty="0" smtClean="0"/>
              <a:t>What surprises did the team have to contend with?</a:t>
            </a:r>
          </a:p>
          <a:p>
            <a:pPr>
              <a:buFont typeface="Arial" panose="020B0604020202020204" pitchFamily="34" charset="0"/>
              <a:buChar char="•"/>
            </a:pPr>
            <a:r>
              <a:rPr lang="en-US" dirty="0" smtClean="0"/>
              <a:t>What were some technical lessons learned?</a:t>
            </a:r>
          </a:p>
          <a:p>
            <a:pPr>
              <a:buFont typeface="Arial" panose="020B0604020202020204" pitchFamily="34" charset="0"/>
              <a:buChar char="•"/>
            </a:pPr>
            <a:r>
              <a:rPr lang="en-US" dirty="0" smtClean="0"/>
              <a:t>Which best practices should be implemented immediately?</a:t>
            </a:r>
            <a:endParaRPr lang="en-US" dirty="0"/>
          </a:p>
        </p:txBody>
      </p:sp>
      <p:pic>
        <p:nvPicPr>
          <p:cNvPr id="10"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6"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Questions Did We Ask?</a:t>
            </a:r>
            <a:endParaRPr lang="en-US" sz="3200" dirty="0">
              <a:solidFill>
                <a:schemeClr val="tx2"/>
              </a:solidFill>
            </a:endParaRPr>
          </a:p>
        </p:txBody>
      </p:sp>
    </p:spTree>
    <p:extLst>
      <p:ext uri="{BB962C8B-B14F-4D97-AF65-F5344CB8AC3E}">
        <p14:creationId xmlns:p14="http://schemas.microsoft.com/office/powerpoint/2010/main" val="3932490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41103608"/>
              </p:ext>
            </p:extLst>
          </p:nvPr>
        </p:nvGraphicFramePr>
        <p:xfrm>
          <a:off x="152399" y="1905000"/>
          <a:ext cx="8077201" cy="4097317"/>
        </p:xfrm>
        <a:graphic>
          <a:graphicData uri="http://schemas.openxmlformats.org/drawingml/2006/table">
            <a:tbl>
              <a:tblPr/>
              <a:tblGrid>
                <a:gridCol w="959074">
                  <a:extLst>
                    <a:ext uri="{9D8B030D-6E8A-4147-A177-3AD203B41FA5}">
                      <a16:colId xmlns:a16="http://schemas.microsoft.com/office/drawing/2014/main" val="3480227419"/>
                    </a:ext>
                  </a:extLst>
                </a:gridCol>
                <a:gridCol w="3281831">
                  <a:extLst>
                    <a:ext uri="{9D8B030D-6E8A-4147-A177-3AD203B41FA5}">
                      <a16:colId xmlns:a16="http://schemas.microsoft.com/office/drawing/2014/main" val="1171354725"/>
                    </a:ext>
                  </a:extLst>
                </a:gridCol>
                <a:gridCol w="959074">
                  <a:extLst>
                    <a:ext uri="{9D8B030D-6E8A-4147-A177-3AD203B41FA5}">
                      <a16:colId xmlns:a16="http://schemas.microsoft.com/office/drawing/2014/main" val="3127636704"/>
                    </a:ext>
                  </a:extLst>
                </a:gridCol>
                <a:gridCol w="959074">
                  <a:extLst>
                    <a:ext uri="{9D8B030D-6E8A-4147-A177-3AD203B41FA5}">
                      <a16:colId xmlns:a16="http://schemas.microsoft.com/office/drawing/2014/main" val="1784680582"/>
                    </a:ext>
                  </a:extLst>
                </a:gridCol>
                <a:gridCol w="959074">
                  <a:extLst>
                    <a:ext uri="{9D8B030D-6E8A-4147-A177-3AD203B41FA5}">
                      <a16:colId xmlns:a16="http://schemas.microsoft.com/office/drawing/2014/main" val="1478705045"/>
                    </a:ext>
                  </a:extLst>
                </a:gridCol>
                <a:gridCol w="959074">
                  <a:extLst>
                    <a:ext uri="{9D8B030D-6E8A-4147-A177-3AD203B41FA5}">
                      <a16:colId xmlns:a16="http://schemas.microsoft.com/office/drawing/2014/main" val="331720163"/>
                    </a:ext>
                  </a:extLst>
                </a:gridCol>
              </a:tblGrid>
              <a:tr h="26838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100" b="0" i="0" u="none" strike="noStrike">
                          <a:solidFill>
                            <a:srgbClr val="000000"/>
                          </a:solidFill>
                          <a:effectLst/>
                          <a:latin typeface="Calibri" panose="020F0502020204030204" pitchFamily="34" charset="0"/>
                        </a:rPr>
                        <a:t>BAT2 scores compared to National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9331575"/>
                  </a:ext>
                </a:extLst>
              </a:tr>
              <a:tr h="28116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R</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W</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335536"/>
                  </a:ext>
                </a:extLst>
              </a:tr>
              <a:tr h="28116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Higher by 1 full level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11226406"/>
                  </a:ext>
                </a:extLst>
              </a:tr>
              <a:tr h="28116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20671890"/>
                  </a:ext>
                </a:extLst>
              </a:tr>
              <a:tr h="26838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Higher By a plus point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74355469"/>
                  </a:ext>
                </a:extLst>
              </a:tr>
              <a:tr h="25560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15130251"/>
                  </a:ext>
                </a:extLst>
              </a:tr>
              <a:tr h="25560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Scores match exactly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476002041"/>
                  </a:ext>
                </a:extLst>
              </a:tr>
              <a:tr h="25560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panose="020F0502020204030204" pitchFamily="34" charset="0"/>
                        </a:rPr>
                        <a:t>38%</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000" b="0" i="0" u="none" strike="noStrike" dirty="0">
                          <a:solidFill>
                            <a:srgbClr val="000000"/>
                          </a:solidFill>
                          <a:effectLst/>
                          <a:latin typeface="Calibri" panose="020F0502020204030204" pitchFamily="34" charset="0"/>
                        </a:rPr>
                        <a:t>46%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000" b="0" i="0" u="none" strike="noStrike" dirty="0">
                          <a:solidFill>
                            <a:srgbClr val="000000"/>
                          </a:solidFill>
                          <a:effectLst/>
                          <a:latin typeface="Calibri" panose="020F0502020204030204" pitchFamily="34" charset="0"/>
                        </a:rPr>
                        <a:t>39%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000" b="0" i="0" u="none" strike="noStrike" dirty="0">
                          <a:solidFill>
                            <a:srgbClr val="000000"/>
                          </a:solidFill>
                          <a:effectLst/>
                          <a:latin typeface="Calibri" panose="020F0502020204030204" pitchFamily="34" charset="0"/>
                        </a:rPr>
                        <a:t>47%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06943090"/>
                  </a:ext>
                </a:extLst>
              </a:tr>
              <a:tr h="26838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Lower by a plus point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67297280"/>
                  </a:ext>
                </a:extLst>
              </a:tr>
              <a:tr h="28116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77365704"/>
                  </a:ext>
                </a:extLst>
              </a:tr>
              <a:tr h="28116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Lower by a full level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85347737"/>
                  </a:ext>
                </a:extLst>
              </a:tr>
              <a:tr h="28116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72535092"/>
                  </a:ext>
                </a:extLst>
              </a:tr>
              <a:tr h="26838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Lower by more than 1 level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7A7"/>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7A7"/>
                    </a:solidFill>
                  </a:tcP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7A7"/>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7A7"/>
                    </a:solidFill>
                  </a:tcPr>
                </a:tc>
                <a:extLst>
                  <a:ext uri="{0D108BD9-81ED-4DB2-BD59-A6C34878D82A}">
                    <a16:rowId xmlns:a16="http://schemas.microsoft.com/office/drawing/2014/main" val="468380127"/>
                  </a:ext>
                </a:extLst>
              </a:tr>
              <a:tr h="25560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A7A7"/>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A7A7"/>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A7A7"/>
                    </a:solidFill>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A7A7"/>
                    </a:solidFill>
                  </a:tcPr>
                </a:tc>
                <a:extLst>
                  <a:ext uri="{0D108BD9-81ED-4DB2-BD59-A6C34878D82A}">
                    <a16:rowId xmlns:a16="http://schemas.microsoft.com/office/drawing/2014/main" val="3581292119"/>
                  </a:ext>
                </a:extLst>
              </a:tr>
              <a:tr h="255607">
                <a:tc>
                  <a:txBody>
                    <a:bodyPr/>
                    <a:lstStyle/>
                    <a:p>
                      <a:pPr algn="r" fontAlgn="b"/>
                      <a:r>
                        <a:rPr lang="en-US" sz="1100" b="0" i="0" u="none" strike="noStrike">
                          <a:solidFill>
                            <a:srgbClr val="000000"/>
                          </a:solidFill>
                          <a:effectLst/>
                          <a:latin typeface="Calibri" panose="020F0502020204030204" pitchFamily="34" charset="0"/>
                        </a:rPr>
                        <a:t>n=</a:t>
                      </a: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177</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89808294"/>
                  </a:ext>
                </a:extLst>
              </a:tr>
            </a:tbl>
          </a:graphicData>
        </a:graphic>
      </p:graphicFrame>
      <p:sp>
        <p:nvSpPr>
          <p:cNvPr id="4"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Were the Results?</a:t>
            </a:r>
            <a:endParaRPr lang="en-US" sz="3200" dirty="0">
              <a:solidFill>
                <a:schemeClr val="tx2"/>
              </a:solidFill>
            </a:endParaRPr>
          </a:p>
        </p:txBody>
      </p:sp>
      <p:sp>
        <p:nvSpPr>
          <p:cNvPr id="7" name="Oval 6"/>
          <p:cNvSpPr/>
          <p:nvPr/>
        </p:nvSpPr>
        <p:spPr>
          <a:xfrm>
            <a:off x="5577840" y="3813048"/>
            <a:ext cx="481584" cy="304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00" y="3813048"/>
            <a:ext cx="533400" cy="304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31864" y="3813048"/>
            <a:ext cx="481584" cy="304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85888" y="3813048"/>
            <a:ext cx="481584" cy="304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719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4"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What Does That Mean?</a:t>
            </a:r>
            <a:endParaRPr lang="en-US" sz="3200" dirty="0">
              <a:solidFill>
                <a:schemeClr val="tx2"/>
              </a:solidFill>
            </a:endParaRPr>
          </a:p>
        </p:txBody>
      </p:sp>
      <p:graphicFrame>
        <p:nvGraphicFramePr>
          <p:cNvPr id="5" name="Chart 4"/>
          <p:cNvGraphicFramePr>
            <a:graphicFrameLocks/>
          </p:cNvGraphicFramePr>
          <p:nvPr>
            <p:extLst>
              <p:ext uri="{D42A27DB-BD31-4B8C-83A1-F6EECF244321}">
                <p14:modId xmlns:p14="http://schemas.microsoft.com/office/powerpoint/2010/main" val="3580091394"/>
              </p:ext>
            </p:extLst>
          </p:nvPr>
        </p:nvGraphicFramePr>
        <p:xfrm>
          <a:off x="914402" y="1371600"/>
          <a:ext cx="7315198"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370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29600" y="304800"/>
            <a:ext cx="739020" cy="621697"/>
          </a:xfrm>
          <a:prstGeom prst="rect">
            <a:avLst/>
          </a:prstGeom>
          <a:noFill/>
          <a:ln w="9525">
            <a:noFill/>
            <a:miter lim="800000"/>
            <a:headEnd/>
            <a:tailEnd/>
          </a:ln>
          <a:effectLst/>
        </p:spPr>
      </p:pic>
      <p:sp>
        <p:nvSpPr>
          <p:cNvPr id="4" name="Content Placeholder 1"/>
          <p:cNvSpPr>
            <a:spLocks noGrp="1"/>
          </p:cNvSpPr>
          <p:nvPr>
            <p:ph idx="1"/>
          </p:nvPr>
        </p:nvSpPr>
        <p:spPr>
          <a:xfrm>
            <a:off x="822959" y="1845734"/>
            <a:ext cx="7543801" cy="4402666"/>
          </a:xfrm>
        </p:spPr>
        <p:txBody>
          <a:bodyPr/>
          <a:lstStyle/>
          <a:p>
            <a:pPr>
              <a:buFont typeface="Arial" panose="020B0604020202020204" pitchFamily="34" charset="0"/>
              <a:buChar char="•"/>
            </a:pPr>
            <a:r>
              <a:rPr lang="en-US" dirty="0" smtClean="0"/>
              <a:t>196 test takers from 18 countries took both the BAT2 and national STANAG 6001 tests</a:t>
            </a:r>
          </a:p>
          <a:p>
            <a:pPr>
              <a:buFont typeface="Arial" panose="020B0604020202020204" pitchFamily="34" charset="0"/>
              <a:buChar char="•"/>
            </a:pPr>
            <a:r>
              <a:rPr lang="en-US" dirty="0" smtClean="0"/>
              <a:t>Our very own Allan, Corina, </a:t>
            </a:r>
            <a:r>
              <a:rPr lang="en-US" dirty="0" err="1" smtClean="0"/>
              <a:t>Julija</a:t>
            </a:r>
            <a:r>
              <a:rPr lang="en-US" dirty="0" smtClean="0"/>
              <a:t>, Martina, Tamar &amp; </a:t>
            </a:r>
            <a:r>
              <a:rPr lang="en-US" dirty="0" err="1" smtClean="0"/>
              <a:t>Birgitte</a:t>
            </a:r>
            <a:r>
              <a:rPr lang="en-US" dirty="0" smtClean="0"/>
              <a:t> conducted all of the Speaking tests</a:t>
            </a:r>
          </a:p>
          <a:p>
            <a:pPr>
              <a:buFont typeface="Arial" panose="020B0604020202020204" pitchFamily="34" charset="0"/>
              <a:buChar char="•"/>
            </a:pPr>
            <a:r>
              <a:rPr lang="en-US" dirty="0" smtClean="0"/>
              <a:t>Speaking &amp; Writing test raters included the six testers as well as Gabriela, Irena, Jan, Krassimira, </a:t>
            </a:r>
            <a:r>
              <a:rPr lang="en-US" dirty="0" err="1" smtClean="0"/>
              <a:t>Nermin</a:t>
            </a:r>
            <a:r>
              <a:rPr lang="en-US" dirty="0" smtClean="0"/>
              <a:t>, Tadeja, Vlad, and, of course, Mary Jo &amp; Elvira</a:t>
            </a:r>
          </a:p>
          <a:p>
            <a:pPr>
              <a:buFont typeface="Arial" panose="020B0604020202020204" pitchFamily="34" charset="0"/>
              <a:buChar char="•"/>
            </a:pPr>
            <a:r>
              <a:rPr lang="en-US" dirty="0" smtClean="0"/>
              <a:t>BAT2-National score adjacency (within a plus level)</a:t>
            </a:r>
          </a:p>
          <a:p>
            <a:pPr lvl="1">
              <a:buFont typeface="Arial" panose="020B0604020202020204" pitchFamily="34" charset="0"/>
              <a:buChar char="•"/>
            </a:pPr>
            <a:r>
              <a:rPr lang="en-US" dirty="0" smtClean="0"/>
              <a:t>Listening – 73%	</a:t>
            </a:r>
          </a:p>
          <a:p>
            <a:pPr lvl="1">
              <a:buFont typeface="Arial" panose="020B0604020202020204" pitchFamily="34" charset="0"/>
              <a:buChar char="•"/>
            </a:pPr>
            <a:r>
              <a:rPr lang="en-US" dirty="0" smtClean="0"/>
              <a:t>Speaking – 88%</a:t>
            </a:r>
          </a:p>
          <a:p>
            <a:pPr lvl="1">
              <a:buFont typeface="Arial" panose="020B0604020202020204" pitchFamily="34" charset="0"/>
              <a:buChar char="•"/>
            </a:pPr>
            <a:r>
              <a:rPr lang="en-US" dirty="0" smtClean="0"/>
              <a:t>Reading – 74%</a:t>
            </a:r>
          </a:p>
          <a:p>
            <a:pPr lvl="1">
              <a:buFont typeface="Arial" panose="020B0604020202020204" pitchFamily="34" charset="0"/>
              <a:buChar char="•"/>
            </a:pPr>
            <a:r>
              <a:rPr lang="en-US" dirty="0" smtClean="0"/>
              <a:t>Writing – 89%</a:t>
            </a:r>
            <a:endParaRPr lang="en-US" dirty="0"/>
          </a:p>
        </p:txBody>
      </p:sp>
      <p:sp>
        <p:nvSpPr>
          <p:cNvPr id="5" name="Rectangle 3074"/>
          <p:cNvSpPr>
            <a:spLocks noGrp="1" noChangeArrowheads="1"/>
          </p:cNvSpPr>
          <p:nvPr>
            <p:ph type="title"/>
          </p:nvPr>
        </p:nvSpPr>
        <p:spPr>
          <a:xfrm>
            <a:off x="1343609" y="233266"/>
            <a:ext cx="6456784" cy="911981"/>
          </a:xfrm>
          <a:solidFill>
            <a:schemeClr val="accent2">
              <a:lumMod val="60000"/>
              <a:lumOff val="40000"/>
            </a:schemeClr>
          </a:solidFill>
        </p:spPr>
        <p:txBody>
          <a:bodyPr anchor="ctr"/>
          <a:lstStyle/>
          <a:p>
            <a:pPr algn="ctr" eaLnBrk="0" fontAlgn="base" hangingPunct="0">
              <a:spcAft>
                <a:spcPct val="0"/>
              </a:spcAft>
            </a:pPr>
            <a:r>
              <a:rPr lang="en-US" sz="3200" dirty="0" smtClean="0">
                <a:solidFill>
                  <a:schemeClr val="tx2"/>
                </a:solidFill>
              </a:rPr>
              <a:t>Were the Project Goals Achieved?</a:t>
            </a:r>
            <a:endParaRPr lang="en-US" sz="3200" dirty="0">
              <a:solidFill>
                <a:schemeClr val="tx2"/>
              </a:solidFill>
            </a:endParaRPr>
          </a:p>
        </p:txBody>
      </p:sp>
    </p:spTree>
    <p:extLst>
      <p:ext uri="{BB962C8B-B14F-4D97-AF65-F5344CB8AC3E}">
        <p14:creationId xmlns:p14="http://schemas.microsoft.com/office/powerpoint/2010/main" val="3646237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3040</TotalTime>
  <Pages>7</Pages>
  <Words>898</Words>
  <Application>Microsoft Office PowerPoint</Application>
  <PresentationFormat>On-screen Show (4:3)</PresentationFormat>
  <Paragraphs>153</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Retrospect</vt:lpstr>
      <vt:lpstr>BAT2 Project Lessons Learned </vt:lpstr>
      <vt:lpstr>Why Run Another BAT?</vt:lpstr>
      <vt:lpstr>BAT2 Purpose</vt:lpstr>
      <vt:lpstr>Were There Lessons Learned?</vt:lpstr>
      <vt:lpstr>How Did We Collect Information?</vt:lpstr>
      <vt:lpstr>What Questions Did We Ask?</vt:lpstr>
      <vt:lpstr>What Were the Results?</vt:lpstr>
      <vt:lpstr>What Does That Mean?</vt:lpstr>
      <vt:lpstr>Were the Project Goals Achieved?</vt:lpstr>
      <vt:lpstr>What Went Well?</vt:lpstr>
      <vt:lpstr>What Didn’t Go So Well?</vt:lpstr>
      <vt:lpstr>What Would We Do Differently?</vt:lpstr>
      <vt:lpstr>What Was Surprising?</vt:lpstr>
      <vt:lpstr>What Were Tech Lessons Learned?</vt:lpstr>
      <vt:lpstr>What Best Practices Did We Discover?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TELEPHONIC OPI'S</dc:title>
  <dc:creator>Microsoft Corporation</dc:creator>
  <cp:lastModifiedBy>Oglesby, David Mr CIV</cp:lastModifiedBy>
  <cp:revision>197</cp:revision>
  <cp:lastPrinted>2001-01-24T16:02:09Z</cp:lastPrinted>
  <dcterms:created xsi:type="dcterms:W3CDTF">1996-03-11T07:51:00Z</dcterms:created>
  <dcterms:modified xsi:type="dcterms:W3CDTF">2019-08-01T06:24:04Z</dcterms:modified>
</cp:coreProperties>
</file>