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8.xml" ContentType="application/vnd.openxmlformats-officedocument.theme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theme/theme9.xml" ContentType="application/vnd.openxmlformats-officedocument.theme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heme/theme10.xml" ContentType="application/vnd.openxmlformats-officedocument.theme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11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theme/theme12.xml" ContentType="application/vnd.openxmlformats-officedocument.theme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theme/theme13.xml" ContentType="application/vnd.openxmlformats-officedocument.theme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theme/theme14.xml" ContentType="application/vnd.openxmlformats-officedocument.theme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theme/theme15.xml" ContentType="application/vnd.openxmlformats-officedocument.theme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theme/theme16.xml" ContentType="application/vnd.openxmlformats-officedocument.theme+xml"/>
  <Override PartName="/ppt/theme/theme17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84" r:id="rId3"/>
    <p:sldMasterId id="2147483696" r:id="rId4"/>
    <p:sldMasterId id="2147483709" r:id="rId5"/>
    <p:sldMasterId id="2147483721" r:id="rId6"/>
    <p:sldMasterId id="2147483733" r:id="rId7"/>
    <p:sldMasterId id="2147483746" r:id="rId8"/>
    <p:sldMasterId id="2147483759" r:id="rId9"/>
    <p:sldMasterId id="2147483772" r:id="rId10"/>
    <p:sldMasterId id="2147483784" r:id="rId11"/>
    <p:sldMasterId id="2147483797" r:id="rId12"/>
    <p:sldMasterId id="2147483809" r:id="rId13"/>
    <p:sldMasterId id="2147483821" r:id="rId14"/>
    <p:sldMasterId id="2147483833" r:id="rId15"/>
    <p:sldMasterId id="2147483846" r:id="rId16"/>
  </p:sldMasterIdLst>
  <p:notesMasterIdLst>
    <p:notesMasterId r:id="rId49"/>
  </p:notesMasterIdLst>
  <p:sldIdLst>
    <p:sldId id="256" r:id="rId17"/>
    <p:sldId id="257" r:id="rId18"/>
    <p:sldId id="259" r:id="rId19"/>
    <p:sldId id="261" r:id="rId20"/>
    <p:sldId id="264" r:id="rId21"/>
    <p:sldId id="265" r:id="rId22"/>
    <p:sldId id="266" r:id="rId23"/>
    <p:sldId id="267" r:id="rId24"/>
    <p:sldId id="268" r:id="rId25"/>
    <p:sldId id="269" r:id="rId26"/>
    <p:sldId id="270" r:id="rId27"/>
    <p:sldId id="271" r:id="rId28"/>
    <p:sldId id="272" r:id="rId29"/>
    <p:sldId id="273" r:id="rId30"/>
    <p:sldId id="274" r:id="rId31"/>
    <p:sldId id="276" r:id="rId32"/>
    <p:sldId id="275" r:id="rId33"/>
    <p:sldId id="293" r:id="rId34"/>
    <p:sldId id="278" r:id="rId35"/>
    <p:sldId id="279" r:id="rId36"/>
    <p:sldId id="294" r:id="rId37"/>
    <p:sldId id="280" r:id="rId38"/>
    <p:sldId id="281" r:id="rId39"/>
    <p:sldId id="292" r:id="rId40"/>
    <p:sldId id="282" r:id="rId41"/>
    <p:sldId id="285" r:id="rId42"/>
    <p:sldId id="287" r:id="rId43"/>
    <p:sldId id="288" r:id="rId44"/>
    <p:sldId id="289" r:id="rId45"/>
    <p:sldId id="262" r:id="rId46"/>
    <p:sldId id="295" r:id="rId47"/>
    <p:sldId id="290" r:id="rId4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2" y="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9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5.xml"/><Relationship Id="rId34" Type="http://schemas.openxmlformats.org/officeDocument/2006/relationships/slide" Target="slides/slide18.xml"/><Relationship Id="rId42" Type="http://schemas.openxmlformats.org/officeDocument/2006/relationships/slide" Target="slides/slide26.xml"/><Relationship Id="rId47" Type="http://schemas.openxmlformats.org/officeDocument/2006/relationships/slide" Target="slides/slide31.xml"/><Relationship Id="rId50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33" Type="http://schemas.openxmlformats.org/officeDocument/2006/relationships/slide" Target="slides/slide17.xml"/><Relationship Id="rId38" Type="http://schemas.openxmlformats.org/officeDocument/2006/relationships/slide" Target="slides/slide22.xml"/><Relationship Id="rId46" Type="http://schemas.openxmlformats.org/officeDocument/2006/relationships/slide" Target="slides/slide30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4.xml"/><Relationship Id="rId29" Type="http://schemas.openxmlformats.org/officeDocument/2006/relationships/slide" Target="slides/slide13.xml"/><Relationship Id="rId41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8.xml"/><Relationship Id="rId32" Type="http://schemas.openxmlformats.org/officeDocument/2006/relationships/slide" Target="slides/slide16.xml"/><Relationship Id="rId37" Type="http://schemas.openxmlformats.org/officeDocument/2006/relationships/slide" Target="slides/slide21.xml"/><Relationship Id="rId40" Type="http://schemas.openxmlformats.org/officeDocument/2006/relationships/slide" Target="slides/slide24.xml"/><Relationship Id="rId45" Type="http://schemas.openxmlformats.org/officeDocument/2006/relationships/slide" Target="slides/slide29.xml"/><Relationship Id="rId53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7.xml"/><Relationship Id="rId28" Type="http://schemas.openxmlformats.org/officeDocument/2006/relationships/slide" Target="slides/slide12.xml"/><Relationship Id="rId36" Type="http://schemas.openxmlformats.org/officeDocument/2006/relationships/slide" Target="slides/slide20.xml"/><Relationship Id="rId49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3.xml"/><Relationship Id="rId31" Type="http://schemas.openxmlformats.org/officeDocument/2006/relationships/slide" Target="slides/slide15.xml"/><Relationship Id="rId44" Type="http://schemas.openxmlformats.org/officeDocument/2006/relationships/slide" Target="slides/slide28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slide" Target="slides/slide14.xml"/><Relationship Id="rId35" Type="http://schemas.openxmlformats.org/officeDocument/2006/relationships/slide" Target="slides/slide19.xml"/><Relationship Id="rId43" Type="http://schemas.openxmlformats.org/officeDocument/2006/relationships/slide" Target="slides/slide27.xml"/><Relationship Id="rId48" Type="http://schemas.openxmlformats.org/officeDocument/2006/relationships/slide" Target="slides/slide32.xml"/><Relationship Id="rId8" Type="http://schemas.openxmlformats.org/officeDocument/2006/relationships/slideMaster" Target="slideMasters/slideMaster8.xml"/><Relationship Id="rId51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'Ark1'!$B$1</c:f>
              <c:strCache>
                <c:ptCount val="1"/>
                <c:pt idx="0">
                  <c:v>Share of total training programme</c:v>
                </c:pt>
              </c:strCache>
            </c:strRef>
          </c:tx>
          <c:dLbls>
            <c:dLbl>
              <c:idx val="0"/>
              <c:layout>
                <c:manualLayout>
                  <c:x val="-0.13765061485369884"/>
                  <c:y val="1.0313827134689347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9.2949353553028094E-2"/>
                  <c:y val="-0.155904058429112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9.2949353553028094E-2"/>
                  <c:y val="0.1579670448035037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'Ark1'!$A$2:$A$4</c:f>
              <c:strCache>
                <c:ptCount val="3"/>
                <c:pt idx="0">
                  <c:v>Language training</c:v>
                </c:pt>
                <c:pt idx="1">
                  <c:v>Social studies</c:v>
                </c:pt>
                <c:pt idx="2">
                  <c:v>Military skills, physical training</c:v>
                </c:pt>
              </c:strCache>
            </c:strRef>
          </c:cat>
          <c:val>
            <c:numRef>
              <c:f>'Ark1'!$B$2:$B$4</c:f>
              <c:numCache>
                <c:formatCode>General</c:formatCode>
                <c:ptCount val="3"/>
                <c:pt idx="0">
                  <c:v>50</c:v>
                </c:pt>
                <c:pt idx="1">
                  <c:v>25</c:v>
                </c:pt>
                <c:pt idx="2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3040475843297361"/>
          <c:y val="0.27668719342159892"/>
          <c:w val="0.36033598230776709"/>
          <c:h val="0.6047875336143931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l-SI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89672D-4B65-4DC6-A2B3-63FFD80E680E}" type="datetimeFigureOut">
              <a:rPr lang="da-DK" smtClean="0"/>
              <a:t>23-10-2012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922CD-32E8-4ED9-978E-4B32E8718260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07406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190CA9-99F9-45D9-A8C2-E690CB8C5A10}" type="slidenum">
              <a:rPr lang="da-DK">
                <a:solidFill>
                  <a:prstClr val="black"/>
                </a:solidFill>
              </a:rPr>
              <a:pPr/>
              <a:t>9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D3BD37-D13C-4021-91F8-B0F70E04031F}" type="slidenum">
              <a:rPr lang="da-DK">
                <a:solidFill>
                  <a:prstClr val="black"/>
                </a:solidFill>
              </a:rPr>
              <a:pPr/>
              <a:t>10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275E56-CDEF-4B52-978A-2E9D9978AB8F}" type="slidenum">
              <a:rPr lang="da-DK">
                <a:solidFill>
                  <a:prstClr val="black"/>
                </a:solidFill>
              </a:rPr>
              <a:pPr/>
              <a:t>32</a:t>
            </a:fld>
            <a:endParaRPr lang="da-DK">
              <a:solidFill>
                <a:prstClr val="black"/>
              </a:solidFill>
            </a:endParaRPr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1AB0-16A7-4E4C-95CF-D53ED4D45BFC}" type="datetimeFigureOut">
              <a:rPr lang="da-DK" smtClean="0"/>
              <a:t>23-10-2012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28955-FC9F-4E9A-9416-14F7AA6C41E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1833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1AB0-16A7-4E4C-95CF-D53ED4D45BFC}" type="datetimeFigureOut">
              <a:rPr lang="da-DK" smtClean="0"/>
              <a:t>23-10-2012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28955-FC9F-4E9A-9416-14F7AA6C41E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498184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88F07-C3B4-4727-A12D-75F0F5AE8495}" type="slidenum">
              <a:rPr lang="da-DK" altLang="en-US">
                <a:solidFill>
                  <a:srgbClr val="000000"/>
                </a:solidFill>
              </a:rPr>
              <a:pPr/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21544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28A0E-9CBD-451F-9E36-2FD54345EC44}" type="slidenum">
              <a:rPr lang="da-DK" altLang="en-US">
                <a:solidFill>
                  <a:srgbClr val="000000"/>
                </a:solidFill>
              </a:rPr>
              <a:pPr/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43520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og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abe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E1CE2FC-8E3C-4091-8456-ED7C887B2C54}" type="slidenum">
              <a:rPr lang="da-DK" altLang="en-US">
                <a:solidFill>
                  <a:srgbClr val="000000"/>
                </a:solidFill>
              </a:rPr>
              <a:pPr/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68418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728ECE-2938-4786-BF3E-D33BE4A056A4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3568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A88BDA-4C80-4A58-8E84-9E23E6EECE73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59574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A421D6-E6F9-4055-91C6-5A636F08BA3F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863860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48E48-C5D5-4DA5-91FD-6D5F678B1981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092031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597D81-55E6-4D71-8F59-3C124E1CF845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32102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F1229-1AA0-4548-ACD0-F5443C600D8A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391957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577C5-AB36-41F4-A932-BB5089F69C31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332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1AB0-16A7-4E4C-95CF-D53ED4D45BFC}" type="datetimeFigureOut">
              <a:rPr lang="da-DK" smtClean="0"/>
              <a:t>23-10-2012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28955-FC9F-4E9A-9416-14F7AA6C41E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02000436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72921C-4F00-4582-A80C-B7BB705AB0C4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08127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F8BE6-B10C-4D64-9260-B7D3C18A1798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34781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9CEAA7-F0CA-4248-8F25-020D9CB81DE8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303528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C4BF3-DDAA-48B0-BBD5-54E9D3DD2E67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28816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69F716-22F1-4F6F-A3EE-E07C98FCB0C9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315310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173C02-7584-416A-AB42-4E95189CB5A4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622039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C0A819-61C3-43DA-9839-2AA172383071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048257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9C8BC-8D0D-4259-93FC-4451619BD3BA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457199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BCE121-09BD-4C3E-9B2C-665C56FA6565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791623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5A053-00AF-40EE-9282-9191807F1984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110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F76A-44BB-43D3-9893-570C18B4B6F9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74FF6-2EF6-492B-AA29-A5B428F91BA3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968639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ED2A35-5F3A-44CF-8C36-2A3B0C5E40C1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173748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B5ACB1-D6A8-4A6D-B415-797780DDA169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83347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3C08C-46A9-4480-9069-80CD4E9CA690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238059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AB51B4-4FF7-4951-9AE6-B41DC59F750B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326412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2AA466-2DF3-4319-BB33-AF34BAF0F122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8704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9D7EDB9-73A5-442A-B048-2FCB3A14F9D0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736989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000000"/>
              </a:solidFill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da-DK" altLang="en-US"/>
              <a:t>Klik for at redigere titeltypografi i masteren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da-DK" altLang="en-US"/>
              <a:t>Klik for at redigere undertiteltypografien i masteren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45FFA67-9C53-4B09-AB66-2DEA84164222}" type="slidenum">
              <a:rPr lang="da-DK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3996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80CE8-AC71-4E8C-8221-3CC1EBFB1FC6}" type="slidenum">
              <a:rPr lang="da-DK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577588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65240-D9BC-4D5C-9D23-85E2D5166985}" type="slidenum">
              <a:rPr lang="da-DK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58264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88D08-7E7C-457C-AF8F-18DB58E2FD0F}" type="slidenum">
              <a:rPr lang="da-DK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189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F76A-44BB-43D3-9893-570C18B4B6F9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74FF6-2EF6-492B-AA29-A5B428F91BA3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99480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8E3C2E-1170-4946-AB28-7124A24210E6}" type="slidenum">
              <a:rPr lang="da-DK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11844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9A14-DFFF-4F76-B15B-2DA76E4B3E0C}" type="slidenum">
              <a:rPr lang="da-DK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360100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159F0-E525-4D1F-AFBF-7FABE9DD4EF3}" type="slidenum">
              <a:rPr lang="da-DK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722544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9A9DB-5205-409E-B4FD-4C2957271A77}" type="slidenum">
              <a:rPr lang="da-DK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946302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DA15D-840C-4C51-A839-D7EAAD5D61CD}" type="slidenum">
              <a:rPr lang="da-DK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650886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EB0E49-6F2A-47FF-952B-472BAEDC3B85}" type="slidenum">
              <a:rPr lang="da-DK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619543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81B7E-46CD-4718-BC3C-C378F7A3815B}" type="slidenum">
              <a:rPr lang="da-DK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359584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778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7577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a-DK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5780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75781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da-DK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782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da-DK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783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a-DK" smtClean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75784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75785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da-DK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5786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a-DK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7578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da-DK" noProof="0" smtClean="0"/>
              <a:t>Klik for at redigere titeltypografi i masteren</a:t>
            </a:r>
          </a:p>
        </p:txBody>
      </p:sp>
      <p:sp>
        <p:nvSpPr>
          <p:cNvPr id="7578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da-DK" noProof="0" smtClean="0"/>
              <a:t>Klik for at redigere undertiteltypografien i masteren</a:t>
            </a:r>
          </a:p>
        </p:txBody>
      </p:sp>
      <p:sp>
        <p:nvSpPr>
          <p:cNvPr id="75789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5790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5791" name="Rectangle 1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8E8305D-27D8-481D-84B2-EFAC2C2CB945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325576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2F03A4-1063-4BD7-9572-930D9F36B6CE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3666994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574DFD-247C-4C89-B739-E69EEEBEDFD9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237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F76A-44BB-43D3-9893-570C18B4B6F9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74FF6-2EF6-492B-AA29-A5B428F91BA3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41122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5BD44C-4AE2-4FD9-8B31-A77F11AA3DED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964531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CE3EFC-DDDC-4341-A409-17A993C28D1A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875874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29B6C-1BC5-4D63-97DA-C909410FD456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118529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A0F6DC-2DB0-4B61-B08A-18218C1BD2F7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358654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58C161-33A3-473C-B743-167DAE595DC8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90801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675CE-7159-411D-86AA-68FFF5F79AD7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979690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A4EA81-325C-4498-A22E-1AE41882314A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639949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763EE-3487-4015-A405-704E05921176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029093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DF0DDA-FA14-49AE-9B21-F8BE0859333E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33594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023715-A230-4B5D-806D-777C69D473D4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238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F76A-44BB-43D3-9893-570C18B4B6F9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74FF6-2EF6-492B-AA29-A5B428F91BA3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425430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CA07F4-6F5E-453F-BBB4-C31ABF7AE7C0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439173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3817D2-9561-4C6C-9512-BF1BF9803187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916165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1CEA21-7F2F-435F-AD47-59EEC94BB750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338365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2FD32-5142-4B3F-B61A-0DE0A9FF170F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548684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063DCB-BB4E-4B74-83F1-BCCC6ACF0E85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064314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29041-3503-4B8C-9DA6-D851DF5C697A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959663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EB5C66-6A1B-464E-A708-EE9D437EAECB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80770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B0E70B-6556-4584-893C-50ED835619EF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122467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91536A-B685-460B-A80C-E5CECA227C50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266421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15363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a-DK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364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a-DK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365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a-DK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366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a-DK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367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a-DK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368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a-DK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5369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15371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1FFE8F0-65C2-40F2-8964-0115AD44021F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  <p:sp>
        <p:nvSpPr>
          <p:cNvPr id="153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da-DK" noProof="0" smtClean="0"/>
              <a:t>Klik for at redigere titeltypografi i masteren</a:t>
            </a:r>
          </a:p>
        </p:txBody>
      </p:sp>
      <p:sp>
        <p:nvSpPr>
          <p:cNvPr id="153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da-DK" noProof="0" smtClean="0"/>
              <a:t>Klik for at redigere undertiteltypografien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010745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F76A-44BB-43D3-9893-570C18B4B6F9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74FF6-2EF6-492B-AA29-A5B428F91BA3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414262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EAA9F-A70A-440E-893F-46F0418FA30F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006584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8D1B2-EA33-412B-A780-42E7D8486E5D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153554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5FADA5-62B9-418A-B912-12DC6739B4D5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933021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DF5BB-2F8B-44A2-A8E1-F88C76DFD2E5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701492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5B40B-7A1E-4A01-A1DC-04F9A0892D42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061834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3BEA2-6BC3-45FD-9EE7-C5C16F51C3EE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92357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346A5-5E63-4F88-B811-7968CE43FAED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853505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94C633-DE56-41EE-AE25-DA5AF05DE459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357220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F08AEB-5F0F-4499-8C31-BC891A1ECC78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429348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6DA63-8401-497F-A3E1-AA0F4F28301A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7860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F76A-44BB-43D3-9893-570C18B4B6F9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74FF6-2EF6-492B-AA29-A5B428F91BA3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086642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og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abe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8598F9A-8287-4EEC-B804-D8ADCFC263C3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358645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C1F3CE-BD9F-4C7C-BB07-F4ABC8768F98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782230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F4A0F-5A42-4794-958C-241FFBE296D6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9633196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14A12A-3DD2-4BCD-A589-9F640FBC9A11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984148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94295F-A98A-4D9B-9C97-7F86F060D4EF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561593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4B9221-F639-477D-8BED-8F2A6D4A5617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555711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DF9A88-7E30-46B1-A09A-CE0E365A4056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272099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9FFDE-697C-443C-ABC6-DD42B0ABD920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564159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0C85C-4BC9-4B82-8F5D-3448DC244F0D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277758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1C3BB-562B-4881-98BB-C41EAD76CBF9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3303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F76A-44BB-43D3-9893-570C18B4B6F9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74FF6-2EF6-492B-AA29-A5B428F91BA3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530388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A8CB19-F3C9-4918-8F19-C4747383AF38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437953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E833C-1EC9-4259-8E7D-DA66A9517D98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991558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FA0F01BD-A40D-47D1-B745-2A0E39253ED6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906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F76A-44BB-43D3-9893-570C18B4B6F9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74FF6-2EF6-492B-AA29-A5B428F91BA3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175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1AB0-16A7-4E4C-95CF-D53ED4D45BFC}" type="datetimeFigureOut">
              <a:rPr lang="da-DK" smtClean="0"/>
              <a:t>23-10-2012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28955-FC9F-4E9A-9416-14F7AA6C41E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64362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F76A-44BB-43D3-9893-570C18B4B6F9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74FF6-2EF6-492B-AA29-A5B428F91BA3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0200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F76A-44BB-43D3-9893-570C18B4B6F9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74FF6-2EF6-492B-AA29-A5B428F91BA3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6057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F76A-44BB-43D3-9893-570C18B4B6F9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74FF6-2EF6-492B-AA29-A5B428F91BA3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566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363C-2C10-439C-A362-FA2E93E452A4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134A-6991-4EF3-B389-436039312DDC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1237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363C-2C10-439C-A362-FA2E93E452A4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134A-6991-4EF3-B389-436039312DDC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6475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363C-2C10-439C-A362-FA2E93E452A4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134A-6991-4EF3-B389-436039312DDC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1341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363C-2C10-439C-A362-FA2E93E452A4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134A-6991-4EF3-B389-436039312DDC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9366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363C-2C10-439C-A362-FA2E93E452A4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134A-6991-4EF3-B389-436039312DDC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4581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363C-2C10-439C-A362-FA2E93E452A4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134A-6991-4EF3-B389-436039312DDC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143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363C-2C10-439C-A362-FA2E93E452A4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134A-6991-4EF3-B389-436039312DDC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919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1AB0-16A7-4E4C-95CF-D53ED4D45BFC}" type="datetimeFigureOut">
              <a:rPr lang="da-DK" smtClean="0"/>
              <a:t>23-10-2012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28955-FC9F-4E9A-9416-14F7AA6C41E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16016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363C-2C10-439C-A362-FA2E93E452A4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134A-6991-4EF3-B389-436039312DDC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9526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363C-2C10-439C-A362-FA2E93E452A4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134A-6991-4EF3-B389-436039312DDC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2816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363C-2C10-439C-A362-FA2E93E452A4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134A-6991-4EF3-B389-436039312DDC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19859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9363C-2C10-439C-A362-FA2E93E452A4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134A-6991-4EF3-B389-436039312DDC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91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5026-6030-4CAC-A41B-9BE90EF73EFE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2F01-EFDA-43B4-ABBF-FF21210E5631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02577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5026-6030-4CAC-A41B-9BE90EF73EFE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2F01-EFDA-43B4-ABBF-FF21210E5631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87629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5026-6030-4CAC-A41B-9BE90EF73EFE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2F01-EFDA-43B4-ABBF-FF21210E5631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24507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5026-6030-4CAC-A41B-9BE90EF73EFE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2F01-EFDA-43B4-ABBF-FF21210E5631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54967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5026-6030-4CAC-A41B-9BE90EF73EFE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2F01-EFDA-43B4-ABBF-FF21210E5631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322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5026-6030-4CAC-A41B-9BE90EF73EFE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2F01-EFDA-43B4-ABBF-FF21210E5631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580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1AB0-16A7-4E4C-95CF-D53ED4D45BFC}" type="datetimeFigureOut">
              <a:rPr lang="da-DK" smtClean="0"/>
              <a:t>23-10-2012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28955-FC9F-4E9A-9416-14F7AA6C41E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0270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5026-6030-4CAC-A41B-9BE90EF73EFE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2F01-EFDA-43B4-ABBF-FF21210E5631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8206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5026-6030-4CAC-A41B-9BE90EF73EFE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2F01-EFDA-43B4-ABBF-FF21210E5631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58836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5026-6030-4CAC-A41B-9BE90EF73EFE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2F01-EFDA-43B4-ABBF-FF21210E5631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5660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5026-6030-4CAC-A41B-9BE90EF73EFE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2F01-EFDA-43B4-ABBF-FF21210E5631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2658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B5026-6030-4CAC-A41B-9BE90EF73EFE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42F01-EFDA-43B4-ABBF-FF21210E5631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86031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CAA53C-98A0-48BF-813E-0A2948DF9611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6133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A444F-2432-4D86-BA77-220F4796E4A4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38750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A9207-987F-43E1-BCA3-14E1C96C5954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52322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627A05-8C0F-4EAE-8CAE-AB8EB0F17B90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59566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A1F9F5-F4AD-4606-800E-9C3D96B88616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091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1AB0-16A7-4E4C-95CF-D53ED4D45BFC}" type="datetimeFigureOut">
              <a:rPr lang="da-DK" smtClean="0"/>
              <a:t>23-10-2012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28955-FC9F-4E9A-9416-14F7AA6C41E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2489155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621E9F-AE95-48AC-B1A2-272EE19D7A54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91344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BD2F9B-55DE-41AD-9AB7-3C1DBF1BFDBB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22894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106720-A783-4C2D-AC86-3174CC5A8CED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468402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88EEB4-2DD3-42FB-A935-433C7532AE5C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3628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A4CF51-611C-4DC1-8DE6-5BF4657F89EF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39320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94E818-8E14-4D99-B9D6-826F87553367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93770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a-DK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a-DK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a-DK" smtClean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da-DK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da-DK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da-DK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da-DK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da-DK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a-DK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a-DK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a-DK" smtClean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da-DK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da-DK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da-DK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da-DK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da-DK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FA5E7-DBDF-44C5-9AF4-36F57E974E7E}" type="slidenum">
              <a:rPr lang="da-D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743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0786CC-64FE-40F6-BA4A-DD6DB386B773}" type="slidenum">
              <a:rPr lang="da-D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20147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13679-5CA9-417E-9C9C-2B0EF006B427}" type="slidenum">
              <a:rPr lang="da-D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46155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A629D-1C9F-426B-A7DF-8DAD26853DD9}" type="slidenum">
              <a:rPr lang="da-D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1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1AB0-16A7-4E4C-95CF-D53ED4D45BFC}" type="datetimeFigureOut">
              <a:rPr lang="da-DK" smtClean="0"/>
              <a:t>23-10-2012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28955-FC9F-4E9A-9416-14F7AA6C41E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70789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AFF3E-5442-4629-A516-3E02E3E194DA}" type="slidenum">
              <a:rPr lang="da-D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81270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C1019-CF2F-49F7-9776-DCF874A4C26D}" type="slidenum">
              <a:rPr lang="da-D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77901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6FC7-A3AC-42ED-84B3-5800377433AA}" type="slidenum">
              <a:rPr lang="da-D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60509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814AE-45FE-4BDC-B69A-B38795B12C05}" type="slidenum">
              <a:rPr lang="da-D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01697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AE1724-A131-4E17-B27D-12E29C1E23F2}" type="slidenum">
              <a:rPr lang="da-D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83114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6F134-FA88-4DA7-BCBB-657A923DFED2}" type="slidenum">
              <a:rPr lang="da-D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92724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C0311-596D-4D84-9047-92C088223D20}" type="slidenum">
              <a:rPr lang="da-DK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59519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15363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a-DK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364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a-DK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365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a-DK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366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a-DK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367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a-DK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5368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a-DK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5369" name="Rectangle 9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15371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9FE2010-96CA-4814-92EC-4A24E202036E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  <p:sp>
        <p:nvSpPr>
          <p:cNvPr id="153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pPr lvl="0"/>
            <a:r>
              <a:rPr lang="da-DK" noProof="0" smtClean="0"/>
              <a:t>Klik for at redigere titeltypografi i masteren</a:t>
            </a:r>
          </a:p>
        </p:txBody>
      </p:sp>
      <p:sp>
        <p:nvSpPr>
          <p:cNvPr id="153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da-DK" noProof="0" smtClean="0"/>
              <a:t>Klik for at redigere undertiteltypografien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40826087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ABF7F8-6DF4-4450-9F87-2AE7C3466A5C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05367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C564C2-9D57-4BE7-8A93-0CDFC3D268D5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032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1AB0-16A7-4E4C-95CF-D53ED4D45BFC}" type="datetimeFigureOut">
              <a:rPr lang="da-DK" smtClean="0"/>
              <a:t>23-10-2012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28955-FC9F-4E9A-9416-14F7AA6C41E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029392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411A00-7BA0-4A6A-BAE0-23C87DCE7B17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36239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E15FD-011C-4690-97E6-1D7A3BE15B02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60817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93095-E82D-4407-B40C-BFBA2CC2F215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16585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6F2D9-61CF-42C8-86F5-A0078A39DF41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66755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F79667-F910-4238-BCDA-08DC6B179255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31020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3C8A5-C6AD-49F0-832F-E3086908EBD3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37935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325200-2AD5-485E-B307-D99207E4B53C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70329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6FF07-4DC4-4B15-86FB-650374B7681A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4542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og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abe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a-DK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9AD059E-A661-4C82-9BDB-C324FF477682}" type="slidenum">
              <a:rPr lang="da-DK">
                <a:solidFill>
                  <a:srgbClr val="000000"/>
                </a:solidFill>
              </a:rPr>
              <a:pPr/>
              <a:t>‹#›</a:t>
            </a:fld>
            <a:endParaRPr lang="da-DK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55645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da-DK" altLang="en-US" noProof="0" smtClean="0"/>
              <a:t>Klik for at redigere titeltypografi i masteren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da-DK" altLang="en-US" noProof="0" smtClean="0"/>
              <a:t>Klik for at redigere undertiteltypografien i masteren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BF46027-E54B-4539-9697-160616D0A8AE}" type="slidenum">
              <a:rPr lang="da-DK" altLang="en-US">
                <a:solidFill>
                  <a:srgbClr val="000000"/>
                </a:solidFill>
              </a:rPr>
              <a:pPr/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34823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985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1AB0-16A7-4E4C-95CF-D53ED4D45BFC}" type="datetimeFigureOut">
              <a:rPr lang="da-DK" smtClean="0"/>
              <a:t>23-10-2012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28955-FC9F-4E9A-9416-14F7AA6C41E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468251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2053C9-7455-420A-8857-84B05884A7A9}" type="slidenum">
              <a:rPr lang="da-DK" altLang="en-US">
                <a:solidFill>
                  <a:srgbClr val="000000"/>
                </a:solidFill>
              </a:rPr>
              <a:pPr/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07975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C2147-F056-4557-89B9-1149F00399FE}" type="slidenum">
              <a:rPr lang="da-DK" altLang="en-US">
                <a:solidFill>
                  <a:srgbClr val="000000"/>
                </a:solidFill>
              </a:rPr>
              <a:pPr/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06302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2BBF9-2608-4ECF-8F1A-D6F9649CB2E2}" type="slidenum">
              <a:rPr lang="da-DK" altLang="en-US">
                <a:solidFill>
                  <a:srgbClr val="000000"/>
                </a:solidFill>
              </a:rPr>
              <a:pPr/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08697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B292F-98A3-4890-BCAD-84CF61C1672F}" type="slidenum">
              <a:rPr lang="da-DK" altLang="en-US">
                <a:solidFill>
                  <a:srgbClr val="000000"/>
                </a:solidFill>
              </a:rPr>
              <a:pPr/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87123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AEC58-792D-40D8-B338-C84EFB10719E}" type="slidenum">
              <a:rPr lang="da-DK" altLang="en-US">
                <a:solidFill>
                  <a:srgbClr val="000000"/>
                </a:solidFill>
              </a:rPr>
              <a:pPr/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95364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B92A8-306E-4043-82A4-B793F0A7F8D3}" type="slidenum">
              <a:rPr lang="da-DK" altLang="en-US">
                <a:solidFill>
                  <a:srgbClr val="000000"/>
                </a:solidFill>
              </a:rPr>
              <a:pPr/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906113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51131-6BFC-47E1-A779-12984A8CB53D}" type="slidenum">
              <a:rPr lang="da-DK" altLang="en-US">
                <a:solidFill>
                  <a:srgbClr val="000000"/>
                </a:solidFill>
              </a:rPr>
              <a:pPr/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70000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D49856-4E01-45E1-8F8E-1FDFD94E1AE0}" type="slidenum">
              <a:rPr lang="da-DK" altLang="en-US">
                <a:solidFill>
                  <a:srgbClr val="000000"/>
                </a:solidFill>
              </a:rPr>
              <a:pPr/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98532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88F07-C3B4-4727-A12D-75F0F5AE8495}" type="slidenum">
              <a:rPr lang="da-DK" altLang="en-US">
                <a:solidFill>
                  <a:srgbClr val="000000"/>
                </a:solidFill>
              </a:rPr>
              <a:pPr/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12014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C28A0E-9CBD-451F-9E36-2FD54345EC44}" type="slidenum">
              <a:rPr lang="da-DK" altLang="en-US">
                <a:solidFill>
                  <a:srgbClr val="000000"/>
                </a:solidFill>
              </a:rPr>
              <a:pPr/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699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21AB0-16A7-4E4C-95CF-D53ED4D45BFC}" type="datetimeFigureOut">
              <a:rPr lang="da-DK" smtClean="0"/>
              <a:t>23-10-2012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28955-FC9F-4E9A-9416-14F7AA6C41E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4806488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og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abel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E1CE2FC-8E3C-4091-8456-ED7C887B2C54}" type="slidenum">
              <a:rPr lang="da-DK" altLang="en-US">
                <a:solidFill>
                  <a:srgbClr val="000000"/>
                </a:solidFill>
              </a:rPr>
              <a:pPr/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55545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da-DK" altLang="en-US" noProof="0" smtClean="0"/>
              <a:t>Klik for at redigere titeltypografi i masteren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da-DK" altLang="en-US" noProof="0" smtClean="0"/>
              <a:t>Klik for at redigere undertiteltypografien i masteren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BF46027-E54B-4539-9697-160616D0A8AE}" type="slidenum">
              <a:rPr lang="da-DK" altLang="en-US">
                <a:solidFill>
                  <a:srgbClr val="000000"/>
                </a:solidFill>
              </a:rPr>
              <a:pPr/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34823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9909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2053C9-7455-420A-8857-84B05884A7A9}" type="slidenum">
              <a:rPr lang="da-DK" altLang="en-US">
                <a:solidFill>
                  <a:srgbClr val="000000"/>
                </a:solidFill>
              </a:rPr>
              <a:pPr/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64656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C2147-F056-4557-89B9-1149F00399FE}" type="slidenum">
              <a:rPr lang="da-DK" altLang="en-US">
                <a:solidFill>
                  <a:srgbClr val="000000"/>
                </a:solidFill>
              </a:rPr>
              <a:pPr/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53876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2BBF9-2608-4ECF-8F1A-D6F9649CB2E2}" type="slidenum">
              <a:rPr lang="da-DK" altLang="en-US">
                <a:solidFill>
                  <a:srgbClr val="000000"/>
                </a:solidFill>
              </a:rPr>
              <a:pPr/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0139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B292F-98A3-4890-BCAD-84CF61C1672F}" type="slidenum">
              <a:rPr lang="da-DK" altLang="en-US">
                <a:solidFill>
                  <a:srgbClr val="000000"/>
                </a:solidFill>
              </a:rPr>
              <a:pPr/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85621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AEC58-792D-40D8-B338-C84EFB10719E}" type="slidenum">
              <a:rPr lang="da-DK" altLang="en-US">
                <a:solidFill>
                  <a:srgbClr val="000000"/>
                </a:solidFill>
              </a:rPr>
              <a:pPr/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64038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B92A8-306E-4043-82A4-B793F0A7F8D3}" type="slidenum">
              <a:rPr lang="da-DK" altLang="en-US">
                <a:solidFill>
                  <a:srgbClr val="000000"/>
                </a:solidFill>
              </a:rPr>
              <a:pPr/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91934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51131-6BFC-47E1-A779-12984A8CB53D}" type="slidenum">
              <a:rPr lang="da-DK" altLang="en-US">
                <a:solidFill>
                  <a:srgbClr val="000000"/>
                </a:solidFill>
              </a:rPr>
              <a:pPr/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69095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D49856-4E01-45E1-8F8E-1FDFD94E1AE0}" type="slidenum">
              <a:rPr lang="da-DK" altLang="en-US">
                <a:solidFill>
                  <a:srgbClr val="000000"/>
                </a:solidFill>
              </a:rPr>
              <a:pPr/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733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9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4.xml"/><Relationship Id="rId1" Type="http://schemas.openxmlformats.org/officeDocument/2006/relationships/slideLayout" Target="../slideLayouts/slideLayout103.xml"/><Relationship Id="rId6" Type="http://schemas.openxmlformats.org/officeDocument/2006/relationships/slideLayout" Target="../slideLayouts/slideLayout108.xml"/><Relationship Id="rId11" Type="http://schemas.openxmlformats.org/officeDocument/2006/relationships/slideLayout" Target="../slideLayouts/slideLayout113.xml"/><Relationship Id="rId5" Type="http://schemas.openxmlformats.org/officeDocument/2006/relationships/slideLayout" Target="../slideLayouts/slideLayout107.xml"/><Relationship Id="rId10" Type="http://schemas.openxmlformats.org/officeDocument/2006/relationships/slideLayout" Target="../slideLayouts/slideLayout112.xml"/><Relationship Id="rId4" Type="http://schemas.openxmlformats.org/officeDocument/2006/relationships/slideLayout" Target="../slideLayouts/slideLayout106.xml"/><Relationship Id="rId9" Type="http://schemas.openxmlformats.org/officeDocument/2006/relationships/slideLayout" Target="../slideLayouts/slideLayout111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1.xml"/><Relationship Id="rId13" Type="http://schemas.openxmlformats.org/officeDocument/2006/relationships/theme" Target="../theme/theme11.xml"/><Relationship Id="rId3" Type="http://schemas.openxmlformats.org/officeDocument/2006/relationships/slideLayout" Target="../slideLayouts/slideLayout116.xml"/><Relationship Id="rId7" Type="http://schemas.openxmlformats.org/officeDocument/2006/relationships/slideLayout" Target="../slideLayouts/slideLayout120.xml"/><Relationship Id="rId12" Type="http://schemas.openxmlformats.org/officeDocument/2006/relationships/slideLayout" Target="../slideLayouts/slideLayout125.xml"/><Relationship Id="rId2" Type="http://schemas.openxmlformats.org/officeDocument/2006/relationships/slideLayout" Target="../slideLayouts/slideLayout115.xml"/><Relationship Id="rId1" Type="http://schemas.openxmlformats.org/officeDocument/2006/relationships/slideLayout" Target="../slideLayouts/slideLayout114.xml"/><Relationship Id="rId6" Type="http://schemas.openxmlformats.org/officeDocument/2006/relationships/slideLayout" Target="../slideLayouts/slideLayout119.xml"/><Relationship Id="rId11" Type="http://schemas.openxmlformats.org/officeDocument/2006/relationships/slideLayout" Target="../slideLayouts/slideLayout124.xml"/><Relationship Id="rId5" Type="http://schemas.openxmlformats.org/officeDocument/2006/relationships/slideLayout" Target="../slideLayouts/slideLayout118.xml"/><Relationship Id="rId10" Type="http://schemas.openxmlformats.org/officeDocument/2006/relationships/slideLayout" Target="../slideLayouts/slideLayout123.xml"/><Relationship Id="rId4" Type="http://schemas.openxmlformats.org/officeDocument/2006/relationships/slideLayout" Target="../slideLayouts/slideLayout117.xml"/><Relationship Id="rId9" Type="http://schemas.openxmlformats.org/officeDocument/2006/relationships/slideLayout" Target="../slideLayouts/slideLayout122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3.xml"/><Relationship Id="rId3" Type="http://schemas.openxmlformats.org/officeDocument/2006/relationships/slideLayout" Target="../slideLayouts/slideLayout128.xml"/><Relationship Id="rId7" Type="http://schemas.openxmlformats.org/officeDocument/2006/relationships/slideLayout" Target="../slideLayouts/slideLayout132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slideLayout" Target="../slideLayouts/slideLayout131.xml"/><Relationship Id="rId11" Type="http://schemas.openxmlformats.org/officeDocument/2006/relationships/slideLayout" Target="../slideLayouts/slideLayout136.xml"/><Relationship Id="rId5" Type="http://schemas.openxmlformats.org/officeDocument/2006/relationships/slideLayout" Target="../slideLayouts/slideLayout130.xml"/><Relationship Id="rId10" Type="http://schemas.openxmlformats.org/officeDocument/2006/relationships/slideLayout" Target="../slideLayouts/slideLayout135.xml"/><Relationship Id="rId4" Type="http://schemas.openxmlformats.org/officeDocument/2006/relationships/slideLayout" Target="../slideLayouts/slideLayout129.xml"/><Relationship Id="rId9" Type="http://schemas.openxmlformats.org/officeDocument/2006/relationships/slideLayout" Target="../slideLayouts/slideLayout134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4.xml"/><Relationship Id="rId3" Type="http://schemas.openxmlformats.org/officeDocument/2006/relationships/slideLayout" Target="../slideLayouts/slideLayout139.xml"/><Relationship Id="rId7" Type="http://schemas.openxmlformats.org/officeDocument/2006/relationships/slideLayout" Target="../slideLayouts/slideLayout143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8.xml"/><Relationship Id="rId1" Type="http://schemas.openxmlformats.org/officeDocument/2006/relationships/slideLayout" Target="../slideLayouts/slideLayout137.xml"/><Relationship Id="rId6" Type="http://schemas.openxmlformats.org/officeDocument/2006/relationships/slideLayout" Target="../slideLayouts/slideLayout142.xml"/><Relationship Id="rId11" Type="http://schemas.openxmlformats.org/officeDocument/2006/relationships/slideLayout" Target="../slideLayouts/slideLayout147.xml"/><Relationship Id="rId5" Type="http://schemas.openxmlformats.org/officeDocument/2006/relationships/slideLayout" Target="../slideLayouts/slideLayout141.xml"/><Relationship Id="rId10" Type="http://schemas.openxmlformats.org/officeDocument/2006/relationships/slideLayout" Target="../slideLayouts/slideLayout146.xml"/><Relationship Id="rId4" Type="http://schemas.openxmlformats.org/officeDocument/2006/relationships/slideLayout" Target="../slideLayouts/slideLayout140.xml"/><Relationship Id="rId9" Type="http://schemas.openxmlformats.org/officeDocument/2006/relationships/slideLayout" Target="../slideLayouts/slideLayout145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5.xml"/><Relationship Id="rId3" Type="http://schemas.openxmlformats.org/officeDocument/2006/relationships/slideLayout" Target="../slideLayouts/slideLayout150.xml"/><Relationship Id="rId7" Type="http://schemas.openxmlformats.org/officeDocument/2006/relationships/slideLayout" Target="../slideLayouts/slideLayout154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9.xml"/><Relationship Id="rId1" Type="http://schemas.openxmlformats.org/officeDocument/2006/relationships/slideLayout" Target="../slideLayouts/slideLayout148.xml"/><Relationship Id="rId6" Type="http://schemas.openxmlformats.org/officeDocument/2006/relationships/slideLayout" Target="../slideLayouts/slideLayout153.xml"/><Relationship Id="rId11" Type="http://schemas.openxmlformats.org/officeDocument/2006/relationships/slideLayout" Target="../slideLayouts/slideLayout158.xml"/><Relationship Id="rId5" Type="http://schemas.openxmlformats.org/officeDocument/2006/relationships/slideLayout" Target="../slideLayouts/slideLayout152.xml"/><Relationship Id="rId10" Type="http://schemas.openxmlformats.org/officeDocument/2006/relationships/slideLayout" Target="../slideLayouts/slideLayout157.xml"/><Relationship Id="rId4" Type="http://schemas.openxmlformats.org/officeDocument/2006/relationships/slideLayout" Target="../slideLayouts/slideLayout151.xml"/><Relationship Id="rId9" Type="http://schemas.openxmlformats.org/officeDocument/2006/relationships/slideLayout" Target="../slideLayouts/slideLayout156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6.xml"/><Relationship Id="rId13" Type="http://schemas.openxmlformats.org/officeDocument/2006/relationships/theme" Target="../theme/theme15.xml"/><Relationship Id="rId3" Type="http://schemas.openxmlformats.org/officeDocument/2006/relationships/slideLayout" Target="../slideLayouts/slideLayout161.xml"/><Relationship Id="rId7" Type="http://schemas.openxmlformats.org/officeDocument/2006/relationships/slideLayout" Target="../slideLayouts/slideLayout165.xml"/><Relationship Id="rId12" Type="http://schemas.openxmlformats.org/officeDocument/2006/relationships/slideLayout" Target="../slideLayouts/slideLayout170.xml"/><Relationship Id="rId2" Type="http://schemas.openxmlformats.org/officeDocument/2006/relationships/slideLayout" Target="../slideLayouts/slideLayout160.xml"/><Relationship Id="rId1" Type="http://schemas.openxmlformats.org/officeDocument/2006/relationships/slideLayout" Target="../slideLayouts/slideLayout159.xml"/><Relationship Id="rId6" Type="http://schemas.openxmlformats.org/officeDocument/2006/relationships/slideLayout" Target="../slideLayouts/slideLayout164.xml"/><Relationship Id="rId11" Type="http://schemas.openxmlformats.org/officeDocument/2006/relationships/slideLayout" Target="../slideLayouts/slideLayout169.xml"/><Relationship Id="rId5" Type="http://schemas.openxmlformats.org/officeDocument/2006/relationships/slideLayout" Target="../slideLayouts/slideLayout163.xml"/><Relationship Id="rId10" Type="http://schemas.openxmlformats.org/officeDocument/2006/relationships/slideLayout" Target="../slideLayouts/slideLayout168.xml"/><Relationship Id="rId4" Type="http://schemas.openxmlformats.org/officeDocument/2006/relationships/slideLayout" Target="../slideLayouts/slideLayout162.xml"/><Relationship Id="rId9" Type="http://schemas.openxmlformats.org/officeDocument/2006/relationships/slideLayout" Target="../slideLayouts/slideLayout167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8.xml"/><Relationship Id="rId13" Type="http://schemas.openxmlformats.org/officeDocument/2006/relationships/theme" Target="../theme/theme16.xml"/><Relationship Id="rId3" Type="http://schemas.openxmlformats.org/officeDocument/2006/relationships/slideLayout" Target="../slideLayouts/slideLayout173.xml"/><Relationship Id="rId7" Type="http://schemas.openxmlformats.org/officeDocument/2006/relationships/slideLayout" Target="../slideLayouts/slideLayout177.xml"/><Relationship Id="rId12" Type="http://schemas.openxmlformats.org/officeDocument/2006/relationships/slideLayout" Target="../slideLayouts/slideLayout182.xml"/><Relationship Id="rId2" Type="http://schemas.openxmlformats.org/officeDocument/2006/relationships/slideLayout" Target="../slideLayouts/slideLayout172.xml"/><Relationship Id="rId1" Type="http://schemas.openxmlformats.org/officeDocument/2006/relationships/slideLayout" Target="../slideLayouts/slideLayout171.xml"/><Relationship Id="rId6" Type="http://schemas.openxmlformats.org/officeDocument/2006/relationships/slideLayout" Target="../slideLayouts/slideLayout176.xml"/><Relationship Id="rId11" Type="http://schemas.openxmlformats.org/officeDocument/2006/relationships/slideLayout" Target="../slideLayouts/slideLayout181.xml"/><Relationship Id="rId5" Type="http://schemas.openxmlformats.org/officeDocument/2006/relationships/slideLayout" Target="../slideLayouts/slideLayout175.xml"/><Relationship Id="rId10" Type="http://schemas.openxmlformats.org/officeDocument/2006/relationships/slideLayout" Target="../slideLayouts/slideLayout180.xml"/><Relationship Id="rId4" Type="http://schemas.openxmlformats.org/officeDocument/2006/relationships/slideLayout" Target="../slideLayouts/slideLayout174.xml"/><Relationship Id="rId9" Type="http://schemas.openxmlformats.org/officeDocument/2006/relationships/slideLayout" Target="../slideLayouts/slideLayout17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slideLayout" Target="../slideLayouts/slideLayout78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theme" Target="../theme/theme8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90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8.xml"/><Relationship Id="rId13" Type="http://schemas.openxmlformats.org/officeDocument/2006/relationships/theme" Target="../theme/theme9.xml"/><Relationship Id="rId3" Type="http://schemas.openxmlformats.org/officeDocument/2006/relationships/slideLayout" Target="../slideLayouts/slideLayout93.xml"/><Relationship Id="rId7" Type="http://schemas.openxmlformats.org/officeDocument/2006/relationships/slideLayout" Target="../slideLayouts/slideLayout97.xml"/><Relationship Id="rId12" Type="http://schemas.openxmlformats.org/officeDocument/2006/relationships/slideLayout" Target="../slideLayouts/slideLayout102.xml"/><Relationship Id="rId2" Type="http://schemas.openxmlformats.org/officeDocument/2006/relationships/slideLayout" Target="../slideLayouts/slideLayout92.xml"/><Relationship Id="rId1" Type="http://schemas.openxmlformats.org/officeDocument/2006/relationships/slideLayout" Target="../slideLayouts/slideLayout91.xml"/><Relationship Id="rId6" Type="http://schemas.openxmlformats.org/officeDocument/2006/relationships/slideLayout" Target="../slideLayouts/slideLayout96.xml"/><Relationship Id="rId11" Type="http://schemas.openxmlformats.org/officeDocument/2006/relationships/slideLayout" Target="../slideLayouts/slideLayout101.xml"/><Relationship Id="rId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100.xml"/><Relationship Id="rId4" Type="http://schemas.openxmlformats.org/officeDocument/2006/relationships/slideLayout" Target="../slideLayouts/slideLayout94.xml"/><Relationship Id="rId9" Type="http://schemas.openxmlformats.org/officeDocument/2006/relationships/slideLayout" Target="../slideLayouts/slideLayout9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21AB0-16A7-4E4C-95CF-D53ED4D45BFC}" type="datetimeFigureOut">
              <a:rPr lang="da-DK" smtClean="0"/>
              <a:t>23-10-2012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28955-FC9F-4E9A-9416-14F7AA6C41EA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00876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CB86FAB-8D24-45F1-8863-28C040D70E87}" type="slidenum">
              <a:rPr lang="da-DK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da-DK" smtClean="0">
              <a:solidFill>
                <a:srgbClr val="000000"/>
              </a:solidFill>
            </a:endParaRPr>
          </a:p>
        </p:txBody>
      </p:sp>
      <p:pic>
        <p:nvPicPr>
          <p:cNvPr id="1032" name="Picture 8" descr="Kilimanjaro"/>
          <p:cNvPicPr>
            <a:picLocks noChangeAspect="1" noChangeArrowheads="1"/>
          </p:cNvPicPr>
          <p:nvPr userDrawn="1"/>
        </p:nvPicPr>
        <p:blipFill>
          <a:blip r:embed="rId13">
            <a:lum bright="20000" contrast="-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8579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CC00"/>
            </a:gs>
            <a:gs pos="100000">
              <a:srgbClr val="CCCC00">
                <a:gamma/>
                <a:tint val="3529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F2F775B-9F14-4972-8317-7D11EFA5AFAA}" type="slidenum">
              <a:rPr lang="da-DK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da-DK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479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en-US" smtClean="0"/>
              <a:t>Klik for at redigere titeltypografi i masteren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en-US" smtClean="0"/>
              <a:t>Klik for at redigere teksttypografierne i masteren</a:t>
            </a:r>
          </a:p>
          <a:p>
            <a:pPr lvl="1"/>
            <a:r>
              <a:rPr lang="da-DK" altLang="en-US" smtClean="0"/>
              <a:t>Andet niveau</a:t>
            </a:r>
          </a:p>
          <a:p>
            <a:pPr lvl="2"/>
            <a:r>
              <a:rPr lang="da-DK" altLang="en-US" smtClean="0"/>
              <a:t>Tredje niveau</a:t>
            </a:r>
          </a:p>
          <a:p>
            <a:pPr lvl="3"/>
            <a:r>
              <a:rPr lang="da-DK" altLang="en-US" smtClean="0"/>
              <a:t>Fjerde niveau</a:t>
            </a:r>
          </a:p>
          <a:p>
            <a:pPr lvl="4"/>
            <a:r>
              <a:rPr lang="da-DK" altLang="en-US" smtClean="0"/>
              <a:t>Femte niveau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 altLang="en-US">
              <a:solidFill>
                <a:srgbClr val="000000"/>
              </a:solidFill>
            </a:endParaRP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8D3D96-8423-435E-B8D2-66FABF8C39B9}" type="slidenum">
              <a:rPr lang="da-DK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a-DK" altLang="en-US">
              <a:solidFill>
                <a:srgbClr val="000000"/>
              </a:solidFill>
            </a:endParaRPr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922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2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2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2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2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3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3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3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3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3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3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3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3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3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3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4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4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4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4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4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4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4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4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4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4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5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5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5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5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5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  <p:sp>
          <p:nvSpPr>
            <p:cNvPr id="925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a-DK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685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4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7475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a-DK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grpSp>
          <p:nvGrpSpPr>
            <p:cNvPr id="74756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74757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da-DK" sz="2400" smtClean="0">
                  <a:solidFill>
                    <a:srgbClr val="000000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74758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da-DK" smtClean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7475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7476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7476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7476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7476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8576272-CDE5-4999-819D-AEBE8F1EF784}" type="slidenum">
              <a:rPr lang="da-DK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74764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6875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6F20A59-01B8-4696-9D99-1D21DFB23D53}" type="slidenum">
              <a:rPr lang="da-DK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da-DK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944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4339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a-DK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340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a-DK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341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a-DK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342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a-DK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343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a-DK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434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434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663868C-C351-4545-BCC1-B342237F33D0}" type="slidenum">
              <a:rPr lang="da-DK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</p:spTree>
    <p:extLst>
      <p:ext uri="{BB962C8B-B14F-4D97-AF65-F5344CB8AC3E}">
        <p14:creationId xmlns:p14="http://schemas.microsoft.com/office/powerpoint/2010/main" val="79113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CC00"/>
            </a:gs>
            <a:gs pos="100000">
              <a:srgbClr val="CCCC00">
                <a:gamma/>
                <a:tint val="3529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17F651A-F51B-48CB-8331-4EFBB9ECDD1F}" type="slidenum">
              <a:rPr lang="da-DK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da-DK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907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58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7F76A-44BB-43D3-9893-570C18B4B6F9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074FF6-2EF6-492B-AA29-A5B428F91BA3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43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9363C-2C10-439C-A362-FA2E93E452A4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3134A-6991-4EF3-B389-436039312DDC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378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B5026-6030-4CAC-A41B-9BE90EF73EFE}" type="datetimeFigureOut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23-10-2012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42F01-EFDA-43B4-ABBF-FF21210E5631}" type="slidenum">
              <a:rPr lang="da-DK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da-DK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63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66">
                <a:gamma/>
                <a:tint val="66667"/>
                <a:invGamma/>
              </a:srgbClr>
            </a:gs>
            <a:gs pos="50000">
              <a:srgbClr val="FFFF66"/>
            </a:gs>
            <a:gs pos="100000">
              <a:srgbClr val="FFFF66">
                <a:gamma/>
                <a:tint val="66667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FB4FF1A-C65D-4A6D-B868-BB1B1A0469AF}" type="slidenum">
              <a:rPr lang="da-DK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da-DK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963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a-DK">
              <a:solidFill>
                <a:srgbClr val="000000"/>
              </a:solidFill>
            </a:endParaRP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BBC6D6-467C-4CEB-BD4F-EF4688A480AB}" type="slidenum">
              <a:rPr lang="da-DK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a-DK">
              <a:solidFill>
                <a:srgbClr val="000000"/>
              </a:solidFill>
            </a:endParaRPr>
          </a:p>
        </p:txBody>
      </p:sp>
      <p:sp>
        <p:nvSpPr>
          <p:cNvPr id="1032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3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a-DK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a-DK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a-DK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a-DK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a-DK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a-DK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a-DK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a-DK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a-DK" smtClean="0">
                <a:solidFill>
                  <a:srgbClr val="000000"/>
                </a:solidFill>
                <a:latin typeface="Arial" charset="0"/>
              </a:endParaRPr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da-DK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7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da-DK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7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da-DK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  <p:sp>
            <p:nvSpPr>
              <p:cNvPr id="1062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da-DK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63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da-DK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sp>
            <p:nvSpPr>
              <p:cNvPr id="1064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da-DK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da-DK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67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da-DK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68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da-DK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69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da-DK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70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da-DK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71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da-DK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72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da-DK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73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da-DK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a-DK" smtClean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050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a-DK" smtClean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da-DK" smtClean="0">
                  <a:solidFill>
                    <a:srgbClr val="000000"/>
                  </a:solidFill>
                  <a:latin typeface="Arial" charset="0"/>
                </a:endParaRPr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da-DK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42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9" y="331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da-DK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43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9" y="181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da-DK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44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da-DK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45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8" y="896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da-DK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46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5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da-DK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47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da-DK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  <p:sp>
              <p:nvSpPr>
                <p:cNvPr id="1048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1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da-DK" smtClean="0">
                    <a:solidFill>
                      <a:srgbClr val="000000"/>
                    </a:solidFill>
                    <a:latin typeface="Arial" charset="0"/>
                  </a:endParaRPr>
                </a:p>
              </p:txBody>
            </p:sp>
          </p:grpSp>
        </p:grpSp>
        <p:sp>
          <p:nvSpPr>
            <p:cNvPr id="103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da-DK" smtClean="0">
                <a:solidFill>
                  <a:srgbClr val="000000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33231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8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4339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a-DK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340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a-DK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341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28575">
                  <a:solidFill>
                    <a:schemeClr val="accent2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a-DK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342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E0E0F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a-DK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  <p:sp>
          <p:nvSpPr>
            <p:cNvPr id="14343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2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a-DK" sz="2400" smtClean="0">
                <a:solidFill>
                  <a:srgbClr val="000000"/>
                </a:solidFill>
                <a:latin typeface="Times New Roman" pitchFamily="18" charset="0"/>
              </a:endParaRPr>
            </a:p>
          </p:txBody>
        </p:sp>
      </p:grpSp>
      <p:sp>
        <p:nvSpPr>
          <p:cNvPr id="1434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434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D2DE504-9B80-4780-9B87-6A3FC926E377}" type="slidenum">
              <a:rPr lang="da-DK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smtClean="0"/>
              <a:t>Klik for at redigere titeltypografi i masteren</a:t>
            </a:r>
          </a:p>
        </p:txBody>
      </p:sp>
    </p:spTree>
    <p:extLst>
      <p:ext uri="{BB962C8B-B14F-4D97-AF65-F5344CB8AC3E}">
        <p14:creationId xmlns:p14="http://schemas.microsoft.com/office/powerpoint/2010/main" val="2630958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en-US" smtClean="0"/>
              <a:t>Klik for at redigere titeltypografi i masteren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en-US" smtClean="0"/>
              <a:t>Klik for at redigere teksttypografierne i masteren</a:t>
            </a:r>
          </a:p>
          <a:p>
            <a:pPr lvl="1"/>
            <a:r>
              <a:rPr lang="da-DK" altLang="en-US" smtClean="0"/>
              <a:t>Andet niveau</a:t>
            </a:r>
          </a:p>
          <a:p>
            <a:pPr lvl="2"/>
            <a:r>
              <a:rPr lang="da-DK" altLang="en-US" smtClean="0"/>
              <a:t>Tredje niveau</a:t>
            </a:r>
          </a:p>
          <a:p>
            <a:pPr lvl="3"/>
            <a:r>
              <a:rPr lang="da-DK" altLang="en-US" smtClean="0"/>
              <a:t>Fjerde niveau</a:t>
            </a:r>
          </a:p>
          <a:p>
            <a:pPr lvl="4"/>
            <a:r>
              <a:rPr lang="da-DK" altLang="en-US" smtClean="0"/>
              <a:t>Femte niveau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altLang="en-US" smtClean="0">
              <a:solidFill>
                <a:srgbClr val="000000"/>
              </a:solidFill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altLang="en-US" smtClean="0">
              <a:solidFill>
                <a:srgbClr val="000000"/>
              </a:solidFill>
            </a:endParaRP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145CFF5-1BBC-4091-B75A-0C7FA80C804D}" type="slidenum">
              <a:rPr lang="da-DK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da-DK" altLang="en-US" smtClean="0">
              <a:solidFill>
                <a:srgbClr val="000000"/>
              </a:solidFill>
            </a:endParaRPr>
          </a:p>
        </p:txBody>
      </p:sp>
      <p:sp>
        <p:nvSpPr>
          <p:cNvPr id="3379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867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en-US" smtClean="0"/>
              <a:t>Klik for at redigere titeltypografi i masteren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en-US" smtClean="0"/>
              <a:t>Klik for at redigere teksttypografierne i masteren</a:t>
            </a:r>
          </a:p>
          <a:p>
            <a:pPr lvl="1"/>
            <a:r>
              <a:rPr lang="da-DK" altLang="en-US" smtClean="0"/>
              <a:t>Andet niveau</a:t>
            </a:r>
          </a:p>
          <a:p>
            <a:pPr lvl="2"/>
            <a:r>
              <a:rPr lang="da-DK" altLang="en-US" smtClean="0"/>
              <a:t>Tredje niveau</a:t>
            </a:r>
          </a:p>
          <a:p>
            <a:pPr lvl="3"/>
            <a:r>
              <a:rPr lang="da-DK" altLang="en-US" smtClean="0"/>
              <a:t>Fjerde niveau</a:t>
            </a:r>
          </a:p>
          <a:p>
            <a:pPr lvl="4"/>
            <a:r>
              <a:rPr lang="da-DK" altLang="en-US" smtClean="0"/>
              <a:t>Femte niveau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altLang="en-US" smtClean="0">
              <a:solidFill>
                <a:srgbClr val="000000"/>
              </a:solidFill>
            </a:endParaRP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altLang="en-US" smtClean="0">
              <a:solidFill>
                <a:srgbClr val="000000"/>
              </a:solidFill>
            </a:endParaRP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145CFF5-1BBC-4091-B75A-0C7FA80C804D}" type="slidenum">
              <a:rPr lang="da-DK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da-DK" altLang="en-US" smtClean="0">
              <a:solidFill>
                <a:srgbClr val="000000"/>
              </a:solidFill>
            </a:endParaRPr>
          </a:p>
        </p:txBody>
      </p:sp>
      <p:sp>
        <p:nvSpPr>
          <p:cNvPr id="33799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33800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5976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Training of </a:t>
            </a:r>
            <a:r>
              <a:rPr lang="da-DK" dirty="0" err="1" smtClean="0"/>
              <a:t>Military</a:t>
            </a:r>
            <a:r>
              <a:rPr lang="da-DK" dirty="0" smtClean="0"/>
              <a:t> </a:t>
            </a:r>
            <a:r>
              <a:rPr lang="da-DK" dirty="0" err="1" smtClean="0"/>
              <a:t>Interpreters</a:t>
            </a:r>
            <a:r>
              <a:rPr lang="da-DK" dirty="0" smtClean="0"/>
              <a:t> in the Danish </a:t>
            </a:r>
            <a:r>
              <a:rPr lang="da-DK" dirty="0" err="1" smtClean="0"/>
              <a:t>Defence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a-DK" dirty="0" smtClean="0"/>
              <a:t>Claus Mathiesen</a:t>
            </a:r>
          </a:p>
          <a:p>
            <a:r>
              <a:rPr lang="da-DK" dirty="0" smtClean="0"/>
              <a:t>Head of Curriculum</a:t>
            </a:r>
          </a:p>
          <a:p>
            <a:r>
              <a:rPr lang="da-DK" dirty="0" err="1" smtClean="0"/>
              <a:t>Institute</a:t>
            </a:r>
            <a:r>
              <a:rPr lang="da-DK" dirty="0" smtClean="0"/>
              <a:t> of Languages</a:t>
            </a:r>
          </a:p>
          <a:p>
            <a:r>
              <a:rPr lang="da-DK" dirty="0" smtClean="0"/>
              <a:t>Royal Danish </a:t>
            </a:r>
            <a:r>
              <a:rPr lang="da-DK" dirty="0" err="1" smtClean="0"/>
              <a:t>Defence</a:t>
            </a:r>
            <a:r>
              <a:rPr lang="da-DK" dirty="0" smtClean="0"/>
              <a:t> College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3443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975"/>
            <a:ext cx="8229600" cy="1143000"/>
          </a:xfrm>
        </p:spPr>
        <p:txBody>
          <a:bodyPr/>
          <a:lstStyle/>
          <a:p>
            <a:r>
              <a:rPr lang="da-DK" b="1" dirty="0" err="1"/>
              <a:t>Hierarchy</a:t>
            </a:r>
            <a:r>
              <a:rPr lang="da-DK" b="1" dirty="0"/>
              <a:t> of </a:t>
            </a:r>
            <a:r>
              <a:rPr lang="da-DK" b="1" dirty="0" err="1"/>
              <a:t>difficulty</a:t>
            </a:r>
            <a:endParaRPr lang="da-DK" b="1" dirty="0"/>
          </a:p>
        </p:txBody>
      </p:sp>
      <p:graphicFrame>
        <p:nvGraphicFramePr>
          <p:cNvPr id="6230" name="Group 8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8812230"/>
              </p:ext>
            </p:extLst>
          </p:nvPr>
        </p:nvGraphicFramePr>
        <p:xfrm>
          <a:off x="467544" y="1196752"/>
          <a:ext cx="8229600" cy="5318761"/>
        </p:xfrm>
        <a:graphic>
          <a:graphicData uri="http://schemas.openxmlformats.org/drawingml/2006/table">
            <a:tbl>
              <a:tblPr/>
              <a:tblGrid>
                <a:gridCol w="6119812"/>
                <a:gridCol w="2109788"/>
              </a:tblGrid>
              <a:tr h="7921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Consecutive</a:t>
                      </a: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interpretation of</a:t>
                      </a:r>
                      <a:b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text</a:t>
                      </a: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on 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military</a:t>
                      </a: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topics</a:t>
                      </a: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(long passages)</a:t>
                      </a:r>
                      <a:endParaRPr kumimoji="0" lang="da-DK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a-DK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a-DK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  <a:endParaRPr kumimoji="0" lang="da-DK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Simultaneous</a:t>
                      </a: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interpretation of 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text</a:t>
                      </a: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on 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military</a:t>
                      </a: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topic</a:t>
                      </a:r>
                      <a:endParaRPr kumimoji="0" lang="da-DK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50000"/>
                      </a:srgbClr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a-DK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a-DK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a-DK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Consecutive</a:t>
                      </a:r>
                      <a:r>
                        <a:rPr kumimoji="0" lang="da-DK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interpretation </a:t>
                      </a:r>
                      <a:br>
                        <a:rPr kumimoji="0" lang="da-DK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da-DK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of fiction </a:t>
                      </a:r>
                      <a:endParaRPr kumimoji="0" lang="da-DK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a-DK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13+</a:t>
                      </a:r>
                      <a:endParaRPr kumimoji="0" lang="da-DK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>
                        <a:alpha val="50000"/>
                      </a:srgbClr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a-DK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Simultaneous</a:t>
                      </a:r>
                      <a:r>
                        <a:rPr kumimoji="0" lang="da-DK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interpretation of fiction</a:t>
                      </a:r>
                      <a:endParaRPr kumimoji="0" lang="da-DK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a-DK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15+</a:t>
                      </a:r>
                      <a:endParaRPr kumimoji="0" lang="da-DK" sz="24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>
                        <a:alpha val="50000"/>
                      </a:srgbClr>
                    </a:solidFill>
                  </a:tcPr>
                </a:tc>
              </a:tr>
              <a:tr h="5762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a-DK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Simultanteous</a:t>
                      </a:r>
                      <a:r>
                        <a:rPr kumimoji="0" lang="da-DK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interpretation of fiction </a:t>
                      </a:r>
                      <a:r>
                        <a:rPr kumimoji="0" lang="da-DK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including</a:t>
                      </a:r>
                      <a:r>
                        <a:rPr kumimoji="0" lang="da-DK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da-DK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structural</a:t>
                      </a:r>
                      <a:r>
                        <a:rPr kumimoji="0" lang="da-DK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information (</a:t>
                      </a:r>
                      <a:r>
                        <a:rPr kumimoji="0" lang="da-DK" sz="2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poetry</a:t>
                      </a:r>
                      <a:r>
                        <a:rPr kumimoji="0" lang="da-DK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endParaRPr kumimoji="0" lang="da-DK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a-DK" sz="2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??</a:t>
                      </a:r>
                      <a:endParaRPr kumimoji="0" lang="da-DK" sz="2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01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/>
              <a:t>The </a:t>
            </a:r>
            <a:r>
              <a:rPr lang="da-DK" b="1" dirty="0" err="1" smtClean="0"/>
              <a:t>interpreter’s</a:t>
            </a:r>
            <a:r>
              <a:rPr lang="da-DK" b="1" dirty="0" smtClean="0"/>
              <a:t> ”</a:t>
            </a:r>
            <a:r>
              <a:rPr lang="da-DK" b="1" dirty="0" err="1" smtClean="0"/>
              <a:t>basic</a:t>
            </a:r>
            <a:r>
              <a:rPr lang="da-DK" b="1" dirty="0" smtClean="0"/>
              <a:t> </a:t>
            </a:r>
            <a:r>
              <a:rPr lang="da-DK" b="1" dirty="0" err="1" smtClean="0"/>
              <a:t>sins</a:t>
            </a:r>
            <a:r>
              <a:rPr lang="da-DK" b="1" dirty="0" smtClean="0"/>
              <a:t>”</a:t>
            </a:r>
            <a:endParaRPr lang="da-DK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055938"/>
          </a:xfrm>
        </p:spPr>
        <p:txBody>
          <a:bodyPr/>
          <a:lstStyle/>
          <a:p>
            <a:r>
              <a:rPr lang="da-DK" sz="5100" b="1" dirty="0" err="1" smtClean="0"/>
              <a:t>M</a:t>
            </a:r>
            <a:r>
              <a:rPr lang="da-DK" sz="5100" dirty="0" err="1" smtClean="0"/>
              <a:t>isunderstandings</a:t>
            </a:r>
            <a:r>
              <a:rPr lang="da-DK" sz="5100" dirty="0" smtClean="0"/>
              <a:t>!</a:t>
            </a:r>
            <a:endParaRPr lang="da-DK" sz="5100" dirty="0"/>
          </a:p>
          <a:p>
            <a:r>
              <a:rPr lang="da-DK" sz="5100" b="1" dirty="0" err="1" smtClean="0"/>
              <a:t>O</a:t>
            </a:r>
            <a:r>
              <a:rPr lang="da-DK" sz="5100" dirty="0" err="1" smtClean="0"/>
              <a:t>missions</a:t>
            </a:r>
            <a:r>
              <a:rPr lang="da-DK" sz="5100" dirty="0" smtClean="0"/>
              <a:t>!</a:t>
            </a:r>
            <a:endParaRPr lang="da-DK" sz="5100" dirty="0"/>
          </a:p>
          <a:p>
            <a:r>
              <a:rPr lang="da-DK" sz="5100" b="1" dirty="0" smtClean="0"/>
              <a:t>M</a:t>
            </a:r>
            <a:r>
              <a:rPr lang="da-DK" sz="5100" dirty="0" smtClean="0"/>
              <a:t>isinterpretations!</a:t>
            </a:r>
            <a:endParaRPr lang="da-DK" sz="5100" dirty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907704" y="4441755"/>
            <a:ext cx="5904656" cy="17235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a-DK" sz="10600" b="1" dirty="0" smtClean="0">
                <a:solidFill>
                  <a:srgbClr val="FF3300"/>
                </a:solidFill>
              </a:rPr>
              <a:t>M.O.M.!!</a:t>
            </a:r>
          </a:p>
        </p:txBody>
      </p:sp>
    </p:spTree>
    <p:extLst>
      <p:ext uri="{BB962C8B-B14F-4D97-AF65-F5344CB8AC3E}">
        <p14:creationId xmlns:p14="http://schemas.microsoft.com/office/powerpoint/2010/main" val="172330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err="1" smtClean="0"/>
              <a:t>Direction</a:t>
            </a:r>
            <a:r>
              <a:rPr lang="da-DK" b="1" dirty="0" smtClean="0"/>
              <a:t> of Interpretation</a:t>
            </a:r>
            <a:endParaRPr lang="da-DK" b="1" dirty="0"/>
          </a:p>
        </p:txBody>
      </p:sp>
      <p:sp>
        <p:nvSpPr>
          <p:cNvPr id="16392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46250"/>
            <a:ext cx="8075613" cy="1900238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da-DK" sz="3000" b="1" dirty="0" smtClean="0"/>
              <a:t>From </a:t>
            </a:r>
            <a:r>
              <a:rPr lang="da-DK" sz="3000" b="1" dirty="0" err="1" smtClean="0"/>
              <a:t>mother</a:t>
            </a:r>
            <a:r>
              <a:rPr lang="da-DK" sz="3000" b="1" dirty="0" smtClean="0"/>
              <a:t> </a:t>
            </a:r>
            <a:r>
              <a:rPr lang="da-DK" sz="3000" b="1" dirty="0" err="1" smtClean="0"/>
              <a:t>tongue</a:t>
            </a:r>
            <a:r>
              <a:rPr lang="da-DK" sz="3000" b="1" dirty="0" smtClean="0"/>
              <a:t> to </a:t>
            </a:r>
            <a:r>
              <a:rPr lang="da-DK" sz="3000" b="1" dirty="0" err="1" smtClean="0"/>
              <a:t>foreign</a:t>
            </a:r>
            <a:r>
              <a:rPr lang="da-DK" sz="3000" b="1" dirty="0" smtClean="0"/>
              <a:t> </a:t>
            </a:r>
            <a:r>
              <a:rPr lang="da-DK" sz="3000" b="1" dirty="0" err="1" smtClean="0"/>
              <a:t>language</a:t>
            </a:r>
            <a:r>
              <a:rPr lang="da-DK" sz="3000" b="1" dirty="0" smtClean="0"/>
              <a:t>:</a:t>
            </a:r>
            <a:endParaRPr lang="da-DK" sz="3000" b="1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da-DK" sz="8000" b="1" dirty="0" smtClean="0">
                <a:solidFill>
                  <a:srgbClr val="66FF66"/>
                </a:solidFill>
              </a:rPr>
              <a:t>m</a:t>
            </a:r>
            <a:r>
              <a:rPr lang="da-DK" sz="8000" dirty="0" smtClean="0"/>
              <a:t>-</a:t>
            </a:r>
            <a:r>
              <a:rPr lang="da-DK" sz="8000" b="1" i="1" dirty="0" smtClean="0">
                <a:solidFill>
                  <a:srgbClr val="FFFF00"/>
                </a:solidFill>
              </a:rPr>
              <a:t>O</a:t>
            </a:r>
            <a:r>
              <a:rPr lang="da-DK" sz="8000" dirty="0" smtClean="0"/>
              <a:t>-</a:t>
            </a:r>
            <a:r>
              <a:rPr lang="da-DK" sz="8000" b="1" dirty="0" smtClean="0">
                <a:solidFill>
                  <a:srgbClr val="FF3300"/>
                </a:solidFill>
              </a:rPr>
              <a:t>M</a:t>
            </a:r>
            <a:endParaRPr lang="da-DK" sz="8000" dirty="0">
              <a:solidFill>
                <a:srgbClr val="FF3300"/>
              </a:solidFill>
            </a:endParaRPr>
          </a:p>
        </p:txBody>
      </p:sp>
      <p:sp>
        <p:nvSpPr>
          <p:cNvPr id="16393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323850" y="4005263"/>
            <a:ext cx="8362950" cy="2016125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da-DK" sz="3000" b="1" dirty="0" smtClean="0"/>
              <a:t>From </a:t>
            </a:r>
            <a:r>
              <a:rPr lang="da-DK" sz="3000" b="1" dirty="0" err="1" smtClean="0"/>
              <a:t>foreign</a:t>
            </a:r>
            <a:r>
              <a:rPr lang="da-DK" sz="3000" b="1" dirty="0" smtClean="0"/>
              <a:t> </a:t>
            </a:r>
            <a:r>
              <a:rPr lang="da-DK" sz="3000" b="1" dirty="0" err="1" smtClean="0"/>
              <a:t>language</a:t>
            </a:r>
            <a:r>
              <a:rPr lang="da-DK" sz="3000" b="1" dirty="0" smtClean="0"/>
              <a:t> to </a:t>
            </a:r>
            <a:r>
              <a:rPr lang="da-DK" sz="3000" b="1" dirty="0" err="1" smtClean="0"/>
              <a:t>mother</a:t>
            </a:r>
            <a:r>
              <a:rPr lang="da-DK" sz="3000" b="1" dirty="0" smtClean="0"/>
              <a:t> </a:t>
            </a:r>
            <a:r>
              <a:rPr lang="da-DK" sz="3000" b="1" dirty="0" err="1" smtClean="0"/>
              <a:t>tongue</a:t>
            </a:r>
            <a:r>
              <a:rPr lang="da-DK" sz="3000" b="1" dirty="0" smtClean="0"/>
              <a:t>:</a:t>
            </a:r>
            <a:endParaRPr lang="da-DK" sz="3000" b="1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da-DK" sz="8000" b="1" dirty="0" smtClean="0">
                <a:solidFill>
                  <a:srgbClr val="FF3300"/>
                </a:solidFill>
              </a:rPr>
              <a:t>M</a:t>
            </a:r>
            <a:r>
              <a:rPr lang="da-DK" sz="8000" dirty="0" smtClean="0"/>
              <a:t>-</a:t>
            </a:r>
            <a:r>
              <a:rPr lang="da-DK" sz="8000" b="1" i="1" dirty="0" smtClean="0">
                <a:solidFill>
                  <a:srgbClr val="FFFF00"/>
                </a:solidFill>
              </a:rPr>
              <a:t>O</a:t>
            </a:r>
            <a:r>
              <a:rPr lang="da-DK" sz="8000" dirty="0" smtClean="0"/>
              <a:t>-</a:t>
            </a:r>
            <a:r>
              <a:rPr lang="da-DK" sz="8000" dirty="0" smtClean="0">
                <a:solidFill>
                  <a:srgbClr val="66FF66"/>
                </a:solidFill>
              </a:rPr>
              <a:t>m</a:t>
            </a:r>
            <a:endParaRPr lang="da-DK" sz="8000" dirty="0">
              <a:solidFill>
                <a:srgbClr val="66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9566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3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3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3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2" grpId="0" build="p"/>
      <p:bldP spid="1639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sz="3800" b="1" dirty="0" smtClean="0"/>
              <a:t>PERFORMANCE</a:t>
            </a:r>
            <a:r>
              <a:rPr lang="da-DK" sz="3800" b="1" dirty="0"/>
              <a:t/>
            </a:r>
            <a:br>
              <a:rPr lang="da-DK" sz="3800" b="1" dirty="0"/>
            </a:br>
            <a:r>
              <a:rPr lang="da-DK" sz="3800" b="1" dirty="0" smtClean="0"/>
              <a:t>”</a:t>
            </a:r>
            <a:r>
              <a:rPr lang="da-DK" sz="3800" b="1" dirty="0" err="1" smtClean="0"/>
              <a:t>Audience’s</a:t>
            </a:r>
            <a:r>
              <a:rPr lang="da-DK" sz="3800" b="1" dirty="0" smtClean="0"/>
              <a:t> and </a:t>
            </a:r>
            <a:r>
              <a:rPr lang="da-DK" sz="3800" b="1" dirty="0" err="1" smtClean="0"/>
              <a:t>user’s</a:t>
            </a:r>
            <a:r>
              <a:rPr lang="da-DK" sz="3800" b="1" dirty="0" smtClean="0"/>
              <a:t> </a:t>
            </a:r>
            <a:r>
              <a:rPr lang="da-DK" sz="3800" b="1" dirty="0" err="1" smtClean="0"/>
              <a:t>impression</a:t>
            </a:r>
            <a:r>
              <a:rPr lang="da-DK" sz="3800" b="1" dirty="0" smtClean="0"/>
              <a:t>”</a:t>
            </a:r>
            <a:endParaRPr lang="da-DK" sz="3800" b="1" dirty="0"/>
          </a:p>
        </p:txBody>
      </p:sp>
      <p:graphicFrame>
        <p:nvGraphicFramePr>
          <p:cNvPr id="35892" name="Group 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3743343"/>
              </p:ext>
            </p:extLst>
          </p:nvPr>
        </p:nvGraphicFramePr>
        <p:xfrm>
          <a:off x="395288" y="1884363"/>
          <a:ext cx="8435975" cy="4282440"/>
        </p:xfrm>
        <a:graphic>
          <a:graphicData uri="http://schemas.openxmlformats.org/drawingml/2006/table">
            <a:tbl>
              <a:tblPr/>
              <a:tblGrid>
                <a:gridCol w="1800448"/>
                <a:gridCol w="2385789"/>
                <a:gridCol w="4249738"/>
              </a:tblGrid>
              <a:tr h="5334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PROBLEM</a:t>
                      </a:r>
                      <a:endParaRPr kumimoji="0" lang="da-D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REASONS</a:t>
                      </a:r>
                      <a:endParaRPr kumimoji="0" lang="da-D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SOLUTIONS</a:t>
                      </a:r>
                      <a:endParaRPr kumimoji="0" lang="da-D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CC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98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egative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impression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on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the part of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user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/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audience</a:t>
                      </a:r>
                      <a:endParaRPr kumimoji="0" lang="da-D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low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voice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unclear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/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too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low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endParaRPr kumimoji="0" lang="da-D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insecure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”performance”</a:t>
                      </a:r>
                      <a:endParaRPr kumimoji="0" lang="da-D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insecure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use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of relevant 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terminology</a:t>
                      </a:r>
                      <a:endParaRPr kumimoji="0" lang="da-D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(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unnecessary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”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mystification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”)</a:t>
                      </a:r>
                      <a:endParaRPr kumimoji="0" lang="da-D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exaggerated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self-projection</a:t>
                      </a:r>
                      <a:endParaRPr kumimoji="0" lang="da-D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speak </a:t>
                      </a:r>
                      <a:r>
                        <a:rPr kumimoji="0" lang="da-DK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loud</a:t>
                      </a:r>
                      <a:r>
                        <a:rPr kumimoji="0" lang="da-DK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and clear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except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when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talking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only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to the person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next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to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you</a:t>
                      </a:r>
                      <a:endParaRPr kumimoji="0" lang="da-D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control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your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nervousness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and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concentrate</a:t>
                      </a:r>
                      <a:endParaRPr kumimoji="0" lang="da-D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try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to speak the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language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of the ”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user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”,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e.g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. Danish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military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argot/jargon</a:t>
                      </a:r>
                      <a:b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avoid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culture-specific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expressions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from source lang.)</a:t>
                      </a:r>
                      <a:endParaRPr kumimoji="0" lang="da-DK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be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forthcoming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,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know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your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da-DK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place</a:t>
                      </a:r>
                      <a:r>
                        <a:rPr kumimoji="0" lang="da-DK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in the situation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018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/>
          <a:lstStyle/>
          <a:p>
            <a:r>
              <a:rPr lang="da-DK" b="1" dirty="0" smtClean="0">
                <a:solidFill>
                  <a:srgbClr val="FF3300"/>
                </a:solidFill>
              </a:rPr>
              <a:t>INFORMATION</a:t>
            </a:r>
            <a:endParaRPr lang="da-DK" b="1" dirty="0">
              <a:solidFill>
                <a:srgbClr val="FF33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9138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da-DK" sz="4800" dirty="0" smtClean="0">
                <a:solidFill>
                  <a:schemeClr val="tx1"/>
                </a:solidFill>
              </a:rPr>
              <a:t>How </a:t>
            </a:r>
            <a:r>
              <a:rPr lang="da-DK" sz="4800" dirty="0" err="1" smtClean="0">
                <a:solidFill>
                  <a:schemeClr val="tx1"/>
                </a:solidFill>
              </a:rPr>
              <a:t>much</a:t>
            </a:r>
            <a:r>
              <a:rPr lang="da-DK" sz="4800" dirty="0" smtClean="0">
                <a:solidFill>
                  <a:schemeClr val="tx1"/>
                </a:solidFill>
              </a:rPr>
              <a:t> must the interpreter </a:t>
            </a:r>
            <a:r>
              <a:rPr lang="da-DK" sz="4800" dirty="0" err="1" smtClean="0">
                <a:solidFill>
                  <a:schemeClr val="tx1"/>
                </a:solidFill>
              </a:rPr>
              <a:t>know</a:t>
            </a:r>
            <a:r>
              <a:rPr lang="da-DK" sz="4800" dirty="0" smtClean="0">
                <a:solidFill>
                  <a:schemeClr val="tx1"/>
                </a:solidFill>
              </a:rPr>
              <a:t> </a:t>
            </a:r>
            <a:r>
              <a:rPr lang="da-DK" sz="4800" dirty="0" err="1" smtClean="0">
                <a:solidFill>
                  <a:schemeClr val="tx1"/>
                </a:solidFill>
              </a:rPr>
              <a:t>about</a:t>
            </a:r>
            <a:r>
              <a:rPr lang="da-DK" sz="4800" dirty="0" smtClean="0">
                <a:solidFill>
                  <a:schemeClr val="tx1"/>
                </a:solidFill>
              </a:rPr>
              <a:t> the </a:t>
            </a:r>
            <a:r>
              <a:rPr lang="da-DK" sz="4800" dirty="0" err="1" smtClean="0">
                <a:solidFill>
                  <a:schemeClr val="tx1"/>
                </a:solidFill>
              </a:rPr>
              <a:t>meaning</a:t>
            </a:r>
            <a:r>
              <a:rPr lang="da-DK" sz="4800" dirty="0" smtClean="0">
                <a:solidFill>
                  <a:schemeClr val="tx1"/>
                </a:solidFill>
              </a:rPr>
              <a:t> of a </a:t>
            </a:r>
            <a:r>
              <a:rPr lang="da-DK" sz="4800" dirty="0" err="1" smtClean="0">
                <a:solidFill>
                  <a:schemeClr val="tx1"/>
                </a:solidFill>
              </a:rPr>
              <a:t>word</a:t>
            </a:r>
            <a:r>
              <a:rPr lang="da-DK" sz="4800" dirty="0" smtClean="0">
                <a:solidFill>
                  <a:schemeClr val="tx1"/>
                </a:solidFill>
              </a:rPr>
              <a:t> to ”</a:t>
            </a:r>
            <a:r>
              <a:rPr lang="da-DK" sz="4800" dirty="0" err="1" smtClean="0">
                <a:solidFill>
                  <a:schemeClr val="tx1"/>
                </a:solidFill>
              </a:rPr>
              <a:t>operate</a:t>
            </a:r>
            <a:r>
              <a:rPr lang="da-DK" sz="4800" dirty="0" smtClean="0">
                <a:solidFill>
                  <a:schemeClr val="tx1"/>
                </a:solidFill>
              </a:rPr>
              <a:t>” with the </a:t>
            </a:r>
            <a:r>
              <a:rPr lang="da-DK" sz="4800" dirty="0" err="1" smtClean="0">
                <a:solidFill>
                  <a:schemeClr val="tx1"/>
                </a:solidFill>
              </a:rPr>
              <a:t>word</a:t>
            </a:r>
            <a:r>
              <a:rPr lang="da-DK" sz="4800" dirty="0" smtClean="0">
                <a:solidFill>
                  <a:schemeClr val="tx1"/>
                </a:solidFill>
              </a:rPr>
              <a:t> </a:t>
            </a:r>
            <a:r>
              <a:rPr lang="da-DK" sz="4800" dirty="0" err="1" smtClean="0">
                <a:solidFill>
                  <a:schemeClr val="tx1"/>
                </a:solidFill>
              </a:rPr>
              <a:t>during</a:t>
            </a:r>
            <a:r>
              <a:rPr lang="da-DK" sz="4800" dirty="0" smtClean="0">
                <a:solidFill>
                  <a:schemeClr val="tx1"/>
                </a:solidFill>
              </a:rPr>
              <a:t> interpretation?</a:t>
            </a:r>
            <a:endParaRPr lang="da-D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15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468313" y="333375"/>
            <a:ext cx="820737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a-DK" sz="4400" b="1" dirty="0" err="1" smtClean="0">
                <a:solidFill>
                  <a:srgbClr val="FF3300"/>
                </a:solidFill>
              </a:rPr>
              <a:t>What</a:t>
            </a:r>
            <a:r>
              <a:rPr lang="da-DK" sz="4400" b="1" dirty="0" smtClean="0">
                <a:solidFill>
                  <a:srgbClr val="FF3300"/>
                </a:solidFill>
              </a:rPr>
              <a:t> is </a:t>
            </a:r>
            <a:r>
              <a:rPr lang="da-DK" sz="4400" b="1" dirty="0" err="1" smtClean="0">
                <a:solidFill>
                  <a:srgbClr val="FF3300"/>
                </a:solidFill>
              </a:rPr>
              <a:t>Mt</a:t>
            </a:r>
            <a:r>
              <a:rPr lang="da-DK" sz="4400" b="1" dirty="0" smtClean="0">
                <a:solidFill>
                  <a:srgbClr val="FF3300"/>
                </a:solidFill>
              </a:rPr>
              <a:t> KILIMANJARO?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590550" y="1844675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da-DK" sz="2800" b="1" i="1" dirty="0" smtClean="0">
                <a:solidFill>
                  <a:schemeClr val="tx1"/>
                </a:solidFill>
              </a:rPr>
              <a:t>5</a:t>
            </a:r>
            <a:r>
              <a:rPr lang="da-DK" sz="2800" b="1" i="1" dirty="0" smtClean="0">
                <a:solidFill>
                  <a:schemeClr val="bg1"/>
                </a:solidFill>
              </a:rPr>
              <a:t> </a:t>
            </a:r>
            <a:r>
              <a:rPr lang="da-DK" sz="2800" b="1" i="1" dirty="0" smtClean="0">
                <a:solidFill>
                  <a:schemeClr val="tx1"/>
                </a:solidFill>
              </a:rPr>
              <a:t>as with 4, </a:t>
            </a:r>
            <a:r>
              <a:rPr lang="da-DK" sz="2800" b="1" i="1" dirty="0">
                <a:solidFill>
                  <a:schemeClr val="tx1"/>
                </a:solidFill>
              </a:rPr>
              <a:t>+ </a:t>
            </a:r>
            <a:r>
              <a:rPr lang="da-DK" sz="2800" b="1" i="1" dirty="0" err="1" smtClean="0">
                <a:solidFill>
                  <a:schemeClr val="tx1"/>
                </a:solidFill>
              </a:rPr>
              <a:t>located</a:t>
            </a:r>
            <a:r>
              <a:rPr lang="da-DK" sz="2800" b="1" i="1" dirty="0" smtClean="0">
                <a:solidFill>
                  <a:schemeClr val="tx1"/>
                </a:solidFill>
              </a:rPr>
              <a:t> in Tanzania,</a:t>
            </a:r>
            <a:endParaRPr lang="da-DK" sz="2800" b="1" i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a-DK" sz="2800" b="1" i="1" dirty="0">
                <a:solidFill>
                  <a:schemeClr val="tx1"/>
                </a:solidFill>
              </a:rPr>
              <a:t>     6010 m, </a:t>
            </a:r>
            <a:r>
              <a:rPr lang="da-DK" sz="2800" b="1" i="1" dirty="0" smtClean="0">
                <a:solidFill>
                  <a:schemeClr val="tx1"/>
                </a:solidFill>
              </a:rPr>
              <a:t>a </a:t>
            </a:r>
            <a:r>
              <a:rPr lang="da-DK" sz="2800" b="1" i="1" dirty="0" err="1" smtClean="0">
                <a:solidFill>
                  <a:schemeClr val="tx1"/>
                </a:solidFill>
              </a:rPr>
              <a:t>little</a:t>
            </a:r>
            <a:r>
              <a:rPr lang="da-DK" sz="2800" b="1" i="1" dirty="0" smtClean="0">
                <a:solidFill>
                  <a:schemeClr val="tx1"/>
                </a:solidFill>
              </a:rPr>
              <a:t> S of </a:t>
            </a:r>
            <a:r>
              <a:rPr lang="da-DK" sz="2800" b="1" i="1" dirty="0" err="1">
                <a:solidFill>
                  <a:schemeClr val="tx1"/>
                </a:solidFill>
              </a:rPr>
              <a:t>E</a:t>
            </a:r>
            <a:r>
              <a:rPr lang="da-DK" sz="2800" b="1" i="1" dirty="0" err="1" smtClean="0">
                <a:solidFill>
                  <a:schemeClr val="tx1"/>
                </a:solidFill>
              </a:rPr>
              <a:t>quator</a:t>
            </a:r>
            <a:r>
              <a:rPr lang="da-DK" sz="2800" b="1" i="1" dirty="0" smtClean="0">
                <a:solidFill>
                  <a:schemeClr val="tx1"/>
                </a:solidFill>
              </a:rPr>
              <a:t>, </a:t>
            </a:r>
            <a:r>
              <a:rPr lang="da-DK" sz="2800" b="1" i="1" dirty="0" err="1" smtClean="0">
                <a:solidFill>
                  <a:schemeClr val="tx1"/>
                </a:solidFill>
              </a:rPr>
              <a:t>easy</a:t>
            </a:r>
            <a:r>
              <a:rPr lang="da-DK" sz="2800" b="1" i="1" dirty="0" smtClean="0">
                <a:solidFill>
                  <a:schemeClr val="tx1"/>
                </a:solidFill>
              </a:rPr>
              <a:t> to </a:t>
            </a:r>
            <a:r>
              <a:rPr lang="da-DK" sz="2800" b="1" i="1" dirty="0" err="1" smtClean="0">
                <a:solidFill>
                  <a:schemeClr val="tx1"/>
                </a:solidFill>
              </a:rPr>
              <a:t>climb</a:t>
            </a:r>
            <a:r>
              <a:rPr lang="da-DK" sz="2800" b="1" i="1" dirty="0" smtClean="0">
                <a:solidFill>
                  <a:schemeClr val="tx1"/>
                </a:solidFill>
              </a:rPr>
              <a:t> </a:t>
            </a:r>
            <a:endParaRPr lang="da-DK" sz="2800" b="1" i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a-DK" sz="2800" b="1" i="1" dirty="0" smtClean="0">
                <a:solidFill>
                  <a:schemeClr val="tx1"/>
                </a:solidFill>
              </a:rPr>
              <a:t>4 as with 3, </a:t>
            </a:r>
            <a:r>
              <a:rPr lang="da-DK" sz="2800" b="1" i="1" dirty="0">
                <a:solidFill>
                  <a:schemeClr val="tx1"/>
                </a:solidFill>
              </a:rPr>
              <a:t>+ </a:t>
            </a:r>
            <a:r>
              <a:rPr lang="da-DK" sz="2800" b="1" i="1" dirty="0" smtClean="0">
                <a:solidFill>
                  <a:schemeClr val="tx1"/>
                </a:solidFill>
              </a:rPr>
              <a:t>”an </a:t>
            </a:r>
            <a:r>
              <a:rPr lang="da-DK" sz="2800" b="1" i="1" dirty="0" err="1" smtClean="0">
                <a:solidFill>
                  <a:schemeClr val="tx1"/>
                </a:solidFill>
              </a:rPr>
              <a:t>extinct</a:t>
            </a:r>
            <a:r>
              <a:rPr lang="da-DK" sz="2800" b="1" i="1" dirty="0" smtClean="0">
                <a:solidFill>
                  <a:schemeClr val="tx1"/>
                </a:solidFill>
              </a:rPr>
              <a:t> </a:t>
            </a:r>
            <a:r>
              <a:rPr lang="da-DK" sz="2800" b="1" i="1" dirty="0" err="1" smtClean="0">
                <a:solidFill>
                  <a:schemeClr val="tx1"/>
                </a:solidFill>
              </a:rPr>
              <a:t>vulcano</a:t>
            </a:r>
            <a:r>
              <a:rPr lang="da-DK" sz="2800" b="1" i="1" dirty="0" smtClean="0">
                <a:solidFill>
                  <a:schemeClr val="tx1"/>
                </a:solidFill>
              </a:rPr>
              <a:t>”</a:t>
            </a:r>
            <a:endParaRPr lang="da-DK" sz="2800" b="1" i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a-DK" sz="2800" b="1" i="1" dirty="0">
                <a:solidFill>
                  <a:schemeClr val="tx1"/>
                </a:solidFill>
              </a:rPr>
              <a:t>-------------------------------------------------------------------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a-DK" sz="2800" b="1" dirty="0" smtClean="0">
                <a:solidFill>
                  <a:schemeClr val="tx1"/>
                </a:solidFill>
              </a:rPr>
              <a:t>3. A </a:t>
            </a:r>
            <a:r>
              <a:rPr lang="da-DK" sz="2800" b="1" dirty="0" err="1" smtClean="0">
                <a:solidFill>
                  <a:schemeClr val="tx1"/>
                </a:solidFill>
              </a:rPr>
              <a:t>mountain</a:t>
            </a:r>
            <a:r>
              <a:rPr lang="da-DK" sz="2800" b="1" dirty="0" smtClean="0">
                <a:solidFill>
                  <a:schemeClr val="tx1"/>
                </a:solidFill>
              </a:rPr>
              <a:t> in </a:t>
            </a:r>
            <a:r>
              <a:rPr lang="da-DK" sz="2800" b="1" dirty="0" err="1" smtClean="0">
                <a:solidFill>
                  <a:schemeClr val="tx1"/>
                </a:solidFill>
              </a:rPr>
              <a:t>Africa</a:t>
            </a:r>
            <a:r>
              <a:rPr lang="da-DK" sz="2800" b="1" dirty="0" smtClean="0">
                <a:solidFill>
                  <a:schemeClr val="tx1"/>
                </a:solidFill>
              </a:rPr>
              <a:t>, the </a:t>
            </a:r>
            <a:r>
              <a:rPr lang="da-DK" sz="2800" b="1" dirty="0" err="1" smtClean="0">
                <a:solidFill>
                  <a:schemeClr val="tx1"/>
                </a:solidFill>
              </a:rPr>
              <a:t>highest</a:t>
            </a:r>
            <a:r>
              <a:rPr lang="da-DK" sz="2800" b="1" dirty="0" smtClean="0">
                <a:solidFill>
                  <a:schemeClr val="tx1"/>
                </a:solidFill>
              </a:rPr>
              <a:t> </a:t>
            </a:r>
            <a:r>
              <a:rPr lang="da-DK" sz="2800" b="1" dirty="0" err="1" smtClean="0">
                <a:solidFill>
                  <a:schemeClr val="tx1"/>
                </a:solidFill>
              </a:rPr>
              <a:t>peak</a:t>
            </a:r>
            <a:r>
              <a:rPr lang="da-DK" sz="2800" b="1" dirty="0" smtClean="0">
                <a:solidFill>
                  <a:schemeClr val="tx1"/>
                </a:solidFill>
              </a:rPr>
              <a:t> of the </a:t>
            </a:r>
            <a:r>
              <a:rPr lang="da-DK" sz="2800" b="1" dirty="0" err="1" smtClean="0">
                <a:solidFill>
                  <a:schemeClr val="tx1"/>
                </a:solidFill>
              </a:rPr>
              <a:t>continent</a:t>
            </a:r>
            <a:endParaRPr lang="da-DK" sz="28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a-DK" sz="2800" b="1" dirty="0">
                <a:solidFill>
                  <a:schemeClr val="tx1"/>
                </a:solidFill>
              </a:rPr>
              <a:t>-------------------------------------------------------------------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da-DK" sz="2800" dirty="0">
                <a:solidFill>
                  <a:schemeClr val="tx1"/>
                </a:solidFill>
              </a:rPr>
              <a:t>2. </a:t>
            </a:r>
            <a:r>
              <a:rPr lang="da-DK" sz="2800" dirty="0" smtClean="0">
                <a:solidFill>
                  <a:schemeClr val="tx1"/>
                </a:solidFill>
              </a:rPr>
              <a:t>A </a:t>
            </a:r>
            <a:r>
              <a:rPr lang="da-DK" sz="2800" dirty="0" err="1" smtClean="0">
                <a:solidFill>
                  <a:schemeClr val="tx1"/>
                </a:solidFill>
              </a:rPr>
              <a:t>mountain</a:t>
            </a:r>
            <a:endParaRPr lang="da-DK" sz="28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a-DK" sz="2800" dirty="0">
                <a:solidFill>
                  <a:schemeClr val="tx1"/>
                </a:solidFill>
              </a:rPr>
              <a:t>1. </a:t>
            </a:r>
            <a:r>
              <a:rPr lang="da-DK" sz="2800" dirty="0" err="1" smtClean="0">
                <a:solidFill>
                  <a:schemeClr val="tx1"/>
                </a:solidFill>
              </a:rPr>
              <a:t>Something</a:t>
            </a:r>
            <a:r>
              <a:rPr lang="da-DK" sz="2800" dirty="0" smtClean="0">
                <a:solidFill>
                  <a:schemeClr val="tx1"/>
                </a:solidFill>
              </a:rPr>
              <a:t> </a:t>
            </a:r>
            <a:r>
              <a:rPr lang="da-DK" sz="2800" dirty="0" err="1" smtClean="0">
                <a:solidFill>
                  <a:schemeClr val="tx1"/>
                </a:solidFill>
              </a:rPr>
              <a:t>geographic</a:t>
            </a:r>
            <a:endParaRPr lang="da-DK" sz="28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da-DK" sz="2800" dirty="0">
                <a:solidFill>
                  <a:schemeClr val="tx1"/>
                </a:solidFill>
              </a:rPr>
              <a:t>(0. </a:t>
            </a:r>
            <a:r>
              <a:rPr lang="da-DK" sz="2800" dirty="0" smtClean="0">
                <a:solidFill>
                  <a:schemeClr val="tx1"/>
                </a:solidFill>
              </a:rPr>
              <a:t>No </a:t>
            </a:r>
            <a:r>
              <a:rPr lang="da-DK" sz="2800" dirty="0" err="1" smtClean="0">
                <a:solidFill>
                  <a:schemeClr val="tx1"/>
                </a:solidFill>
              </a:rPr>
              <a:t>idea</a:t>
            </a:r>
            <a:r>
              <a:rPr lang="da-DK" sz="2800" dirty="0" smtClean="0">
                <a:solidFill>
                  <a:schemeClr val="tx1"/>
                </a:solidFill>
              </a:rPr>
              <a:t>)</a:t>
            </a:r>
            <a:endParaRPr lang="da-DK" sz="28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da-DK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5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da-DK" b="1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da-DK" sz="4800" b="1" dirty="0" smtClean="0"/>
          </a:p>
          <a:p>
            <a:pPr eaLnBrk="1" hangingPunct="1">
              <a:defRPr/>
            </a:pPr>
            <a:r>
              <a:rPr lang="da-DK" sz="4800" b="1" dirty="0" smtClean="0"/>
              <a:t>HICCUPS</a:t>
            </a:r>
            <a:br>
              <a:rPr lang="da-DK" sz="4800" b="1" dirty="0" smtClean="0"/>
            </a:br>
            <a:r>
              <a:rPr lang="da-DK" sz="4800" b="1" dirty="0" smtClean="0"/>
              <a:t>              and</a:t>
            </a:r>
            <a:br>
              <a:rPr lang="da-DK" sz="4800" b="1" dirty="0" smtClean="0"/>
            </a:br>
            <a:r>
              <a:rPr lang="da-DK" sz="4800" b="1" dirty="0" smtClean="0"/>
              <a:t>                       TOOLS!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da-DK" sz="4800" b="1" dirty="0" smtClean="0"/>
          </a:p>
        </p:txBody>
      </p:sp>
    </p:spTree>
    <p:extLst>
      <p:ext uri="{BB962C8B-B14F-4D97-AF65-F5344CB8AC3E}">
        <p14:creationId xmlns:p14="http://schemas.microsoft.com/office/powerpoint/2010/main" val="86258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74638"/>
            <a:ext cx="8362950" cy="1143000"/>
          </a:xfrm>
        </p:spPr>
        <p:txBody>
          <a:bodyPr/>
          <a:lstStyle/>
          <a:p>
            <a:pPr eaLnBrk="1" hangingPunct="1">
              <a:defRPr/>
            </a:pPr>
            <a:r>
              <a:rPr lang="da-DK" sz="3800" b="1" dirty="0" smtClean="0"/>
              <a:t>”</a:t>
            </a:r>
            <a:r>
              <a:rPr lang="da-DK" sz="3800" b="1" dirty="0" err="1" smtClean="0"/>
              <a:t>Hiccups</a:t>
            </a:r>
            <a:r>
              <a:rPr lang="da-DK" sz="3800" b="1" dirty="0" smtClean="0"/>
              <a:t>”</a:t>
            </a:r>
            <a:br>
              <a:rPr lang="da-DK" sz="3800" b="1" dirty="0" smtClean="0"/>
            </a:br>
            <a:r>
              <a:rPr lang="da-DK" sz="3800" b="1" dirty="0" smtClean="0"/>
              <a:t>- the tough </a:t>
            </a:r>
            <a:r>
              <a:rPr lang="da-DK" sz="3800" b="1" dirty="0" err="1" smtClean="0"/>
              <a:t>things</a:t>
            </a:r>
            <a:r>
              <a:rPr lang="da-DK" sz="3800" b="1" dirty="0" smtClean="0"/>
              <a:t> to </a:t>
            </a:r>
            <a:r>
              <a:rPr lang="da-DK" sz="3800" b="1" dirty="0" err="1" smtClean="0"/>
              <a:t>interpret</a:t>
            </a:r>
            <a:endParaRPr lang="da-DK" sz="3800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4565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a-DK" i="1" dirty="0" err="1" smtClean="0"/>
              <a:t>expressions</a:t>
            </a:r>
            <a:r>
              <a:rPr lang="da-DK" i="1" dirty="0" smtClean="0"/>
              <a:t> </a:t>
            </a:r>
            <a:r>
              <a:rPr lang="da-DK" i="1" dirty="0" err="1" smtClean="0"/>
              <a:t>describing</a:t>
            </a:r>
            <a:r>
              <a:rPr lang="da-DK" i="1" dirty="0" smtClean="0"/>
              <a:t> </a:t>
            </a:r>
            <a:r>
              <a:rPr lang="da-DK" i="1" dirty="0" err="1" smtClean="0"/>
              <a:t>realities</a:t>
            </a:r>
            <a:r>
              <a:rPr lang="da-DK" i="1" dirty="0" smtClean="0"/>
              <a:t>, </a:t>
            </a:r>
            <a:r>
              <a:rPr lang="da-DK" i="1" dirty="0" err="1" smtClean="0"/>
              <a:t>e.g</a:t>
            </a:r>
            <a:r>
              <a:rPr lang="da-DK" i="1" dirty="0" smtClean="0"/>
              <a:t>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a-DK" i="1" dirty="0" err="1" smtClean="0"/>
              <a:t>geographic</a:t>
            </a:r>
            <a:r>
              <a:rPr lang="da-DK" i="1" dirty="0" smtClean="0"/>
              <a:t>, </a:t>
            </a:r>
            <a:r>
              <a:rPr lang="da-DK" i="1" dirty="0" err="1" smtClean="0"/>
              <a:t>ethnographic</a:t>
            </a:r>
            <a:r>
              <a:rPr lang="da-DK" i="1" dirty="0" smtClean="0"/>
              <a:t>, </a:t>
            </a:r>
            <a:r>
              <a:rPr lang="da-DK" i="1" dirty="0" err="1" smtClean="0"/>
              <a:t>socio-economic</a:t>
            </a:r>
            <a:r>
              <a:rPr lang="da-DK" i="1" dirty="0" smtClean="0"/>
              <a:t>, </a:t>
            </a:r>
            <a:r>
              <a:rPr lang="da-DK" i="1" dirty="0" err="1" smtClean="0"/>
              <a:t>etc</a:t>
            </a:r>
            <a:endParaRPr lang="da-DK" i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da-DK" i="1" dirty="0" smtClean="0"/>
              <a:t>proper </a:t>
            </a:r>
            <a:r>
              <a:rPr lang="da-DK" i="1" dirty="0" err="1" smtClean="0"/>
              <a:t>names</a:t>
            </a:r>
            <a:endParaRPr lang="da-DK" i="1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da-DK" i="1" dirty="0" smtClean="0"/>
              <a:t>persons, locations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da-DK" i="1" dirty="0" err="1" smtClean="0"/>
              <a:t>addressing</a:t>
            </a:r>
            <a:r>
              <a:rPr lang="da-DK" i="1" dirty="0" smtClean="0"/>
              <a:t> </a:t>
            </a:r>
            <a:r>
              <a:rPr lang="da-DK" i="1" dirty="0" err="1" smtClean="0"/>
              <a:t>people</a:t>
            </a:r>
            <a:endParaRPr lang="da-DK" dirty="0" smtClean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038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da-DK" b="1" dirty="0" err="1" smtClean="0"/>
              <a:t>idiomatic</a:t>
            </a:r>
            <a:r>
              <a:rPr lang="da-DK" b="1" dirty="0" smtClean="0"/>
              <a:t> </a:t>
            </a:r>
            <a:r>
              <a:rPr lang="da-DK" b="1" dirty="0" err="1" smtClean="0"/>
              <a:t>expressions</a:t>
            </a:r>
            <a:r>
              <a:rPr lang="da-DK" b="1" dirty="0" smtClean="0"/>
              <a:t>*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a-DK" b="1" dirty="0" err="1" smtClean="0"/>
              <a:t>situational</a:t>
            </a:r>
            <a:r>
              <a:rPr lang="da-DK" b="1" dirty="0" smtClean="0"/>
              <a:t> </a:t>
            </a:r>
            <a:r>
              <a:rPr lang="da-DK" b="1" dirty="0" err="1" smtClean="0"/>
              <a:t>expressions</a:t>
            </a:r>
            <a:endParaRPr lang="da-DK" b="1" dirty="0" smtClean="0"/>
          </a:p>
          <a:p>
            <a:pPr lvl="1" eaLnBrk="1" hangingPunct="1">
              <a:lnSpc>
                <a:spcPct val="90000"/>
              </a:lnSpc>
              <a:defRPr/>
            </a:pPr>
            <a:r>
              <a:rPr lang="da-DK" b="1" dirty="0" err="1" smtClean="0"/>
              <a:t>metaphores</a:t>
            </a:r>
            <a:endParaRPr lang="da-DK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da-DK" b="1" dirty="0" err="1" smtClean="0"/>
              <a:t>terminology</a:t>
            </a:r>
            <a:endParaRPr lang="da-DK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da-DK" b="1" dirty="0" err="1" smtClean="0"/>
              <a:t>acronyms</a:t>
            </a:r>
            <a:endParaRPr lang="da-DK" b="1" dirty="0" smtClean="0"/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1835150" y="6092825"/>
            <a:ext cx="54737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da-DK"/>
          </a:p>
        </p:txBody>
      </p:sp>
      <p:sp>
        <p:nvSpPr>
          <p:cNvPr id="4102" name="Text Box 7"/>
          <p:cNvSpPr txBox="1">
            <a:spLocks noChangeArrowheads="1"/>
          </p:cNvSpPr>
          <p:nvPr/>
        </p:nvSpPr>
        <p:spPr bwMode="auto">
          <a:xfrm>
            <a:off x="4572000" y="4869160"/>
            <a:ext cx="403225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da-DK" sz="2000" b="1" dirty="0" smtClean="0"/>
              <a:t>*must </a:t>
            </a:r>
            <a:r>
              <a:rPr lang="da-DK" sz="2000" b="1" dirty="0" err="1" smtClean="0"/>
              <a:t>be</a:t>
            </a:r>
            <a:r>
              <a:rPr lang="da-DK" sz="2000" b="1" dirty="0" smtClean="0"/>
              <a:t> </a:t>
            </a:r>
            <a:r>
              <a:rPr lang="da-DK" sz="2000" b="1" dirty="0" err="1" smtClean="0"/>
              <a:t>interpreted</a:t>
            </a:r>
            <a:r>
              <a:rPr lang="da-DK" sz="2000" b="1" dirty="0" smtClean="0"/>
              <a:t> as a </a:t>
            </a:r>
            <a:r>
              <a:rPr lang="da-DK" sz="2000" b="1" dirty="0" err="1" smtClean="0"/>
              <a:t>whole</a:t>
            </a:r>
            <a:r>
              <a:rPr lang="da-DK" sz="2000" b="1" dirty="0" smtClean="0"/>
              <a:t>, not </a:t>
            </a:r>
            <a:r>
              <a:rPr lang="da-DK" sz="2000" b="1" dirty="0" err="1" smtClean="0"/>
              <a:t>word</a:t>
            </a:r>
            <a:r>
              <a:rPr lang="da-DK" sz="2000" b="1" dirty="0" smtClean="0"/>
              <a:t> by </a:t>
            </a:r>
            <a:r>
              <a:rPr lang="da-DK" sz="2000" b="1" dirty="0" err="1" smtClean="0"/>
              <a:t>word</a:t>
            </a:r>
            <a:r>
              <a:rPr lang="da-DK" sz="2000" b="1" dirty="0" smtClean="0"/>
              <a:t>!</a:t>
            </a:r>
            <a:endParaRPr lang="da-DK" sz="2000" b="1" dirty="0"/>
          </a:p>
        </p:txBody>
      </p:sp>
    </p:spTree>
    <p:extLst>
      <p:ext uri="{BB962C8B-B14F-4D97-AF65-F5344CB8AC3E}">
        <p14:creationId xmlns:p14="http://schemas.microsoft.com/office/powerpoint/2010/main" val="261933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/>
              <a:t>Second of </a:t>
            </a:r>
            <a:r>
              <a:rPr lang="da-DK" b="1" dirty="0" err="1" smtClean="0"/>
              <a:t>two</a:t>
            </a:r>
            <a:r>
              <a:rPr lang="da-DK" b="1" dirty="0" smtClean="0"/>
              <a:t> </a:t>
            </a:r>
            <a:r>
              <a:rPr lang="da-DK" b="1" dirty="0" err="1" smtClean="0"/>
              <a:t>FAQs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a-DK" sz="3200" b="1" dirty="0" smtClean="0"/>
              <a:t>How </a:t>
            </a:r>
            <a:r>
              <a:rPr lang="da-DK" sz="3200" b="1" dirty="0" err="1" smtClean="0"/>
              <a:t>does</a:t>
            </a:r>
            <a:r>
              <a:rPr lang="da-DK" sz="3200" b="1" dirty="0" smtClean="0"/>
              <a:t> the interpreter </a:t>
            </a:r>
            <a:r>
              <a:rPr lang="da-DK" sz="3200" b="1" dirty="0" err="1" smtClean="0"/>
              <a:t>know</a:t>
            </a:r>
            <a:r>
              <a:rPr lang="da-DK" sz="3200" b="1" dirty="0" smtClean="0"/>
              <a:t> </a:t>
            </a:r>
            <a:r>
              <a:rPr lang="da-DK" sz="3200" b="1" dirty="0" err="1" smtClean="0"/>
              <a:t>what</a:t>
            </a:r>
            <a:r>
              <a:rPr lang="da-DK" sz="3200" b="1" dirty="0" smtClean="0"/>
              <a:t> </a:t>
            </a:r>
            <a:r>
              <a:rPr lang="da-DK" sz="3200" b="1" dirty="0" err="1" smtClean="0"/>
              <a:t>everything</a:t>
            </a:r>
            <a:r>
              <a:rPr lang="da-DK" sz="3200" b="1" dirty="0" smtClean="0"/>
              <a:t> is </a:t>
            </a:r>
            <a:r>
              <a:rPr lang="da-DK" sz="3200" b="1" dirty="0" err="1" smtClean="0"/>
              <a:t>called</a:t>
            </a:r>
            <a:r>
              <a:rPr lang="da-DK" sz="3200" b="1" dirty="0" smtClean="0"/>
              <a:t> in the </a:t>
            </a:r>
            <a:r>
              <a:rPr lang="da-DK" sz="3200" b="1" dirty="0" err="1" smtClean="0"/>
              <a:t>foreign</a:t>
            </a:r>
            <a:r>
              <a:rPr lang="da-DK" sz="3200" b="1" dirty="0" smtClean="0"/>
              <a:t> </a:t>
            </a:r>
            <a:r>
              <a:rPr lang="da-DK" sz="3200" b="1" dirty="0" err="1" smtClean="0"/>
              <a:t>language</a:t>
            </a:r>
            <a:r>
              <a:rPr lang="da-DK" sz="3200" b="1" dirty="0" smtClean="0"/>
              <a:t>?</a:t>
            </a:r>
            <a:endParaRPr lang="da-DK" sz="3200" b="1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3600" b="1" dirty="0" err="1" smtClean="0"/>
              <a:t>Answer</a:t>
            </a:r>
            <a:r>
              <a:rPr lang="da-DK" sz="3600" b="1" dirty="0" smtClean="0"/>
              <a:t>:</a:t>
            </a:r>
          </a:p>
          <a:p>
            <a:r>
              <a:rPr lang="da-DK" sz="3600" b="1" dirty="0" smtClean="0"/>
              <a:t>He </a:t>
            </a:r>
            <a:r>
              <a:rPr lang="da-DK" sz="3600" b="1" dirty="0" err="1" smtClean="0"/>
              <a:t>doesn’t</a:t>
            </a:r>
            <a:r>
              <a:rPr lang="da-DK" sz="3600" b="1" dirty="0" smtClean="0"/>
              <a:t> – </a:t>
            </a:r>
            <a:r>
              <a:rPr lang="da-DK" sz="3600" b="1" dirty="0" err="1" smtClean="0"/>
              <a:t>he</a:t>
            </a:r>
            <a:r>
              <a:rPr lang="da-DK" sz="3600" b="1" dirty="0" smtClean="0"/>
              <a:t> is </a:t>
            </a:r>
            <a:r>
              <a:rPr lang="da-DK" sz="3600" b="1" dirty="0" err="1" smtClean="0"/>
              <a:t>using</a:t>
            </a:r>
            <a:r>
              <a:rPr lang="da-DK" sz="3600" b="1" dirty="0" smtClean="0"/>
              <a:t> his ”</a:t>
            </a:r>
            <a:r>
              <a:rPr lang="da-DK" sz="3600" b="1" dirty="0" err="1" smtClean="0"/>
              <a:t>interpreter’s</a:t>
            </a:r>
            <a:r>
              <a:rPr lang="da-DK" sz="3600" b="1" dirty="0" smtClean="0"/>
              <a:t> </a:t>
            </a:r>
            <a:r>
              <a:rPr lang="da-DK" sz="3600" b="1" dirty="0" err="1" smtClean="0"/>
              <a:t>tools</a:t>
            </a:r>
            <a:r>
              <a:rPr lang="da-DK" sz="3600" b="1" dirty="0" smtClean="0"/>
              <a:t>”</a:t>
            </a:r>
            <a:endParaRPr lang="da-DK" sz="3600" b="1" dirty="0"/>
          </a:p>
        </p:txBody>
      </p:sp>
    </p:spTree>
    <p:extLst>
      <p:ext uri="{BB962C8B-B14F-4D97-AF65-F5344CB8AC3E}">
        <p14:creationId xmlns:p14="http://schemas.microsoft.com/office/powerpoint/2010/main" val="2832110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 descr="Swiss Champ knife. The multi function pocket knif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916113"/>
            <a:ext cx="6696075" cy="417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sz="4800" b="1" dirty="0" smtClean="0"/>
              <a:t>INTERPRETER’S TOOLS</a:t>
            </a:r>
            <a:endParaRPr lang="da-DK" sz="4800" b="1" dirty="0"/>
          </a:p>
        </p:txBody>
      </p:sp>
    </p:spTree>
    <p:extLst>
      <p:ext uri="{BB962C8B-B14F-4D97-AF65-F5344CB8AC3E}">
        <p14:creationId xmlns:p14="http://schemas.microsoft.com/office/powerpoint/2010/main" val="203565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gebenet trekant 1"/>
          <p:cNvSpPr/>
          <p:nvPr/>
        </p:nvSpPr>
        <p:spPr>
          <a:xfrm>
            <a:off x="1115616" y="332656"/>
            <a:ext cx="6912768" cy="4968552"/>
          </a:xfrm>
          <a:prstGeom prst="triangle">
            <a:avLst>
              <a:gd name="adj" fmla="val 50283"/>
            </a:avLst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prstClr val="white"/>
              </a:solidFill>
            </a:endParaRPr>
          </a:p>
        </p:txBody>
      </p:sp>
      <p:sp>
        <p:nvSpPr>
          <p:cNvPr id="3" name="Tekstboks 2"/>
          <p:cNvSpPr txBox="1"/>
          <p:nvPr/>
        </p:nvSpPr>
        <p:spPr>
          <a:xfrm>
            <a:off x="1403648" y="4931876"/>
            <a:ext cx="6336704" cy="33855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600" b="1" dirty="0">
                <a:solidFill>
                  <a:prstClr val="white"/>
                </a:solidFill>
              </a:rPr>
              <a:t>     </a:t>
            </a:r>
            <a:r>
              <a:rPr lang="da-DK" sz="1600" b="1" dirty="0" smtClean="0">
                <a:solidFill>
                  <a:prstClr val="white"/>
                </a:solidFill>
              </a:rPr>
              <a:t>Basic </a:t>
            </a:r>
            <a:r>
              <a:rPr lang="da-DK" sz="1600" b="1" dirty="0" err="1" smtClean="0">
                <a:solidFill>
                  <a:prstClr val="white"/>
                </a:solidFill>
              </a:rPr>
              <a:t>Mili</a:t>
            </a:r>
            <a:r>
              <a:rPr lang="da-DK" sz="1600" b="1" dirty="0" smtClean="0">
                <a:solidFill>
                  <a:prstClr val="white"/>
                </a:solidFill>
              </a:rPr>
              <a:t> </a:t>
            </a:r>
            <a:r>
              <a:rPr lang="da-DK" sz="1600" b="1" dirty="0" err="1" smtClean="0">
                <a:solidFill>
                  <a:prstClr val="white"/>
                </a:solidFill>
              </a:rPr>
              <a:t>tary</a:t>
            </a:r>
            <a:r>
              <a:rPr lang="da-DK" sz="1600" b="1" dirty="0" smtClean="0">
                <a:solidFill>
                  <a:prstClr val="white"/>
                </a:solidFill>
              </a:rPr>
              <a:t> Training</a:t>
            </a:r>
            <a:endParaRPr lang="da-DK" sz="1600" b="1" dirty="0">
              <a:solidFill>
                <a:prstClr val="white"/>
              </a:solidFill>
            </a:endParaRPr>
          </a:p>
        </p:txBody>
      </p:sp>
      <p:sp>
        <p:nvSpPr>
          <p:cNvPr id="4" name="Tekstboks 3"/>
          <p:cNvSpPr txBox="1"/>
          <p:nvPr/>
        </p:nvSpPr>
        <p:spPr>
          <a:xfrm>
            <a:off x="1835696" y="3129498"/>
            <a:ext cx="3168352" cy="515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550" b="1" dirty="0">
                <a:solidFill>
                  <a:prstClr val="black"/>
                </a:solidFill>
              </a:rPr>
              <a:t>    </a:t>
            </a:r>
            <a:r>
              <a:rPr lang="da-DK" sz="1200" b="1" dirty="0" err="1" smtClean="0">
                <a:solidFill>
                  <a:prstClr val="black"/>
                </a:solidFill>
              </a:rPr>
              <a:t>Function-oriented</a:t>
            </a:r>
            <a:r>
              <a:rPr lang="da-DK" sz="1200" b="1" dirty="0" smtClean="0">
                <a:solidFill>
                  <a:prstClr val="black"/>
                </a:solidFill>
              </a:rPr>
              <a:t> </a:t>
            </a:r>
            <a:r>
              <a:rPr lang="da-DK" sz="1200" b="1" dirty="0">
                <a:solidFill>
                  <a:prstClr val="black"/>
                </a:solidFill>
              </a:rPr>
              <a:t>L</a:t>
            </a:r>
            <a:r>
              <a:rPr lang="da-DK" sz="1200" b="1" dirty="0" smtClean="0">
                <a:solidFill>
                  <a:prstClr val="black"/>
                </a:solidFill>
              </a:rPr>
              <a:t>anguage   </a:t>
            </a:r>
            <a:endParaRPr lang="da-DK" sz="1200" b="1" dirty="0">
              <a:solidFill>
                <a:prstClr val="black"/>
              </a:solidFill>
            </a:endParaRPr>
          </a:p>
          <a:p>
            <a:pPr algn="ctr"/>
            <a:r>
              <a:rPr lang="da-DK" sz="1200" b="1" dirty="0" err="1" smtClean="0">
                <a:solidFill>
                  <a:prstClr val="black"/>
                </a:solidFill>
              </a:rPr>
              <a:t>MilEng</a:t>
            </a:r>
            <a:r>
              <a:rPr lang="da-DK" sz="1200" b="1" dirty="0" smtClean="0">
                <a:solidFill>
                  <a:prstClr val="black"/>
                </a:solidFill>
              </a:rPr>
              <a:t>, </a:t>
            </a:r>
            <a:r>
              <a:rPr lang="da-DK" sz="1200" b="1" dirty="0">
                <a:solidFill>
                  <a:prstClr val="black"/>
                </a:solidFill>
              </a:rPr>
              <a:t>Intro </a:t>
            </a:r>
            <a:r>
              <a:rPr lang="da-DK" sz="1200" b="1" dirty="0" smtClean="0">
                <a:solidFill>
                  <a:prstClr val="black"/>
                </a:solidFill>
              </a:rPr>
              <a:t>Lang/</a:t>
            </a:r>
            <a:r>
              <a:rPr lang="da-DK" sz="1200" b="1" dirty="0" err="1" smtClean="0">
                <a:solidFill>
                  <a:prstClr val="black"/>
                </a:solidFill>
              </a:rPr>
              <a:t>Dialects</a:t>
            </a:r>
            <a:endParaRPr lang="da-DK" sz="1200" b="1" dirty="0">
              <a:solidFill>
                <a:prstClr val="black"/>
              </a:solidFill>
            </a:endParaRPr>
          </a:p>
        </p:txBody>
      </p:sp>
      <p:sp>
        <p:nvSpPr>
          <p:cNvPr id="5" name="Tekstboks 4"/>
          <p:cNvSpPr txBox="1"/>
          <p:nvPr/>
        </p:nvSpPr>
        <p:spPr>
          <a:xfrm>
            <a:off x="1932132" y="4300124"/>
            <a:ext cx="52565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b="1" dirty="0">
                <a:solidFill>
                  <a:prstClr val="black"/>
                </a:solidFill>
              </a:rPr>
              <a:t>              </a:t>
            </a:r>
            <a:r>
              <a:rPr lang="da-DK" sz="1400" b="1" dirty="0" smtClean="0">
                <a:solidFill>
                  <a:prstClr val="black"/>
                </a:solidFill>
              </a:rPr>
              <a:t>   Advanced Language                     Religion - Social </a:t>
            </a:r>
            <a:r>
              <a:rPr lang="da-DK" sz="1400" b="1" dirty="0" err="1" smtClean="0">
                <a:solidFill>
                  <a:prstClr val="black"/>
                </a:solidFill>
              </a:rPr>
              <a:t>Structures</a:t>
            </a:r>
            <a:endParaRPr lang="da-DK" sz="1400" b="1" dirty="0">
              <a:solidFill>
                <a:prstClr val="black"/>
              </a:solidFill>
            </a:endParaRPr>
          </a:p>
        </p:txBody>
      </p:sp>
      <p:sp>
        <p:nvSpPr>
          <p:cNvPr id="7" name="Tekstboks 6"/>
          <p:cNvSpPr txBox="1"/>
          <p:nvPr/>
        </p:nvSpPr>
        <p:spPr>
          <a:xfrm>
            <a:off x="1979712" y="4509120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>
                <a:solidFill>
                  <a:prstClr val="black"/>
                </a:solidFill>
              </a:rPr>
              <a:t>                    </a:t>
            </a:r>
            <a:r>
              <a:rPr lang="da-DK" sz="1600" b="1" dirty="0" smtClean="0">
                <a:solidFill>
                  <a:prstClr val="black"/>
                </a:solidFill>
              </a:rPr>
              <a:t> </a:t>
            </a:r>
            <a:r>
              <a:rPr lang="da-DK" sz="1400" b="1" dirty="0" smtClean="0">
                <a:solidFill>
                  <a:prstClr val="black"/>
                </a:solidFill>
              </a:rPr>
              <a:t>Basic Language</a:t>
            </a:r>
            <a:r>
              <a:rPr lang="da-DK" sz="1600" b="1" dirty="0" smtClean="0">
                <a:solidFill>
                  <a:prstClr val="black"/>
                </a:solidFill>
              </a:rPr>
              <a:t>     </a:t>
            </a:r>
            <a:r>
              <a:rPr lang="da-DK" b="1" dirty="0" smtClean="0">
                <a:solidFill>
                  <a:prstClr val="black"/>
                </a:solidFill>
              </a:rPr>
              <a:t>  </a:t>
            </a:r>
            <a:r>
              <a:rPr lang="da-DK" sz="1600" b="1" dirty="0" smtClean="0">
                <a:solidFill>
                  <a:prstClr val="black"/>
                </a:solidFill>
              </a:rPr>
              <a:t>           </a:t>
            </a:r>
            <a:r>
              <a:rPr lang="da-DK" sz="1400" b="1" dirty="0" err="1" smtClean="0">
                <a:solidFill>
                  <a:prstClr val="black"/>
                </a:solidFill>
              </a:rPr>
              <a:t>History</a:t>
            </a:r>
            <a:r>
              <a:rPr lang="da-DK" sz="1400" b="1" dirty="0" smtClean="0">
                <a:solidFill>
                  <a:prstClr val="black"/>
                </a:solidFill>
              </a:rPr>
              <a:t> &amp; </a:t>
            </a:r>
            <a:r>
              <a:rPr lang="da-DK" sz="1400" b="1" dirty="0" err="1" smtClean="0">
                <a:solidFill>
                  <a:prstClr val="black"/>
                </a:solidFill>
              </a:rPr>
              <a:t>Politics</a:t>
            </a:r>
            <a:endParaRPr lang="da-DK" sz="1400" b="1" dirty="0">
              <a:solidFill>
                <a:prstClr val="black"/>
              </a:solidFill>
            </a:endParaRPr>
          </a:p>
        </p:txBody>
      </p:sp>
      <p:sp>
        <p:nvSpPr>
          <p:cNvPr id="9" name="Tekstboks 8"/>
          <p:cNvSpPr txBox="1"/>
          <p:nvPr/>
        </p:nvSpPr>
        <p:spPr>
          <a:xfrm>
            <a:off x="4139952" y="3081154"/>
            <a:ext cx="30243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1600" b="1" dirty="0">
                <a:solidFill>
                  <a:prstClr val="black"/>
                </a:solidFill>
              </a:rPr>
              <a:t>  </a:t>
            </a:r>
            <a:r>
              <a:rPr lang="da-DK" sz="1200" b="1" dirty="0" smtClean="0">
                <a:solidFill>
                  <a:prstClr val="black"/>
                </a:solidFill>
              </a:rPr>
              <a:t>Development </a:t>
            </a:r>
            <a:r>
              <a:rPr lang="da-DK" sz="1200" b="1" dirty="0" err="1" smtClean="0">
                <a:solidFill>
                  <a:prstClr val="black"/>
                </a:solidFill>
              </a:rPr>
              <a:t>Economics</a:t>
            </a:r>
            <a:endParaRPr lang="da-DK" sz="1200" b="1" dirty="0" smtClean="0">
              <a:solidFill>
                <a:prstClr val="black"/>
              </a:solidFill>
            </a:endParaRPr>
          </a:p>
          <a:p>
            <a:pPr algn="ctr"/>
            <a:r>
              <a:rPr lang="da-DK" sz="1200" b="1" dirty="0" smtClean="0">
                <a:solidFill>
                  <a:prstClr val="black"/>
                </a:solidFill>
              </a:rPr>
              <a:t>&amp; Environment </a:t>
            </a:r>
            <a:br>
              <a:rPr lang="da-DK" sz="1200" b="1" dirty="0" smtClean="0">
                <a:solidFill>
                  <a:prstClr val="black"/>
                </a:solidFill>
              </a:rPr>
            </a:br>
            <a:r>
              <a:rPr lang="da-DK" sz="1200" b="1" dirty="0" smtClean="0">
                <a:solidFill>
                  <a:prstClr val="black"/>
                </a:solidFill>
              </a:rPr>
              <a:t>- Methods of Field Works</a:t>
            </a:r>
            <a:endParaRPr lang="da-DK" sz="1200" b="1" dirty="0">
              <a:solidFill>
                <a:prstClr val="black"/>
              </a:solidFill>
            </a:endParaRPr>
          </a:p>
        </p:txBody>
      </p:sp>
      <p:sp>
        <p:nvSpPr>
          <p:cNvPr id="11" name="Tekstboks 10"/>
          <p:cNvSpPr txBox="1"/>
          <p:nvPr/>
        </p:nvSpPr>
        <p:spPr>
          <a:xfrm>
            <a:off x="2987824" y="2636912"/>
            <a:ext cx="1522831" cy="52322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400" b="1" dirty="0">
                <a:solidFill>
                  <a:prstClr val="black"/>
                </a:solidFill>
              </a:rPr>
              <a:t>  </a:t>
            </a:r>
            <a:r>
              <a:rPr lang="da-DK" sz="1400" b="1" dirty="0" err="1" smtClean="0">
                <a:solidFill>
                  <a:prstClr val="white"/>
                </a:solidFill>
              </a:rPr>
              <a:t>Military</a:t>
            </a:r>
            <a:r>
              <a:rPr lang="da-DK" sz="1400" b="1" dirty="0" smtClean="0">
                <a:solidFill>
                  <a:prstClr val="white"/>
                </a:solidFill>
              </a:rPr>
              <a:t> </a:t>
            </a:r>
            <a:r>
              <a:rPr lang="da-DK" sz="1400" b="1" dirty="0">
                <a:solidFill>
                  <a:prstClr val="white"/>
                </a:solidFill>
              </a:rPr>
              <a:t/>
            </a:r>
            <a:br>
              <a:rPr lang="da-DK" sz="1400" b="1" dirty="0">
                <a:solidFill>
                  <a:prstClr val="white"/>
                </a:solidFill>
              </a:rPr>
            </a:br>
            <a:r>
              <a:rPr lang="da-DK" sz="1400" b="1" dirty="0" smtClean="0">
                <a:solidFill>
                  <a:prstClr val="white"/>
                </a:solidFill>
              </a:rPr>
              <a:t>Interpretation</a:t>
            </a:r>
            <a:endParaRPr lang="da-DK" sz="1400" b="1" dirty="0">
              <a:solidFill>
                <a:prstClr val="white"/>
              </a:solidFill>
            </a:endParaRPr>
          </a:p>
        </p:txBody>
      </p:sp>
      <p:sp>
        <p:nvSpPr>
          <p:cNvPr id="12" name="Tekstboks 11"/>
          <p:cNvSpPr txBox="1"/>
          <p:nvPr/>
        </p:nvSpPr>
        <p:spPr>
          <a:xfrm rot="18320885">
            <a:off x="484684" y="1847717"/>
            <a:ext cx="30285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 smtClean="0">
                <a:solidFill>
                  <a:prstClr val="black"/>
                </a:solidFill>
              </a:rPr>
              <a:t>MILITARY </a:t>
            </a:r>
            <a:r>
              <a:rPr lang="da-DK" sz="3200" b="1" dirty="0">
                <a:solidFill>
                  <a:prstClr val="black"/>
                </a:solidFill>
              </a:rPr>
              <a:t/>
            </a:r>
            <a:br>
              <a:rPr lang="da-DK" sz="3200" b="1" dirty="0">
                <a:solidFill>
                  <a:prstClr val="black"/>
                </a:solidFill>
              </a:rPr>
            </a:br>
            <a:r>
              <a:rPr lang="da-DK" sz="3200" b="1" dirty="0" smtClean="0">
                <a:solidFill>
                  <a:prstClr val="black"/>
                </a:solidFill>
              </a:rPr>
              <a:t>INTERPRETER</a:t>
            </a:r>
            <a:endParaRPr lang="da-DK" sz="3200" b="1" dirty="0">
              <a:solidFill>
                <a:prstClr val="black"/>
              </a:solidFill>
            </a:endParaRPr>
          </a:p>
        </p:txBody>
      </p:sp>
      <p:sp>
        <p:nvSpPr>
          <p:cNvPr id="13" name="Tekstboks 12"/>
          <p:cNvSpPr txBox="1"/>
          <p:nvPr/>
        </p:nvSpPr>
        <p:spPr>
          <a:xfrm rot="3334009">
            <a:off x="5231137" y="1892152"/>
            <a:ext cx="36506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 smtClean="0">
                <a:solidFill>
                  <a:prstClr val="black"/>
                </a:solidFill>
              </a:rPr>
              <a:t>MILITARY</a:t>
            </a:r>
          </a:p>
          <a:p>
            <a:pPr algn="ctr"/>
            <a:r>
              <a:rPr lang="da-DK" sz="3200" b="1" dirty="0" smtClean="0">
                <a:solidFill>
                  <a:prstClr val="black"/>
                </a:solidFill>
              </a:rPr>
              <a:t>CULTURAL ADVISOR</a:t>
            </a:r>
            <a:endParaRPr lang="da-DK" sz="3200" b="1" dirty="0">
              <a:solidFill>
                <a:prstClr val="black"/>
              </a:solidFill>
            </a:endParaRPr>
          </a:p>
        </p:txBody>
      </p:sp>
      <p:sp>
        <p:nvSpPr>
          <p:cNvPr id="14" name="Tekstboks 13"/>
          <p:cNvSpPr txBox="1"/>
          <p:nvPr/>
        </p:nvSpPr>
        <p:spPr>
          <a:xfrm>
            <a:off x="2987824" y="5589240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dirty="0">
                <a:solidFill>
                  <a:prstClr val="black"/>
                </a:solidFill>
              </a:rPr>
              <a:t>OFFICER</a:t>
            </a:r>
          </a:p>
        </p:txBody>
      </p:sp>
      <p:cxnSp>
        <p:nvCxnSpPr>
          <p:cNvPr id="79" name="Lige forbindelse 78"/>
          <p:cNvCxnSpPr/>
          <p:nvPr/>
        </p:nvCxnSpPr>
        <p:spPr>
          <a:xfrm>
            <a:off x="3491880" y="4293096"/>
            <a:ext cx="2160240" cy="0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Ellipse 85"/>
          <p:cNvSpPr/>
          <p:nvPr/>
        </p:nvSpPr>
        <p:spPr>
          <a:xfrm>
            <a:off x="323528" y="332656"/>
            <a:ext cx="8496944" cy="63093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>
              <a:solidFill>
                <a:prstClr val="white"/>
              </a:solidFill>
            </a:endParaRPr>
          </a:p>
        </p:txBody>
      </p:sp>
      <p:sp>
        <p:nvSpPr>
          <p:cNvPr id="21" name="Tekstboks 20"/>
          <p:cNvSpPr txBox="1"/>
          <p:nvPr/>
        </p:nvSpPr>
        <p:spPr>
          <a:xfrm>
            <a:off x="2176490" y="3791544"/>
            <a:ext cx="4767870" cy="39248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a-DK" sz="1450" b="1" dirty="0">
                <a:solidFill>
                  <a:prstClr val="white"/>
                </a:solidFill>
              </a:rPr>
              <a:t>  </a:t>
            </a:r>
            <a:r>
              <a:rPr lang="da-DK" sz="1450" b="1" dirty="0" err="1" smtClean="0">
                <a:solidFill>
                  <a:prstClr val="white"/>
                </a:solidFill>
              </a:rPr>
              <a:t>Tactics</a:t>
            </a:r>
            <a:r>
              <a:rPr lang="da-DK" sz="1450" b="1" dirty="0" smtClean="0">
                <a:solidFill>
                  <a:prstClr val="white"/>
                </a:solidFill>
              </a:rPr>
              <a:t> - </a:t>
            </a:r>
            <a:r>
              <a:rPr lang="da-DK" sz="1450" b="1" dirty="0" err="1" smtClean="0">
                <a:solidFill>
                  <a:prstClr val="white"/>
                </a:solidFill>
              </a:rPr>
              <a:t>Strategy</a:t>
            </a:r>
            <a:r>
              <a:rPr lang="da-DK" sz="1450" b="1" dirty="0" smtClean="0">
                <a:solidFill>
                  <a:prstClr val="white"/>
                </a:solidFill>
              </a:rPr>
              <a:t> </a:t>
            </a:r>
            <a:r>
              <a:rPr lang="da-DK" sz="1450" b="1" dirty="0">
                <a:solidFill>
                  <a:prstClr val="white"/>
                </a:solidFill>
              </a:rPr>
              <a:t>&amp; </a:t>
            </a:r>
            <a:r>
              <a:rPr lang="da-DK" sz="1450" b="1" dirty="0" err="1" smtClean="0">
                <a:solidFill>
                  <a:prstClr val="white"/>
                </a:solidFill>
              </a:rPr>
              <a:t>MilOps</a:t>
            </a:r>
            <a:r>
              <a:rPr lang="da-DK" sz="1450" b="1" dirty="0" smtClean="0">
                <a:solidFill>
                  <a:prstClr val="white"/>
                </a:solidFill>
              </a:rPr>
              <a:t>          </a:t>
            </a:r>
            <a:r>
              <a:rPr lang="da-DK" sz="1450" b="1" dirty="0" err="1" smtClean="0">
                <a:solidFill>
                  <a:prstClr val="white"/>
                </a:solidFill>
              </a:rPr>
              <a:t>Leadership</a:t>
            </a:r>
            <a:r>
              <a:rPr lang="da-DK" sz="1450" b="1" dirty="0" smtClean="0">
                <a:solidFill>
                  <a:prstClr val="white"/>
                </a:solidFill>
              </a:rPr>
              <a:t> &amp; Management </a:t>
            </a:r>
            <a:endParaRPr lang="da-DK" sz="1450" b="1" dirty="0">
              <a:solidFill>
                <a:prstClr val="white"/>
              </a:solidFill>
            </a:endParaRPr>
          </a:p>
        </p:txBody>
      </p:sp>
      <p:cxnSp>
        <p:nvCxnSpPr>
          <p:cNvPr id="30" name="Lige forbindelse 29"/>
          <p:cNvCxnSpPr/>
          <p:nvPr/>
        </p:nvCxnSpPr>
        <p:spPr>
          <a:xfrm flipV="1">
            <a:off x="4355976" y="4725143"/>
            <a:ext cx="432048" cy="1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Lige forbindelse 33"/>
          <p:cNvCxnSpPr/>
          <p:nvPr/>
        </p:nvCxnSpPr>
        <p:spPr>
          <a:xfrm flipV="1">
            <a:off x="4355976" y="3429000"/>
            <a:ext cx="432048" cy="1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Lige forbindelse 34"/>
          <p:cNvCxnSpPr/>
          <p:nvPr/>
        </p:nvCxnSpPr>
        <p:spPr>
          <a:xfrm flipV="1">
            <a:off x="4355976" y="4437111"/>
            <a:ext cx="432048" cy="1"/>
          </a:xfrm>
          <a:prstGeom prst="line">
            <a:avLst/>
          </a:pr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Nedadgående pil 5"/>
          <p:cNvSpPr/>
          <p:nvPr/>
        </p:nvSpPr>
        <p:spPr>
          <a:xfrm rot="10800000">
            <a:off x="4283968" y="620688"/>
            <a:ext cx="612068" cy="1728192"/>
          </a:xfrm>
          <a:prstGeom prst="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da-DK" sz="1400" b="1" dirty="0" smtClean="0">
                <a:solidFill>
                  <a:prstClr val="white"/>
                </a:solidFill>
              </a:rPr>
              <a:t>DEPLOYMENT</a:t>
            </a:r>
            <a:endParaRPr lang="da-DK" sz="1400" b="1" dirty="0">
              <a:solidFill>
                <a:prstClr val="white"/>
              </a:solidFill>
            </a:endParaRPr>
          </a:p>
        </p:txBody>
      </p:sp>
      <p:sp>
        <p:nvSpPr>
          <p:cNvPr id="22" name="Tekstboks 21"/>
          <p:cNvSpPr txBox="1"/>
          <p:nvPr/>
        </p:nvSpPr>
        <p:spPr>
          <a:xfrm>
            <a:off x="4632433" y="2636912"/>
            <a:ext cx="1523743" cy="52322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a-DK" sz="1400" b="1" dirty="0" smtClean="0">
                <a:solidFill>
                  <a:prstClr val="white"/>
                </a:solidFill>
              </a:rPr>
              <a:t>Operational </a:t>
            </a:r>
            <a:r>
              <a:rPr lang="da-DK" sz="1400" b="1" dirty="0" err="1" smtClean="0">
                <a:solidFill>
                  <a:prstClr val="white"/>
                </a:solidFill>
              </a:rPr>
              <a:t>Cultural</a:t>
            </a:r>
            <a:r>
              <a:rPr lang="da-DK" sz="1400" b="1" dirty="0" smtClean="0">
                <a:solidFill>
                  <a:prstClr val="white"/>
                </a:solidFill>
              </a:rPr>
              <a:t> Analysis</a:t>
            </a:r>
            <a:endParaRPr lang="da-DK" sz="1400" b="1" dirty="0">
              <a:solidFill>
                <a:prstClr val="white"/>
              </a:solidFill>
            </a:endParaRPr>
          </a:p>
        </p:txBody>
      </p:sp>
      <p:cxnSp>
        <p:nvCxnSpPr>
          <p:cNvPr id="24" name="Lige forbindelse 23"/>
          <p:cNvCxnSpPr>
            <a:stCxn id="3" idx="2"/>
          </p:cNvCxnSpPr>
          <p:nvPr/>
        </p:nvCxnSpPr>
        <p:spPr>
          <a:xfrm flipV="1">
            <a:off x="4572000" y="2348880"/>
            <a:ext cx="0" cy="2921550"/>
          </a:xfrm>
          <a:prstGeom prst="line">
            <a:avLst/>
          </a:prstGeom>
          <a:ln w="25400">
            <a:solidFill>
              <a:srgbClr val="FF0000"/>
            </a:solidFill>
            <a:prstDash val="solid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8543" y="2491892"/>
            <a:ext cx="2163763" cy="1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9656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err="1" smtClean="0">
                <a:solidFill>
                  <a:srgbClr val="669900"/>
                </a:solidFill>
              </a:rPr>
              <a:t>Sorry</a:t>
            </a:r>
            <a:r>
              <a:rPr lang="da-DK" b="1" dirty="0" smtClean="0">
                <a:solidFill>
                  <a:srgbClr val="669900"/>
                </a:solidFill>
              </a:rPr>
              <a:t>, mate: P</a:t>
            </a:r>
            <a:r>
              <a:rPr lang="da-DK" b="1" dirty="0" smtClean="0"/>
              <a:t> </a:t>
            </a:r>
            <a:r>
              <a:rPr lang="da-DK" b="1" dirty="0"/>
              <a:t>– </a:t>
            </a:r>
            <a:r>
              <a:rPr lang="da-DK" b="1" dirty="0" smtClean="0">
                <a:solidFill>
                  <a:srgbClr val="FFFF00"/>
                </a:solidFill>
              </a:rPr>
              <a:t>GEAC</a:t>
            </a:r>
            <a:r>
              <a:rPr lang="da-DK" b="1" dirty="0" smtClean="0"/>
              <a:t> </a:t>
            </a:r>
            <a:r>
              <a:rPr lang="da-DK" b="1" dirty="0"/>
              <a:t>– </a:t>
            </a:r>
            <a:r>
              <a:rPr lang="da-DK" b="1" i="1" dirty="0" smtClean="0">
                <a:solidFill>
                  <a:srgbClr val="FF0000"/>
                </a:solidFill>
              </a:rPr>
              <a:t>LO</a:t>
            </a:r>
            <a:r>
              <a:rPr lang="da-DK" b="1" i="1" dirty="0" smtClean="0"/>
              <a:t>!</a:t>
            </a:r>
            <a:endParaRPr lang="da-DK" b="1" dirty="0"/>
          </a:p>
        </p:txBody>
      </p:sp>
      <p:pic>
        <p:nvPicPr>
          <p:cNvPr id="4102" name="Picture 6" descr="pocket-knif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1824038"/>
            <a:ext cx="6697663" cy="405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1835150" y="3860800"/>
            <a:ext cx="1728788" cy="13112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a-DK" sz="4000" smtClean="0">
                <a:solidFill>
                  <a:srgbClr val="FFFFFF"/>
                </a:solidFill>
              </a:rPr>
              <a:t>ghkjksk</a:t>
            </a:r>
          </a:p>
        </p:txBody>
      </p:sp>
    </p:spTree>
    <p:extLst>
      <p:ext uri="{BB962C8B-B14F-4D97-AF65-F5344CB8AC3E}">
        <p14:creationId xmlns:p14="http://schemas.microsoft.com/office/powerpoint/2010/main" val="36883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TOOLS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b="1" dirty="0" err="1" smtClean="0"/>
              <a:t>paraphrasing</a:t>
            </a:r>
            <a:endParaRPr lang="da-DK" sz="2800" b="1" dirty="0" smtClean="0"/>
          </a:p>
          <a:p>
            <a:endParaRPr lang="da-DK" sz="2800" b="1" dirty="0" smtClean="0"/>
          </a:p>
          <a:p>
            <a:r>
              <a:rPr lang="da-DK" sz="2800" b="1" dirty="0" smtClean="0"/>
              <a:t>generalising</a:t>
            </a:r>
          </a:p>
          <a:p>
            <a:r>
              <a:rPr lang="da-DK" sz="2800" b="1" dirty="0" err="1" smtClean="0"/>
              <a:t>exemplifying</a:t>
            </a:r>
            <a:endParaRPr lang="da-DK" sz="2800" b="1" dirty="0" smtClean="0"/>
          </a:p>
          <a:p>
            <a:r>
              <a:rPr lang="da-DK" sz="2800" b="1" dirty="0" smtClean="0"/>
              <a:t>antonymising</a:t>
            </a:r>
          </a:p>
          <a:p>
            <a:r>
              <a:rPr lang="da-DK" sz="2800" b="1" dirty="0" err="1" smtClean="0"/>
              <a:t>concluding</a:t>
            </a:r>
            <a:endParaRPr lang="da-DK" sz="2800" b="1" dirty="0" smtClean="0"/>
          </a:p>
          <a:p>
            <a:endParaRPr lang="da-DK" sz="2800" b="1" dirty="0" smtClean="0"/>
          </a:p>
          <a:p>
            <a:r>
              <a:rPr lang="da-DK" sz="2800" b="1" dirty="0" err="1" smtClean="0"/>
              <a:t>literal</a:t>
            </a:r>
            <a:r>
              <a:rPr lang="da-DK" sz="2800" b="1" dirty="0" smtClean="0"/>
              <a:t> translation</a:t>
            </a:r>
          </a:p>
          <a:p>
            <a:r>
              <a:rPr lang="da-DK" sz="2800" b="1" dirty="0" err="1" smtClean="0"/>
              <a:t>omission</a:t>
            </a:r>
            <a:endParaRPr lang="da-DK" sz="2800" b="1" dirty="0"/>
          </a:p>
        </p:txBody>
      </p:sp>
    </p:spTree>
    <p:extLst>
      <p:ext uri="{BB962C8B-B14F-4D97-AF65-F5344CB8AC3E}">
        <p14:creationId xmlns:p14="http://schemas.microsoft.com/office/powerpoint/2010/main" val="390542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0" dirty="0" smtClean="0"/>
              <a:t>TOOLS</a:t>
            </a: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3059113" y="1916113"/>
            <a:ext cx="1223962" cy="1655762"/>
          </a:xfrm>
          <a:prstGeom prst="curvedRightArrow">
            <a:avLst>
              <a:gd name="adj1" fmla="val 27056"/>
              <a:gd name="adj2" fmla="val 54112"/>
              <a:gd name="adj3" fmla="val 33333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 flipV="1">
            <a:off x="4643438" y="1773238"/>
            <a:ext cx="1295400" cy="1655762"/>
          </a:xfrm>
          <a:prstGeom prst="curvedLeftArrow">
            <a:avLst>
              <a:gd name="adj1" fmla="val 25564"/>
              <a:gd name="adj2" fmla="val 51127"/>
              <a:gd name="adj3" fmla="val 3333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684213" y="3500438"/>
            <a:ext cx="1008062" cy="3024187"/>
          </a:xfrm>
          <a:prstGeom prst="upArrow">
            <a:avLst>
              <a:gd name="adj1" fmla="val 50000"/>
              <a:gd name="adj2" fmla="val 7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1979613" y="3644900"/>
            <a:ext cx="1008062" cy="3024188"/>
          </a:xfrm>
          <a:prstGeom prst="downArrow">
            <a:avLst>
              <a:gd name="adj1" fmla="val 50000"/>
              <a:gd name="adj2" fmla="val 7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3419475" y="4581525"/>
            <a:ext cx="2879725" cy="936625"/>
          </a:xfrm>
          <a:prstGeom prst="leftRightArrow">
            <a:avLst>
              <a:gd name="adj1" fmla="val 50000"/>
              <a:gd name="adj2" fmla="val 61492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>
            <a:off x="6659563" y="4292600"/>
            <a:ext cx="2303462" cy="1871663"/>
          </a:xfrm>
          <a:prstGeom prst="curvedDownArrow">
            <a:avLst>
              <a:gd name="adj1" fmla="val 24614"/>
              <a:gd name="adj2" fmla="val 49228"/>
              <a:gd name="adj3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23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ChangeArrowheads="1"/>
          </p:cNvSpPr>
          <p:nvPr/>
        </p:nvSpPr>
        <p:spPr bwMode="auto">
          <a:xfrm>
            <a:off x="5219700" y="2060575"/>
            <a:ext cx="3167063" cy="3097213"/>
          </a:xfrm>
          <a:custGeom>
            <a:avLst/>
            <a:gdLst>
              <a:gd name="T0" fmla="*/ 1583532 w 21600"/>
              <a:gd name="T1" fmla="*/ 0 h 21600"/>
              <a:gd name="T2" fmla="*/ 463769 w 21600"/>
              <a:gd name="T3" fmla="*/ 453541 h 21600"/>
              <a:gd name="T4" fmla="*/ 0 w 21600"/>
              <a:gd name="T5" fmla="*/ 1548607 h 21600"/>
              <a:gd name="T6" fmla="*/ 463769 w 21600"/>
              <a:gd name="T7" fmla="*/ 2643672 h 21600"/>
              <a:gd name="T8" fmla="*/ 1583532 w 21600"/>
              <a:gd name="T9" fmla="*/ 3097213 h 21600"/>
              <a:gd name="T10" fmla="*/ 2703294 w 21600"/>
              <a:gd name="T11" fmla="*/ 2643672 h 21600"/>
              <a:gd name="T12" fmla="*/ 3167063 w 21600"/>
              <a:gd name="T13" fmla="*/ 1548607 h 21600"/>
              <a:gd name="T14" fmla="*/ 2703294 w 21600"/>
              <a:gd name="T15" fmla="*/ 453541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682625" y="2327275"/>
            <a:ext cx="4176713" cy="247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a-DK" sz="15600" b="1" smtClean="0">
                <a:solidFill>
                  <a:srgbClr val="FF0000"/>
                </a:solidFill>
              </a:rPr>
              <a:t>?</a:t>
            </a:r>
            <a:r>
              <a:rPr lang="da-DK" sz="15600" b="1" smtClean="0">
                <a:solidFill>
                  <a:srgbClr val="FFFF00"/>
                </a:solidFill>
              </a:rPr>
              <a:t>?</a:t>
            </a:r>
            <a:r>
              <a:rPr lang="da-DK" sz="15600" b="1" smtClean="0">
                <a:solidFill>
                  <a:srgbClr val="FF0000"/>
                </a:solidFill>
              </a:rPr>
              <a:t>?</a:t>
            </a:r>
            <a:endParaRPr lang="da-DK" sz="900" smtClean="0">
              <a:solidFill>
                <a:srgbClr val="000000"/>
              </a:solidFill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0" dirty="0" smtClean="0"/>
              <a:t>TOOLS?</a:t>
            </a:r>
          </a:p>
        </p:txBody>
      </p:sp>
    </p:spTree>
    <p:extLst>
      <p:ext uri="{BB962C8B-B14F-4D97-AF65-F5344CB8AC3E}">
        <p14:creationId xmlns:p14="http://schemas.microsoft.com/office/powerpoint/2010/main" val="86305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sz="4800" b="1" dirty="0" smtClean="0"/>
              <a:t>TERMS in MILITARY TEXTS</a:t>
            </a:r>
            <a:endParaRPr lang="da-DK" sz="4800" b="1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da-DK" sz="2800" b="1" dirty="0" smtClean="0"/>
              <a:t>”</a:t>
            </a:r>
            <a:r>
              <a:rPr lang="da-DK" sz="2800" b="1" dirty="0" err="1" smtClean="0"/>
              <a:t>Besides</a:t>
            </a:r>
            <a:r>
              <a:rPr lang="da-DK" sz="2800" b="1" dirty="0" smtClean="0"/>
              <a:t> the general problems of translation and interpretation, the </a:t>
            </a:r>
            <a:r>
              <a:rPr lang="da-DK" sz="2800" b="1" dirty="0" err="1" smtClean="0"/>
              <a:t>question</a:t>
            </a:r>
            <a:r>
              <a:rPr lang="da-DK" sz="2800" b="1" dirty="0" smtClean="0"/>
              <a:t> of </a:t>
            </a:r>
            <a:r>
              <a:rPr lang="da-DK" sz="2800" b="1" dirty="0" err="1" smtClean="0"/>
              <a:t>terminology</a:t>
            </a:r>
            <a:r>
              <a:rPr lang="da-DK" sz="2800" b="1" dirty="0" smtClean="0"/>
              <a:t> is </a:t>
            </a:r>
            <a:r>
              <a:rPr lang="da-DK" sz="2800" b="1" dirty="0" err="1" smtClean="0"/>
              <a:t>probably</a:t>
            </a:r>
            <a:r>
              <a:rPr lang="da-DK" sz="2800" b="1" dirty="0" smtClean="0"/>
              <a:t> the most </a:t>
            </a:r>
            <a:r>
              <a:rPr lang="da-DK" sz="2800" b="1" dirty="0" err="1" smtClean="0"/>
              <a:t>important</a:t>
            </a:r>
            <a:r>
              <a:rPr lang="da-DK" sz="2800" b="1" dirty="0" smtClean="0"/>
              <a:t> </a:t>
            </a:r>
            <a:r>
              <a:rPr lang="da-DK" sz="2800" b="1" dirty="0" err="1" smtClean="0"/>
              <a:t>one</a:t>
            </a:r>
            <a:r>
              <a:rPr lang="da-DK" sz="2800" b="1" dirty="0" smtClean="0"/>
              <a:t> in </a:t>
            </a:r>
            <a:r>
              <a:rPr lang="da-DK" sz="2800" b="1" dirty="0" err="1" smtClean="0"/>
              <a:t>any</a:t>
            </a:r>
            <a:r>
              <a:rPr lang="da-DK" sz="2800" b="1" dirty="0" smtClean="0"/>
              <a:t> </a:t>
            </a:r>
            <a:r>
              <a:rPr lang="da-DK" sz="2800" b="1" dirty="0" err="1" smtClean="0"/>
              <a:t>military</a:t>
            </a:r>
            <a:r>
              <a:rPr lang="da-DK" sz="2800" b="1" dirty="0" smtClean="0"/>
              <a:t> </a:t>
            </a:r>
            <a:r>
              <a:rPr lang="da-DK" sz="2800" b="1" dirty="0" err="1" smtClean="0"/>
              <a:t>context</a:t>
            </a:r>
            <a:r>
              <a:rPr lang="da-DK" sz="2800" b="1" dirty="0" smtClean="0"/>
              <a:t>.</a:t>
            </a:r>
            <a:r>
              <a:rPr lang="da-DK" sz="2800" b="1" dirty="0"/>
              <a:t/>
            </a:r>
            <a:br>
              <a:rPr lang="da-DK" sz="2800" b="1" dirty="0"/>
            </a:br>
            <a:endParaRPr lang="da-DK" sz="2800" b="1" dirty="0"/>
          </a:p>
          <a:p>
            <a:r>
              <a:rPr lang="da-DK" sz="2800" b="1" dirty="0" smtClean="0"/>
              <a:t>One </a:t>
            </a:r>
            <a:r>
              <a:rPr lang="da-DK" sz="2800" b="1" dirty="0" err="1" smtClean="0"/>
              <a:t>specific</a:t>
            </a:r>
            <a:r>
              <a:rPr lang="da-DK" sz="2800" b="1" dirty="0" smtClean="0"/>
              <a:t> feature of </a:t>
            </a:r>
            <a:r>
              <a:rPr lang="da-DK" sz="2800" b="1" dirty="0" err="1" smtClean="0"/>
              <a:t>different</a:t>
            </a:r>
            <a:r>
              <a:rPr lang="da-DK" sz="2800" b="1" dirty="0" smtClean="0"/>
              <a:t> kinds of </a:t>
            </a:r>
            <a:r>
              <a:rPr lang="da-DK" sz="2800" b="1" dirty="0" err="1" smtClean="0"/>
              <a:t>military</a:t>
            </a:r>
            <a:r>
              <a:rPr lang="da-DK" sz="2800" b="1" dirty="0" smtClean="0"/>
              <a:t> </a:t>
            </a:r>
            <a:r>
              <a:rPr lang="da-DK" sz="2800" b="1" dirty="0" err="1" smtClean="0"/>
              <a:t>texts</a:t>
            </a:r>
            <a:r>
              <a:rPr lang="da-DK" sz="2800" b="1" dirty="0" smtClean="0"/>
              <a:t> is the </a:t>
            </a:r>
            <a:r>
              <a:rPr lang="da-DK" sz="2800" b="1" dirty="0" err="1" smtClean="0"/>
              <a:t>frequency</a:t>
            </a:r>
            <a:r>
              <a:rPr lang="da-DK" sz="2800" b="1" dirty="0" smtClean="0"/>
              <a:t> of all sorts of </a:t>
            </a:r>
            <a:r>
              <a:rPr lang="da-DK" sz="2800" b="1" dirty="0" err="1" smtClean="0"/>
              <a:t>military</a:t>
            </a:r>
            <a:r>
              <a:rPr lang="da-DK" sz="2800" b="1" dirty="0" smtClean="0"/>
              <a:t> terms.”</a:t>
            </a:r>
            <a:r>
              <a:rPr lang="da-DK" sz="2800" dirty="0"/>
              <a:t/>
            </a:r>
            <a:br>
              <a:rPr lang="da-DK" sz="2800" dirty="0"/>
            </a:br>
            <a:endParaRPr lang="da-DK" sz="2800" dirty="0"/>
          </a:p>
          <a:p>
            <a:pPr>
              <a:buFontTx/>
              <a:buNone/>
            </a:pPr>
            <a:r>
              <a:rPr lang="da-DK" sz="2800" dirty="0"/>
              <a:t>(</a:t>
            </a:r>
            <a:r>
              <a:rPr lang="da-DK" sz="2400" dirty="0" err="1"/>
              <a:t>G.M.Strelkovsky</a:t>
            </a:r>
            <a:r>
              <a:rPr lang="da-DK" sz="2400" dirty="0"/>
              <a:t>: </a:t>
            </a:r>
            <a:r>
              <a:rPr lang="da-DK" sz="2400" dirty="0" smtClean="0"/>
              <a:t>”</a:t>
            </a:r>
            <a:r>
              <a:rPr lang="da-DK" sz="2400" dirty="0" err="1" smtClean="0"/>
              <a:t>Theory</a:t>
            </a:r>
            <a:r>
              <a:rPr lang="da-DK" sz="2400" dirty="0" smtClean="0"/>
              <a:t> and </a:t>
            </a:r>
            <a:r>
              <a:rPr lang="da-DK" sz="2400" dirty="0" err="1" smtClean="0"/>
              <a:t>Praxis</a:t>
            </a:r>
            <a:r>
              <a:rPr lang="da-DK" sz="2400" dirty="0" smtClean="0"/>
              <a:t> of </a:t>
            </a:r>
            <a:r>
              <a:rPr lang="da-DK" sz="2400" dirty="0" err="1" smtClean="0"/>
              <a:t>Military</a:t>
            </a:r>
            <a:r>
              <a:rPr lang="da-DK" sz="2400" dirty="0" smtClean="0"/>
              <a:t> Translation and Interpretation”, </a:t>
            </a:r>
            <a:r>
              <a:rPr lang="da-DK" sz="2400" dirty="0" err="1" smtClean="0"/>
              <a:t>Moscow</a:t>
            </a:r>
            <a:r>
              <a:rPr lang="da-DK" sz="2400" dirty="0" smtClean="0"/>
              <a:t> </a:t>
            </a:r>
            <a:r>
              <a:rPr lang="da-DK" sz="2400" dirty="0"/>
              <a:t>1979)</a:t>
            </a:r>
          </a:p>
        </p:txBody>
      </p:sp>
    </p:spTree>
    <p:extLst>
      <p:ext uri="{BB962C8B-B14F-4D97-AF65-F5344CB8AC3E}">
        <p14:creationId xmlns:p14="http://schemas.microsoft.com/office/powerpoint/2010/main" val="2912596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a-DK" b="0" dirty="0" smtClean="0"/>
              <a:t>THE PROCESS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0225" y="1527175"/>
            <a:ext cx="8218488" cy="533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da-DK" sz="2600" dirty="0" err="1" smtClean="0"/>
              <a:t>Impression</a:t>
            </a:r>
            <a:r>
              <a:rPr lang="da-DK" sz="2600" dirty="0" smtClean="0"/>
              <a:t> by </a:t>
            </a:r>
            <a:r>
              <a:rPr lang="da-DK" sz="2600" dirty="0" err="1" smtClean="0"/>
              <a:t>user</a:t>
            </a:r>
            <a:r>
              <a:rPr lang="da-DK" sz="2600" dirty="0" smtClean="0"/>
              <a:t>/</a:t>
            </a:r>
            <a:r>
              <a:rPr lang="da-DK" sz="2600" dirty="0" err="1" smtClean="0"/>
              <a:t>audience</a:t>
            </a:r>
            <a:r>
              <a:rPr lang="da-DK" sz="2600" dirty="0" smtClean="0"/>
              <a:t>: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30225" y="3429000"/>
            <a:ext cx="8218488" cy="5762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da-DK" sz="2600" dirty="0" err="1" smtClean="0"/>
              <a:t>Interpreter’s</a:t>
            </a:r>
            <a:r>
              <a:rPr lang="da-DK" sz="2600" dirty="0" smtClean="0"/>
              <a:t> reality:</a:t>
            </a: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611188" y="1989138"/>
            <a:ext cx="4752975" cy="936625"/>
          </a:xfrm>
          <a:custGeom>
            <a:avLst/>
            <a:gdLst>
              <a:gd name="T0" fmla="*/ 3564731 w 21600"/>
              <a:gd name="T1" fmla="*/ 0 h 21600"/>
              <a:gd name="T2" fmla="*/ 0 w 21600"/>
              <a:gd name="T3" fmla="*/ 468313 h 21600"/>
              <a:gd name="T4" fmla="*/ 3564731 w 21600"/>
              <a:gd name="T5" fmla="*/ 936625 h 21600"/>
              <a:gd name="T6" fmla="*/ 4752975 w 21600"/>
              <a:gd name="T7" fmla="*/ 468313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2294" name="AutoShape 6"/>
          <p:cNvSpPr>
            <a:spLocks noChangeArrowheads="1"/>
          </p:cNvSpPr>
          <p:nvPr/>
        </p:nvSpPr>
        <p:spPr bwMode="auto">
          <a:xfrm>
            <a:off x="611188" y="4221163"/>
            <a:ext cx="431800" cy="936625"/>
          </a:xfrm>
          <a:custGeom>
            <a:avLst/>
            <a:gdLst>
              <a:gd name="T0" fmla="*/ 323850 w 21600"/>
              <a:gd name="T1" fmla="*/ 0 h 21600"/>
              <a:gd name="T2" fmla="*/ 0 w 21600"/>
              <a:gd name="T3" fmla="*/ 468313 h 21600"/>
              <a:gd name="T4" fmla="*/ 323850 w 21600"/>
              <a:gd name="T5" fmla="*/ 936625 h 21600"/>
              <a:gd name="T6" fmla="*/ 431800 w 21600"/>
              <a:gd name="T7" fmla="*/ 468313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2295" name="AutoShape 7"/>
          <p:cNvSpPr>
            <a:spLocks noChangeArrowheads="1"/>
          </p:cNvSpPr>
          <p:nvPr/>
        </p:nvSpPr>
        <p:spPr bwMode="auto">
          <a:xfrm>
            <a:off x="1187450" y="4076700"/>
            <a:ext cx="647700" cy="936625"/>
          </a:xfrm>
          <a:prstGeom prst="curvedDownArrow">
            <a:avLst>
              <a:gd name="adj1" fmla="val 20000"/>
              <a:gd name="adj2" fmla="val 40000"/>
              <a:gd name="adj3" fmla="val 4820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2296" name="AutoShape 8"/>
          <p:cNvSpPr>
            <a:spLocks noChangeArrowheads="1"/>
          </p:cNvSpPr>
          <p:nvPr/>
        </p:nvSpPr>
        <p:spPr bwMode="auto">
          <a:xfrm>
            <a:off x="1908175" y="4221163"/>
            <a:ext cx="431800" cy="936625"/>
          </a:xfrm>
          <a:prstGeom prst="leftRightArrow">
            <a:avLst>
              <a:gd name="adj1" fmla="val 50000"/>
              <a:gd name="adj2" fmla="val 20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3203575" y="4221163"/>
            <a:ext cx="504825" cy="936625"/>
          </a:xfrm>
          <a:custGeom>
            <a:avLst/>
            <a:gdLst>
              <a:gd name="T0" fmla="*/ 378619 w 21600"/>
              <a:gd name="T1" fmla="*/ 0 h 21600"/>
              <a:gd name="T2" fmla="*/ 0 w 21600"/>
              <a:gd name="T3" fmla="*/ 468313 h 21600"/>
              <a:gd name="T4" fmla="*/ 378619 w 21600"/>
              <a:gd name="T5" fmla="*/ 936625 h 21600"/>
              <a:gd name="T6" fmla="*/ 504825 w 21600"/>
              <a:gd name="T7" fmla="*/ 468313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3636963" y="4260850"/>
            <a:ext cx="1366837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da-DK" sz="4800" b="1" smtClean="0">
                <a:solidFill>
                  <a:srgbClr val="FF0000"/>
                </a:solidFill>
              </a:rPr>
              <a:t>?</a:t>
            </a:r>
            <a:r>
              <a:rPr lang="da-DK" sz="4800" b="1" smtClean="0">
                <a:solidFill>
                  <a:srgbClr val="FFFF00"/>
                </a:solidFill>
              </a:rPr>
              <a:t>?</a:t>
            </a:r>
            <a:r>
              <a:rPr lang="da-DK" sz="4800" b="1" smtClean="0">
                <a:solidFill>
                  <a:srgbClr val="FF0000"/>
                </a:solidFill>
              </a:rPr>
              <a:t>?</a:t>
            </a:r>
            <a:endParaRPr lang="da-DK" sz="200" smtClean="0">
              <a:solidFill>
                <a:srgbClr val="000000"/>
              </a:solidFill>
            </a:endParaRPr>
          </a:p>
        </p:txBody>
      </p:sp>
      <p:sp>
        <p:nvSpPr>
          <p:cNvPr id="12299" name="AutoShape 11"/>
          <p:cNvSpPr>
            <a:spLocks noChangeArrowheads="1"/>
          </p:cNvSpPr>
          <p:nvPr/>
        </p:nvSpPr>
        <p:spPr bwMode="auto">
          <a:xfrm>
            <a:off x="5003800" y="4221163"/>
            <a:ext cx="360363" cy="936625"/>
          </a:xfrm>
          <a:prstGeom prst="curvedRightArrow">
            <a:avLst>
              <a:gd name="adj1" fmla="val 51982"/>
              <a:gd name="adj2" fmla="val 103965"/>
              <a:gd name="adj3" fmla="val 33333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 flipV="1">
            <a:off x="5508625" y="4078288"/>
            <a:ext cx="287338" cy="1006475"/>
          </a:xfrm>
          <a:prstGeom prst="curvedLeftArrow">
            <a:avLst>
              <a:gd name="adj1" fmla="val 70055"/>
              <a:gd name="adj2" fmla="val 140110"/>
              <a:gd name="adj3" fmla="val 3333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2301" name="AutoShape 13"/>
          <p:cNvSpPr>
            <a:spLocks noChangeArrowheads="1"/>
          </p:cNvSpPr>
          <p:nvPr/>
        </p:nvSpPr>
        <p:spPr bwMode="auto">
          <a:xfrm>
            <a:off x="5940425" y="4149725"/>
            <a:ext cx="431800" cy="936625"/>
          </a:xfrm>
          <a:custGeom>
            <a:avLst/>
            <a:gdLst>
              <a:gd name="T0" fmla="*/ 323850 w 21600"/>
              <a:gd name="T1" fmla="*/ 0 h 21600"/>
              <a:gd name="T2" fmla="*/ 0 w 21600"/>
              <a:gd name="T3" fmla="*/ 468313 h 21600"/>
              <a:gd name="T4" fmla="*/ 323850 w 21600"/>
              <a:gd name="T5" fmla="*/ 936625 h 21600"/>
              <a:gd name="T6" fmla="*/ 431800 w 21600"/>
              <a:gd name="T7" fmla="*/ 468313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2302" name="AutoShape 14"/>
          <p:cNvSpPr>
            <a:spLocks noChangeArrowheads="1"/>
          </p:cNvSpPr>
          <p:nvPr/>
        </p:nvSpPr>
        <p:spPr bwMode="auto">
          <a:xfrm>
            <a:off x="2411413" y="4365625"/>
            <a:ext cx="720725" cy="647700"/>
          </a:xfrm>
          <a:custGeom>
            <a:avLst/>
            <a:gdLst>
              <a:gd name="T0" fmla="*/ 360363 w 21600"/>
              <a:gd name="T1" fmla="*/ 0 h 21600"/>
              <a:gd name="T2" fmla="*/ 105539 w 21600"/>
              <a:gd name="T3" fmla="*/ 94846 h 21600"/>
              <a:gd name="T4" fmla="*/ 0 w 21600"/>
              <a:gd name="T5" fmla="*/ 323850 h 21600"/>
              <a:gd name="T6" fmla="*/ 105539 w 21600"/>
              <a:gd name="T7" fmla="*/ 552854 h 21600"/>
              <a:gd name="T8" fmla="*/ 360363 w 21600"/>
              <a:gd name="T9" fmla="*/ 647700 h 21600"/>
              <a:gd name="T10" fmla="*/ 615186 w 21600"/>
              <a:gd name="T11" fmla="*/ 552854 h 21600"/>
              <a:gd name="T12" fmla="*/ 720725 w 21600"/>
              <a:gd name="T13" fmla="*/ 323850 h 21600"/>
              <a:gd name="T14" fmla="*/ 615186 w 21600"/>
              <a:gd name="T15" fmla="*/ 948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7401" y="15493"/>
                </a:moveTo>
                <a:cubicBezTo>
                  <a:pt x="18376" y="14122"/>
                  <a:pt x="18900" y="12482"/>
                  <a:pt x="18900" y="10800"/>
                </a:cubicBezTo>
                <a:cubicBezTo>
                  <a:pt x="18900" y="6326"/>
                  <a:pt x="15273" y="2700"/>
                  <a:pt x="10800" y="2700"/>
                </a:cubicBezTo>
                <a:cubicBezTo>
                  <a:pt x="9117" y="2699"/>
                  <a:pt x="7477" y="3223"/>
                  <a:pt x="6106" y="4198"/>
                </a:cubicBezTo>
                <a:close/>
                <a:moveTo>
                  <a:pt x="4198" y="6106"/>
                </a:moveTo>
                <a:cubicBezTo>
                  <a:pt x="3223" y="7477"/>
                  <a:pt x="2700" y="9117"/>
                  <a:pt x="2700" y="10799"/>
                </a:cubicBezTo>
                <a:cubicBezTo>
                  <a:pt x="2700" y="15273"/>
                  <a:pt x="6326" y="18900"/>
                  <a:pt x="10800" y="18900"/>
                </a:cubicBezTo>
                <a:cubicBezTo>
                  <a:pt x="12482" y="18900"/>
                  <a:pt x="14122" y="18376"/>
                  <a:pt x="15493" y="17401"/>
                </a:cubicBezTo>
                <a:close/>
              </a:path>
            </a:pathLst>
          </a:cu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2303" name="AutoShape 15"/>
          <p:cNvSpPr>
            <a:spLocks noChangeArrowheads="1"/>
          </p:cNvSpPr>
          <p:nvPr/>
        </p:nvSpPr>
        <p:spPr bwMode="auto">
          <a:xfrm>
            <a:off x="6516688" y="4149725"/>
            <a:ext cx="360362" cy="1079500"/>
          </a:xfrm>
          <a:prstGeom prst="downArrow">
            <a:avLst>
              <a:gd name="adj1" fmla="val 50000"/>
              <a:gd name="adj2" fmla="val 7489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2304" name="AutoShape 16"/>
          <p:cNvSpPr>
            <a:spLocks noChangeArrowheads="1"/>
          </p:cNvSpPr>
          <p:nvPr/>
        </p:nvSpPr>
        <p:spPr bwMode="auto">
          <a:xfrm>
            <a:off x="7812088" y="4006850"/>
            <a:ext cx="431800" cy="1150938"/>
          </a:xfrm>
          <a:prstGeom prst="upArrow">
            <a:avLst>
              <a:gd name="adj1" fmla="val 50000"/>
              <a:gd name="adj2" fmla="val 66636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2305" name="AutoShape 17"/>
          <p:cNvSpPr>
            <a:spLocks noChangeArrowheads="1"/>
          </p:cNvSpPr>
          <p:nvPr/>
        </p:nvSpPr>
        <p:spPr bwMode="auto">
          <a:xfrm>
            <a:off x="6877050" y="4148138"/>
            <a:ext cx="360363" cy="936625"/>
          </a:xfrm>
          <a:prstGeom prst="curvedRightArrow">
            <a:avLst>
              <a:gd name="adj1" fmla="val 51982"/>
              <a:gd name="adj2" fmla="val 103965"/>
              <a:gd name="adj3" fmla="val 33333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2306" name="AutoShape 18"/>
          <p:cNvSpPr>
            <a:spLocks noChangeArrowheads="1"/>
          </p:cNvSpPr>
          <p:nvPr/>
        </p:nvSpPr>
        <p:spPr bwMode="auto">
          <a:xfrm flipV="1">
            <a:off x="7380288" y="4006850"/>
            <a:ext cx="287337" cy="1006475"/>
          </a:xfrm>
          <a:prstGeom prst="curvedLeftArrow">
            <a:avLst>
              <a:gd name="adj1" fmla="val 70055"/>
              <a:gd name="adj2" fmla="val 140111"/>
              <a:gd name="adj3" fmla="val 3333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2307" name="AutoShape 19"/>
          <p:cNvSpPr>
            <a:spLocks noChangeArrowheads="1"/>
          </p:cNvSpPr>
          <p:nvPr/>
        </p:nvSpPr>
        <p:spPr bwMode="auto">
          <a:xfrm>
            <a:off x="8316913" y="4148138"/>
            <a:ext cx="431800" cy="936625"/>
          </a:xfrm>
          <a:custGeom>
            <a:avLst/>
            <a:gdLst>
              <a:gd name="T0" fmla="*/ 323850 w 21600"/>
              <a:gd name="T1" fmla="*/ 0 h 21600"/>
              <a:gd name="T2" fmla="*/ 0 w 21600"/>
              <a:gd name="T3" fmla="*/ 468313 h 21600"/>
              <a:gd name="T4" fmla="*/ 323850 w 21600"/>
              <a:gd name="T5" fmla="*/ 936625 h 21600"/>
              <a:gd name="T6" fmla="*/ 431800 w 21600"/>
              <a:gd name="T7" fmla="*/ 468313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1547813" y="2239963"/>
            <a:ext cx="27352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da-DK" sz="2000" b="1" dirty="0" smtClean="0">
                <a:solidFill>
                  <a:srgbClr val="000000"/>
                </a:solidFill>
              </a:rPr>
              <a:t>”</a:t>
            </a:r>
            <a:r>
              <a:rPr lang="da-DK" sz="2000" b="1" dirty="0" err="1" smtClean="0">
                <a:solidFill>
                  <a:srgbClr val="000000"/>
                </a:solidFill>
              </a:rPr>
              <a:t>Talking</a:t>
            </a:r>
            <a:r>
              <a:rPr lang="da-DK" sz="2000" b="1" dirty="0" smtClean="0">
                <a:solidFill>
                  <a:srgbClr val="000000"/>
                </a:solidFill>
              </a:rPr>
              <a:t> </a:t>
            </a:r>
            <a:r>
              <a:rPr lang="da-DK" sz="2000" b="1" dirty="0" err="1" smtClean="0">
                <a:solidFill>
                  <a:srgbClr val="000000"/>
                </a:solidFill>
              </a:rPr>
              <a:t>machine</a:t>
            </a:r>
            <a:r>
              <a:rPr lang="da-DK" sz="2000" b="1" dirty="0" smtClean="0">
                <a:solidFill>
                  <a:srgbClr val="000000"/>
                </a:solidFill>
              </a:rPr>
              <a:t>”</a:t>
            </a:r>
          </a:p>
        </p:txBody>
      </p:sp>
      <p:sp>
        <p:nvSpPr>
          <p:cNvPr id="12309" name="AutoShape 21"/>
          <p:cNvSpPr>
            <a:spLocks noChangeArrowheads="1"/>
          </p:cNvSpPr>
          <p:nvPr/>
        </p:nvSpPr>
        <p:spPr bwMode="auto">
          <a:xfrm>
            <a:off x="5508625" y="1989138"/>
            <a:ext cx="3167063" cy="936625"/>
          </a:xfrm>
          <a:custGeom>
            <a:avLst/>
            <a:gdLst>
              <a:gd name="T0" fmla="*/ 2375297 w 21600"/>
              <a:gd name="T1" fmla="*/ 0 h 21600"/>
              <a:gd name="T2" fmla="*/ 0 w 21600"/>
              <a:gd name="T3" fmla="*/ 468313 h 21600"/>
              <a:gd name="T4" fmla="*/ 2375297 w 21600"/>
              <a:gd name="T5" fmla="*/ 936625 h 21600"/>
              <a:gd name="T6" fmla="*/ 3167063 w 21600"/>
              <a:gd name="T7" fmla="*/ 468313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5942013" y="2239963"/>
            <a:ext cx="25908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da-DK" sz="2000" b="1" dirty="0" smtClean="0">
                <a:solidFill>
                  <a:srgbClr val="000000"/>
                </a:solidFill>
              </a:rPr>
              <a:t>”</a:t>
            </a:r>
            <a:r>
              <a:rPr lang="da-DK" sz="2000" b="1" dirty="0" err="1" smtClean="0">
                <a:solidFill>
                  <a:srgbClr val="000000"/>
                </a:solidFill>
              </a:rPr>
              <a:t>Talking</a:t>
            </a:r>
            <a:r>
              <a:rPr lang="da-DK" sz="2000" b="1" dirty="0" smtClean="0">
                <a:solidFill>
                  <a:srgbClr val="000000"/>
                </a:solidFill>
              </a:rPr>
              <a:t> </a:t>
            </a:r>
            <a:r>
              <a:rPr lang="da-DK" sz="2000" b="1" dirty="0" err="1" smtClean="0">
                <a:solidFill>
                  <a:srgbClr val="000000"/>
                </a:solidFill>
              </a:rPr>
              <a:t>machine</a:t>
            </a:r>
            <a:r>
              <a:rPr lang="da-DK" sz="2000" b="1" dirty="0" smtClean="0">
                <a:solidFill>
                  <a:srgbClr val="000000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79754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3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3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3000" fill="hold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3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30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3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3000" fill="hold"/>
                                        <p:tgtEl>
                                          <p:spTgt spid="12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nimBg="1"/>
      <p:bldP spid="12294" grpId="0" animBg="1"/>
      <p:bldP spid="12295" grpId="0" animBg="1"/>
      <p:bldP spid="12296" grpId="0" animBg="1"/>
      <p:bldP spid="12297" grpId="0" animBg="1"/>
      <p:bldP spid="12298" grpId="0"/>
      <p:bldP spid="12299" grpId="0" animBg="1"/>
      <p:bldP spid="12300" grpId="0" animBg="1"/>
      <p:bldP spid="12301" grpId="0" animBg="1"/>
      <p:bldP spid="12302" grpId="0" animBg="1"/>
      <p:bldP spid="12303" grpId="0" animBg="1"/>
      <p:bldP spid="12304" grpId="0" animBg="1"/>
      <p:bldP spid="12305" grpId="0" animBg="1"/>
      <p:bldP spid="12306" grpId="0" animBg="1"/>
      <p:bldP spid="12307" grpId="0" animBg="1"/>
      <p:bldP spid="12308" grpId="0"/>
      <p:bldP spid="12309" grpId="0" animBg="1"/>
      <p:bldP spid="123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/>
              <a:t>The </a:t>
            </a:r>
            <a:r>
              <a:rPr lang="da-DK" b="1" dirty="0" err="1" smtClean="0"/>
              <a:t>interpreter’s</a:t>
            </a:r>
            <a:r>
              <a:rPr lang="da-DK" b="1" dirty="0" smtClean="0"/>
              <a:t> personality</a:t>
            </a:r>
            <a:endParaRPr lang="da-DK" sz="2100" b="1" dirty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3729038" cy="4924425"/>
          </a:xfrm>
        </p:spPr>
        <p:txBody>
          <a:bodyPr/>
          <a:lstStyle/>
          <a:p>
            <a:r>
              <a:rPr lang="da-DK" sz="4400" b="1" dirty="0" err="1" smtClean="0"/>
              <a:t>extrovert</a:t>
            </a:r>
            <a:r>
              <a:rPr lang="da-DK" sz="4400" b="1" dirty="0" smtClean="0"/>
              <a:t>?</a:t>
            </a:r>
          </a:p>
          <a:p>
            <a:r>
              <a:rPr lang="da-DK" sz="4400" b="1" dirty="0" smtClean="0"/>
              <a:t>introvert?</a:t>
            </a:r>
          </a:p>
          <a:p>
            <a:endParaRPr lang="da-DK" sz="4400" b="1" dirty="0" smtClean="0"/>
          </a:p>
          <a:p>
            <a:r>
              <a:rPr lang="da-DK" sz="4400" b="1" dirty="0" err="1" smtClean="0"/>
              <a:t>curious</a:t>
            </a:r>
            <a:r>
              <a:rPr lang="da-DK" sz="4400" b="1" dirty="0" smtClean="0"/>
              <a:t>!!!!!</a:t>
            </a:r>
            <a:endParaRPr lang="da-DK" sz="4400" b="1" dirty="0"/>
          </a:p>
        </p:txBody>
      </p:sp>
      <p:pic>
        <p:nvPicPr>
          <p:cNvPr id="77830" name="Picture 6" descr="Billed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25" y="2205038"/>
            <a:ext cx="3997325" cy="357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292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/>
              <a:t>The interpreter and his ”</a:t>
            </a:r>
            <a:r>
              <a:rPr lang="da-DK" b="1" dirty="0" err="1" smtClean="0"/>
              <a:t>client</a:t>
            </a:r>
            <a:r>
              <a:rPr lang="da-DK" b="1" dirty="0" smtClean="0"/>
              <a:t>(s)”</a:t>
            </a:r>
            <a:endParaRPr lang="da-DK" b="1" dirty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569325" cy="54006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a-DK" b="1" dirty="0" smtClean="0"/>
              <a:t>The interpreter </a:t>
            </a:r>
            <a:r>
              <a:rPr lang="da-DK" b="1" dirty="0" err="1" smtClean="0"/>
              <a:t>shares</a:t>
            </a:r>
            <a:r>
              <a:rPr lang="da-DK" b="1" dirty="0" smtClean="0"/>
              <a:t> with his ”</a:t>
            </a:r>
            <a:r>
              <a:rPr lang="da-DK" b="1" dirty="0" err="1" smtClean="0"/>
              <a:t>client</a:t>
            </a:r>
            <a:r>
              <a:rPr lang="da-DK" b="1" dirty="0" smtClean="0"/>
              <a:t>” the </a:t>
            </a:r>
            <a:r>
              <a:rPr lang="da-DK" b="1" dirty="0" err="1" smtClean="0"/>
              <a:t>responsibility</a:t>
            </a:r>
            <a:r>
              <a:rPr lang="da-DK" dirty="0" smtClean="0"/>
              <a:t> to </a:t>
            </a:r>
            <a:r>
              <a:rPr lang="da-DK" dirty="0" err="1" smtClean="0"/>
              <a:t>get</a:t>
            </a:r>
            <a:r>
              <a:rPr lang="da-DK" dirty="0" smtClean="0"/>
              <a:t> the </a:t>
            </a:r>
            <a:r>
              <a:rPr lang="da-DK" dirty="0" err="1" smtClean="0"/>
              <a:t>full</a:t>
            </a:r>
            <a:r>
              <a:rPr lang="da-DK" dirty="0" smtClean="0"/>
              <a:t> </a:t>
            </a:r>
            <a:r>
              <a:rPr lang="da-DK" dirty="0" err="1" smtClean="0"/>
              <a:t>effect</a:t>
            </a:r>
            <a:r>
              <a:rPr lang="da-DK" dirty="0" smtClean="0"/>
              <a:t> of the </a:t>
            </a:r>
            <a:r>
              <a:rPr lang="da-DK" dirty="0" err="1" smtClean="0"/>
              <a:t>interpreter’s</a:t>
            </a:r>
            <a:r>
              <a:rPr lang="da-DK" dirty="0" smtClean="0"/>
              <a:t> </a:t>
            </a:r>
            <a:r>
              <a:rPr lang="da-DK" dirty="0" err="1" smtClean="0"/>
              <a:t>work</a:t>
            </a:r>
            <a:endParaRPr lang="da-DK" dirty="0" smtClean="0"/>
          </a:p>
          <a:p>
            <a:pPr lvl="1">
              <a:lnSpc>
                <a:spcPct val="90000"/>
              </a:lnSpc>
            </a:pPr>
            <a:r>
              <a:rPr lang="da-DK" dirty="0" smtClean="0"/>
              <a:t>the interpreter must guide </a:t>
            </a:r>
            <a:r>
              <a:rPr lang="da-DK" smtClean="0"/>
              <a:t>his </a:t>
            </a:r>
            <a:r>
              <a:rPr lang="da-DK" smtClean="0"/>
              <a:t>”</a:t>
            </a:r>
            <a:r>
              <a:rPr lang="sl-SI" smtClean="0"/>
              <a:t>client</a:t>
            </a:r>
            <a:r>
              <a:rPr lang="da-DK" dirty="0" smtClean="0"/>
              <a:t>” </a:t>
            </a:r>
            <a:r>
              <a:rPr lang="da-DK" dirty="0" smtClean="0"/>
              <a:t>(short passages, slower pace, repetition)</a:t>
            </a:r>
            <a:endParaRPr lang="da-DK" dirty="0"/>
          </a:p>
          <a:p>
            <a:pPr>
              <a:lnSpc>
                <a:spcPct val="90000"/>
              </a:lnSpc>
            </a:pPr>
            <a:r>
              <a:rPr lang="da-DK" dirty="0" err="1" smtClean="0"/>
              <a:t>good</a:t>
            </a:r>
            <a:r>
              <a:rPr lang="da-DK" dirty="0" smtClean="0"/>
              <a:t> </a:t>
            </a:r>
            <a:r>
              <a:rPr lang="da-DK" dirty="0" err="1" smtClean="0"/>
              <a:t>cooperation</a:t>
            </a:r>
            <a:r>
              <a:rPr lang="da-DK" dirty="0" smtClean="0"/>
              <a:t> </a:t>
            </a:r>
            <a:r>
              <a:rPr lang="da-DK" dirty="0" err="1" smtClean="0"/>
              <a:t>during</a:t>
            </a:r>
            <a:r>
              <a:rPr lang="da-DK" dirty="0" smtClean="0"/>
              <a:t> the </a:t>
            </a:r>
            <a:r>
              <a:rPr lang="da-DK" dirty="0" err="1" smtClean="0"/>
              <a:t>preperation</a:t>
            </a:r>
            <a:r>
              <a:rPr lang="da-DK" dirty="0" smtClean="0"/>
              <a:t> with the ”</a:t>
            </a:r>
            <a:r>
              <a:rPr lang="da-DK" dirty="0" err="1" smtClean="0"/>
              <a:t>client</a:t>
            </a:r>
            <a:r>
              <a:rPr lang="da-DK" dirty="0" smtClean="0"/>
              <a:t>” is the </a:t>
            </a:r>
            <a:r>
              <a:rPr lang="da-DK" dirty="0" err="1" smtClean="0"/>
              <a:t>best</a:t>
            </a:r>
            <a:r>
              <a:rPr lang="da-DK" dirty="0" smtClean="0"/>
              <a:t> </a:t>
            </a:r>
            <a:r>
              <a:rPr lang="da-DK" dirty="0" err="1" smtClean="0"/>
              <a:t>way</a:t>
            </a:r>
            <a:r>
              <a:rPr lang="da-DK" dirty="0" smtClean="0"/>
              <a:t> to </a:t>
            </a:r>
            <a:r>
              <a:rPr lang="da-DK" dirty="0" err="1" smtClean="0"/>
              <a:t>ensure</a:t>
            </a:r>
            <a:r>
              <a:rPr lang="da-DK" dirty="0" smtClean="0"/>
              <a:t> </a:t>
            </a:r>
            <a:r>
              <a:rPr lang="da-DK" dirty="0" err="1" smtClean="0"/>
              <a:t>that</a:t>
            </a:r>
            <a:r>
              <a:rPr lang="da-DK" dirty="0" smtClean="0"/>
              <a:t> the interpreter </a:t>
            </a:r>
            <a:r>
              <a:rPr lang="da-DK" dirty="0" err="1" smtClean="0"/>
              <a:t>will</a:t>
            </a:r>
            <a:r>
              <a:rPr lang="da-DK" dirty="0" smtClean="0"/>
              <a:t> </a:t>
            </a:r>
            <a:r>
              <a:rPr lang="da-DK" dirty="0" err="1" smtClean="0"/>
              <a:t>be</a:t>
            </a:r>
            <a:r>
              <a:rPr lang="da-DK" dirty="0" smtClean="0"/>
              <a:t> </a:t>
            </a:r>
            <a:r>
              <a:rPr lang="da-DK" dirty="0" err="1" smtClean="0"/>
              <a:t>seen</a:t>
            </a:r>
            <a:r>
              <a:rPr lang="da-DK" dirty="0" smtClean="0"/>
              <a:t> as the ideal ”</a:t>
            </a:r>
            <a:r>
              <a:rPr lang="da-DK" dirty="0" err="1" smtClean="0"/>
              <a:t>talking</a:t>
            </a:r>
            <a:r>
              <a:rPr lang="da-DK" dirty="0" smtClean="0"/>
              <a:t> </a:t>
            </a:r>
            <a:r>
              <a:rPr lang="da-DK" dirty="0" err="1" smtClean="0"/>
              <a:t>machine</a:t>
            </a:r>
            <a:r>
              <a:rPr lang="da-DK" dirty="0" smtClean="0"/>
              <a:t>”</a:t>
            </a:r>
            <a:endParaRPr lang="da-DK" i="1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da-DK" dirty="0" err="1" smtClean="0"/>
              <a:t>content</a:t>
            </a:r>
            <a:r>
              <a:rPr lang="da-DK" dirty="0" smtClean="0"/>
              <a:t>, </a:t>
            </a:r>
            <a:r>
              <a:rPr lang="da-DK" dirty="0" err="1" smtClean="0"/>
              <a:t>language</a:t>
            </a:r>
            <a:r>
              <a:rPr lang="da-DK" dirty="0" smtClean="0"/>
              <a:t>, </a:t>
            </a:r>
            <a:r>
              <a:rPr lang="da-DK" dirty="0" err="1" smtClean="0"/>
              <a:t>psychology</a:t>
            </a:r>
            <a:r>
              <a:rPr lang="da-DK" dirty="0" smtClean="0"/>
              <a:t>, </a:t>
            </a:r>
            <a:r>
              <a:rPr lang="da-DK" dirty="0" err="1" smtClean="0"/>
              <a:t>expectations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68803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/>
              <a:t>The </a:t>
            </a:r>
            <a:r>
              <a:rPr lang="da-DK" b="1" dirty="0" err="1" smtClean="0"/>
              <a:t>interpreter’s</a:t>
            </a:r>
            <a:r>
              <a:rPr lang="da-DK" b="1" dirty="0" smtClean="0"/>
              <a:t> ”</a:t>
            </a:r>
            <a:r>
              <a:rPr lang="da-DK" b="1" dirty="0" err="1" smtClean="0"/>
              <a:t>client</a:t>
            </a:r>
            <a:r>
              <a:rPr lang="da-DK" b="1" dirty="0" smtClean="0"/>
              <a:t>”</a:t>
            </a:r>
            <a:endParaRPr lang="da-DK" b="1" dirty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59338" y="1600200"/>
            <a:ext cx="3744912" cy="4525963"/>
          </a:xfrm>
        </p:spPr>
        <p:txBody>
          <a:bodyPr/>
          <a:lstStyle/>
          <a:p>
            <a:r>
              <a:rPr lang="da-DK" b="1" dirty="0" err="1" smtClean="0"/>
              <a:t>convuluted</a:t>
            </a:r>
            <a:r>
              <a:rPr lang="da-DK" b="1" dirty="0" smtClean="0"/>
              <a:t> </a:t>
            </a:r>
            <a:r>
              <a:rPr lang="da-DK" b="1" dirty="0" err="1" smtClean="0"/>
              <a:t>language</a:t>
            </a:r>
            <a:r>
              <a:rPr lang="da-DK" b="1" dirty="0" smtClean="0"/>
              <a:t> by the ”</a:t>
            </a:r>
            <a:r>
              <a:rPr lang="da-DK" b="1" dirty="0" err="1" smtClean="0"/>
              <a:t>client</a:t>
            </a:r>
            <a:r>
              <a:rPr lang="da-DK" b="1" dirty="0" smtClean="0"/>
              <a:t>” </a:t>
            </a:r>
            <a:r>
              <a:rPr lang="da-DK" b="1" dirty="0" err="1" smtClean="0"/>
              <a:t>may</a:t>
            </a:r>
            <a:r>
              <a:rPr lang="da-DK" b="1" dirty="0" smtClean="0"/>
              <a:t> not </a:t>
            </a:r>
            <a:r>
              <a:rPr lang="da-DK" b="1" dirty="0" err="1" smtClean="0"/>
              <a:t>happen</a:t>
            </a:r>
            <a:r>
              <a:rPr lang="da-DK" b="1" dirty="0" smtClean="0"/>
              <a:t> </a:t>
            </a:r>
            <a:r>
              <a:rPr lang="da-DK" b="1" dirty="0" err="1" smtClean="0"/>
              <a:t>because</a:t>
            </a:r>
            <a:r>
              <a:rPr lang="da-DK" b="1" dirty="0" smtClean="0"/>
              <a:t> of bad intentions, but due to </a:t>
            </a:r>
            <a:r>
              <a:rPr lang="da-DK" b="1" dirty="0" err="1" smtClean="0"/>
              <a:t>lack</a:t>
            </a:r>
            <a:r>
              <a:rPr lang="da-DK" b="1" dirty="0" smtClean="0"/>
              <a:t> of </a:t>
            </a:r>
            <a:r>
              <a:rPr lang="da-DK" b="1" dirty="0" err="1" smtClean="0"/>
              <a:t>understanding</a:t>
            </a:r>
            <a:r>
              <a:rPr lang="da-DK" b="1" dirty="0" smtClean="0"/>
              <a:t>!</a:t>
            </a:r>
            <a:endParaRPr lang="da-DK" b="1" dirty="0"/>
          </a:p>
          <a:p>
            <a:endParaRPr lang="da-DK" b="1" dirty="0"/>
          </a:p>
        </p:txBody>
      </p:sp>
      <p:pic>
        <p:nvPicPr>
          <p:cNvPr id="75781" name="Picture 5" descr="Pointless, No win situation. by Kamensky, Maria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16" t="14023" r="5768" b="7959"/>
          <a:stretch>
            <a:fillRect/>
          </a:stretch>
        </p:blipFill>
        <p:spPr bwMode="auto">
          <a:xfrm>
            <a:off x="569913" y="1485900"/>
            <a:ext cx="3786187" cy="4751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177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Training </a:t>
            </a:r>
            <a:r>
              <a:rPr lang="da-DK" dirty="0" err="1" smtClean="0"/>
              <a:t>interpreters</a:t>
            </a: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>Focus points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800" b="1" dirty="0" smtClean="0"/>
              <a:t>short </a:t>
            </a:r>
            <a:r>
              <a:rPr lang="da-DK" sz="2800" b="1" dirty="0" err="1" smtClean="0"/>
              <a:t>introduction</a:t>
            </a:r>
            <a:r>
              <a:rPr lang="da-DK" sz="2800" b="1" dirty="0" smtClean="0"/>
              <a:t> to </a:t>
            </a:r>
            <a:r>
              <a:rPr lang="da-DK" sz="2800" b="1" dirty="0" err="1" smtClean="0"/>
              <a:t>basic</a:t>
            </a:r>
            <a:r>
              <a:rPr lang="da-DK" sz="2800" b="1" dirty="0" smtClean="0"/>
              <a:t> principles</a:t>
            </a:r>
          </a:p>
          <a:p>
            <a:pPr lvl="1"/>
            <a:r>
              <a:rPr lang="da-DK" sz="2400" dirty="0" err="1" smtClean="0"/>
              <a:t>also</a:t>
            </a:r>
            <a:r>
              <a:rPr lang="da-DK" sz="2400" dirty="0" smtClean="0"/>
              <a:t> the </a:t>
            </a:r>
            <a:r>
              <a:rPr lang="da-DK" sz="2400" dirty="0" err="1" smtClean="0"/>
              <a:t>obvious</a:t>
            </a:r>
            <a:r>
              <a:rPr lang="da-DK" sz="2400" dirty="0" smtClean="0"/>
              <a:t> </a:t>
            </a:r>
            <a:r>
              <a:rPr lang="da-DK" sz="2400" dirty="0" err="1" smtClean="0"/>
              <a:t>ones</a:t>
            </a:r>
            <a:endParaRPr lang="da-DK" sz="2400" dirty="0" smtClean="0"/>
          </a:p>
          <a:p>
            <a:r>
              <a:rPr lang="da-DK" sz="2800" b="1" dirty="0" err="1" smtClean="0"/>
              <a:t>lots</a:t>
            </a:r>
            <a:r>
              <a:rPr lang="da-DK" sz="2800" b="1" dirty="0" smtClean="0"/>
              <a:t> of practical </a:t>
            </a:r>
            <a:r>
              <a:rPr lang="da-DK" sz="2800" b="1" dirty="0" err="1" smtClean="0"/>
              <a:t>training</a:t>
            </a:r>
            <a:endParaRPr lang="da-DK" sz="2800" b="1" dirty="0" smtClean="0"/>
          </a:p>
          <a:p>
            <a:pPr lvl="1"/>
            <a:r>
              <a:rPr lang="da-DK" sz="2400" dirty="0" err="1" smtClean="0"/>
              <a:t>along</a:t>
            </a:r>
            <a:r>
              <a:rPr lang="da-DK" sz="2400" dirty="0" smtClean="0"/>
              <a:t> with the </a:t>
            </a:r>
            <a:r>
              <a:rPr lang="da-DK" sz="2400" dirty="0" err="1" smtClean="0"/>
              <a:t>progress</a:t>
            </a:r>
            <a:r>
              <a:rPr lang="da-DK" sz="2400" dirty="0" smtClean="0"/>
              <a:t> in </a:t>
            </a:r>
            <a:r>
              <a:rPr lang="da-DK" sz="2400" dirty="0" err="1" smtClean="0"/>
              <a:t>knowledge</a:t>
            </a:r>
            <a:r>
              <a:rPr lang="da-DK" sz="2400" dirty="0" smtClean="0"/>
              <a:t> of </a:t>
            </a:r>
            <a:r>
              <a:rPr lang="da-DK" sz="2400" dirty="0" err="1" smtClean="0"/>
              <a:t>military</a:t>
            </a:r>
            <a:r>
              <a:rPr lang="da-DK" sz="2400" dirty="0" smtClean="0"/>
              <a:t> </a:t>
            </a:r>
            <a:r>
              <a:rPr lang="da-DK" sz="2400" dirty="0" err="1" smtClean="0"/>
              <a:t>matters</a:t>
            </a:r>
            <a:r>
              <a:rPr lang="da-DK" sz="2400" dirty="0" smtClean="0"/>
              <a:t> and </a:t>
            </a:r>
            <a:r>
              <a:rPr lang="da-DK" sz="2400" dirty="0" err="1" smtClean="0"/>
              <a:t>related</a:t>
            </a:r>
            <a:r>
              <a:rPr lang="da-DK" sz="2400" dirty="0" smtClean="0"/>
              <a:t> </a:t>
            </a:r>
            <a:r>
              <a:rPr lang="da-DK" sz="2400" dirty="0" err="1" smtClean="0"/>
              <a:t>terminology</a:t>
            </a:r>
            <a:endParaRPr lang="da-DK" sz="2400" dirty="0" smtClean="0"/>
          </a:p>
          <a:p>
            <a:r>
              <a:rPr lang="da-DK" sz="2800" b="1" dirty="0" err="1" smtClean="0"/>
              <a:t>exercises</a:t>
            </a:r>
            <a:r>
              <a:rPr lang="da-DK" sz="2800" b="1" dirty="0" smtClean="0"/>
              <a:t> as </a:t>
            </a:r>
            <a:r>
              <a:rPr lang="da-DK" sz="2800" b="1" dirty="0" err="1" smtClean="0"/>
              <a:t>realistic</a:t>
            </a:r>
            <a:r>
              <a:rPr lang="da-DK" sz="2800" b="1" dirty="0" smtClean="0"/>
              <a:t> as </a:t>
            </a:r>
            <a:r>
              <a:rPr lang="da-DK" sz="2800" b="1" dirty="0" err="1" smtClean="0"/>
              <a:t>possible</a:t>
            </a:r>
            <a:endParaRPr lang="da-DK" sz="2800" b="1" dirty="0" smtClean="0"/>
          </a:p>
          <a:p>
            <a:pPr lvl="1"/>
            <a:r>
              <a:rPr lang="da-DK" sz="2400" dirty="0" err="1" smtClean="0"/>
              <a:t>using</a:t>
            </a:r>
            <a:r>
              <a:rPr lang="da-DK" sz="2400" dirty="0" smtClean="0"/>
              <a:t> all </a:t>
            </a:r>
            <a:r>
              <a:rPr lang="da-DK" sz="2400" dirty="0" err="1" smtClean="0"/>
              <a:t>techniques</a:t>
            </a:r>
            <a:r>
              <a:rPr lang="da-DK" sz="2400" dirty="0" smtClean="0"/>
              <a:t> and ”</a:t>
            </a:r>
            <a:r>
              <a:rPr lang="da-DK" sz="2400" dirty="0" err="1" smtClean="0"/>
              <a:t>tools</a:t>
            </a:r>
            <a:r>
              <a:rPr lang="da-DK" sz="2400" dirty="0" smtClean="0"/>
              <a:t>”</a:t>
            </a:r>
          </a:p>
          <a:p>
            <a:pPr lvl="1"/>
            <a:r>
              <a:rPr lang="da-DK" sz="2400" dirty="0" err="1" smtClean="0"/>
              <a:t>focus</a:t>
            </a:r>
            <a:r>
              <a:rPr lang="da-DK" sz="2400" dirty="0" smtClean="0"/>
              <a:t> on </a:t>
            </a:r>
            <a:r>
              <a:rPr lang="da-DK" sz="2400" dirty="0" err="1" smtClean="0"/>
              <a:t>quality</a:t>
            </a:r>
            <a:r>
              <a:rPr lang="da-DK" sz="2400" dirty="0" smtClean="0"/>
              <a:t> and performance</a:t>
            </a:r>
          </a:p>
          <a:p>
            <a:pPr lvl="1"/>
            <a:r>
              <a:rPr lang="da-DK" sz="2400" dirty="0" err="1" smtClean="0"/>
              <a:t>good</a:t>
            </a:r>
            <a:r>
              <a:rPr lang="da-DK" sz="2400" dirty="0" smtClean="0"/>
              <a:t> </a:t>
            </a:r>
            <a:r>
              <a:rPr lang="da-DK" sz="2400" dirty="0" err="1" smtClean="0"/>
              <a:t>individual</a:t>
            </a:r>
            <a:r>
              <a:rPr lang="da-DK" sz="2400" dirty="0" smtClean="0"/>
              <a:t> feedback and guidance on alle </a:t>
            </a:r>
            <a:r>
              <a:rPr lang="da-DK" sz="2400" dirty="0" err="1" smtClean="0"/>
              <a:t>aspects</a:t>
            </a:r>
            <a:r>
              <a:rPr lang="da-DK" sz="2400" dirty="0" smtClean="0"/>
              <a:t> of the profession</a:t>
            </a:r>
            <a:endParaRPr lang="da-DK" sz="2400" dirty="0"/>
          </a:p>
        </p:txBody>
      </p:sp>
    </p:spTree>
    <p:extLst>
      <p:ext uri="{BB962C8B-B14F-4D97-AF65-F5344CB8AC3E}">
        <p14:creationId xmlns:p14="http://schemas.microsoft.com/office/powerpoint/2010/main" val="164257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Autofit/>
          </a:bodyPr>
          <a:lstStyle/>
          <a:p>
            <a:r>
              <a:rPr lang="da-DK" sz="3600" b="1" dirty="0"/>
              <a:t>Language elements</a:t>
            </a:r>
            <a:br>
              <a:rPr lang="da-DK" sz="3600" b="1" dirty="0"/>
            </a:br>
            <a:r>
              <a:rPr lang="da-DK" sz="3600" b="1" dirty="0" err="1"/>
              <a:t>Proficiency</a:t>
            </a:r>
            <a:r>
              <a:rPr lang="da-DK" sz="3600" b="1" dirty="0"/>
              <a:t> </a:t>
            </a:r>
            <a:r>
              <a:rPr lang="da-DK" sz="3600" b="1" dirty="0" err="1"/>
              <a:t>levels</a:t>
            </a:r>
            <a:r>
              <a:rPr lang="da-DK" sz="3600" b="1" dirty="0"/>
              <a:t> </a:t>
            </a:r>
            <a:r>
              <a:rPr lang="da-DK" sz="3600" b="1" dirty="0" err="1"/>
              <a:t>aimed</a:t>
            </a:r>
            <a:r>
              <a:rPr lang="da-DK" sz="3600" b="1" dirty="0"/>
              <a:t> at (</a:t>
            </a:r>
            <a:r>
              <a:rPr lang="da-DK" sz="3600" b="1" dirty="0">
                <a:solidFill>
                  <a:schemeClr val="bg2">
                    <a:lumMod val="25000"/>
                  </a:schemeClr>
                </a:solidFill>
              </a:rPr>
              <a:t>STANAG</a:t>
            </a:r>
            <a:r>
              <a:rPr lang="da-DK" sz="3600" b="1" i="1" dirty="0"/>
              <a:t>/ILR)</a:t>
            </a:r>
            <a:endParaRPr lang="da-DK" sz="2800" b="1" i="1" dirty="0"/>
          </a:p>
        </p:txBody>
      </p:sp>
      <p:graphicFrame>
        <p:nvGraphicFramePr>
          <p:cNvPr id="6" name="Pladsholder til ind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3041368"/>
              </p:ext>
            </p:extLst>
          </p:nvPr>
        </p:nvGraphicFramePr>
        <p:xfrm>
          <a:off x="286838" y="1412776"/>
          <a:ext cx="8424939" cy="47309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2128"/>
                <a:gridCol w="696189"/>
                <a:gridCol w="730735"/>
                <a:gridCol w="730735"/>
                <a:gridCol w="730735"/>
                <a:gridCol w="730735"/>
                <a:gridCol w="730735"/>
                <a:gridCol w="730735"/>
                <a:gridCol w="730735"/>
                <a:gridCol w="730735"/>
                <a:gridCol w="730742"/>
              </a:tblGrid>
              <a:tr h="2097681"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>
                          <a:effectLst/>
                        </a:rPr>
                        <a:t> </a:t>
                      </a:r>
                      <a:r>
                        <a:rPr lang="da-DK" sz="1200" b="1" dirty="0" smtClean="0">
                          <a:effectLst/>
                        </a:rPr>
                        <a:t>MODULES</a:t>
                      </a:r>
                      <a:endParaRPr lang="da-DK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wordArtVert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dirty="0" err="1" smtClean="0">
                          <a:effectLst/>
                        </a:rPr>
                        <a:t>Introduction</a:t>
                      </a:r>
                      <a:r>
                        <a:rPr lang="da-DK" sz="2000" b="1" dirty="0" smtClean="0">
                          <a:effectLst/>
                        </a:rPr>
                        <a:t> to </a:t>
                      </a:r>
                      <a:r>
                        <a:rPr lang="da-DK" sz="2000" b="1" dirty="0" err="1" smtClean="0">
                          <a:effectLst/>
                        </a:rPr>
                        <a:t>language</a:t>
                      </a:r>
                      <a:r>
                        <a:rPr lang="da-DK" sz="2000" b="1" dirty="0" smtClean="0">
                          <a:effectLst/>
                        </a:rPr>
                        <a:t> studies</a:t>
                      </a:r>
                      <a:endParaRPr lang="da-DK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 err="1" smtClean="0">
                          <a:effectLst/>
                        </a:rPr>
                        <a:t>Listening</a:t>
                      </a:r>
                      <a:endParaRPr lang="da-DK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 err="1" smtClean="0">
                          <a:effectLst/>
                        </a:rPr>
                        <a:t>Speaking</a:t>
                      </a:r>
                      <a:endParaRPr lang="da-DK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 smtClean="0">
                          <a:effectLst/>
                        </a:rPr>
                        <a:t>Reading</a:t>
                      </a:r>
                      <a:endParaRPr lang="da-DK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 smtClean="0">
                          <a:effectLst/>
                        </a:rPr>
                        <a:t>Writing</a:t>
                      </a:r>
                      <a:endParaRPr lang="da-DK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 err="1" smtClean="0">
                          <a:effectLst/>
                        </a:rPr>
                        <a:t>Socio-Cultural</a:t>
                      </a:r>
                      <a:r>
                        <a:rPr lang="da-DK" sz="2000" dirty="0" smtClean="0">
                          <a:effectLst/>
                        </a:rPr>
                        <a:t> </a:t>
                      </a:r>
                      <a:r>
                        <a:rPr lang="da-DK" sz="2000" dirty="0" err="1" smtClean="0">
                          <a:effectLst/>
                        </a:rPr>
                        <a:t>Competence</a:t>
                      </a:r>
                      <a:endParaRPr lang="da-DK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Translation</a:t>
                      </a:r>
                      <a:endParaRPr lang="da-DK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 smtClean="0">
                          <a:effectLst/>
                        </a:rPr>
                        <a:t>Interpretation</a:t>
                      </a:r>
                      <a:endParaRPr lang="da-DK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0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Introduction</a:t>
                      </a:r>
                      <a:r>
                        <a:rPr lang="da-DK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to </a:t>
                      </a:r>
                      <a:r>
                        <a:rPr lang="da-DK" sz="20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related</a:t>
                      </a:r>
                      <a:r>
                        <a:rPr lang="da-DK" sz="20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lang/</a:t>
                      </a:r>
                      <a:r>
                        <a:rPr lang="da-DK" sz="20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dial</a:t>
                      </a:r>
                      <a:endParaRPr lang="da-DK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pattFill prst="pct7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 err="1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Military</a:t>
                      </a:r>
                      <a:r>
                        <a:rPr lang="da-DK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English</a:t>
                      </a:r>
                      <a:endParaRPr lang="da-DK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pattFill prst="pct75">
                      <a:fgClr>
                        <a:schemeClr val="accent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860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dirty="0" smtClean="0">
                          <a:effectLst/>
                        </a:rPr>
                        <a:t>Basic*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(5/490)</a:t>
                      </a:r>
                      <a:endParaRPr lang="da-DK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0" dirty="0" err="1" smtClean="0">
                          <a:effectLst/>
                        </a:rPr>
                        <a:t>pass</a:t>
                      </a:r>
                      <a:endParaRPr lang="da-DK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dirty="0">
                          <a:effectLst/>
                        </a:rPr>
                        <a:t>2</a:t>
                      </a:r>
                      <a:endParaRPr lang="da-DK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dirty="0">
                          <a:effectLst/>
                        </a:rPr>
                        <a:t>2</a:t>
                      </a:r>
                      <a:endParaRPr lang="da-DK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dirty="0">
                          <a:effectLst/>
                        </a:rPr>
                        <a:t>2</a:t>
                      </a:r>
                      <a:endParaRPr lang="da-DK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dirty="0">
                          <a:effectLst/>
                        </a:rPr>
                        <a:t>1</a:t>
                      </a:r>
                      <a:endParaRPr lang="da-DK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dirty="0">
                          <a:effectLst/>
                        </a:rPr>
                        <a:t> </a:t>
                      </a:r>
                      <a:endParaRPr lang="da-DK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a-DK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dirty="0">
                          <a:effectLst/>
                        </a:rPr>
                        <a:t> </a:t>
                      </a:r>
                      <a:endParaRPr lang="da-DK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dirty="0">
                          <a:effectLst/>
                        </a:rPr>
                        <a:t> </a:t>
                      </a:r>
                      <a:endParaRPr lang="da-DK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dirty="0">
                          <a:effectLst/>
                        </a:rPr>
                        <a:t> </a:t>
                      </a:r>
                      <a:endParaRPr lang="da-DK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860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dirty="0" smtClean="0">
                          <a:effectLst/>
                        </a:rPr>
                        <a:t>Advanced*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(5/460)</a:t>
                      </a:r>
                      <a:endParaRPr lang="da-DK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dirty="0">
                          <a:effectLst/>
                        </a:rPr>
                        <a:t> </a:t>
                      </a:r>
                      <a:endParaRPr lang="da-DK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dirty="0">
                          <a:effectLst/>
                        </a:rPr>
                        <a:t>3</a:t>
                      </a:r>
                      <a:endParaRPr lang="da-DK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dirty="0">
                          <a:effectLst/>
                        </a:rPr>
                        <a:t>3</a:t>
                      </a:r>
                      <a:endParaRPr lang="da-DK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dirty="0">
                          <a:effectLst/>
                        </a:rPr>
                        <a:t>3</a:t>
                      </a:r>
                      <a:endParaRPr lang="da-DK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dirty="0">
                          <a:effectLst/>
                        </a:rPr>
                        <a:t>2</a:t>
                      </a:r>
                      <a:endParaRPr lang="da-DK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i="0" dirty="0" smtClean="0">
                          <a:solidFill>
                            <a:schemeClr val="tx1"/>
                          </a:solidFill>
                          <a:effectLst/>
                        </a:rPr>
                        <a:t>2-3</a:t>
                      </a:r>
                      <a:endParaRPr lang="da-DK" sz="2000" b="1" i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i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3/2</a:t>
                      </a:r>
                      <a:endParaRPr lang="da-DK" sz="2000" b="1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da-DK" sz="2000" b="1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dirty="0">
                          <a:effectLst/>
                        </a:rPr>
                        <a:t> </a:t>
                      </a:r>
                      <a:endParaRPr lang="da-DK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dirty="0">
                          <a:effectLst/>
                        </a:rPr>
                        <a:t> </a:t>
                      </a:r>
                      <a:endParaRPr lang="da-DK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1"/>
                    </a:solidFill>
                  </a:tcPr>
                </a:tc>
              </a:tr>
              <a:tr h="8609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1600" dirty="0" err="1" smtClean="0">
                          <a:effectLst/>
                        </a:rPr>
                        <a:t>Function-oriented</a:t>
                      </a:r>
                      <a:r>
                        <a:rPr lang="da-DK" sz="1600" dirty="0" smtClean="0">
                          <a:effectLst/>
                        </a:rPr>
                        <a:t>**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dirty="0" smtClean="0">
                          <a:effectLst/>
                        </a:rPr>
                        <a:t>(</a:t>
                      </a:r>
                      <a:r>
                        <a:rPr lang="da-DK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8/420)</a:t>
                      </a:r>
                      <a:endParaRPr lang="da-DK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dirty="0">
                          <a:effectLst/>
                        </a:rPr>
                        <a:t> </a:t>
                      </a:r>
                      <a:endParaRPr lang="da-DK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da-DK" sz="20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B64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da-DK" sz="20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B64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da-DK" sz="20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2</a:t>
                      </a:r>
                      <a:endParaRPr lang="da-DK" sz="20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i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2-3</a:t>
                      </a:r>
                      <a:endParaRPr lang="da-DK" sz="2000" b="1" i="0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3/2</a:t>
                      </a:r>
                      <a:endParaRPr lang="da-DK" sz="2000" b="1" i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i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3</a:t>
                      </a:r>
                      <a:endParaRPr lang="da-DK" sz="2000" b="1" i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dirty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da-DK" sz="20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</a:rPr>
                        <a:t>0-1</a:t>
                      </a:r>
                      <a:endParaRPr lang="da-DK" sz="20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pattFill prst="pct25">
                      <a:fgClr>
                        <a:schemeClr val="accent2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a-DK" sz="20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2-3</a:t>
                      </a:r>
                      <a:endParaRPr lang="da-DK" sz="2000" b="1" dirty="0">
                        <a:solidFill>
                          <a:schemeClr val="accent3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pattFill prst="pct25">
                      <a:fgClr>
                        <a:schemeClr val="accent2">
                          <a:lumMod val="60000"/>
                          <a:lumOff val="4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</a:tr>
            </a:tbl>
          </a:graphicData>
        </a:graphic>
      </p:graphicFrame>
      <p:sp>
        <p:nvSpPr>
          <p:cNvPr id="7" name="Tekstboks 6"/>
          <p:cNvSpPr txBox="1"/>
          <p:nvPr/>
        </p:nvSpPr>
        <p:spPr>
          <a:xfrm>
            <a:off x="251520" y="6269250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prstClr val="black"/>
                </a:solidFill>
              </a:rPr>
              <a:t>     </a:t>
            </a:r>
            <a:r>
              <a:rPr lang="da-DK" b="1" dirty="0" smtClean="0">
                <a:solidFill>
                  <a:prstClr val="black"/>
                </a:solidFill>
              </a:rPr>
              <a:t>*general </a:t>
            </a:r>
            <a:r>
              <a:rPr lang="da-DK" b="1" dirty="0" err="1" smtClean="0">
                <a:solidFill>
                  <a:prstClr val="black"/>
                </a:solidFill>
              </a:rPr>
              <a:t>language</a:t>
            </a:r>
            <a:r>
              <a:rPr lang="da-DK" b="1" dirty="0" smtClean="0">
                <a:solidFill>
                  <a:prstClr val="black"/>
                </a:solidFill>
              </a:rPr>
              <a:t>     </a:t>
            </a:r>
            <a:r>
              <a:rPr lang="da-DK" b="1" dirty="0">
                <a:solidFill>
                  <a:prstClr val="black"/>
                </a:solidFill>
              </a:rPr>
              <a:t>**</a:t>
            </a:r>
            <a:r>
              <a:rPr lang="da-DK" b="1" dirty="0" err="1" smtClean="0">
                <a:solidFill>
                  <a:prstClr val="black"/>
                </a:solidFill>
              </a:rPr>
              <a:t>military</a:t>
            </a:r>
            <a:r>
              <a:rPr lang="da-DK" b="1" dirty="0" smtClean="0">
                <a:solidFill>
                  <a:prstClr val="black"/>
                </a:solidFill>
              </a:rPr>
              <a:t> </a:t>
            </a:r>
            <a:r>
              <a:rPr lang="da-DK" b="1" dirty="0" err="1" smtClean="0">
                <a:solidFill>
                  <a:prstClr val="black"/>
                </a:solidFill>
              </a:rPr>
              <a:t>language</a:t>
            </a:r>
            <a:r>
              <a:rPr lang="da-DK" b="1" dirty="0" smtClean="0">
                <a:solidFill>
                  <a:prstClr val="black"/>
                </a:solidFill>
              </a:rPr>
              <a:t>       Total </a:t>
            </a:r>
            <a:r>
              <a:rPr lang="da-DK" b="1" dirty="0" err="1" smtClean="0">
                <a:solidFill>
                  <a:prstClr val="black"/>
                </a:solidFill>
              </a:rPr>
              <a:t>number</a:t>
            </a:r>
            <a:r>
              <a:rPr lang="da-DK" b="1" dirty="0" smtClean="0">
                <a:solidFill>
                  <a:prstClr val="black"/>
                </a:solidFill>
              </a:rPr>
              <a:t> of </a:t>
            </a:r>
            <a:r>
              <a:rPr lang="da-DK" b="1" dirty="0" err="1" smtClean="0">
                <a:solidFill>
                  <a:prstClr val="black"/>
                </a:solidFill>
              </a:rPr>
              <a:t>lessons</a:t>
            </a:r>
            <a:r>
              <a:rPr lang="da-DK" b="1" dirty="0" smtClean="0">
                <a:solidFill>
                  <a:prstClr val="black"/>
                </a:solidFill>
              </a:rPr>
              <a:t>: </a:t>
            </a:r>
            <a:r>
              <a:rPr lang="da-DK" b="1" dirty="0" err="1" smtClean="0">
                <a:solidFill>
                  <a:prstClr val="black"/>
                </a:solidFill>
              </a:rPr>
              <a:t>approx</a:t>
            </a:r>
            <a:r>
              <a:rPr lang="da-DK" b="1" dirty="0" smtClean="0">
                <a:solidFill>
                  <a:prstClr val="black"/>
                </a:solidFill>
              </a:rPr>
              <a:t>. </a:t>
            </a:r>
            <a:r>
              <a:rPr lang="da-DK" b="1" dirty="0">
                <a:solidFill>
                  <a:prstClr val="black"/>
                </a:solidFill>
              </a:rPr>
              <a:t>1370</a:t>
            </a:r>
          </a:p>
        </p:txBody>
      </p:sp>
      <p:sp>
        <p:nvSpPr>
          <p:cNvPr id="2" name="Tekstboks 1"/>
          <p:cNvSpPr txBox="1"/>
          <p:nvPr/>
        </p:nvSpPr>
        <p:spPr>
          <a:xfrm>
            <a:off x="5652120" y="4437112"/>
            <a:ext cx="10081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800" b="1" dirty="0" smtClean="0">
                <a:solidFill>
                  <a:prstClr val="black"/>
                </a:solidFill>
              </a:rPr>
              <a:t>SL-</a:t>
            </a:r>
            <a:r>
              <a:rPr lang="da-DK" sz="800" b="1" dirty="0">
                <a:solidFill>
                  <a:prstClr val="black"/>
                </a:solidFill>
              </a:rPr>
              <a:t>&gt;</a:t>
            </a:r>
            <a:r>
              <a:rPr lang="da-DK" sz="800" b="1" dirty="0" smtClean="0">
                <a:solidFill>
                  <a:prstClr val="black"/>
                </a:solidFill>
              </a:rPr>
              <a:t>Da  </a:t>
            </a:r>
            <a:r>
              <a:rPr lang="da-DK" sz="800" b="1" dirty="0" err="1" smtClean="0">
                <a:solidFill>
                  <a:prstClr val="black"/>
                </a:solidFill>
              </a:rPr>
              <a:t>Da-</a:t>
            </a:r>
            <a:r>
              <a:rPr lang="da-DK" sz="800" b="1" dirty="0">
                <a:solidFill>
                  <a:prstClr val="black"/>
                </a:solidFill>
              </a:rPr>
              <a:t>&gt;</a:t>
            </a:r>
            <a:r>
              <a:rPr lang="da-DK" sz="800" b="1" dirty="0" smtClean="0">
                <a:solidFill>
                  <a:prstClr val="black"/>
                </a:solidFill>
              </a:rPr>
              <a:t>SL</a:t>
            </a:r>
            <a:endParaRPr lang="da-DK" sz="800" b="1" dirty="0">
              <a:solidFill>
                <a:prstClr val="black"/>
              </a:solidFill>
            </a:endParaRPr>
          </a:p>
        </p:txBody>
      </p:sp>
      <p:sp>
        <p:nvSpPr>
          <p:cNvPr id="8" name="Tekstboks 7"/>
          <p:cNvSpPr txBox="1"/>
          <p:nvPr/>
        </p:nvSpPr>
        <p:spPr>
          <a:xfrm>
            <a:off x="5640110" y="5301208"/>
            <a:ext cx="10081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800" b="1" dirty="0" smtClean="0">
                <a:solidFill>
                  <a:prstClr val="black"/>
                </a:solidFill>
              </a:rPr>
              <a:t>SL-</a:t>
            </a:r>
            <a:r>
              <a:rPr lang="da-DK" sz="800" b="1" dirty="0">
                <a:solidFill>
                  <a:prstClr val="black"/>
                </a:solidFill>
              </a:rPr>
              <a:t>&gt;</a:t>
            </a:r>
            <a:r>
              <a:rPr lang="da-DK" sz="800" b="1" dirty="0" smtClean="0">
                <a:solidFill>
                  <a:prstClr val="black"/>
                </a:solidFill>
              </a:rPr>
              <a:t>Da  </a:t>
            </a:r>
            <a:r>
              <a:rPr lang="da-DK" sz="800" b="1" dirty="0" err="1" smtClean="0">
                <a:solidFill>
                  <a:prstClr val="black"/>
                </a:solidFill>
              </a:rPr>
              <a:t>Da-</a:t>
            </a:r>
            <a:r>
              <a:rPr lang="da-DK" sz="800" b="1" dirty="0">
                <a:solidFill>
                  <a:prstClr val="black"/>
                </a:solidFill>
              </a:rPr>
              <a:t>&gt;</a:t>
            </a:r>
            <a:r>
              <a:rPr lang="da-DK" sz="800" b="1" dirty="0" smtClean="0">
                <a:solidFill>
                  <a:prstClr val="black"/>
                </a:solidFill>
              </a:rPr>
              <a:t>SL</a:t>
            </a:r>
            <a:endParaRPr lang="da-DK" sz="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51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4925" y="6267450"/>
            <a:ext cx="9144000" cy="584775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a-DK" sz="3200" b="1" dirty="0" smtClean="0"/>
              <a:t>GENERAL KNOWLEDGE and COMMON SENSE</a:t>
            </a:r>
            <a:endParaRPr lang="da-DK" sz="3200" b="1" dirty="0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95288" y="5692775"/>
            <a:ext cx="8353425" cy="523220"/>
          </a:xfrm>
          <a:prstGeom prst="rect">
            <a:avLst/>
          </a:prstGeom>
          <a:solidFill>
            <a:srgbClr val="FF99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a-DK" sz="2800" b="1" dirty="0" smtClean="0"/>
              <a:t>GENERAL KNOWLEDGE of MILITARY MATTERS</a:t>
            </a:r>
            <a:endParaRPr lang="da-DK" sz="2800" b="1" dirty="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908175" y="3338513"/>
            <a:ext cx="5327650" cy="646331"/>
          </a:xfrm>
          <a:prstGeom prst="rect">
            <a:avLst/>
          </a:prstGeom>
          <a:solidFill>
            <a:srgbClr val="FF99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a-DK" b="1" dirty="0" smtClean="0"/>
              <a:t>Knowledge of the </a:t>
            </a:r>
            <a:r>
              <a:rPr lang="da-DK" b="1" dirty="0" err="1" smtClean="0"/>
              <a:t>specific</a:t>
            </a:r>
            <a:r>
              <a:rPr lang="da-DK" b="1" dirty="0" smtClean="0"/>
              <a:t> </a:t>
            </a:r>
            <a:r>
              <a:rPr lang="da-DK" b="1" dirty="0" err="1" smtClean="0"/>
              <a:t>military</a:t>
            </a:r>
            <a:r>
              <a:rPr lang="da-DK" b="1" dirty="0" smtClean="0"/>
              <a:t> </a:t>
            </a:r>
            <a:r>
              <a:rPr lang="da-DK" b="1" dirty="0" err="1" smtClean="0"/>
              <a:t>topic</a:t>
            </a:r>
            <a:r>
              <a:rPr lang="da-DK" b="1" dirty="0" smtClean="0"/>
              <a:t/>
            </a:r>
            <a:br>
              <a:rPr lang="da-DK" b="1" dirty="0" smtClean="0"/>
            </a:br>
            <a:r>
              <a:rPr lang="da-DK" b="1" dirty="0" smtClean="0"/>
              <a:t>(sufficient)</a:t>
            </a:r>
            <a:endParaRPr lang="da-DK" b="1" dirty="0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827088" y="4933950"/>
            <a:ext cx="7561262" cy="707886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a-DK" sz="2000" b="1" dirty="0" smtClean="0"/>
              <a:t>Sufficient general </a:t>
            </a:r>
            <a:r>
              <a:rPr lang="da-DK" sz="2000" b="1" dirty="0" err="1" smtClean="0"/>
              <a:t>language</a:t>
            </a:r>
            <a:r>
              <a:rPr lang="da-DK" sz="2000" b="1" dirty="0" smtClean="0"/>
              <a:t> </a:t>
            </a:r>
            <a:r>
              <a:rPr lang="da-DK" sz="2000" b="1" dirty="0" err="1" smtClean="0"/>
              <a:t>proficiency</a:t>
            </a:r>
            <a:r>
              <a:rPr lang="da-DK" sz="2000" b="1" dirty="0" smtClean="0"/>
              <a:t> to not </a:t>
            </a:r>
            <a:r>
              <a:rPr lang="da-DK" sz="2000" b="1" i="1" u="sng" dirty="0" err="1" smtClean="0"/>
              <a:t>interrupt</a:t>
            </a:r>
            <a:r>
              <a:rPr lang="da-DK" sz="2000" b="1" i="1" u="sng" dirty="0" smtClean="0"/>
              <a:t> or </a:t>
            </a:r>
            <a:r>
              <a:rPr lang="da-DK" sz="2000" b="1" i="1" u="sng" dirty="0" err="1" smtClean="0"/>
              <a:t>substantially</a:t>
            </a:r>
            <a:r>
              <a:rPr lang="da-DK" sz="2000" b="1" i="1" u="sng" dirty="0" smtClean="0"/>
              <a:t> hinder</a:t>
            </a:r>
            <a:r>
              <a:rPr lang="da-DK" sz="2000" b="1" dirty="0" smtClean="0"/>
              <a:t> the </a:t>
            </a:r>
            <a:r>
              <a:rPr lang="da-DK" sz="2000" b="1" dirty="0" err="1" smtClean="0"/>
              <a:t>communication</a:t>
            </a:r>
            <a:r>
              <a:rPr lang="da-DK" sz="2000" b="1" dirty="0" smtClean="0"/>
              <a:t> for </a:t>
            </a:r>
            <a:r>
              <a:rPr lang="da-DK" sz="2000" b="1" dirty="0" err="1" smtClean="0"/>
              <a:t>purely</a:t>
            </a:r>
            <a:r>
              <a:rPr lang="da-DK" sz="2000" b="1" dirty="0" smtClean="0"/>
              <a:t> </a:t>
            </a:r>
            <a:r>
              <a:rPr lang="da-DK" sz="2000" b="1" dirty="0" err="1" smtClean="0"/>
              <a:t>linguistic</a:t>
            </a:r>
            <a:r>
              <a:rPr lang="da-DK" sz="2000" b="1" dirty="0" smtClean="0"/>
              <a:t> </a:t>
            </a:r>
            <a:r>
              <a:rPr lang="da-DK" sz="2000" b="1" dirty="0" err="1" smtClean="0"/>
              <a:t>reasons</a:t>
            </a:r>
            <a:endParaRPr lang="da-DK" sz="2000" b="1" dirty="0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627313" y="2346325"/>
            <a:ext cx="3960812" cy="338554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a-DK" sz="1600" b="1" dirty="0" err="1" smtClean="0"/>
              <a:t>Quick</a:t>
            </a:r>
            <a:r>
              <a:rPr lang="da-DK" sz="1600" b="1" dirty="0" smtClean="0"/>
              <a:t> perception and </a:t>
            </a:r>
            <a:r>
              <a:rPr lang="da-DK" sz="1600" b="1" dirty="0" err="1" smtClean="0"/>
              <a:t>analytical</a:t>
            </a:r>
            <a:r>
              <a:rPr lang="da-DK" sz="1600" b="1" dirty="0" smtClean="0"/>
              <a:t> </a:t>
            </a:r>
            <a:r>
              <a:rPr lang="da-DK" sz="1600" b="1" dirty="0" err="1" smtClean="0"/>
              <a:t>skills</a:t>
            </a:r>
            <a:endParaRPr lang="da-DK" sz="1600" b="1" dirty="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563938" y="1266825"/>
            <a:ext cx="2087562" cy="338554"/>
          </a:xfrm>
          <a:prstGeom prst="rect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a-DK" sz="1600" b="1" dirty="0" smtClean="0"/>
              <a:t>”</a:t>
            </a:r>
            <a:r>
              <a:rPr lang="da-DK" sz="1600" b="1" dirty="0" err="1" smtClean="0"/>
              <a:t>Interpreter’s</a:t>
            </a:r>
            <a:r>
              <a:rPr lang="da-DK" sz="1600" b="1" dirty="0" smtClean="0"/>
              <a:t> TOOLS”</a:t>
            </a:r>
            <a:endParaRPr lang="da-DK" sz="1600" b="1" dirty="0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203575" y="1627188"/>
            <a:ext cx="2952750" cy="338554"/>
          </a:xfrm>
          <a:prstGeom prst="rect">
            <a:avLst/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a-DK" sz="1600" b="1" dirty="0" err="1" smtClean="0"/>
              <a:t>Mnemo</a:t>
            </a:r>
            <a:r>
              <a:rPr lang="da-DK" sz="1600" b="1" dirty="0" smtClean="0"/>
              <a:t>- and </a:t>
            </a:r>
            <a:r>
              <a:rPr lang="da-DK" sz="1600" b="1" dirty="0" err="1" smtClean="0"/>
              <a:t>Notetaking</a:t>
            </a:r>
            <a:r>
              <a:rPr lang="da-DK" sz="1600" b="1" dirty="0" smtClean="0"/>
              <a:t> Techn.</a:t>
            </a:r>
            <a:endParaRPr lang="da-DK" sz="1600" b="1" dirty="0"/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1476375" y="4003675"/>
            <a:ext cx="6191250" cy="338554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a-DK" sz="1600" b="1" dirty="0" err="1" smtClean="0"/>
              <a:t>Ability</a:t>
            </a:r>
            <a:r>
              <a:rPr lang="da-DK" sz="1600" b="1" dirty="0" smtClean="0"/>
              <a:t> to </a:t>
            </a:r>
            <a:r>
              <a:rPr lang="da-DK" sz="1600" b="1" dirty="0" err="1" smtClean="0"/>
              <a:t>prepare</a:t>
            </a:r>
            <a:r>
              <a:rPr lang="da-DK" sz="1600" b="1" dirty="0" smtClean="0"/>
              <a:t> himself and his ”</a:t>
            </a:r>
            <a:r>
              <a:rPr lang="da-DK" sz="1600" b="1" dirty="0" err="1" smtClean="0"/>
              <a:t>user</a:t>
            </a:r>
            <a:r>
              <a:rPr lang="da-DK" sz="1600" b="1" dirty="0" smtClean="0"/>
              <a:t>” </a:t>
            </a:r>
            <a:r>
              <a:rPr lang="da-DK" sz="1600" b="1" dirty="0" err="1" smtClean="0"/>
              <a:t>optimally</a:t>
            </a:r>
            <a:endParaRPr lang="da-DK" sz="1600" b="1" dirty="0"/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2986088" y="1987550"/>
            <a:ext cx="3241675" cy="338554"/>
          </a:xfrm>
          <a:prstGeom prst="rect">
            <a:avLst/>
          </a:prstGeom>
          <a:solidFill>
            <a:srgbClr val="CCFFCC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a-DK" sz="1600" b="1" dirty="0" err="1" smtClean="0"/>
              <a:t>Adaptability</a:t>
            </a:r>
            <a:endParaRPr lang="da-DK" sz="1600" b="1" dirty="0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1042988" y="4365625"/>
            <a:ext cx="7058025" cy="604838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a-DK" sz="3200" b="1" dirty="0" smtClean="0"/>
              <a:t>General </a:t>
            </a:r>
            <a:r>
              <a:rPr lang="da-DK" sz="3200" b="1" dirty="0" err="1" smtClean="0"/>
              <a:t>military</a:t>
            </a:r>
            <a:r>
              <a:rPr lang="da-DK" sz="3200" b="1" dirty="0" smtClean="0"/>
              <a:t> </a:t>
            </a:r>
            <a:r>
              <a:rPr lang="da-DK" sz="3200" b="1" dirty="0" err="1" smtClean="0"/>
              <a:t>terminology</a:t>
            </a:r>
            <a:endParaRPr lang="da-DK" sz="3200" b="1" dirty="0"/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339975" y="2690813"/>
            <a:ext cx="4464050" cy="646331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a-DK" b="1" dirty="0" err="1" smtClean="0"/>
              <a:t>Specific</a:t>
            </a:r>
            <a:r>
              <a:rPr lang="da-DK" b="1" dirty="0" smtClean="0"/>
              <a:t> </a:t>
            </a:r>
            <a:r>
              <a:rPr lang="da-DK" b="1" dirty="0" err="1" smtClean="0"/>
              <a:t>military</a:t>
            </a:r>
            <a:r>
              <a:rPr lang="da-DK" b="1" dirty="0" smtClean="0"/>
              <a:t> </a:t>
            </a:r>
            <a:r>
              <a:rPr lang="da-DK" b="1" dirty="0" err="1" smtClean="0"/>
              <a:t>terminology</a:t>
            </a:r>
            <a:r>
              <a:rPr lang="da-DK" b="1" dirty="0" smtClean="0"/>
              <a:t> </a:t>
            </a:r>
            <a:r>
              <a:rPr lang="da-DK" b="1" dirty="0" err="1" smtClean="0"/>
              <a:t>related</a:t>
            </a:r>
            <a:r>
              <a:rPr lang="da-DK" b="1" dirty="0" smtClean="0"/>
              <a:t> to the </a:t>
            </a:r>
            <a:r>
              <a:rPr lang="da-DK" b="1" dirty="0" err="1" smtClean="0"/>
              <a:t>topic</a:t>
            </a:r>
            <a:r>
              <a:rPr lang="da-DK" b="1" dirty="0" smtClean="0"/>
              <a:t> (sufficient)</a:t>
            </a:r>
            <a:endParaRPr lang="da-DK" b="1" dirty="0"/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107950" y="1377950"/>
            <a:ext cx="219551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a-DK" sz="2400" b="1" dirty="0" smtClean="0"/>
              <a:t>THE MILITARY INTERPRETER</a:t>
            </a:r>
            <a:endParaRPr lang="da-DK" sz="2400" b="1" dirty="0"/>
          </a:p>
        </p:txBody>
      </p:sp>
      <p:sp>
        <p:nvSpPr>
          <p:cNvPr id="7188" name="AutoShape 20"/>
          <p:cNvSpPr>
            <a:spLocks noChangeArrowheads="1"/>
          </p:cNvSpPr>
          <p:nvPr/>
        </p:nvSpPr>
        <p:spPr bwMode="auto">
          <a:xfrm>
            <a:off x="3563938" y="0"/>
            <a:ext cx="2087562" cy="1268413"/>
          </a:xfrm>
          <a:prstGeom prst="triangle">
            <a:avLst>
              <a:gd name="adj" fmla="val 50000"/>
            </a:avLst>
          </a:prstGeom>
          <a:solidFill>
            <a:srgbClr val="CC99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a-DK"/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3708400" y="620713"/>
            <a:ext cx="180022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a-DK" sz="1400" b="1" dirty="0" smtClean="0"/>
              <a:t>GOOD</a:t>
            </a:r>
            <a:r>
              <a:rPr lang="da-DK" sz="1400" b="1" dirty="0"/>
              <a:t/>
            </a:r>
            <a:br>
              <a:rPr lang="da-DK" sz="1400" b="1" dirty="0"/>
            </a:br>
            <a:r>
              <a:rPr lang="da-DK" sz="1400" b="1" dirty="0"/>
              <a:t>PERFORMANCE</a:t>
            </a:r>
            <a:endParaRPr lang="da-DK" dirty="0"/>
          </a:p>
        </p:txBody>
      </p:sp>
      <p:sp>
        <p:nvSpPr>
          <p:cNvPr id="7191" name="Line 23"/>
          <p:cNvSpPr>
            <a:spLocks noChangeShapeType="1"/>
          </p:cNvSpPr>
          <p:nvPr/>
        </p:nvSpPr>
        <p:spPr bwMode="auto">
          <a:xfrm>
            <a:off x="0" y="1268413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  <p:sp>
        <p:nvSpPr>
          <p:cNvPr id="7194" name="Line 26"/>
          <p:cNvSpPr>
            <a:spLocks noChangeShapeType="1"/>
          </p:cNvSpPr>
          <p:nvPr/>
        </p:nvSpPr>
        <p:spPr bwMode="auto">
          <a:xfrm>
            <a:off x="0" y="436562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8121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 animBg="1"/>
      <p:bldP spid="7174" grpId="0" animBg="1"/>
      <p:bldP spid="7175" grpId="0" animBg="1"/>
      <p:bldP spid="7176" grpId="0" animBg="1"/>
      <p:bldP spid="7178" grpId="0" animBg="1"/>
      <p:bldP spid="7179" grpId="0" animBg="1"/>
      <p:bldP spid="7180" grpId="0" animBg="1"/>
      <p:bldP spid="7181" grpId="0" animBg="1"/>
      <p:bldP spid="7182" grpId="0" animBg="1"/>
      <p:bldP spid="7183" grpId="0" animBg="1"/>
      <p:bldP spid="7184" grpId="0" animBg="1"/>
      <p:bldP spid="7188" grpId="0" animBg="1"/>
      <p:bldP spid="7190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6600" b="1" dirty="0" err="1" smtClean="0"/>
              <a:t>Miscellaneous</a:t>
            </a:r>
            <a:endParaRPr lang="da-DK" sz="66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r>
              <a:rPr lang="da-DK" sz="6600" b="1" dirty="0" smtClean="0"/>
              <a:t>English!</a:t>
            </a:r>
          </a:p>
          <a:p>
            <a:r>
              <a:rPr lang="da-DK" sz="6600" b="1" dirty="0" err="1" smtClean="0"/>
              <a:t>Equipment</a:t>
            </a:r>
            <a:r>
              <a:rPr lang="da-DK" sz="6600" b="1" dirty="0" smtClean="0"/>
              <a:t>!</a:t>
            </a:r>
          </a:p>
          <a:p>
            <a:r>
              <a:rPr lang="da-DK" sz="6600" b="1" dirty="0" err="1" smtClean="0"/>
              <a:t>Ethics</a:t>
            </a:r>
            <a:r>
              <a:rPr lang="da-DK" sz="6600" b="1" dirty="0" smtClean="0"/>
              <a:t> and morale!</a:t>
            </a:r>
            <a:endParaRPr lang="da-DK" sz="6600" b="1" dirty="0"/>
          </a:p>
        </p:txBody>
      </p:sp>
    </p:spTree>
    <p:extLst>
      <p:ext uri="{BB962C8B-B14F-4D97-AF65-F5344CB8AC3E}">
        <p14:creationId xmlns:p14="http://schemas.microsoft.com/office/powerpoint/2010/main" val="84106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21508" name="Picture 4" descr="solsikke_humleb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5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619250" y="333375"/>
            <a:ext cx="6119813" cy="5232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da-DK" sz="2800" b="1" dirty="0" smtClean="0">
                <a:solidFill>
                  <a:srgbClr val="000000"/>
                </a:solidFill>
              </a:rPr>
              <a:t>The Danish </a:t>
            </a:r>
            <a:r>
              <a:rPr lang="da-DK" sz="2800" b="1" dirty="0" err="1" smtClean="0">
                <a:solidFill>
                  <a:srgbClr val="000000"/>
                </a:solidFill>
              </a:rPr>
              <a:t>Military</a:t>
            </a:r>
            <a:r>
              <a:rPr lang="da-DK" sz="2800" b="1" dirty="0" smtClean="0">
                <a:solidFill>
                  <a:srgbClr val="000000"/>
                </a:solidFill>
              </a:rPr>
              <a:t> Interpreter</a:t>
            </a: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4714875" y="908050"/>
            <a:ext cx="4321175" cy="3384550"/>
          </a:xfrm>
          <a:prstGeom prst="ellipse">
            <a:avLst/>
          </a:prstGeom>
          <a:noFill/>
          <a:ln w="508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a-DK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7165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 animBg="1"/>
      <p:bldP spid="215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da-DK" sz="3600" b="1" dirty="0" smtClean="0"/>
              <a:t>Main elements of the </a:t>
            </a:r>
            <a:r>
              <a:rPr lang="da-DK" sz="3600" b="1" dirty="0" err="1" smtClean="0"/>
              <a:t>training</a:t>
            </a:r>
            <a:r>
              <a:rPr lang="da-DK" sz="3600" b="1" dirty="0" smtClean="0"/>
              <a:t> programme</a:t>
            </a:r>
            <a:endParaRPr lang="da-DK" sz="3600" b="1" dirty="0"/>
          </a:p>
        </p:txBody>
      </p:sp>
      <p:graphicFrame>
        <p:nvGraphicFramePr>
          <p:cNvPr id="4" name="Pladsholder til ind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9430435"/>
              </p:ext>
            </p:extLst>
          </p:nvPr>
        </p:nvGraphicFramePr>
        <p:xfrm>
          <a:off x="457200" y="1196752"/>
          <a:ext cx="822960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248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/>
              <a:t>Students profile</a:t>
            </a:r>
            <a:endParaRPr lang="da-DK" b="1" dirty="0"/>
          </a:p>
        </p:txBody>
      </p:sp>
      <p:sp>
        <p:nvSpPr>
          <p:cNvPr id="7" name="Pladsholder til indhold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da-DK" sz="4000" b="1" dirty="0" smtClean="0"/>
              <a:t>Age 20-30</a:t>
            </a:r>
          </a:p>
          <a:p>
            <a:r>
              <a:rPr lang="da-DK" sz="4000" b="1" dirty="0" smtClean="0"/>
              <a:t>Male/</a:t>
            </a:r>
            <a:r>
              <a:rPr lang="da-DK" sz="4000" b="1" dirty="0" err="1" smtClean="0"/>
              <a:t>female</a:t>
            </a:r>
            <a:endParaRPr lang="da-DK" sz="4000" b="1" dirty="0" smtClean="0"/>
          </a:p>
          <a:p>
            <a:r>
              <a:rPr lang="da-DK" sz="4000" b="1" dirty="0" smtClean="0"/>
              <a:t>Upper </a:t>
            </a:r>
            <a:r>
              <a:rPr lang="da-DK" sz="4000" b="1" dirty="0" err="1" smtClean="0"/>
              <a:t>secondary</a:t>
            </a:r>
            <a:r>
              <a:rPr lang="da-DK" sz="4000" b="1" dirty="0" smtClean="0"/>
              <a:t> </a:t>
            </a:r>
            <a:r>
              <a:rPr lang="da-DK" sz="4000" b="1" dirty="0" err="1" smtClean="0"/>
              <a:t>school</a:t>
            </a:r>
            <a:r>
              <a:rPr lang="da-DK" sz="4000" b="1" dirty="0" smtClean="0"/>
              <a:t> or </a:t>
            </a:r>
            <a:r>
              <a:rPr lang="da-DK" sz="4000" b="1" dirty="0" err="1" smtClean="0"/>
              <a:t>higher</a:t>
            </a:r>
            <a:endParaRPr lang="da-DK" sz="4000" b="1" dirty="0" smtClean="0"/>
          </a:p>
          <a:p>
            <a:pPr lvl="1"/>
            <a:r>
              <a:rPr lang="da-DK" sz="3300" b="1" dirty="0" err="1" smtClean="0"/>
              <a:t>Partly</a:t>
            </a:r>
            <a:r>
              <a:rPr lang="da-DK" sz="3300" b="1" dirty="0" smtClean="0"/>
              <a:t> or </a:t>
            </a:r>
            <a:r>
              <a:rPr lang="da-DK" sz="3300" b="1" dirty="0" err="1" smtClean="0"/>
              <a:t>totally</a:t>
            </a:r>
            <a:r>
              <a:rPr lang="da-DK" sz="3300" b="1" dirty="0" smtClean="0"/>
              <a:t> </a:t>
            </a:r>
            <a:r>
              <a:rPr lang="da-DK" sz="3300" b="1" dirty="0" err="1" smtClean="0"/>
              <a:t>completed</a:t>
            </a:r>
            <a:r>
              <a:rPr lang="da-DK" sz="3300" b="1" dirty="0" smtClean="0"/>
              <a:t> </a:t>
            </a:r>
            <a:r>
              <a:rPr lang="da-DK" sz="3300" b="1" dirty="0" err="1" smtClean="0"/>
              <a:t>higher</a:t>
            </a:r>
            <a:r>
              <a:rPr lang="da-DK" sz="3300" b="1" dirty="0" smtClean="0"/>
              <a:t> </a:t>
            </a:r>
            <a:r>
              <a:rPr lang="da-DK" sz="3300" b="1" dirty="0" err="1" smtClean="0"/>
              <a:t>education</a:t>
            </a:r>
            <a:endParaRPr lang="da-DK" sz="3300" b="1" dirty="0" smtClean="0"/>
          </a:p>
          <a:p>
            <a:r>
              <a:rPr lang="da-DK" sz="4000" b="1" dirty="0" err="1" smtClean="0"/>
              <a:t>Selection</a:t>
            </a:r>
            <a:r>
              <a:rPr lang="da-DK" sz="4000" b="1" dirty="0" smtClean="0"/>
              <a:t> </a:t>
            </a:r>
            <a:r>
              <a:rPr lang="da-DK" sz="4000" b="1" dirty="0" err="1" smtClean="0"/>
              <a:t>process</a:t>
            </a:r>
            <a:endParaRPr lang="da-DK" sz="4000" b="1" dirty="0" smtClean="0"/>
          </a:p>
          <a:p>
            <a:pPr lvl="1"/>
            <a:r>
              <a:rPr lang="da-DK" sz="3300" b="1" dirty="0" smtClean="0"/>
              <a:t> 1 out of 2, up to 1 out of 5, </a:t>
            </a:r>
            <a:r>
              <a:rPr lang="da-DK" sz="3300" b="1" dirty="0" err="1" smtClean="0"/>
              <a:t>applicants</a:t>
            </a:r>
            <a:r>
              <a:rPr lang="da-DK" sz="3300" b="1" dirty="0" smtClean="0"/>
              <a:t> </a:t>
            </a:r>
            <a:r>
              <a:rPr lang="da-DK" sz="3300" b="1" dirty="0" err="1" smtClean="0"/>
              <a:t>admitted</a:t>
            </a:r>
            <a:endParaRPr lang="da-DK" sz="3300" b="1" dirty="0" smtClean="0"/>
          </a:p>
          <a:p>
            <a:r>
              <a:rPr lang="da-DK" sz="4000" b="1" dirty="0" smtClean="0"/>
              <a:t>Highly </a:t>
            </a:r>
            <a:r>
              <a:rPr lang="da-DK" sz="4000" b="1" dirty="0" err="1" smtClean="0"/>
              <a:t>motivated</a:t>
            </a:r>
            <a:endParaRPr lang="da-DK" sz="4000" b="1" dirty="0" smtClean="0"/>
          </a:p>
          <a:p>
            <a:r>
              <a:rPr lang="da-DK" sz="4000" b="1" dirty="0" err="1" smtClean="0"/>
              <a:t>Psychological</a:t>
            </a:r>
            <a:r>
              <a:rPr lang="da-DK" sz="4000" b="1" dirty="0" smtClean="0"/>
              <a:t> and </a:t>
            </a:r>
            <a:r>
              <a:rPr lang="da-DK" sz="4000" b="1" dirty="0" err="1" smtClean="0"/>
              <a:t>physical</a:t>
            </a:r>
            <a:r>
              <a:rPr lang="da-DK" sz="4000" b="1" dirty="0" smtClean="0"/>
              <a:t> tests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6787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>
                <a:solidFill>
                  <a:srgbClr val="008000"/>
                </a:solidFill>
              </a:rPr>
              <a:t>Interpretation </a:t>
            </a:r>
            <a:r>
              <a:rPr lang="da-DK" b="1" dirty="0">
                <a:solidFill>
                  <a:srgbClr val="008000"/>
                </a:solidFill>
              </a:rPr>
              <a:t>and translation </a:t>
            </a:r>
            <a:r>
              <a:rPr lang="da-DK" b="1" dirty="0" err="1">
                <a:solidFill>
                  <a:srgbClr val="008000"/>
                </a:solidFill>
              </a:rPr>
              <a:t>are</a:t>
            </a:r>
            <a:r>
              <a:rPr lang="da-DK" b="1" dirty="0">
                <a:solidFill>
                  <a:srgbClr val="008000"/>
                </a:solidFill>
              </a:rPr>
              <a:t> </a:t>
            </a:r>
            <a:r>
              <a:rPr lang="da-DK" b="1" dirty="0" err="1">
                <a:solidFill>
                  <a:srgbClr val="008000"/>
                </a:solidFill>
              </a:rPr>
              <a:t>two</a:t>
            </a:r>
            <a:r>
              <a:rPr lang="da-DK" b="1" dirty="0">
                <a:solidFill>
                  <a:srgbClr val="008000"/>
                </a:solidFill>
              </a:rPr>
              <a:t> </a:t>
            </a:r>
            <a:r>
              <a:rPr lang="da-DK" b="1" dirty="0" err="1">
                <a:solidFill>
                  <a:srgbClr val="008000"/>
                </a:solidFill>
              </a:rPr>
              <a:t>different</a:t>
            </a:r>
            <a:r>
              <a:rPr lang="da-DK" b="1" dirty="0">
                <a:solidFill>
                  <a:srgbClr val="008000"/>
                </a:solidFill>
              </a:rPr>
              <a:t> </a:t>
            </a:r>
            <a:r>
              <a:rPr lang="da-DK" b="1" dirty="0" err="1">
                <a:solidFill>
                  <a:srgbClr val="008000"/>
                </a:solidFill>
              </a:rPr>
              <a:t>matters</a:t>
            </a:r>
            <a:r>
              <a:rPr lang="da-DK" b="1" dirty="0" smtClean="0">
                <a:solidFill>
                  <a:srgbClr val="008000"/>
                </a:solidFill>
              </a:rPr>
              <a:t>!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da-DK" sz="2400" b="1" dirty="0" smtClean="0">
                <a:solidFill>
                  <a:srgbClr val="008000"/>
                </a:solidFill>
              </a:rPr>
              <a:t>the interpreter </a:t>
            </a:r>
            <a:r>
              <a:rPr lang="da-DK" sz="2400" b="1" dirty="0" err="1" smtClean="0">
                <a:solidFill>
                  <a:srgbClr val="008000"/>
                </a:solidFill>
              </a:rPr>
              <a:t>knows</a:t>
            </a:r>
            <a:r>
              <a:rPr lang="da-DK" sz="2400" b="1" dirty="0" smtClean="0">
                <a:solidFill>
                  <a:srgbClr val="008000"/>
                </a:solidFill>
              </a:rPr>
              <a:t> and </a:t>
            </a:r>
            <a:r>
              <a:rPr lang="da-DK" sz="2400" b="1" dirty="0" err="1" smtClean="0">
                <a:solidFill>
                  <a:srgbClr val="008000"/>
                </a:solidFill>
              </a:rPr>
              <a:t>works</a:t>
            </a:r>
            <a:r>
              <a:rPr lang="da-DK" sz="2400" b="1" dirty="0" smtClean="0">
                <a:solidFill>
                  <a:srgbClr val="008000"/>
                </a:solidFill>
              </a:rPr>
              <a:t> </a:t>
            </a:r>
            <a:r>
              <a:rPr lang="da-DK" sz="2400" b="1" dirty="0" err="1" smtClean="0">
                <a:solidFill>
                  <a:srgbClr val="008000"/>
                </a:solidFill>
              </a:rPr>
              <a:t>within</a:t>
            </a:r>
            <a:r>
              <a:rPr lang="da-DK" sz="2400" b="1" dirty="0" smtClean="0">
                <a:solidFill>
                  <a:srgbClr val="008000"/>
                </a:solidFill>
              </a:rPr>
              <a:t> the </a:t>
            </a:r>
            <a:r>
              <a:rPr lang="da-DK" sz="2400" b="1" dirty="0" err="1" smtClean="0">
                <a:solidFill>
                  <a:srgbClr val="008000"/>
                </a:solidFill>
              </a:rPr>
              <a:t>group</a:t>
            </a:r>
            <a:r>
              <a:rPr lang="da-DK" sz="2400" b="1" dirty="0" smtClean="0">
                <a:solidFill>
                  <a:srgbClr val="008000"/>
                </a:solidFill>
              </a:rPr>
              <a:t> of </a:t>
            </a:r>
            <a:r>
              <a:rPr lang="da-DK" sz="2400" b="1" dirty="0" err="1" smtClean="0">
                <a:solidFill>
                  <a:srgbClr val="008000"/>
                </a:solidFill>
              </a:rPr>
              <a:t>people</a:t>
            </a:r>
            <a:r>
              <a:rPr lang="da-DK" sz="2400" b="1" dirty="0" smtClean="0">
                <a:solidFill>
                  <a:srgbClr val="008000"/>
                </a:solidFill>
              </a:rPr>
              <a:t> </a:t>
            </a:r>
            <a:r>
              <a:rPr lang="da-DK" sz="2400" b="1" dirty="0" err="1" smtClean="0">
                <a:solidFill>
                  <a:srgbClr val="008000"/>
                </a:solidFill>
              </a:rPr>
              <a:t>he</a:t>
            </a:r>
            <a:r>
              <a:rPr lang="da-DK" sz="2400" b="1" dirty="0" smtClean="0">
                <a:solidFill>
                  <a:srgbClr val="008000"/>
                </a:solidFill>
              </a:rPr>
              <a:t> is </a:t>
            </a:r>
            <a:r>
              <a:rPr lang="da-DK" sz="2400" b="1" dirty="0" err="1" smtClean="0">
                <a:solidFill>
                  <a:srgbClr val="008000"/>
                </a:solidFill>
              </a:rPr>
              <a:t>supposed</a:t>
            </a:r>
            <a:r>
              <a:rPr lang="da-DK" sz="2400" b="1" dirty="0" smtClean="0">
                <a:solidFill>
                  <a:srgbClr val="008000"/>
                </a:solidFill>
              </a:rPr>
              <a:t> to ”serve”</a:t>
            </a:r>
          </a:p>
          <a:p>
            <a:r>
              <a:rPr lang="da-DK" sz="2400" b="1" dirty="0" err="1" smtClean="0">
                <a:solidFill>
                  <a:srgbClr val="008000"/>
                </a:solidFill>
              </a:rPr>
              <a:t>often</a:t>
            </a:r>
            <a:r>
              <a:rPr lang="da-DK" sz="2400" b="1" dirty="0" smtClean="0">
                <a:solidFill>
                  <a:srgbClr val="008000"/>
                </a:solidFill>
              </a:rPr>
              <a:t> </a:t>
            </a:r>
            <a:r>
              <a:rPr lang="da-DK" sz="2400" b="1" dirty="0" err="1" smtClean="0">
                <a:solidFill>
                  <a:srgbClr val="008000"/>
                </a:solidFill>
              </a:rPr>
              <a:t>informal</a:t>
            </a:r>
            <a:r>
              <a:rPr lang="da-DK" sz="2400" b="1" dirty="0" smtClean="0">
                <a:solidFill>
                  <a:srgbClr val="008000"/>
                </a:solidFill>
              </a:rPr>
              <a:t> </a:t>
            </a:r>
            <a:r>
              <a:rPr lang="da-DK" sz="2400" b="1" dirty="0" err="1" smtClean="0">
                <a:solidFill>
                  <a:srgbClr val="008000"/>
                </a:solidFill>
              </a:rPr>
              <a:t>language</a:t>
            </a:r>
            <a:r>
              <a:rPr lang="da-DK" sz="2400" b="1" dirty="0" smtClean="0">
                <a:solidFill>
                  <a:srgbClr val="008000"/>
                </a:solidFill>
              </a:rPr>
              <a:t>,</a:t>
            </a:r>
          </a:p>
          <a:p>
            <a:r>
              <a:rPr lang="da-DK" sz="2400" b="1" dirty="0" smtClean="0">
                <a:solidFill>
                  <a:srgbClr val="008000"/>
                </a:solidFill>
              </a:rPr>
              <a:t>the interpreter </a:t>
            </a:r>
            <a:r>
              <a:rPr lang="da-DK" sz="2400" b="1" dirty="0" err="1" smtClean="0">
                <a:solidFill>
                  <a:srgbClr val="008000"/>
                </a:solidFill>
              </a:rPr>
              <a:t>can</a:t>
            </a:r>
            <a:r>
              <a:rPr lang="da-DK" sz="2400" b="1" dirty="0" smtClean="0">
                <a:solidFill>
                  <a:srgbClr val="008000"/>
                </a:solidFill>
              </a:rPr>
              <a:t> ask for </a:t>
            </a:r>
            <a:r>
              <a:rPr lang="da-DK" sz="2400" b="1" dirty="0" err="1" smtClean="0">
                <a:solidFill>
                  <a:srgbClr val="008000"/>
                </a:solidFill>
              </a:rPr>
              <a:t>explanations</a:t>
            </a:r>
            <a:r>
              <a:rPr lang="da-DK" sz="2400" b="1" dirty="0" smtClean="0">
                <a:solidFill>
                  <a:srgbClr val="008000"/>
                </a:solidFill>
              </a:rPr>
              <a:t> and repetitions </a:t>
            </a:r>
            <a:r>
              <a:rPr lang="da-DK" sz="2400" b="1" dirty="0" err="1" smtClean="0">
                <a:solidFill>
                  <a:srgbClr val="008000"/>
                </a:solidFill>
              </a:rPr>
              <a:t>while</a:t>
            </a:r>
            <a:r>
              <a:rPr lang="da-DK" sz="2400" b="1" dirty="0" smtClean="0">
                <a:solidFill>
                  <a:srgbClr val="008000"/>
                </a:solidFill>
              </a:rPr>
              <a:t> </a:t>
            </a:r>
            <a:r>
              <a:rPr lang="da-DK" sz="2400" b="1" dirty="0" err="1" smtClean="0">
                <a:solidFill>
                  <a:srgbClr val="008000"/>
                </a:solidFill>
              </a:rPr>
              <a:t>interpreting</a:t>
            </a:r>
            <a:endParaRPr lang="da-DK" sz="2400" b="1" dirty="0" smtClean="0">
              <a:solidFill>
                <a:srgbClr val="008000"/>
              </a:solidFill>
            </a:endParaRPr>
          </a:p>
          <a:p>
            <a:r>
              <a:rPr lang="da-DK" sz="2400" b="1" dirty="0" smtClean="0">
                <a:solidFill>
                  <a:srgbClr val="FF0000"/>
                </a:solidFill>
              </a:rPr>
              <a:t>time pressure!</a:t>
            </a:r>
          </a:p>
          <a:p>
            <a:r>
              <a:rPr lang="da-DK" sz="2400" b="1" dirty="0" err="1" smtClean="0">
                <a:solidFill>
                  <a:srgbClr val="FF0000"/>
                </a:solidFill>
              </a:rPr>
              <a:t>disturbing</a:t>
            </a:r>
            <a:r>
              <a:rPr lang="da-DK" sz="2400" b="1" dirty="0" smtClean="0">
                <a:solidFill>
                  <a:srgbClr val="FF0000"/>
                </a:solidFill>
              </a:rPr>
              <a:t> </a:t>
            </a:r>
            <a:r>
              <a:rPr lang="da-DK" sz="2400" b="1" dirty="0" err="1" smtClean="0">
                <a:solidFill>
                  <a:srgbClr val="FF0000"/>
                </a:solidFill>
              </a:rPr>
              <a:t>surroundings</a:t>
            </a:r>
            <a:r>
              <a:rPr lang="da-DK" sz="2400" b="1" dirty="0" smtClean="0">
                <a:solidFill>
                  <a:srgbClr val="FF0000"/>
                </a:solidFill>
              </a:rPr>
              <a:t>!</a:t>
            </a:r>
          </a:p>
          <a:p>
            <a:r>
              <a:rPr lang="da-DK" sz="2400" b="1" dirty="0" smtClean="0">
                <a:solidFill>
                  <a:srgbClr val="FF0000"/>
                </a:solidFill>
              </a:rPr>
              <a:t>”</a:t>
            </a:r>
            <a:r>
              <a:rPr lang="da-DK" sz="2400" b="1" dirty="0" err="1" smtClean="0">
                <a:solidFill>
                  <a:srgbClr val="FF0000"/>
                </a:solidFill>
              </a:rPr>
              <a:t>you</a:t>
            </a:r>
            <a:r>
              <a:rPr lang="da-DK" sz="2400" b="1" dirty="0" smtClean="0">
                <a:solidFill>
                  <a:srgbClr val="FF0000"/>
                </a:solidFill>
              </a:rPr>
              <a:t> </a:t>
            </a:r>
            <a:r>
              <a:rPr lang="da-DK" sz="2400" b="1" dirty="0" err="1" smtClean="0">
                <a:solidFill>
                  <a:srgbClr val="FF0000"/>
                </a:solidFill>
              </a:rPr>
              <a:t>will</a:t>
            </a:r>
            <a:r>
              <a:rPr lang="da-DK" sz="2400" b="1" dirty="0" smtClean="0">
                <a:solidFill>
                  <a:srgbClr val="FF0000"/>
                </a:solidFill>
              </a:rPr>
              <a:t> </a:t>
            </a:r>
            <a:r>
              <a:rPr lang="da-DK" sz="2400" b="1" dirty="0" err="1" smtClean="0">
                <a:solidFill>
                  <a:srgbClr val="FF0000"/>
                </a:solidFill>
              </a:rPr>
              <a:t>hear</a:t>
            </a:r>
            <a:r>
              <a:rPr lang="da-DK" sz="2400" b="1" dirty="0" smtClean="0">
                <a:solidFill>
                  <a:srgbClr val="FF0000"/>
                </a:solidFill>
              </a:rPr>
              <a:t> </a:t>
            </a:r>
            <a:r>
              <a:rPr lang="da-DK" sz="2400" b="1" dirty="0" err="1" smtClean="0">
                <a:solidFill>
                  <a:srgbClr val="FF0000"/>
                </a:solidFill>
              </a:rPr>
              <a:t>this</a:t>
            </a:r>
            <a:r>
              <a:rPr lang="da-DK" sz="2400" b="1" dirty="0" smtClean="0">
                <a:solidFill>
                  <a:srgbClr val="FF0000"/>
                </a:solidFill>
              </a:rPr>
              <a:t> </a:t>
            </a:r>
            <a:r>
              <a:rPr lang="da-DK" sz="2400" b="1" dirty="0" err="1" smtClean="0">
                <a:solidFill>
                  <a:srgbClr val="FF0000"/>
                </a:solidFill>
              </a:rPr>
              <a:t>only</a:t>
            </a:r>
            <a:r>
              <a:rPr lang="da-DK" sz="2400" b="1" dirty="0" smtClean="0">
                <a:solidFill>
                  <a:srgbClr val="FF0000"/>
                </a:solidFill>
              </a:rPr>
              <a:t> </a:t>
            </a:r>
            <a:r>
              <a:rPr lang="da-DK" sz="2400" b="1" dirty="0" err="1" smtClean="0">
                <a:solidFill>
                  <a:srgbClr val="FF0000"/>
                </a:solidFill>
              </a:rPr>
              <a:t>once</a:t>
            </a:r>
            <a:r>
              <a:rPr lang="da-DK" sz="2400" b="1" dirty="0" smtClean="0">
                <a:solidFill>
                  <a:srgbClr val="FF0000"/>
                </a:solidFill>
              </a:rPr>
              <a:t>”!</a:t>
            </a:r>
          </a:p>
          <a:p>
            <a:r>
              <a:rPr lang="da-DK" sz="2400" b="1" dirty="0" err="1" smtClean="0">
                <a:solidFill>
                  <a:srgbClr val="FF0000"/>
                </a:solidFill>
              </a:rPr>
              <a:t>you</a:t>
            </a:r>
            <a:r>
              <a:rPr lang="da-DK" sz="2400" b="1" dirty="0" smtClean="0">
                <a:solidFill>
                  <a:srgbClr val="FF0000"/>
                </a:solidFill>
              </a:rPr>
              <a:t> </a:t>
            </a:r>
            <a:r>
              <a:rPr lang="da-DK" sz="2400" b="1" dirty="0" err="1" smtClean="0">
                <a:solidFill>
                  <a:srgbClr val="FF0000"/>
                </a:solidFill>
              </a:rPr>
              <a:t>don’t</a:t>
            </a:r>
            <a:r>
              <a:rPr lang="da-DK" sz="2400" b="1" dirty="0" smtClean="0">
                <a:solidFill>
                  <a:srgbClr val="FF0000"/>
                </a:solidFill>
              </a:rPr>
              <a:t> </a:t>
            </a:r>
            <a:r>
              <a:rPr lang="da-DK" sz="2400" b="1" dirty="0" err="1" smtClean="0">
                <a:solidFill>
                  <a:srgbClr val="FF0000"/>
                </a:solidFill>
              </a:rPr>
              <a:t>know</a:t>
            </a:r>
            <a:r>
              <a:rPr lang="da-DK" sz="2400" b="1" dirty="0" smtClean="0">
                <a:solidFill>
                  <a:srgbClr val="FF0000"/>
                </a:solidFill>
              </a:rPr>
              <a:t> the angle of argumentation and the overall intention – </a:t>
            </a:r>
            <a:r>
              <a:rPr lang="da-DK" sz="2400" b="1" dirty="0" err="1" smtClean="0">
                <a:solidFill>
                  <a:srgbClr val="FF0000"/>
                </a:solidFill>
              </a:rPr>
              <a:t>you</a:t>
            </a:r>
            <a:r>
              <a:rPr lang="da-DK" sz="2400" b="1" dirty="0" smtClean="0">
                <a:solidFill>
                  <a:srgbClr val="FF0000"/>
                </a:solidFill>
              </a:rPr>
              <a:t> </a:t>
            </a:r>
            <a:r>
              <a:rPr lang="da-DK" sz="2400" b="1" dirty="0" err="1" smtClean="0">
                <a:solidFill>
                  <a:srgbClr val="FF0000"/>
                </a:solidFill>
              </a:rPr>
              <a:t>are</a:t>
            </a:r>
            <a:r>
              <a:rPr lang="da-DK" sz="2400" b="1" dirty="0" smtClean="0">
                <a:solidFill>
                  <a:srgbClr val="FF0000"/>
                </a:solidFill>
              </a:rPr>
              <a:t> ”blind”!!</a:t>
            </a:r>
            <a:endParaRPr lang="da-DK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912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smtClean="0"/>
              <a:t>First of </a:t>
            </a:r>
            <a:r>
              <a:rPr lang="da-DK" b="1" dirty="0" err="1" smtClean="0"/>
              <a:t>two</a:t>
            </a:r>
            <a:r>
              <a:rPr lang="da-DK" b="1" dirty="0" smtClean="0"/>
              <a:t> </a:t>
            </a:r>
            <a:r>
              <a:rPr lang="da-DK" b="1" dirty="0" err="1" smtClean="0"/>
              <a:t>FAQs</a:t>
            </a:r>
            <a:endParaRPr lang="da-DK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da-DK" sz="3200" b="1" dirty="0" smtClean="0"/>
              <a:t>How is the interpreter </a:t>
            </a:r>
            <a:r>
              <a:rPr lang="da-DK" sz="3200" b="1" dirty="0" err="1" smtClean="0"/>
              <a:t>able</a:t>
            </a:r>
            <a:r>
              <a:rPr lang="da-DK" sz="3200" b="1" dirty="0" smtClean="0"/>
              <a:t> to </a:t>
            </a:r>
            <a:r>
              <a:rPr lang="da-DK" sz="3200" b="1" dirty="0" err="1" smtClean="0"/>
              <a:t>remember</a:t>
            </a:r>
            <a:r>
              <a:rPr lang="da-DK" sz="3200" b="1" dirty="0" smtClean="0"/>
              <a:t> all </a:t>
            </a:r>
            <a:r>
              <a:rPr lang="da-DK" sz="3200" b="1" dirty="0" err="1" smtClean="0"/>
              <a:t>that</a:t>
            </a:r>
            <a:r>
              <a:rPr lang="da-DK" sz="3200" b="1" dirty="0" smtClean="0"/>
              <a:t> has </a:t>
            </a:r>
            <a:r>
              <a:rPr lang="da-DK" sz="3200" b="1" dirty="0" err="1" smtClean="0"/>
              <a:t>been</a:t>
            </a:r>
            <a:r>
              <a:rPr lang="da-DK" sz="3200" b="1" dirty="0" smtClean="0"/>
              <a:t> </a:t>
            </a:r>
            <a:r>
              <a:rPr lang="da-DK" sz="3200" b="1" dirty="0" err="1" smtClean="0"/>
              <a:t>said</a:t>
            </a:r>
            <a:r>
              <a:rPr lang="da-DK" sz="3200" b="1" dirty="0" smtClean="0"/>
              <a:t>, </a:t>
            </a:r>
            <a:r>
              <a:rPr lang="da-DK" sz="3200" b="1" dirty="0" err="1" smtClean="0"/>
              <a:t>when</a:t>
            </a:r>
            <a:r>
              <a:rPr lang="da-DK" sz="3200" b="1" dirty="0" smtClean="0"/>
              <a:t> </a:t>
            </a:r>
            <a:r>
              <a:rPr lang="da-DK" sz="3200" b="1" dirty="0" err="1" smtClean="0"/>
              <a:t>he</a:t>
            </a:r>
            <a:r>
              <a:rPr lang="da-DK" sz="3200" b="1" dirty="0" smtClean="0"/>
              <a:t> is </a:t>
            </a:r>
            <a:r>
              <a:rPr lang="da-DK" sz="3200" b="1" dirty="0" err="1" smtClean="0"/>
              <a:t>interpreting</a:t>
            </a:r>
            <a:r>
              <a:rPr lang="da-DK" sz="3200" b="1" dirty="0" smtClean="0"/>
              <a:t> </a:t>
            </a:r>
            <a:r>
              <a:rPr lang="da-DK" sz="3200" b="1" dirty="0" err="1"/>
              <a:t>c</a:t>
            </a:r>
            <a:r>
              <a:rPr lang="da-DK" sz="3200" b="1" dirty="0" err="1" smtClean="0"/>
              <a:t>onsecutively</a:t>
            </a:r>
            <a:r>
              <a:rPr lang="da-DK" sz="3200" b="1" dirty="0" smtClean="0"/>
              <a:t>?</a:t>
            </a:r>
            <a:endParaRPr lang="da-DK" sz="3200" b="1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3200" b="1" dirty="0" err="1" smtClean="0"/>
              <a:t>Answer</a:t>
            </a:r>
            <a:r>
              <a:rPr lang="da-DK" sz="3200" b="1" dirty="0" smtClean="0"/>
              <a:t>:</a:t>
            </a:r>
          </a:p>
          <a:p>
            <a:r>
              <a:rPr lang="da-DK" sz="3200" b="1" dirty="0" smtClean="0"/>
              <a:t>He </a:t>
            </a:r>
            <a:r>
              <a:rPr lang="da-DK" sz="3200" b="1" dirty="0" err="1" smtClean="0"/>
              <a:t>isn’t</a:t>
            </a:r>
            <a:r>
              <a:rPr lang="da-DK" sz="3200" b="1" dirty="0" smtClean="0"/>
              <a:t> – </a:t>
            </a:r>
            <a:r>
              <a:rPr lang="da-DK" sz="3200" b="1" dirty="0" err="1" smtClean="0"/>
              <a:t>he</a:t>
            </a:r>
            <a:r>
              <a:rPr lang="da-DK" sz="3200" b="1" dirty="0" smtClean="0"/>
              <a:t> is </a:t>
            </a:r>
            <a:r>
              <a:rPr lang="da-DK" sz="3200" b="1" dirty="0" err="1" smtClean="0"/>
              <a:t>using</a:t>
            </a:r>
            <a:r>
              <a:rPr lang="da-DK" sz="3200" b="1" dirty="0" smtClean="0"/>
              <a:t> </a:t>
            </a:r>
            <a:r>
              <a:rPr lang="da-DK" sz="3200" b="1" dirty="0" err="1" smtClean="0"/>
              <a:t>mnemo-techniques</a:t>
            </a:r>
            <a:r>
              <a:rPr lang="da-DK" sz="3200" b="1" dirty="0" smtClean="0"/>
              <a:t> and a </a:t>
            </a:r>
            <a:r>
              <a:rPr lang="da-DK" sz="3200" b="1" dirty="0" err="1" smtClean="0"/>
              <a:t>specialized</a:t>
            </a:r>
            <a:r>
              <a:rPr lang="da-DK" sz="3200" b="1" dirty="0" smtClean="0"/>
              <a:t> note-</a:t>
            </a:r>
            <a:r>
              <a:rPr lang="da-DK" sz="3200" b="1" dirty="0" err="1" smtClean="0"/>
              <a:t>taking</a:t>
            </a:r>
            <a:r>
              <a:rPr lang="da-DK" sz="3200" b="1" dirty="0" smtClean="0"/>
              <a:t> </a:t>
            </a:r>
            <a:r>
              <a:rPr lang="da-DK" sz="3200" b="1" dirty="0" err="1" smtClean="0"/>
              <a:t>technique</a:t>
            </a:r>
            <a:r>
              <a:rPr lang="da-DK" sz="3200" b="1" dirty="0" smtClean="0"/>
              <a:t> for </a:t>
            </a:r>
            <a:r>
              <a:rPr lang="da-DK" sz="3200" b="1" dirty="0" err="1" smtClean="0"/>
              <a:t>interpreters</a:t>
            </a:r>
            <a:endParaRPr lang="da-DK" sz="3200" b="1" dirty="0"/>
          </a:p>
        </p:txBody>
      </p:sp>
    </p:spTree>
    <p:extLst>
      <p:ext uri="{BB962C8B-B14F-4D97-AF65-F5344CB8AC3E}">
        <p14:creationId xmlns:p14="http://schemas.microsoft.com/office/powerpoint/2010/main" val="1892030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414592" cy="1189038"/>
          </a:xfrm>
        </p:spPr>
        <p:txBody>
          <a:bodyPr/>
          <a:lstStyle/>
          <a:p>
            <a:pPr eaLnBrk="1" hangingPunct="1"/>
            <a:r>
              <a:rPr lang="da-DK" sz="4000" dirty="0" smtClean="0">
                <a:solidFill>
                  <a:schemeClr val="tx2"/>
                </a:solidFill>
              </a:rPr>
              <a:t>Note-</a:t>
            </a:r>
            <a:r>
              <a:rPr lang="da-DK" sz="4000" dirty="0" err="1" smtClean="0">
                <a:solidFill>
                  <a:schemeClr val="tx2"/>
                </a:solidFill>
              </a:rPr>
              <a:t>taking</a:t>
            </a:r>
            <a:r>
              <a:rPr lang="da-DK" sz="4000" dirty="0" smtClean="0">
                <a:solidFill>
                  <a:schemeClr val="tx2"/>
                </a:solidFill>
              </a:rPr>
              <a:t> </a:t>
            </a:r>
            <a:r>
              <a:rPr lang="da-DK" sz="4000" dirty="0" err="1" smtClean="0">
                <a:solidFill>
                  <a:schemeClr val="tx2"/>
                </a:solidFill>
              </a:rPr>
              <a:t>techniques</a:t>
            </a:r>
            <a:r>
              <a:rPr lang="da-DK" sz="4000" dirty="0" smtClean="0">
                <a:solidFill>
                  <a:schemeClr val="tx2"/>
                </a:solidFill>
              </a:rPr>
              <a:t/>
            </a:r>
            <a:br>
              <a:rPr lang="da-DK" sz="4000" dirty="0" smtClean="0">
                <a:solidFill>
                  <a:schemeClr val="tx2"/>
                </a:solidFill>
              </a:rPr>
            </a:br>
            <a:r>
              <a:rPr lang="da-DK" sz="4000" dirty="0" smtClean="0"/>
              <a:t>– ”new info” – and </a:t>
            </a:r>
            <a:r>
              <a:rPr lang="da-DK" sz="4000" dirty="0" err="1" smtClean="0"/>
              <a:t>what</a:t>
            </a:r>
            <a:r>
              <a:rPr lang="da-DK" sz="4000" dirty="0" smtClean="0"/>
              <a:t> </a:t>
            </a:r>
            <a:r>
              <a:rPr lang="da-DK" sz="4000" dirty="0" err="1" smtClean="0"/>
              <a:t>else</a:t>
            </a:r>
            <a:r>
              <a:rPr lang="da-DK" sz="4000" dirty="0" smtClean="0"/>
              <a:t>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3255963"/>
          </a:xfrm>
        </p:spPr>
        <p:txBody>
          <a:bodyPr/>
          <a:lstStyle/>
          <a:p>
            <a:pPr eaLnBrk="1" hangingPunct="1"/>
            <a:r>
              <a:rPr lang="da-DK" dirty="0" smtClean="0"/>
              <a:t>Lists!!</a:t>
            </a:r>
          </a:p>
          <a:p>
            <a:pPr eaLnBrk="1" hangingPunct="1"/>
            <a:r>
              <a:rPr lang="da-DK" dirty="0" err="1" smtClean="0"/>
              <a:t>Names</a:t>
            </a:r>
            <a:r>
              <a:rPr lang="da-DK" dirty="0" smtClean="0"/>
              <a:t>!!</a:t>
            </a:r>
          </a:p>
          <a:p>
            <a:pPr eaLnBrk="1" hangingPunct="1"/>
            <a:r>
              <a:rPr lang="da-DK" dirty="0" smtClean="0"/>
              <a:t>Dates!!</a:t>
            </a:r>
          </a:p>
          <a:p>
            <a:pPr eaLnBrk="1" hangingPunct="1"/>
            <a:r>
              <a:rPr lang="da-DK" dirty="0" err="1" smtClean="0"/>
              <a:t>Numbers</a:t>
            </a:r>
            <a:r>
              <a:rPr lang="da-DK" dirty="0" smtClean="0"/>
              <a:t>!!</a:t>
            </a:r>
          </a:p>
          <a:p>
            <a:pPr eaLnBrk="1" hangingPunct="1"/>
            <a:r>
              <a:rPr lang="da-DK" b="1" dirty="0" smtClean="0">
                <a:solidFill>
                  <a:srgbClr val="FF0000"/>
                </a:solidFill>
              </a:rPr>
              <a:t>LAST PART</a:t>
            </a:r>
            <a:r>
              <a:rPr lang="da-DK" dirty="0" smtClean="0"/>
              <a:t> of the </a:t>
            </a:r>
            <a:r>
              <a:rPr lang="da-DK" dirty="0" err="1" smtClean="0"/>
              <a:t>message</a:t>
            </a:r>
            <a:r>
              <a:rPr lang="da-DK" dirty="0" smtClean="0"/>
              <a:t>!!</a:t>
            </a:r>
          </a:p>
          <a:p>
            <a:pPr eaLnBrk="1" hangingPunct="1"/>
            <a:endParaRPr lang="da-DK" dirty="0" smtClean="0"/>
          </a:p>
        </p:txBody>
      </p:sp>
    </p:spTree>
    <p:extLst>
      <p:ext uri="{BB962C8B-B14F-4D97-AF65-F5344CB8AC3E}">
        <p14:creationId xmlns:p14="http://schemas.microsoft.com/office/powerpoint/2010/main" val="167611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 err="1" smtClean="0"/>
              <a:t>Hierarchy</a:t>
            </a:r>
            <a:r>
              <a:rPr lang="da-DK" b="1" dirty="0" smtClean="0"/>
              <a:t> of </a:t>
            </a:r>
            <a:r>
              <a:rPr lang="da-DK" b="1" dirty="0" err="1" smtClean="0"/>
              <a:t>difficulty</a:t>
            </a:r>
            <a:endParaRPr lang="da-DK" b="1" dirty="0"/>
          </a:p>
        </p:txBody>
      </p:sp>
      <p:graphicFrame>
        <p:nvGraphicFramePr>
          <p:cNvPr id="16421" name="Group 3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2471688"/>
              </p:ext>
            </p:extLst>
          </p:nvPr>
        </p:nvGraphicFramePr>
        <p:xfrm>
          <a:off x="539552" y="1484784"/>
          <a:ext cx="8229600" cy="4824095"/>
        </p:xfrm>
        <a:graphic>
          <a:graphicData uri="http://schemas.openxmlformats.org/drawingml/2006/table">
            <a:tbl>
              <a:tblPr/>
              <a:tblGrid>
                <a:gridCol w="6275387"/>
                <a:gridCol w="1954213"/>
              </a:tblGrid>
              <a:tr h="8921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Written</a:t>
                      </a: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 translation of</a:t>
                      </a:r>
                      <a:b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informative/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debating</a:t>
                      </a: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text</a:t>
                      </a: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text</a:t>
                      </a: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on 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military</a:t>
                      </a: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topic</a:t>
                      </a: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a-DK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endParaRPr kumimoji="0" lang="da-DK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>
                        <a:alpha val="50000"/>
                      </a:srgbClr>
                    </a:solidFill>
                  </a:tcPr>
                </a:tc>
              </a:tr>
              <a:tr h="8921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Interpretation ”on 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sight</a:t>
                      </a: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” of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- 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text</a:t>
                      </a: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on 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military</a:t>
                      </a: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topic</a:t>
                      </a:r>
                      <a:endParaRPr kumimoji="0" lang="da-DK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a-DK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  <a:endParaRPr kumimoji="0" lang="da-DK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>
                        <a:alpha val="50000"/>
                      </a:srgbClr>
                    </a:solidFill>
                  </a:tcPr>
                </a:tc>
              </a:tr>
              <a:tr h="8921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Interpretation of 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dialogue</a:t>
                      </a: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on</a:t>
                      </a:r>
                      <a:b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general 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matters</a:t>
                      </a: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/”small talk”</a:t>
                      </a:r>
                      <a:b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information/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debate</a:t>
                      </a:r>
                      <a:endParaRPr kumimoji="0" lang="da-DK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conversation</a:t>
                      </a: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on 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military</a:t>
                      </a: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topic</a:t>
                      </a:r>
                      <a:endParaRPr kumimoji="0" lang="da-DK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a-DK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4-5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  <a:endParaRPr kumimoji="0" lang="da-DK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>
                        <a:alpha val="50000"/>
                      </a:srgbClr>
                    </a:solidFill>
                  </a:tcPr>
                </a:tc>
              </a:tr>
              <a:tr h="8921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Consecutive</a:t>
                      </a: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interpretation of</a:t>
                      </a:r>
                      <a:b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 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text</a:t>
                      </a: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on 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military</a:t>
                      </a: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da-DK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topic</a:t>
                      </a: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(briefing)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(short passages)</a:t>
                      </a:r>
                      <a:endParaRPr kumimoji="0" lang="da-DK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da-DK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a-DK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  <a:endParaRPr kumimoji="0" lang="da-DK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998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_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2_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Netværk">
  <a:themeElements>
    <a:clrScheme name="Netvæ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væ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væ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væ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væ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væ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væ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væ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væ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væ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væ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væ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Lag">
  <a:themeElements>
    <a:clrScheme name="Lag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Lag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g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g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g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g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g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g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g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g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g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g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3_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_Vandmærke">
  <a:themeElements>
    <a:clrScheme name="Vandmærk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Vandmærk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ndmærk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ndmærke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ndmærke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ndmærke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dmærke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dmærke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dmærke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dmærke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dmærke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4_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Farveblyant">
  <a:themeElements>
    <a:clrScheme name="Farveblyant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Farveblyan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arveblyant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rveblyant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rveblyant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rveblyant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rveblyant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rveblyant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rveblyant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rveblyant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Vandmærke">
  <a:themeElements>
    <a:clrScheme name="Vandmærk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Vandmærk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ndmærk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ndmærke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ndmærke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ndmærke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dmærke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dmærke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dmærke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dmærke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ndmærke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Kant">
  <a:themeElements>
    <a:clrScheme name="Kant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ant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nt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_Kant">
  <a:themeElements>
    <a:clrScheme name="Kant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ant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nt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</TotalTime>
  <Words>1003</Words>
  <Application>Microsoft Office PowerPoint</Application>
  <PresentationFormat>On-screen Show (4:3)</PresentationFormat>
  <Paragraphs>257</Paragraphs>
  <Slides>32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16</vt:i4>
      </vt:variant>
      <vt:variant>
        <vt:lpstr>Slide Titles</vt:lpstr>
      </vt:variant>
      <vt:variant>
        <vt:i4>32</vt:i4>
      </vt:variant>
    </vt:vector>
  </HeadingPairs>
  <TitlesOfParts>
    <vt:vector size="48" baseType="lpstr">
      <vt:lpstr>Kontortema</vt:lpstr>
      <vt:lpstr>1_Kontortema</vt:lpstr>
      <vt:lpstr>2_Kontortema</vt:lpstr>
      <vt:lpstr>3_Kontortema</vt:lpstr>
      <vt:lpstr>Standarddesign</vt:lpstr>
      <vt:lpstr>Farveblyant</vt:lpstr>
      <vt:lpstr>Vandmærke</vt:lpstr>
      <vt:lpstr>Kant</vt:lpstr>
      <vt:lpstr>1_Kant</vt:lpstr>
      <vt:lpstr>1_Standarddesign</vt:lpstr>
      <vt:lpstr>2_Standarddesign</vt:lpstr>
      <vt:lpstr>Netværk</vt:lpstr>
      <vt:lpstr>Lag</vt:lpstr>
      <vt:lpstr>3_Standarddesign</vt:lpstr>
      <vt:lpstr>1_Vandmærke</vt:lpstr>
      <vt:lpstr>4_Standarddesign</vt:lpstr>
      <vt:lpstr>Training of Military Interpreters in the Danish Defence</vt:lpstr>
      <vt:lpstr>PowerPoint Presentation</vt:lpstr>
      <vt:lpstr>Language elements Proficiency levels aimed at (STANAG/ILR)</vt:lpstr>
      <vt:lpstr>Main elements of the training programme</vt:lpstr>
      <vt:lpstr>Students profile</vt:lpstr>
      <vt:lpstr>Interpretation and translation are two different matters!</vt:lpstr>
      <vt:lpstr>First of two FAQs</vt:lpstr>
      <vt:lpstr>Note-taking techniques – ”new info” – and what else?</vt:lpstr>
      <vt:lpstr>Hierarchy of difficulty</vt:lpstr>
      <vt:lpstr>Hierarchy of difficulty</vt:lpstr>
      <vt:lpstr>The interpreter’s ”basic sins”</vt:lpstr>
      <vt:lpstr>Direction of Interpretation</vt:lpstr>
      <vt:lpstr>PERFORMANCE ”Audience’s and user’s impression”</vt:lpstr>
      <vt:lpstr>INFORMATION</vt:lpstr>
      <vt:lpstr>PowerPoint Presentation</vt:lpstr>
      <vt:lpstr>PowerPoint Presentation</vt:lpstr>
      <vt:lpstr>”Hiccups” - the tough things to interpret</vt:lpstr>
      <vt:lpstr>Second of two FAQs</vt:lpstr>
      <vt:lpstr>INTERPRETER’S TOOLS</vt:lpstr>
      <vt:lpstr>Sorry, mate: P – GEAC – LO!</vt:lpstr>
      <vt:lpstr>TOOLS</vt:lpstr>
      <vt:lpstr>TOOLS</vt:lpstr>
      <vt:lpstr>TOOLS?</vt:lpstr>
      <vt:lpstr>TERMS in MILITARY TEXTS</vt:lpstr>
      <vt:lpstr>THE PROCESS</vt:lpstr>
      <vt:lpstr>The interpreter’s personality</vt:lpstr>
      <vt:lpstr>The interpreter and his ”client(s)”</vt:lpstr>
      <vt:lpstr>The interpreter’s ”client”</vt:lpstr>
      <vt:lpstr>Training interpreters Focus points</vt:lpstr>
      <vt:lpstr>PowerPoint Presentation</vt:lpstr>
      <vt:lpstr>Miscellaneous</vt:lpstr>
      <vt:lpstr>PowerPoint Presentation</vt:lpstr>
    </vt:vector>
  </TitlesOfParts>
  <Company>Forsvaret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ISP-UD04 Mathiesen, Claus</dc:creator>
  <cp:lastModifiedBy>bilc</cp:lastModifiedBy>
  <cp:revision>47</cp:revision>
  <dcterms:created xsi:type="dcterms:W3CDTF">2012-10-19T10:39:27Z</dcterms:created>
  <dcterms:modified xsi:type="dcterms:W3CDTF">2012-10-23T11:47:55Z</dcterms:modified>
</cp:coreProperties>
</file>