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3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4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theme/theme15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9" r:id="rId5"/>
    <p:sldMasterId id="2147483721" r:id="rId6"/>
    <p:sldMasterId id="2147483733" r:id="rId7"/>
    <p:sldMasterId id="2147483746" r:id="rId8"/>
    <p:sldMasterId id="2147483759" r:id="rId9"/>
    <p:sldMasterId id="2147483772" r:id="rId10"/>
    <p:sldMasterId id="2147483784" r:id="rId11"/>
    <p:sldMasterId id="2147483797" r:id="rId12"/>
    <p:sldMasterId id="2147483809" r:id="rId13"/>
    <p:sldMasterId id="2147483821" r:id="rId14"/>
    <p:sldMasterId id="2147483833" r:id="rId15"/>
    <p:sldMasterId id="2147483846" r:id="rId16"/>
  </p:sldMasterIdLst>
  <p:notesMasterIdLst>
    <p:notesMasterId r:id="rId49"/>
  </p:notesMasterIdLst>
  <p:sldIdLst>
    <p:sldId id="256" r:id="rId17"/>
    <p:sldId id="257" r:id="rId18"/>
    <p:sldId id="259" r:id="rId19"/>
    <p:sldId id="261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6" r:id="rId32"/>
    <p:sldId id="275" r:id="rId33"/>
    <p:sldId id="293" r:id="rId34"/>
    <p:sldId id="278" r:id="rId35"/>
    <p:sldId id="279" r:id="rId36"/>
    <p:sldId id="294" r:id="rId37"/>
    <p:sldId id="280" r:id="rId38"/>
    <p:sldId id="281" r:id="rId39"/>
    <p:sldId id="292" r:id="rId40"/>
    <p:sldId id="282" r:id="rId41"/>
    <p:sldId id="285" r:id="rId42"/>
    <p:sldId id="287" r:id="rId43"/>
    <p:sldId id="288" r:id="rId44"/>
    <p:sldId id="289" r:id="rId45"/>
    <p:sldId id="262" r:id="rId46"/>
    <p:sldId id="295" r:id="rId47"/>
    <p:sldId id="290" r:id="rId4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Share of total training programme</c:v>
                </c:pt>
              </c:strCache>
            </c:strRef>
          </c:tx>
          <c:dLbls>
            <c:dLbl>
              <c:idx val="0"/>
              <c:layout>
                <c:manualLayout>
                  <c:x val="-0.13765061485369884"/>
                  <c:y val="1.031382713468934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2949353553028094E-2"/>
                  <c:y val="-0.15590405842911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2949353553028094E-2"/>
                  <c:y val="0.157967044803503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'Ark1'!$A$2:$A$4</c:f>
              <c:strCache>
                <c:ptCount val="3"/>
                <c:pt idx="0">
                  <c:v>Language training</c:v>
                </c:pt>
                <c:pt idx="1">
                  <c:v>Social studies</c:v>
                </c:pt>
                <c:pt idx="2">
                  <c:v>Military skills, physical training</c:v>
                </c:pt>
              </c:strCache>
            </c:strRef>
          </c:cat>
          <c:val>
            <c:numRef>
              <c:f>'Ark1'!$B$2:$B$4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40475843297361"/>
          <c:y val="0.27668719342159892"/>
          <c:w val="0.36033598230776709"/>
          <c:h val="0.604787533614393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9672D-4B65-4DC6-A2B3-63FFD80E680E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922CD-32E8-4ED9-978E-4B32E871826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740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0CA9-99F9-45D9-A8C2-E690CB8C5A10}" type="slidenum">
              <a:rPr lang="da-DK">
                <a:solidFill>
                  <a:prstClr val="black"/>
                </a:solidFill>
              </a:rPr>
              <a:pPr/>
              <a:t>9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3BD37-D13C-4021-91F8-B0F70E04031F}" type="slidenum">
              <a:rPr lang="da-DK">
                <a:solidFill>
                  <a:prstClr val="black"/>
                </a:solidFill>
              </a:rPr>
              <a:pPr/>
              <a:t>10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75E56-CDEF-4B52-978A-2E9D9978AB8F}" type="slidenum">
              <a:rPr lang="da-DK">
                <a:solidFill>
                  <a:prstClr val="black"/>
                </a:solidFill>
              </a:rPr>
              <a:pPr/>
              <a:t>32</a:t>
            </a:fld>
            <a:endParaRPr lang="da-DK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33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9818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8F07-C3B4-4727-A12D-75F0F5AE8495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1544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28A0E-9CBD-451F-9E36-2FD54345EC44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3520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1CE2FC-8E3C-4091-8456-ED7C887B2C54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68418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8ECE-2938-4786-BF3E-D33BE4A056A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56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88BDA-4C80-4A58-8E84-9E23E6EECE73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9574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421D6-E6F9-4055-91C6-5A636F08BA3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6386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48E48-C5D5-4DA5-91FD-6D5F678B198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920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97D81-55E6-4D71-8F59-3C124E1CF84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2102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F1229-1AA0-4548-ACD0-F5443C600D8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195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577C5-AB36-41F4-A932-BB5089F69C3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200043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2921C-4F00-4582-A80C-B7BB705AB0C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8127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F8BE6-B10C-4D64-9260-B7D3C18A179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478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CEAA7-F0CA-4248-8F25-020D9CB81DE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352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4BF3-DDAA-48B0-BBD5-54E9D3DD2E6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8816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9F716-22F1-4F6F-A3EE-E07C98FCB0C9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1531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73C02-7584-416A-AB42-4E95189CB5A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2203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A819-61C3-43DA-9839-2AA17238307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825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C8BC-8D0D-4259-93FC-4451619BD3B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5719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E121-09BD-4C3E-9B2C-665C56FA656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916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5A053-00AF-40EE-9282-9191807F198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1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6863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D2A35-5F3A-44CF-8C36-2A3B0C5E40C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7374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5ACB1-D6A8-4A6D-B415-797780DDA169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3347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3C08C-46A9-4480-9069-80CD4E9CA69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380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B51B4-4FF7-4951-9AE6-B41DC59F750B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2641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AA466-2DF3-4319-BB33-AF34BAF0F122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70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D7EDB9-73A5-442A-B048-2FCB3A14F9D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3698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da-DK" altLang="en-US"/>
              <a:t>Klik for at redigere titeltypografi i masteren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da-DK" altLang="en-US"/>
              <a:t>Klik for at redigere undertiteltypografien i masteren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5FFA67-9C53-4B09-AB66-2DEA84164222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996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80CE8-AC71-4E8C-8221-3CC1EBFB1FC6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57758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65240-D9BC-4D5C-9D23-85E2D5166985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26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88D08-7E7C-457C-AF8F-18DB58E2FD0F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89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9480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3C2E-1170-4946-AB28-7124A24210E6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18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9A14-DFFF-4F76-B15B-2DA76E4B3E0C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6010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159F0-E525-4D1F-AFBF-7FABE9DD4EF3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225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9A9DB-5205-409E-B4FD-4C2957271A77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4630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DA15D-840C-4C51-A839-D7EAAD5D61CD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088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0E49-6F2A-47FF-952B-472BAEDC3B85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1954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81B7E-46CD-4718-BC3C-C378F7A3815B}" type="slidenum">
              <a:rPr lang="da-DK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5958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578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7578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8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8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78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7578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78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57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7578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E8305D-27D8-481D-84B2-EFAC2C2CB94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2557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F03A4-1063-4BD7-9572-930D9F36B6CE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669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74DFD-247C-4C89-B739-E69EEEBEDFD9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37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112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BD44C-4AE2-4FD9-8B31-A77F11AA3DED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645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E3EFC-DDDC-4341-A409-17A993C28D1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7587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9B6C-1BC5-4D63-97DA-C909410FD45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185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0F6DC-2DB0-4B61-B08A-18218C1BD2F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5865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8C161-33A3-473C-B743-167DAE595DC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080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675CE-7159-411D-86AA-68FFF5F79AD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7969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EA81-325C-4498-A22E-1AE41882314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3994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63EE-3487-4015-A405-704E0592117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2909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F0DDA-FA14-49AE-9B21-F8BE0859333E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359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3715-A230-4B5D-806D-777C69D473D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38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254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A07F4-6F5E-453F-BBB4-C31ABF7AE7C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91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817D2-9561-4C6C-9512-BF1BF980318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1616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EA21-7F2F-435F-AD47-59EEC94BB75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3836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2FD32-5142-4B3F-B61A-0DE0A9FF170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54868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63DCB-BB4E-4B74-83F1-BCCC6ACF0E8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6431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29041-3503-4B8C-9DA6-D851DF5C697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5966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B5C66-6A1B-464E-A708-EE9D437EAECB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077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E70B-6556-4584-893C-50ED835619E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2246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1536A-B685-460B-A80C-E5CECA227C5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6642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FFE8F0-65C2-40F2-8964-0115AD44021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1074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1426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EAA9F-A70A-440E-893F-46F0418FA30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0658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D1B2-EA33-412B-A780-42E7D8486E5D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535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FADA5-62B9-418A-B912-12DC6739B4D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3302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F5BB-2F8B-44A2-A8E1-F88C76DFD2E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0149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5B40B-7A1E-4A01-A1DC-04F9A0892D42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6183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3BEA2-6BC3-45FD-9EE7-C5C16F51C3EE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235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346A5-5E63-4F88-B811-7968CE43FAED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5350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C633-DE56-41EE-AE25-DA5AF05DE459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5722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08AEB-5F0F-4499-8C31-BC891A1ECC7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2934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6DA63-8401-497F-A3E1-AA0F4F28301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86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8664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598F9A-8287-4EEC-B804-D8ADCFC263C3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58645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1F3CE-BD9F-4C7C-BB07-F4ABC8768F9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8223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F4A0F-5A42-4794-958C-241FFBE296D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63319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A12A-3DD2-4BCD-A589-9F640FBC9A1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8414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4295F-A98A-4D9B-9C97-7F86F060D4E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6159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B9221-F639-477D-8BED-8F2A6D4A561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5571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F9A88-7E30-46B1-A09A-CE0E365A405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7209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FFDE-697C-443C-ABC6-DD42B0ABD92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6415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C85C-4BC9-4B82-8F5D-3448DC244F0D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7775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1C3BB-562B-4881-98BB-C41EAD76CBF9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30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3038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8CB19-F3C9-4918-8F19-C4747383AF3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3795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833C-1EC9-4259-8E7D-DA66A9517D98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9155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0F01BD-A40D-47D1-B745-2A0E39253ED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06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6436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20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05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6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23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47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34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3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581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1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6016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52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81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98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257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762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450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496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2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8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27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20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883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6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5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603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AA53C-98A0-48BF-813E-0A2948DF961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13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444F-2432-4D86-BA77-220F4796E4A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87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A9207-987F-43E1-BCA3-14E1C96C595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232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7A05-8C0F-4EAE-8CAE-AB8EB0F17B90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956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1F9F5-F4AD-4606-800E-9C3D96B88616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9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8915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21E9F-AE95-48AC-B1A2-272EE19D7A54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134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2F9B-55DE-41AD-9AB7-3C1DBF1BFDBB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289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06720-A783-4C2D-AC86-3174CC5A8CED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684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8EEB4-2DD3-42FB-A935-433C7532AE5C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62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4CF51-611C-4DC1-8DE6-5BF4657F89EF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93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E818-8E14-4D99-B9D6-826F8755336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377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FA5E7-DBDF-44C5-9AF4-36F57E974E7E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43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86CC-64FE-40F6-BA4A-DD6DB386B773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014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3679-5CA9-417E-9C9C-2B0EF006B427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615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A629D-1C9F-426B-A7DF-8DAD26853DD9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0789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FF3E-5442-4629-A516-3E02E3E194DA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127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1019-CF2F-49F7-9776-DCF874A4C26D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790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6FC7-A3AC-42ED-84B3-5800377433AA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050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14AE-45FE-4BDC-B69A-B38795B12C05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169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1724-A131-4E17-B27D-12E29C1E23F2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311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F134-FA88-4DA7-BCBB-657A923DFED2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272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0311-596D-4D84-9047-92C088223D20}" type="slidenum">
              <a:rPr lang="da-D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951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536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FE2010-96CA-4814-92EC-4A24E202036E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08260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BF7F8-6DF4-4450-9F87-2AE7C3466A5C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536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564C2-9D57-4BE7-8A93-0CDFC3D268D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3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02939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11A00-7BA0-4A6A-BAE0-23C87DCE7B17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623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15FD-011C-4690-97E6-1D7A3BE15B02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081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93095-E82D-4407-B40C-BFBA2CC2F21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658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6F2D9-61CF-42C8-86F5-A0078A39DF41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675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79667-F910-4238-BCDA-08DC6B179255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102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3C8A5-C6AD-49F0-832F-E3086908EBD3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793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25200-2AD5-485E-B307-D99207E4B53C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032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6FF07-4DC4-4B15-86FB-650374B7681A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454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AD059E-A661-4C82-9BDB-C324FF477682}" type="slidenum">
              <a:rPr lang="da-DK">
                <a:solidFill>
                  <a:srgbClr val="000000"/>
                </a:solidFill>
              </a:rPr>
              <a:pPr/>
              <a:t>‹#›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564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da-DK" altLang="en-US" noProof="0" smtClean="0"/>
              <a:t>Klik for at redigere titeltypografi i masteren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a-DK" altLang="en-US" noProof="0" smtClean="0"/>
              <a:t>Klik for at redigere undertiteltypografien i masteren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F46027-E54B-4539-9697-160616D0A8A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4682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053C9-7455-420A-8857-84B05884A7A9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797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C2147-F056-4557-89B9-1149F00399F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630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2BBF9-2608-4ECF-8F1A-D6F9649CB2E2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86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92F-98A3-4890-BCAD-84CF61C1672F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712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EC58-792D-40D8-B338-C84EFB10719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536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B92A8-306E-4043-82A4-B793F0A7F8D3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611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51131-6BFC-47E1-A779-12984A8CB53D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000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49856-4E01-45E1-8F8E-1FDFD94E1AE0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53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8F07-C3B4-4727-A12D-75F0F5AE8495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1201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28A0E-9CBD-451F-9E36-2FD54345EC44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9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80648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1CE2FC-8E3C-4091-8456-ED7C887B2C54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554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da-DK" altLang="en-US" noProof="0" smtClean="0"/>
              <a:t>Klik for at redigere titeltypografi i masteren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a-DK" altLang="en-US" noProof="0" smtClean="0"/>
              <a:t>Klik for at redigere undertiteltypografien i masteren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F46027-E54B-4539-9697-160616D0A8A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0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053C9-7455-420A-8857-84B05884A7A9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465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C2147-F056-4557-89B9-1149F00399F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3876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2BBF9-2608-4ECF-8F1A-D6F9649CB2E2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139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92F-98A3-4890-BCAD-84CF61C1672F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5621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EC58-792D-40D8-B338-C84EFB10719E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038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B92A8-306E-4043-82A4-B793F0A7F8D3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93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51131-6BFC-47E1-A779-12984A8CB53D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909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49856-4E01-45E1-8F8E-1FDFD94E1AE0}" type="slidenum">
              <a:rPr lang="da-DK" altLang="en-US">
                <a:solidFill>
                  <a:srgbClr val="000000"/>
                </a:solidFill>
              </a:rPr>
              <a:pPr/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7.xml"/><Relationship Id="rId12" Type="http://schemas.openxmlformats.org/officeDocument/2006/relationships/slideLayout" Target="../slideLayouts/slideLayout182.xml"/><Relationship Id="rId2" Type="http://schemas.openxmlformats.org/officeDocument/2006/relationships/slideLayout" Target="../slideLayouts/slideLayout172.xml"/><Relationship Id="rId1" Type="http://schemas.openxmlformats.org/officeDocument/2006/relationships/slideLayout" Target="../slideLayouts/slideLayout171.xml"/><Relationship Id="rId6" Type="http://schemas.openxmlformats.org/officeDocument/2006/relationships/slideLayout" Target="../slideLayouts/slideLayout176.xml"/><Relationship Id="rId11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75.xml"/><Relationship Id="rId10" Type="http://schemas.openxmlformats.org/officeDocument/2006/relationships/slideLayout" Target="../slideLayouts/slideLayout180.xml"/><Relationship Id="rId4" Type="http://schemas.openxmlformats.org/officeDocument/2006/relationships/slideLayout" Target="../slideLayouts/slideLayout174.xml"/><Relationship Id="rId9" Type="http://schemas.openxmlformats.org/officeDocument/2006/relationships/slideLayout" Target="../slideLayouts/slideLayout1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1AB0-16A7-4E4C-95CF-D53ED4D45BFC}" type="datetimeFigureOut">
              <a:rPr lang="da-DK" smtClean="0"/>
              <a:t>23-10-2012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28955-FC9F-4E9A-9416-14F7AA6C41E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87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86FAB-8D24-45F1-8863-28C040D70E87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  <p:pic>
        <p:nvPicPr>
          <p:cNvPr id="1032" name="Picture 8" descr="Kilimanjaro"/>
          <p:cNvPicPr>
            <a:picLocks noChangeAspect="1" noChangeArrowheads="1"/>
          </p:cNvPicPr>
          <p:nvPr userDrawn="1"/>
        </p:nvPicPr>
        <p:blipFill>
          <a:blip r:embed="rId13">
            <a:lum bright="2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7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00"/>
            </a:gs>
            <a:gs pos="100000">
              <a:srgbClr val="CCCC00">
                <a:gamma/>
                <a:tint val="3529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2F775B-9F14-4972-8317-7D11EFA5AFAA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7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 altLang="en-US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D3D96-8423-435E-B8D2-66FABF8C39B9}" type="slidenum">
              <a:rPr lang="da-DK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 altLang="en-US">
              <a:solidFill>
                <a:srgbClr val="000000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85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47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475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75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747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6272-CDE5-4999-819D-AEBE8F1EF784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F20A59-01B8-4696-9D99-1D21DFB23D53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4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63868C-C351-4545-BCC1-B342237F33D0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79113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00"/>
            </a:gs>
            <a:gs pos="100000">
              <a:srgbClr val="CCCC00">
                <a:gamma/>
                <a:tint val="3529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7F651A-F51B-48CB-8331-4EFBB9ECDD1F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F76A-44BB-43D3-9893-570C18B4B6F9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4FF6-2EF6-492B-AA29-A5B428F91BA3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3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363C-2C10-439C-A362-FA2E93E452A4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134A-6991-4EF3-B389-436039312DD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7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B5026-6030-4CAC-A41B-9BE90EF73EFE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23-10-2012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42F01-EFDA-43B4-ABBF-FF21210E5631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>
                <a:gamma/>
                <a:tint val="66667"/>
                <a:invGamma/>
              </a:srgbClr>
            </a:gs>
            <a:gs pos="50000">
              <a:srgbClr val="FFFF66"/>
            </a:gs>
            <a:gs pos="100000">
              <a:srgbClr val="FFFF66">
                <a:gamma/>
                <a:tint val="6666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B4FF1A-C65D-4A6D-B868-BB1B1A0469AF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BC6D6-467C-4CEB-BD4F-EF4688A480A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a-DK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a-DK" smtClea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23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a-DK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2DE504-9B80-4780-9B87-6A3FC926E377}" type="slidenum">
              <a:rPr lang="da-DK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263095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45CFF5-1BBC-4091-B75A-0C7FA80C804D}" type="slidenum">
              <a:rPr lang="da-DK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6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45CFF5-1BBC-4091-B75A-0C7FA80C804D}" type="slidenum">
              <a:rPr lang="da-DK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a-DK" altLang="en-US" smtClean="0">
              <a:solidFill>
                <a:srgbClr val="000000"/>
              </a:solidFill>
            </a:endParaRPr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7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Training of </a:t>
            </a:r>
            <a:r>
              <a:rPr lang="da-DK" dirty="0" err="1" smtClean="0"/>
              <a:t>Military</a:t>
            </a:r>
            <a:r>
              <a:rPr lang="da-DK" dirty="0" smtClean="0"/>
              <a:t> </a:t>
            </a:r>
            <a:r>
              <a:rPr lang="da-DK" dirty="0" err="1" smtClean="0"/>
              <a:t>Interpreters</a:t>
            </a:r>
            <a:r>
              <a:rPr lang="da-DK" dirty="0" smtClean="0"/>
              <a:t> in the Danish </a:t>
            </a:r>
            <a:r>
              <a:rPr lang="da-DK" dirty="0" err="1" smtClean="0"/>
              <a:t>Defence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Claus Mathiesen</a:t>
            </a:r>
          </a:p>
          <a:p>
            <a:r>
              <a:rPr lang="da-DK" dirty="0" smtClean="0"/>
              <a:t>Head of Curriculum</a:t>
            </a:r>
          </a:p>
          <a:p>
            <a:r>
              <a:rPr lang="da-DK" dirty="0" err="1" smtClean="0"/>
              <a:t>Institute</a:t>
            </a:r>
            <a:r>
              <a:rPr lang="da-DK" dirty="0" smtClean="0"/>
              <a:t> of Languages</a:t>
            </a:r>
          </a:p>
          <a:p>
            <a:r>
              <a:rPr lang="da-DK" dirty="0" smtClean="0"/>
              <a:t>Royal Danish </a:t>
            </a:r>
            <a:r>
              <a:rPr lang="da-DK" dirty="0" err="1" smtClean="0"/>
              <a:t>Defence</a:t>
            </a:r>
            <a:r>
              <a:rPr lang="da-DK" dirty="0" smtClean="0"/>
              <a:t> College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4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</p:spPr>
        <p:txBody>
          <a:bodyPr/>
          <a:lstStyle/>
          <a:p>
            <a:r>
              <a:rPr lang="da-DK" b="1" dirty="0" err="1"/>
              <a:t>Hierarchy</a:t>
            </a:r>
            <a:r>
              <a:rPr lang="da-DK" b="1" dirty="0"/>
              <a:t> of </a:t>
            </a:r>
            <a:r>
              <a:rPr lang="da-DK" b="1" dirty="0" err="1"/>
              <a:t>difficulty</a:t>
            </a:r>
            <a:endParaRPr lang="da-DK" b="1" dirty="0"/>
          </a:p>
        </p:txBody>
      </p:sp>
      <p:graphicFrame>
        <p:nvGraphicFramePr>
          <p:cNvPr id="6230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812230"/>
              </p:ext>
            </p:extLst>
          </p:nvPr>
        </p:nvGraphicFramePr>
        <p:xfrm>
          <a:off x="467544" y="1196752"/>
          <a:ext cx="8229600" cy="5318761"/>
        </p:xfrm>
        <a:graphic>
          <a:graphicData uri="http://schemas.openxmlformats.org/drawingml/2006/table">
            <a:tbl>
              <a:tblPr/>
              <a:tblGrid>
                <a:gridCol w="6119812"/>
                <a:gridCol w="2109788"/>
              </a:tblGrid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Consecutive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of</a:t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topics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(long passages)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da-D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Simultaneous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of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Consecutive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</a:t>
                      </a:r>
                      <a:b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of fiction </a:t>
                      </a:r>
                      <a:endParaRPr kumimoji="0" lang="da-DK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13+</a:t>
                      </a:r>
                      <a:endParaRPr kumimoji="0" lang="da-DK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Simultaneous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of fiction</a:t>
                      </a:r>
                      <a:endParaRPr kumimoji="0" lang="da-DK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15+</a:t>
                      </a:r>
                      <a:endParaRPr kumimoji="0" lang="da-DK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Simultanteous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of fiction </a:t>
                      </a: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including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structural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information (</a:t>
                      </a:r>
                      <a:r>
                        <a:rPr kumimoji="0" lang="da-DK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poetry</a:t>
                      </a: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da-DK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??</a:t>
                      </a:r>
                      <a:endParaRPr kumimoji="0" lang="da-DK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0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interpreter’s</a:t>
            </a:r>
            <a:r>
              <a:rPr lang="da-DK" b="1" dirty="0" smtClean="0"/>
              <a:t> ”</a:t>
            </a:r>
            <a:r>
              <a:rPr lang="da-DK" b="1" dirty="0" err="1" smtClean="0"/>
              <a:t>basic</a:t>
            </a:r>
            <a:r>
              <a:rPr lang="da-DK" b="1" dirty="0" smtClean="0"/>
              <a:t> </a:t>
            </a:r>
            <a:r>
              <a:rPr lang="da-DK" b="1" dirty="0" err="1" smtClean="0"/>
              <a:t>sins</a:t>
            </a:r>
            <a:r>
              <a:rPr lang="da-DK" b="1" dirty="0" smtClean="0"/>
              <a:t>”</a:t>
            </a:r>
            <a:endParaRPr lang="da-DK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55938"/>
          </a:xfrm>
        </p:spPr>
        <p:txBody>
          <a:bodyPr/>
          <a:lstStyle/>
          <a:p>
            <a:r>
              <a:rPr lang="da-DK" sz="5100" b="1" dirty="0" err="1" smtClean="0"/>
              <a:t>M</a:t>
            </a:r>
            <a:r>
              <a:rPr lang="da-DK" sz="5100" dirty="0" err="1" smtClean="0"/>
              <a:t>isunderstandings</a:t>
            </a:r>
            <a:r>
              <a:rPr lang="da-DK" sz="5100" dirty="0" smtClean="0"/>
              <a:t>!</a:t>
            </a:r>
            <a:endParaRPr lang="da-DK" sz="5100" dirty="0"/>
          </a:p>
          <a:p>
            <a:r>
              <a:rPr lang="da-DK" sz="5100" b="1" dirty="0" err="1" smtClean="0"/>
              <a:t>O</a:t>
            </a:r>
            <a:r>
              <a:rPr lang="da-DK" sz="5100" dirty="0" err="1" smtClean="0"/>
              <a:t>missions</a:t>
            </a:r>
            <a:r>
              <a:rPr lang="da-DK" sz="5100" dirty="0" smtClean="0"/>
              <a:t>!</a:t>
            </a:r>
            <a:endParaRPr lang="da-DK" sz="5100" dirty="0"/>
          </a:p>
          <a:p>
            <a:r>
              <a:rPr lang="da-DK" sz="5100" b="1" dirty="0" smtClean="0"/>
              <a:t>M</a:t>
            </a:r>
            <a:r>
              <a:rPr lang="da-DK" sz="5100" dirty="0" smtClean="0"/>
              <a:t>isinterpretations!</a:t>
            </a:r>
            <a:endParaRPr lang="da-DK" sz="51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07704" y="4441755"/>
            <a:ext cx="5904656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a-DK" sz="10600" b="1" dirty="0" smtClean="0">
                <a:solidFill>
                  <a:srgbClr val="FF3300"/>
                </a:solidFill>
              </a:rPr>
              <a:t>M.O.M.!!</a:t>
            </a:r>
          </a:p>
        </p:txBody>
      </p:sp>
    </p:spTree>
    <p:extLst>
      <p:ext uri="{BB962C8B-B14F-4D97-AF65-F5344CB8AC3E}">
        <p14:creationId xmlns:p14="http://schemas.microsoft.com/office/powerpoint/2010/main" val="17233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Direction</a:t>
            </a:r>
            <a:r>
              <a:rPr lang="da-DK" b="1" dirty="0" smtClean="0"/>
              <a:t> of Interpretation</a:t>
            </a:r>
            <a:endParaRPr lang="da-DK" b="1" dirty="0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6250"/>
            <a:ext cx="8075613" cy="19002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a-DK" sz="3000" b="1" dirty="0" smtClean="0"/>
              <a:t>From </a:t>
            </a:r>
            <a:r>
              <a:rPr lang="da-DK" sz="3000" b="1" dirty="0" err="1" smtClean="0"/>
              <a:t>mother</a:t>
            </a:r>
            <a:r>
              <a:rPr lang="da-DK" sz="3000" b="1" dirty="0" smtClean="0"/>
              <a:t> </a:t>
            </a:r>
            <a:r>
              <a:rPr lang="da-DK" sz="3000" b="1" dirty="0" err="1" smtClean="0"/>
              <a:t>tongue</a:t>
            </a:r>
            <a:r>
              <a:rPr lang="da-DK" sz="3000" b="1" dirty="0" smtClean="0"/>
              <a:t> to </a:t>
            </a:r>
            <a:r>
              <a:rPr lang="da-DK" sz="3000" b="1" dirty="0" err="1" smtClean="0"/>
              <a:t>foreign</a:t>
            </a:r>
            <a:r>
              <a:rPr lang="da-DK" sz="3000" b="1" dirty="0" smtClean="0"/>
              <a:t> </a:t>
            </a:r>
            <a:r>
              <a:rPr lang="da-DK" sz="3000" b="1" dirty="0" err="1" smtClean="0"/>
              <a:t>language</a:t>
            </a:r>
            <a:r>
              <a:rPr lang="da-DK" sz="3000" b="1" dirty="0" smtClean="0"/>
              <a:t>:</a:t>
            </a:r>
            <a:endParaRPr lang="da-DK" sz="30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a-DK" sz="8000" b="1" dirty="0" smtClean="0">
                <a:solidFill>
                  <a:srgbClr val="66FF66"/>
                </a:solidFill>
              </a:rPr>
              <a:t>m</a:t>
            </a:r>
            <a:r>
              <a:rPr lang="da-DK" sz="8000" dirty="0" smtClean="0"/>
              <a:t>-</a:t>
            </a:r>
            <a:r>
              <a:rPr lang="da-DK" sz="8000" b="1" i="1" dirty="0" smtClean="0">
                <a:solidFill>
                  <a:srgbClr val="FFFF00"/>
                </a:solidFill>
              </a:rPr>
              <a:t>O</a:t>
            </a:r>
            <a:r>
              <a:rPr lang="da-DK" sz="8000" dirty="0" smtClean="0"/>
              <a:t>-</a:t>
            </a:r>
            <a:r>
              <a:rPr lang="da-DK" sz="8000" b="1" dirty="0" smtClean="0">
                <a:solidFill>
                  <a:srgbClr val="FF3300"/>
                </a:solidFill>
              </a:rPr>
              <a:t>M</a:t>
            </a:r>
            <a:endParaRPr lang="da-DK" sz="8000" dirty="0">
              <a:solidFill>
                <a:srgbClr val="FF3300"/>
              </a:solidFill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4005263"/>
            <a:ext cx="8362950" cy="20161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a-DK" sz="3000" b="1" dirty="0" smtClean="0"/>
              <a:t>From </a:t>
            </a:r>
            <a:r>
              <a:rPr lang="da-DK" sz="3000" b="1" dirty="0" err="1" smtClean="0"/>
              <a:t>foreign</a:t>
            </a:r>
            <a:r>
              <a:rPr lang="da-DK" sz="3000" b="1" dirty="0" smtClean="0"/>
              <a:t> </a:t>
            </a:r>
            <a:r>
              <a:rPr lang="da-DK" sz="3000" b="1" dirty="0" err="1" smtClean="0"/>
              <a:t>language</a:t>
            </a:r>
            <a:r>
              <a:rPr lang="da-DK" sz="3000" b="1" dirty="0" smtClean="0"/>
              <a:t> to </a:t>
            </a:r>
            <a:r>
              <a:rPr lang="da-DK" sz="3000" b="1" dirty="0" err="1" smtClean="0"/>
              <a:t>mother</a:t>
            </a:r>
            <a:r>
              <a:rPr lang="da-DK" sz="3000" b="1" dirty="0" smtClean="0"/>
              <a:t> </a:t>
            </a:r>
            <a:r>
              <a:rPr lang="da-DK" sz="3000" b="1" dirty="0" err="1" smtClean="0"/>
              <a:t>tongue</a:t>
            </a:r>
            <a:r>
              <a:rPr lang="da-DK" sz="3000" b="1" dirty="0" smtClean="0"/>
              <a:t>:</a:t>
            </a:r>
            <a:endParaRPr lang="da-DK" sz="30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a-DK" sz="8000" b="1" dirty="0" smtClean="0">
                <a:solidFill>
                  <a:srgbClr val="FF3300"/>
                </a:solidFill>
              </a:rPr>
              <a:t>M</a:t>
            </a:r>
            <a:r>
              <a:rPr lang="da-DK" sz="8000" dirty="0" smtClean="0"/>
              <a:t>-</a:t>
            </a:r>
            <a:r>
              <a:rPr lang="da-DK" sz="8000" b="1" i="1" dirty="0" smtClean="0">
                <a:solidFill>
                  <a:srgbClr val="FFFF00"/>
                </a:solidFill>
              </a:rPr>
              <a:t>O</a:t>
            </a:r>
            <a:r>
              <a:rPr lang="da-DK" sz="8000" dirty="0" smtClean="0"/>
              <a:t>-</a:t>
            </a:r>
            <a:r>
              <a:rPr lang="da-DK" sz="8000" dirty="0" smtClean="0">
                <a:solidFill>
                  <a:srgbClr val="66FF66"/>
                </a:solidFill>
              </a:rPr>
              <a:t>m</a:t>
            </a:r>
            <a:endParaRPr lang="da-DK" sz="8000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/>
      <p:bldP spid="1639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3800" b="1" dirty="0" smtClean="0"/>
              <a:t>PERFORMANCE</a:t>
            </a:r>
            <a:r>
              <a:rPr lang="da-DK" sz="3800" b="1" dirty="0"/>
              <a:t/>
            </a:r>
            <a:br>
              <a:rPr lang="da-DK" sz="3800" b="1" dirty="0"/>
            </a:br>
            <a:r>
              <a:rPr lang="da-DK" sz="3800" b="1" dirty="0" smtClean="0"/>
              <a:t>”</a:t>
            </a:r>
            <a:r>
              <a:rPr lang="da-DK" sz="3800" b="1" dirty="0" err="1" smtClean="0"/>
              <a:t>Audience’s</a:t>
            </a:r>
            <a:r>
              <a:rPr lang="da-DK" sz="3800" b="1" dirty="0" smtClean="0"/>
              <a:t> and </a:t>
            </a:r>
            <a:r>
              <a:rPr lang="da-DK" sz="3800" b="1" dirty="0" err="1" smtClean="0"/>
              <a:t>user’s</a:t>
            </a:r>
            <a:r>
              <a:rPr lang="da-DK" sz="3800" b="1" dirty="0" smtClean="0"/>
              <a:t> </a:t>
            </a:r>
            <a:r>
              <a:rPr lang="da-DK" sz="3800" b="1" dirty="0" err="1" smtClean="0"/>
              <a:t>impression</a:t>
            </a:r>
            <a:r>
              <a:rPr lang="da-DK" sz="3800" b="1" dirty="0" smtClean="0"/>
              <a:t>”</a:t>
            </a:r>
            <a:endParaRPr lang="da-DK" sz="3800" b="1" dirty="0"/>
          </a:p>
        </p:txBody>
      </p:sp>
      <p:graphicFrame>
        <p:nvGraphicFramePr>
          <p:cNvPr id="35892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743343"/>
              </p:ext>
            </p:extLst>
          </p:nvPr>
        </p:nvGraphicFramePr>
        <p:xfrm>
          <a:off x="395288" y="1884363"/>
          <a:ext cx="8435975" cy="4282440"/>
        </p:xfrm>
        <a:graphic>
          <a:graphicData uri="http://schemas.openxmlformats.org/drawingml/2006/table">
            <a:tbl>
              <a:tblPr/>
              <a:tblGrid>
                <a:gridCol w="1800448"/>
                <a:gridCol w="2385789"/>
                <a:gridCol w="4249738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PROBLEM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REASONS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SOLUTIONS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egative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impression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the part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audience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voice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unclear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too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insecure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”performance”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insecure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of relevant 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terminology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(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unnecessary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”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mystification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”)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exaggerated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self-projection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speak </a:t>
                      </a:r>
                      <a:r>
                        <a:rPr kumimoji="0" lang="da-D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loud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and clear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except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when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talking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only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to the person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next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to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you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control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your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nervousness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and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concentrate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try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to speak the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language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of the ”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”,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e.g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 Danish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argot/jargon</a:t>
                      </a:r>
                      <a:b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avoid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culture-specific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expressions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from source lang.)</a:t>
                      </a:r>
                      <a:endParaRPr kumimoji="0" lang="da-D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forthcoming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know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your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place</a:t>
                      </a: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 the situation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b="1" dirty="0" smtClean="0">
                <a:solidFill>
                  <a:srgbClr val="FF3300"/>
                </a:solidFill>
              </a:rPr>
              <a:t>INFORMATION</a:t>
            </a:r>
            <a:endParaRPr lang="da-DK" b="1" dirty="0">
              <a:solidFill>
                <a:srgbClr val="FF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a-DK" sz="4800" dirty="0" smtClean="0">
                <a:solidFill>
                  <a:schemeClr val="tx1"/>
                </a:solidFill>
              </a:rPr>
              <a:t>How </a:t>
            </a:r>
            <a:r>
              <a:rPr lang="da-DK" sz="4800" dirty="0" err="1" smtClean="0">
                <a:solidFill>
                  <a:schemeClr val="tx1"/>
                </a:solidFill>
              </a:rPr>
              <a:t>much</a:t>
            </a:r>
            <a:r>
              <a:rPr lang="da-DK" sz="4800" dirty="0" smtClean="0">
                <a:solidFill>
                  <a:schemeClr val="tx1"/>
                </a:solidFill>
              </a:rPr>
              <a:t> must the interpreter </a:t>
            </a:r>
            <a:r>
              <a:rPr lang="da-DK" sz="4800" dirty="0" err="1" smtClean="0">
                <a:solidFill>
                  <a:schemeClr val="tx1"/>
                </a:solidFill>
              </a:rPr>
              <a:t>know</a:t>
            </a:r>
            <a:r>
              <a:rPr lang="da-DK" sz="4800" dirty="0" smtClean="0">
                <a:solidFill>
                  <a:schemeClr val="tx1"/>
                </a:solidFill>
              </a:rPr>
              <a:t> </a:t>
            </a:r>
            <a:r>
              <a:rPr lang="da-DK" sz="4800" dirty="0" err="1" smtClean="0">
                <a:solidFill>
                  <a:schemeClr val="tx1"/>
                </a:solidFill>
              </a:rPr>
              <a:t>about</a:t>
            </a:r>
            <a:r>
              <a:rPr lang="da-DK" sz="4800" dirty="0" smtClean="0">
                <a:solidFill>
                  <a:schemeClr val="tx1"/>
                </a:solidFill>
              </a:rPr>
              <a:t> the </a:t>
            </a:r>
            <a:r>
              <a:rPr lang="da-DK" sz="4800" dirty="0" err="1" smtClean="0">
                <a:solidFill>
                  <a:schemeClr val="tx1"/>
                </a:solidFill>
              </a:rPr>
              <a:t>meaning</a:t>
            </a:r>
            <a:r>
              <a:rPr lang="da-DK" sz="4800" dirty="0" smtClean="0">
                <a:solidFill>
                  <a:schemeClr val="tx1"/>
                </a:solidFill>
              </a:rPr>
              <a:t> of a </a:t>
            </a:r>
            <a:r>
              <a:rPr lang="da-DK" sz="4800" dirty="0" err="1" smtClean="0">
                <a:solidFill>
                  <a:schemeClr val="tx1"/>
                </a:solidFill>
              </a:rPr>
              <a:t>word</a:t>
            </a:r>
            <a:r>
              <a:rPr lang="da-DK" sz="4800" dirty="0" smtClean="0">
                <a:solidFill>
                  <a:schemeClr val="tx1"/>
                </a:solidFill>
              </a:rPr>
              <a:t> to ”</a:t>
            </a:r>
            <a:r>
              <a:rPr lang="da-DK" sz="4800" dirty="0" err="1" smtClean="0">
                <a:solidFill>
                  <a:schemeClr val="tx1"/>
                </a:solidFill>
              </a:rPr>
              <a:t>operate</a:t>
            </a:r>
            <a:r>
              <a:rPr lang="da-DK" sz="4800" dirty="0" smtClean="0">
                <a:solidFill>
                  <a:schemeClr val="tx1"/>
                </a:solidFill>
              </a:rPr>
              <a:t>” with the </a:t>
            </a:r>
            <a:r>
              <a:rPr lang="da-DK" sz="4800" dirty="0" err="1" smtClean="0">
                <a:solidFill>
                  <a:schemeClr val="tx1"/>
                </a:solidFill>
              </a:rPr>
              <a:t>word</a:t>
            </a:r>
            <a:r>
              <a:rPr lang="da-DK" sz="4800" dirty="0" smtClean="0">
                <a:solidFill>
                  <a:schemeClr val="tx1"/>
                </a:solidFill>
              </a:rPr>
              <a:t> </a:t>
            </a:r>
            <a:r>
              <a:rPr lang="da-DK" sz="4800" dirty="0" err="1" smtClean="0">
                <a:solidFill>
                  <a:schemeClr val="tx1"/>
                </a:solidFill>
              </a:rPr>
              <a:t>during</a:t>
            </a:r>
            <a:r>
              <a:rPr lang="da-DK" sz="4800" dirty="0" smtClean="0">
                <a:solidFill>
                  <a:schemeClr val="tx1"/>
                </a:solidFill>
              </a:rPr>
              <a:t> interpretation?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8313" y="333375"/>
            <a:ext cx="82073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4400" b="1" dirty="0" err="1" smtClean="0">
                <a:solidFill>
                  <a:srgbClr val="FF3300"/>
                </a:solidFill>
              </a:rPr>
              <a:t>What</a:t>
            </a:r>
            <a:r>
              <a:rPr lang="da-DK" sz="4400" b="1" dirty="0" smtClean="0">
                <a:solidFill>
                  <a:srgbClr val="FF3300"/>
                </a:solidFill>
              </a:rPr>
              <a:t> is </a:t>
            </a:r>
            <a:r>
              <a:rPr lang="da-DK" sz="4400" b="1" dirty="0" err="1" smtClean="0">
                <a:solidFill>
                  <a:srgbClr val="FF3300"/>
                </a:solidFill>
              </a:rPr>
              <a:t>Mt</a:t>
            </a:r>
            <a:r>
              <a:rPr lang="da-DK" sz="4400" b="1" dirty="0" smtClean="0">
                <a:solidFill>
                  <a:srgbClr val="FF3300"/>
                </a:solidFill>
              </a:rPr>
              <a:t> KILIMANJARO?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550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a-DK" sz="2800" b="1" i="1" dirty="0" smtClean="0">
                <a:solidFill>
                  <a:schemeClr val="tx1"/>
                </a:solidFill>
              </a:rPr>
              <a:t>5</a:t>
            </a:r>
            <a:r>
              <a:rPr lang="da-DK" sz="2800" b="1" i="1" dirty="0" smtClean="0">
                <a:solidFill>
                  <a:schemeClr val="bg1"/>
                </a:solidFill>
              </a:rPr>
              <a:t> </a:t>
            </a:r>
            <a:r>
              <a:rPr lang="da-DK" sz="2800" b="1" i="1" dirty="0" smtClean="0">
                <a:solidFill>
                  <a:schemeClr val="tx1"/>
                </a:solidFill>
              </a:rPr>
              <a:t>as with 4, </a:t>
            </a:r>
            <a:r>
              <a:rPr lang="da-DK" sz="2800" b="1" i="1" dirty="0">
                <a:solidFill>
                  <a:schemeClr val="tx1"/>
                </a:solidFill>
              </a:rPr>
              <a:t>+ </a:t>
            </a:r>
            <a:r>
              <a:rPr lang="da-DK" sz="2800" b="1" i="1" dirty="0" err="1" smtClean="0">
                <a:solidFill>
                  <a:schemeClr val="tx1"/>
                </a:solidFill>
              </a:rPr>
              <a:t>located</a:t>
            </a:r>
            <a:r>
              <a:rPr lang="da-DK" sz="2800" b="1" i="1" dirty="0" smtClean="0">
                <a:solidFill>
                  <a:schemeClr val="tx1"/>
                </a:solidFill>
              </a:rPr>
              <a:t> in Tanzania,</a:t>
            </a:r>
            <a:endParaRPr lang="da-DK" sz="2800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b="1" i="1" dirty="0">
                <a:solidFill>
                  <a:schemeClr val="tx1"/>
                </a:solidFill>
              </a:rPr>
              <a:t>     6010 m, </a:t>
            </a:r>
            <a:r>
              <a:rPr lang="da-DK" sz="2800" b="1" i="1" dirty="0" smtClean="0">
                <a:solidFill>
                  <a:schemeClr val="tx1"/>
                </a:solidFill>
              </a:rPr>
              <a:t>a </a:t>
            </a:r>
            <a:r>
              <a:rPr lang="da-DK" sz="2800" b="1" i="1" dirty="0" err="1" smtClean="0">
                <a:solidFill>
                  <a:schemeClr val="tx1"/>
                </a:solidFill>
              </a:rPr>
              <a:t>little</a:t>
            </a:r>
            <a:r>
              <a:rPr lang="da-DK" sz="2800" b="1" i="1" dirty="0" smtClean="0">
                <a:solidFill>
                  <a:schemeClr val="tx1"/>
                </a:solidFill>
              </a:rPr>
              <a:t> S of </a:t>
            </a:r>
            <a:r>
              <a:rPr lang="da-DK" sz="2800" b="1" i="1" dirty="0" err="1">
                <a:solidFill>
                  <a:schemeClr val="tx1"/>
                </a:solidFill>
              </a:rPr>
              <a:t>E</a:t>
            </a:r>
            <a:r>
              <a:rPr lang="da-DK" sz="2800" b="1" i="1" dirty="0" err="1" smtClean="0">
                <a:solidFill>
                  <a:schemeClr val="tx1"/>
                </a:solidFill>
              </a:rPr>
              <a:t>quator</a:t>
            </a:r>
            <a:r>
              <a:rPr lang="da-DK" sz="2800" b="1" i="1" dirty="0" smtClean="0">
                <a:solidFill>
                  <a:schemeClr val="tx1"/>
                </a:solidFill>
              </a:rPr>
              <a:t>, </a:t>
            </a:r>
            <a:r>
              <a:rPr lang="da-DK" sz="2800" b="1" i="1" dirty="0" err="1" smtClean="0">
                <a:solidFill>
                  <a:schemeClr val="tx1"/>
                </a:solidFill>
              </a:rPr>
              <a:t>easy</a:t>
            </a:r>
            <a:r>
              <a:rPr lang="da-DK" sz="2800" b="1" i="1" dirty="0" smtClean="0">
                <a:solidFill>
                  <a:schemeClr val="tx1"/>
                </a:solidFill>
              </a:rPr>
              <a:t> to </a:t>
            </a:r>
            <a:r>
              <a:rPr lang="da-DK" sz="2800" b="1" i="1" dirty="0" err="1" smtClean="0">
                <a:solidFill>
                  <a:schemeClr val="tx1"/>
                </a:solidFill>
              </a:rPr>
              <a:t>climb</a:t>
            </a:r>
            <a:r>
              <a:rPr lang="da-DK" sz="2800" b="1" i="1" dirty="0" smtClean="0">
                <a:solidFill>
                  <a:schemeClr val="tx1"/>
                </a:solidFill>
              </a:rPr>
              <a:t> </a:t>
            </a:r>
            <a:endParaRPr lang="da-DK" sz="2800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b="1" i="1" dirty="0" smtClean="0">
                <a:solidFill>
                  <a:schemeClr val="tx1"/>
                </a:solidFill>
              </a:rPr>
              <a:t>4 as with 3, </a:t>
            </a:r>
            <a:r>
              <a:rPr lang="da-DK" sz="2800" b="1" i="1" dirty="0">
                <a:solidFill>
                  <a:schemeClr val="tx1"/>
                </a:solidFill>
              </a:rPr>
              <a:t>+ </a:t>
            </a:r>
            <a:r>
              <a:rPr lang="da-DK" sz="2800" b="1" i="1" dirty="0" smtClean="0">
                <a:solidFill>
                  <a:schemeClr val="tx1"/>
                </a:solidFill>
              </a:rPr>
              <a:t>”an </a:t>
            </a:r>
            <a:r>
              <a:rPr lang="da-DK" sz="2800" b="1" i="1" dirty="0" err="1" smtClean="0">
                <a:solidFill>
                  <a:schemeClr val="tx1"/>
                </a:solidFill>
              </a:rPr>
              <a:t>extinct</a:t>
            </a:r>
            <a:r>
              <a:rPr lang="da-DK" sz="2800" b="1" i="1" dirty="0" smtClean="0">
                <a:solidFill>
                  <a:schemeClr val="tx1"/>
                </a:solidFill>
              </a:rPr>
              <a:t> </a:t>
            </a:r>
            <a:r>
              <a:rPr lang="da-DK" sz="2800" b="1" i="1" dirty="0" err="1" smtClean="0">
                <a:solidFill>
                  <a:schemeClr val="tx1"/>
                </a:solidFill>
              </a:rPr>
              <a:t>vulcano</a:t>
            </a:r>
            <a:r>
              <a:rPr lang="da-DK" sz="2800" b="1" i="1" dirty="0" smtClean="0">
                <a:solidFill>
                  <a:schemeClr val="tx1"/>
                </a:solidFill>
              </a:rPr>
              <a:t>”</a:t>
            </a:r>
            <a:endParaRPr lang="da-DK" sz="2800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b="1" i="1" dirty="0">
                <a:solidFill>
                  <a:schemeClr val="tx1"/>
                </a:solidFill>
              </a:rPr>
              <a:t>-------------------------------------------------------------------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b="1" dirty="0" smtClean="0">
                <a:solidFill>
                  <a:schemeClr val="tx1"/>
                </a:solidFill>
              </a:rPr>
              <a:t>3. A </a:t>
            </a:r>
            <a:r>
              <a:rPr lang="da-DK" sz="2800" b="1" dirty="0" err="1" smtClean="0">
                <a:solidFill>
                  <a:schemeClr val="tx1"/>
                </a:solidFill>
              </a:rPr>
              <a:t>mountain</a:t>
            </a:r>
            <a:r>
              <a:rPr lang="da-DK" sz="2800" b="1" dirty="0" smtClean="0">
                <a:solidFill>
                  <a:schemeClr val="tx1"/>
                </a:solidFill>
              </a:rPr>
              <a:t> in </a:t>
            </a:r>
            <a:r>
              <a:rPr lang="da-DK" sz="2800" b="1" dirty="0" err="1" smtClean="0">
                <a:solidFill>
                  <a:schemeClr val="tx1"/>
                </a:solidFill>
              </a:rPr>
              <a:t>Africa</a:t>
            </a:r>
            <a:r>
              <a:rPr lang="da-DK" sz="2800" b="1" dirty="0" smtClean="0">
                <a:solidFill>
                  <a:schemeClr val="tx1"/>
                </a:solidFill>
              </a:rPr>
              <a:t>, the </a:t>
            </a:r>
            <a:r>
              <a:rPr lang="da-DK" sz="2800" b="1" dirty="0" err="1" smtClean="0">
                <a:solidFill>
                  <a:schemeClr val="tx1"/>
                </a:solidFill>
              </a:rPr>
              <a:t>highest</a:t>
            </a:r>
            <a:r>
              <a:rPr lang="da-DK" sz="2800" b="1" dirty="0" smtClean="0">
                <a:solidFill>
                  <a:schemeClr val="tx1"/>
                </a:solidFill>
              </a:rPr>
              <a:t> </a:t>
            </a:r>
            <a:r>
              <a:rPr lang="da-DK" sz="2800" b="1" dirty="0" err="1" smtClean="0">
                <a:solidFill>
                  <a:schemeClr val="tx1"/>
                </a:solidFill>
              </a:rPr>
              <a:t>peak</a:t>
            </a:r>
            <a:r>
              <a:rPr lang="da-DK" sz="2800" b="1" dirty="0" smtClean="0">
                <a:solidFill>
                  <a:schemeClr val="tx1"/>
                </a:solidFill>
              </a:rPr>
              <a:t> of the </a:t>
            </a:r>
            <a:r>
              <a:rPr lang="da-DK" sz="2800" b="1" dirty="0" err="1" smtClean="0">
                <a:solidFill>
                  <a:schemeClr val="tx1"/>
                </a:solidFill>
              </a:rPr>
              <a:t>continent</a:t>
            </a:r>
            <a:endParaRPr lang="da-DK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b="1" dirty="0">
                <a:solidFill>
                  <a:schemeClr val="tx1"/>
                </a:solidFill>
              </a:rPr>
              <a:t>-------------------------------------------------------------------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dirty="0">
                <a:solidFill>
                  <a:schemeClr val="tx1"/>
                </a:solidFill>
              </a:rPr>
              <a:t>2. </a:t>
            </a:r>
            <a:r>
              <a:rPr lang="da-DK" sz="2800" dirty="0" smtClean="0">
                <a:solidFill>
                  <a:schemeClr val="tx1"/>
                </a:solidFill>
              </a:rPr>
              <a:t>A </a:t>
            </a:r>
            <a:r>
              <a:rPr lang="da-DK" sz="2800" dirty="0" err="1" smtClean="0">
                <a:solidFill>
                  <a:schemeClr val="tx1"/>
                </a:solidFill>
              </a:rPr>
              <a:t>mountain</a:t>
            </a:r>
            <a:endParaRPr lang="da-DK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dirty="0">
                <a:solidFill>
                  <a:schemeClr val="tx1"/>
                </a:solidFill>
              </a:rPr>
              <a:t>1. </a:t>
            </a:r>
            <a:r>
              <a:rPr lang="da-DK" sz="2800" dirty="0" err="1" smtClean="0">
                <a:solidFill>
                  <a:schemeClr val="tx1"/>
                </a:solidFill>
              </a:rPr>
              <a:t>Something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geographic</a:t>
            </a:r>
            <a:endParaRPr lang="da-DK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sz="2800" dirty="0">
                <a:solidFill>
                  <a:schemeClr val="tx1"/>
                </a:solidFill>
              </a:rPr>
              <a:t>(0. </a:t>
            </a:r>
            <a:r>
              <a:rPr lang="da-DK" sz="2800" dirty="0" smtClean="0">
                <a:solidFill>
                  <a:schemeClr val="tx1"/>
                </a:solidFill>
              </a:rPr>
              <a:t>No </a:t>
            </a:r>
            <a:r>
              <a:rPr lang="da-DK" sz="2800" dirty="0" err="1" smtClean="0">
                <a:solidFill>
                  <a:schemeClr val="tx1"/>
                </a:solidFill>
              </a:rPr>
              <a:t>idea</a:t>
            </a:r>
            <a:r>
              <a:rPr lang="da-DK" sz="2800" dirty="0" smtClean="0">
                <a:solidFill>
                  <a:schemeClr val="tx1"/>
                </a:solidFill>
              </a:rPr>
              <a:t>)</a:t>
            </a:r>
            <a:endParaRPr lang="da-DK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da-DK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da-DK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a-DK" sz="4800" b="1" dirty="0" smtClean="0"/>
          </a:p>
          <a:p>
            <a:pPr eaLnBrk="1" hangingPunct="1">
              <a:defRPr/>
            </a:pPr>
            <a:r>
              <a:rPr lang="da-DK" sz="4800" b="1" dirty="0" smtClean="0"/>
              <a:t>HICCUPS</a:t>
            </a:r>
            <a:br>
              <a:rPr lang="da-DK" sz="4800" b="1" dirty="0" smtClean="0"/>
            </a:br>
            <a:r>
              <a:rPr lang="da-DK" sz="4800" b="1" dirty="0" smtClean="0"/>
              <a:t>              and</a:t>
            </a:r>
            <a:br>
              <a:rPr lang="da-DK" sz="4800" b="1" dirty="0" smtClean="0"/>
            </a:br>
            <a:r>
              <a:rPr lang="da-DK" sz="4800" b="1" dirty="0" smtClean="0"/>
              <a:t>                       TOOLS!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a-DK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8625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362950" cy="1143000"/>
          </a:xfrm>
        </p:spPr>
        <p:txBody>
          <a:bodyPr/>
          <a:lstStyle/>
          <a:p>
            <a:pPr eaLnBrk="1" hangingPunct="1">
              <a:defRPr/>
            </a:pPr>
            <a:r>
              <a:rPr lang="da-DK" sz="3800" b="1" dirty="0" smtClean="0"/>
              <a:t>”</a:t>
            </a:r>
            <a:r>
              <a:rPr lang="da-DK" sz="3800" b="1" dirty="0" err="1" smtClean="0"/>
              <a:t>Hiccups</a:t>
            </a:r>
            <a:r>
              <a:rPr lang="da-DK" sz="3800" b="1" dirty="0" smtClean="0"/>
              <a:t>”</a:t>
            </a:r>
            <a:br>
              <a:rPr lang="da-DK" sz="3800" b="1" dirty="0" smtClean="0"/>
            </a:br>
            <a:r>
              <a:rPr lang="da-DK" sz="3800" b="1" dirty="0" smtClean="0"/>
              <a:t>- the tough </a:t>
            </a:r>
            <a:r>
              <a:rPr lang="da-DK" sz="3800" b="1" dirty="0" err="1" smtClean="0"/>
              <a:t>things</a:t>
            </a:r>
            <a:r>
              <a:rPr lang="da-DK" sz="3800" b="1" dirty="0" smtClean="0"/>
              <a:t> to </a:t>
            </a:r>
            <a:r>
              <a:rPr lang="da-DK" sz="3800" b="1" dirty="0" err="1" smtClean="0"/>
              <a:t>interpret</a:t>
            </a:r>
            <a:endParaRPr lang="da-DK" sz="38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i="1" dirty="0" err="1" smtClean="0"/>
              <a:t>expressions</a:t>
            </a:r>
            <a:r>
              <a:rPr lang="da-DK" i="1" dirty="0" smtClean="0"/>
              <a:t> </a:t>
            </a:r>
            <a:r>
              <a:rPr lang="da-DK" i="1" dirty="0" err="1" smtClean="0"/>
              <a:t>describing</a:t>
            </a:r>
            <a:r>
              <a:rPr lang="da-DK" i="1" dirty="0" smtClean="0"/>
              <a:t> </a:t>
            </a:r>
            <a:r>
              <a:rPr lang="da-DK" i="1" dirty="0" err="1" smtClean="0"/>
              <a:t>realities</a:t>
            </a:r>
            <a:r>
              <a:rPr lang="da-DK" i="1" dirty="0" smtClean="0"/>
              <a:t>, </a:t>
            </a:r>
            <a:r>
              <a:rPr lang="da-DK" i="1" dirty="0" err="1" smtClean="0"/>
              <a:t>e.g</a:t>
            </a:r>
            <a:r>
              <a:rPr lang="da-DK" i="1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i="1" dirty="0" err="1" smtClean="0"/>
              <a:t>geographic</a:t>
            </a:r>
            <a:r>
              <a:rPr lang="da-DK" i="1" dirty="0" smtClean="0"/>
              <a:t>, </a:t>
            </a:r>
            <a:r>
              <a:rPr lang="da-DK" i="1" dirty="0" err="1" smtClean="0"/>
              <a:t>ethnographic</a:t>
            </a:r>
            <a:r>
              <a:rPr lang="da-DK" i="1" dirty="0" smtClean="0"/>
              <a:t>, </a:t>
            </a:r>
            <a:r>
              <a:rPr lang="da-DK" i="1" dirty="0" err="1" smtClean="0"/>
              <a:t>socio-economic</a:t>
            </a:r>
            <a:r>
              <a:rPr lang="da-DK" i="1" dirty="0" smtClean="0"/>
              <a:t>, </a:t>
            </a:r>
            <a:r>
              <a:rPr lang="da-DK" i="1" dirty="0" err="1" smtClean="0"/>
              <a:t>etc</a:t>
            </a:r>
            <a:endParaRPr lang="da-DK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a-DK" i="1" dirty="0" smtClean="0"/>
              <a:t>proper </a:t>
            </a:r>
            <a:r>
              <a:rPr lang="da-DK" i="1" dirty="0" err="1" smtClean="0"/>
              <a:t>names</a:t>
            </a:r>
            <a:endParaRPr lang="da-DK" i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i="1" dirty="0" smtClean="0"/>
              <a:t>persons, locations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a-DK" i="1" dirty="0" err="1" smtClean="0"/>
              <a:t>addressing</a:t>
            </a:r>
            <a:r>
              <a:rPr lang="da-DK" i="1" dirty="0" smtClean="0"/>
              <a:t> </a:t>
            </a:r>
            <a:r>
              <a:rPr lang="da-DK" i="1" dirty="0" err="1" smtClean="0"/>
              <a:t>people</a:t>
            </a:r>
            <a:endParaRPr lang="da-DK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a-DK" b="1" dirty="0" err="1" smtClean="0"/>
              <a:t>idiomatic</a:t>
            </a:r>
            <a:r>
              <a:rPr lang="da-DK" b="1" dirty="0" smtClean="0"/>
              <a:t> </a:t>
            </a:r>
            <a:r>
              <a:rPr lang="da-DK" b="1" dirty="0" err="1" smtClean="0"/>
              <a:t>expressions</a:t>
            </a:r>
            <a:r>
              <a:rPr lang="da-DK" b="1" dirty="0" smtClean="0"/>
              <a:t>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b="1" dirty="0" err="1" smtClean="0"/>
              <a:t>situational</a:t>
            </a:r>
            <a:r>
              <a:rPr lang="da-DK" b="1" dirty="0" smtClean="0"/>
              <a:t> </a:t>
            </a:r>
            <a:r>
              <a:rPr lang="da-DK" b="1" dirty="0" err="1" smtClean="0"/>
              <a:t>expressions</a:t>
            </a:r>
            <a:endParaRPr lang="da-DK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da-DK" b="1" dirty="0" err="1" smtClean="0"/>
              <a:t>metaphores</a:t>
            </a:r>
            <a:endParaRPr lang="da-DK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a-DK" b="1" dirty="0" err="1" smtClean="0"/>
              <a:t>terminology</a:t>
            </a:r>
            <a:endParaRPr lang="da-DK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a-DK" b="1" dirty="0" err="1" smtClean="0"/>
              <a:t>acronyms</a:t>
            </a:r>
            <a:endParaRPr lang="da-DK" b="1" dirty="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835150" y="6092825"/>
            <a:ext cx="547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572000" y="4869160"/>
            <a:ext cx="4032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000" b="1" dirty="0" smtClean="0"/>
              <a:t>*must </a:t>
            </a:r>
            <a:r>
              <a:rPr lang="da-DK" sz="2000" b="1" dirty="0" err="1" smtClean="0"/>
              <a:t>be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interpreted</a:t>
            </a:r>
            <a:r>
              <a:rPr lang="da-DK" sz="2000" b="1" dirty="0" smtClean="0"/>
              <a:t> as a </a:t>
            </a:r>
            <a:r>
              <a:rPr lang="da-DK" sz="2000" b="1" dirty="0" err="1" smtClean="0"/>
              <a:t>whole</a:t>
            </a:r>
            <a:r>
              <a:rPr lang="da-DK" sz="2000" b="1" dirty="0" smtClean="0"/>
              <a:t>, not </a:t>
            </a:r>
            <a:r>
              <a:rPr lang="da-DK" sz="2000" b="1" dirty="0" err="1" smtClean="0"/>
              <a:t>word</a:t>
            </a:r>
            <a:r>
              <a:rPr lang="da-DK" sz="2000" b="1" dirty="0" smtClean="0"/>
              <a:t> by </a:t>
            </a:r>
            <a:r>
              <a:rPr lang="da-DK" sz="2000" b="1" dirty="0" err="1" smtClean="0"/>
              <a:t>word</a:t>
            </a:r>
            <a:r>
              <a:rPr lang="da-DK" sz="2000" b="1" dirty="0" smtClean="0"/>
              <a:t>!</a:t>
            </a:r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26193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Second of </a:t>
            </a:r>
            <a:r>
              <a:rPr lang="da-DK" b="1" dirty="0" err="1" smtClean="0"/>
              <a:t>two</a:t>
            </a:r>
            <a:r>
              <a:rPr lang="da-DK" b="1" dirty="0" smtClean="0"/>
              <a:t> </a:t>
            </a:r>
            <a:r>
              <a:rPr lang="da-DK" b="1" dirty="0" err="1" smtClean="0"/>
              <a:t>FAQs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3200" b="1" dirty="0" smtClean="0"/>
              <a:t>How </a:t>
            </a:r>
            <a:r>
              <a:rPr lang="da-DK" sz="3200" b="1" dirty="0" err="1" smtClean="0"/>
              <a:t>does</a:t>
            </a:r>
            <a:r>
              <a:rPr lang="da-DK" sz="3200" b="1" dirty="0" smtClean="0"/>
              <a:t> the interpreter </a:t>
            </a:r>
            <a:r>
              <a:rPr lang="da-DK" sz="3200" b="1" dirty="0" err="1" smtClean="0"/>
              <a:t>know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what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everything</a:t>
            </a:r>
            <a:r>
              <a:rPr lang="da-DK" sz="3200" b="1" dirty="0" smtClean="0"/>
              <a:t> is </a:t>
            </a:r>
            <a:r>
              <a:rPr lang="da-DK" sz="3200" b="1" dirty="0" err="1" smtClean="0"/>
              <a:t>called</a:t>
            </a:r>
            <a:r>
              <a:rPr lang="da-DK" sz="3200" b="1" dirty="0" smtClean="0"/>
              <a:t> in the </a:t>
            </a:r>
            <a:r>
              <a:rPr lang="da-DK" sz="3200" b="1" dirty="0" err="1" smtClean="0"/>
              <a:t>foreign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language</a:t>
            </a:r>
            <a:r>
              <a:rPr lang="da-DK" sz="3200" b="1" dirty="0" smtClean="0"/>
              <a:t>?</a:t>
            </a:r>
            <a:endParaRPr lang="da-DK" sz="3200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b="1" dirty="0" err="1" smtClean="0"/>
              <a:t>Answer</a:t>
            </a:r>
            <a:r>
              <a:rPr lang="da-DK" sz="3600" b="1" dirty="0" smtClean="0"/>
              <a:t>:</a:t>
            </a:r>
          </a:p>
          <a:p>
            <a:r>
              <a:rPr lang="da-DK" sz="3600" b="1" dirty="0" smtClean="0"/>
              <a:t>He </a:t>
            </a:r>
            <a:r>
              <a:rPr lang="da-DK" sz="3600" b="1" dirty="0" err="1" smtClean="0"/>
              <a:t>doesn’t</a:t>
            </a:r>
            <a:r>
              <a:rPr lang="da-DK" sz="3600" b="1" dirty="0" smtClean="0"/>
              <a:t> – </a:t>
            </a:r>
            <a:r>
              <a:rPr lang="da-DK" sz="3600" b="1" dirty="0" err="1" smtClean="0"/>
              <a:t>he</a:t>
            </a:r>
            <a:r>
              <a:rPr lang="da-DK" sz="3600" b="1" dirty="0" smtClean="0"/>
              <a:t> is </a:t>
            </a:r>
            <a:r>
              <a:rPr lang="da-DK" sz="3600" b="1" dirty="0" err="1" smtClean="0"/>
              <a:t>using</a:t>
            </a:r>
            <a:r>
              <a:rPr lang="da-DK" sz="3600" b="1" dirty="0" smtClean="0"/>
              <a:t> his ”</a:t>
            </a:r>
            <a:r>
              <a:rPr lang="da-DK" sz="3600" b="1" dirty="0" err="1" smtClean="0"/>
              <a:t>interpreter’s</a:t>
            </a:r>
            <a:r>
              <a:rPr lang="da-DK" sz="3600" b="1" dirty="0" smtClean="0"/>
              <a:t> </a:t>
            </a:r>
            <a:r>
              <a:rPr lang="da-DK" sz="3600" b="1" dirty="0" err="1" smtClean="0"/>
              <a:t>tools</a:t>
            </a:r>
            <a:r>
              <a:rPr lang="da-DK" sz="3600" b="1" dirty="0" smtClean="0"/>
              <a:t>”</a:t>
            </a:r>
            <a:endParaRPr lang="da-DK" sz="3600" b="1" dirty="0"/>
          </a:p>
        </p:txBody>
      </p:sp>
    </p:spTree>
    <p:extLst>
      <p:ext uri="{BB962C8B-B14F-4D97-AF65-F5344CB8AC3E}">
        <p14:creationId xmlns:p14="http://schemas.microsoft.com/office/powerpoint/2010/main" val="283211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Swiss Champ knife. The multi function pocket kn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16113"/>
            <a:ext cx="6696075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b="1" dirty="0" smtClean="0"/>
              <a:t>INTERPRETER’S TOOLS</a:t>
            </a:r>
            <a:endParaRPr lang="da-DK" sz="4800" b="1" dirty="0"/>
          </a:p>
        </p:txBody>
      </p:sp>
    </p:spTree>
    <p:extLst>
      <p:ext uri="{BB962C8B-B14F-4D97-AF65-F5344CB8AC3E}">
        <p14:creationId xmlns:p14="http://schemas.microsoft.com/office/powerpoint/2010/main" val="20356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ebenet trekant 1"/>
          <p:cNvSpPr/>
          <p:nvPr/>
        </p:nvSpPr>
        <p:spPr>
          <a:xfrm>
            <a:off x="1115616" y="332656"/>
            <a:ext cx="6912768" cy="4968552"/>
          </a:xfrm>
          <a:prstGeom prst="triangle">
            <a:avLst>
              <a:gd name="adj" fmla="val 50283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403648" y="4931876"/>
            <a:ext cx="6336704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>
                <a:solidFill>
                  <a:prstClr val="white"/>
                </a:solidFill>
              </a:rPr>
              <a:t>     </a:t>
            </a:r>
            <a:r>
              <a:rPr lang="da-DK" sz="1600" b="1" dirty="0" smtClean="0">
                <a:solidFill>
                  <a:prstClr val="white"/>
                </a:solidFill>
              </a:rPr>
              <a:t>Basic </a:t>
            </a:r>
            <a:r>
              <a:rPr lang="da-DK" sz="1600" b="1" dirty="0" err="1" smtClean="0">
                <a:solidFill>
                  <a:prstClr val="white"/>
                </a:solidFill>
              </a:rPr>
              <a:t>Mili</a:t>
            </a:r>
            <a:r>
              <a:rPr lang="da-DK" sz="1600" b="1" dirty="0" smtClean="0">
                <a:solidFill>
                  <a:prstClr val="white"/>
                </a:solidFill>
              </a:rPr>
              <a:t> </a:t>
            </a:r>
            <a:r>
              <a:rPr lang="da-DK" sz="1600" b="1" dirty="0" err="1" smtClean="0">
                <a:solidFill>
                  <a:prstClr val="white"/>
                </a:solidFill>
              </a:rPr>
              <a:t>tary</a:t>
            </a:r>
            <a:r>
              <a:rPr lang="da-DK" sz="1600" b="1" dirty="0" smtClean="0">
                <a:solidFill>
                  <a:prstClr val="white"/>
                </a:solidFill>
              </a:rPr>
              <a:t> Training</a:t>
            </a:r>
            <a:endParaRPr lang="da-DK" sz="1600" b="1" dirty="0">
              <a:solidFill>
                <a:prstClr val="white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835696" y="3129498"/>
            <a:ext cx="316835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550" b="1" dirty="0">
                <a:solidFill>
                  <a:prstClr val="black"/>
                </a:solidFill>
              </a:rPr>
              <a:t>    </a:t>
            </a:r>
            <a:r>
              <a:rPr lang="da-DK" sz="1200" b="1" dirty="0" err="1" smtClean="0">
                <a:solidFill>
                  <a:prstClr val="black"/>
                </a:solidFill>
              </a:rPr>
              <a:t>Function-oriented</a:t>
            </a:r>
            <a:r>
              <a:rPr lang="da-DK" sz="1200" b="1" dirty="0" smtClean="0">
                <a:solidFill>
                  <a:prstClr val="black"/>
                </a:solidFill>
              </a:rPr>
              <a:t> </a:t>
            </a:r>
            <a:r>
              <a:rPr lang="da-DK" sz="1200" b="1" dirty="0">
                <a:solidFill>
                  <a:prstClr val="black"/>
                </a:solidFill>
              </a:rPr>
              <a:t>L</a:t>
            </a:r>
            <a:r>
              <a:rPr lang="da-DK" sz="1200" b="1" dirty="0" smtClean="0">
                <a:solidFill>
                  <a:prstClr val="black"/>
                </a:solidFill>
              </a:rPr>
              <a:t>anguage   </a:t>
            </a:r>
            <a:endParaRPr lang="da-DK" sz="1200" b="1" dirty="0">
              <a:solidFill>
                <a:prstClr val="black"/>
              </a:solidFill>
            </a:endParaRPr>
          </a:p>
          <a:p>
            <a:pPr algn="ctr"/>
            <a:r>
              <a:rPr lang="da-DK" sz="1200" b="1" dirty="0" err="1" smtClean="0">
                <a:solidFill>
                  <a:prstClr val="black"/>
                </a:solidFill>
              </a:rPr>
              <a:t>MilEng</a:t>
            </a:r>
            <a:r>
              <a:rPr lang="da-DK" sz="1200" b="1" dirty="0" smtClean="0">
                <a:solidFill>
                  <a:prstClr val="black"/>
                </a:solidFill>
              </a:rPr>
              <a:t>, </a:t>
            </a:r>
            <a:r>
              <a:rPr lang="da-DK" sz="1200" b="1" dirty="0">
                <a:solidFill>
                  <a:prstClr val="black"/>
                </a:solidFill>
              </a:rPr>
              <a:t>Intro </a:t>
            </a:r>
            <a:r>
              <a:rPr lang="da-DK" sz="1200" b="1" dirty="0" smtClean="0">
                <a:solidFill>
                  <a:prstClr val="black"/>
                </a:solidFill>
              </a:rPr>
              <a:t>Lang/</a:t>
            </a:r>
            <a:r>
              <a:rPr lang="da-DK" sz="1200" b="1" dirty="0" err="1" smtClean="0">
                <a:solidFill>
                  <a:prstClr val="black"/>
                </a:solidFill>
              </a:rPr>
              <a:t>Dialects</a:t>
            </a:r>
            <a:endParaRPr lang="da-DK" sz="1200" b="1" dirty="0">
              <a:solidFill>
                <a:prstClr val="black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1932132" y="4300124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>
                <a:solidFill>
                  <a:prstClr val="black"/>
                </a:solidFill>
              </a:rPr>
              <a:t>              </a:t>
            </a:r>
            <a:r>
              <a:rPr lang="da-DK" sz="1400" b="1" dirty="0" smtClean="0">
                <a:solidFill>
                  <a:prstClr val="black"/>
                </a:solidFill>
              </a:rPr>
              <a:t>   Advanced Language                     Religion - Social </a:t>
            </a:r>
            <a:r>
              <a:rPr lang="da-DK" sz="1400" b="1" dirty="0" err="1" smtClean="0">
                <a:solidFill>
                  <a:prstClr val="black"/>
                </a:solidFill>
              </a:rPr>
              <a:t>Structures</a:t>
            </a:r>
            <a:endParaRPr lang="da-DK" sz="1400" b="1" dirty="0">
              <a:solidFill>
                <a:prstClr val="black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1979712" y="450912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prstClr val="black"/>
                </a:solidFill>
              </a:rPr>
              <a:t>                    </a:t>
            </a:r>
            <a:r>
              <a:rPr lang="da-DK" sz="1600" b="1" dirty="0" smtClean="0">
                <a:solidFill>
                  <a:prstClr val="black"/>
                </a:solidFill>
              </a:rPr>
              <a:t> </a:t>
            </a:r>
            <a:r>
              <a:rPr lang="da-DK" sz="1400" b="1" dirty="0" smtClean="0">
                <a:solidFill>
                  <a:prstClr val="black"/>
                </a:solidFill>
              </a:rPr>
              <a:t>Basic Language</a:t>
            </a:r>
            <a:r>
              <a:rPr lang="da-DK" sz="1600" b="1" dirty="0" smtClean="0">
                <a:solidFill>
                  <a:prstClr val="black"/>
                </a:solidFill>
              </a:rPr>
              <a:t>     </a:t>
            </a:r>
            <a:r>
              <a:rPr lang="da-DK" b="1" dirty="0" smtClean="0">
                <a:solidFill>
                  <a:prstClr val="black"/>
                </a:solidFill>
              </a:rPr>
              <a:t>  </a:t>
            </a:r>
            <a:r>
              <a:rPr lang="da-DK" sz="1600" b="1" dirty="0" smtClean="0">
                <a:solidFill>
                  <a:prstClr val="black"/>
                </a:solidFill>
              </a:rPr>
              <a:t>           </a:t>
            </a:r>
            <a:r>
              <a:rPr lang="da-DK" sz="1400" b="1" dirty="0" err="1" smtClean="0">
                <a:solidFill>
                  <a:prstClr val="black"/>
                </a:solidFill>
              </a:rPr>
              <a:t>History</a:t>
            </a:r>
            <a:r>
              <a:rPr lang="da-DK" sz="1400" b="1" dirty="0" smtClean="0">
                <a:solidFill>
                  <a:prstClr val="black"/>
                </a:solidFill>
              </a:rPr>
              <a:t> &amp; </a:t>
            </a:r>
            <a:r>
              <a:rPr lang="da-DK" sz="1400" b="1" dirty="0" err="1" smtClean="0">
                <a:solidFill>
                  <a:prstClr val="black"/>
                </a:solidFill>
              </a:rPr>
              <a:t>Politics</a:t>
            </a:r>
            <a:endParaRPr lang="da-DK" sz="1400" b="1" dirty="0">
              <a:solidFill>
                <a:prstClr val="black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4139952" y="308115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>
                <a:solidFill>
                  <a:prstClr val="black"/>
                </a:solidFill>
              </a:rPr>
              <a:t>  </a:t>
            </a:r>
            <a:r>
              <a:rPr lang="da-DK" sz="1200" b="1" dirty="0" smtClean="0">
                <a:solidFill>
                  <a:prstClr val="black"/>
                </a:solidFill>
              </a:rPr>
              <a:t>Development </a:t>
            </a:r>
            <a:r>
              <a:rPr lang="da-DK" sz="1200" b="1" dirty="0" err="1" smtClean="0">
                <a:solidFill>
                  <a:prstClr val="black"/>
                </a:solidFill>
              </a:rPr>
              <a:t>Economics</a:t>
            </a:r>
            <a:endParaRPr lang="da-DK" sz="1200" b="1" dirty="0" smtClean="0">
              <a:solidFill>
                <a:prstClr val="black"/>
              </a:solidFill>
            </a:endParaRPr>
          </a:p>
          <a:p>
            <a:pPr algn="ctr"/>
            <a:r>
              <a:rPr lang="da-DK" sz="1200" b="1" dirty="0" smtClean="0">
                <a:solidFill>
                  <a:prstClr val="black"/>
                </a:solidFill>
              </a:rPr>
              <a:t>&amp; Environment </a:t>
            </a:r>
            <a:br>
              <a:rPr lang="da-DK" sz="1200" b="1" dirty="0" smtClean="0">
                <a:solidFill>
                  <a:prstClr val="black"/>
                </a:solidFill>
              </a:rPr>
            </a:br>
            <a:r>
              <a:rPr lang="da-DK" sz="1200" b="1" dirty="0" smtClean="0">
                <a:solidFill>
                  <a:prstClr val="black"/>
                </a:solidFill>
              </a:rPr>
              <a:t>- Methods of Field Works</a:t>
            </a:r>
            <a:endParaRPr lang="da-DK" sz="1200" b="1" dirty="0">
              <a:solidFill>
                <a:prstClr val="black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2987824" y="2636912"/>
            <a:ext cx="1522831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>
                <a:solidFill>
                  <a:prstClr val="black"/>
                </a:solidFill>
              </a:rPr>
              <a:t>  </a:t>
            </a:r>
            <a:r>
              <a:rPr lang="da-DK" sz="1400" b="1" dirty="0" err="1" smtClean="0">
                <a:solidFill>
                  <a:prstClr val="white"/>
                </a:solidFill>
              </a:rPr>
              <a:t>Military</a:t>
            </a:r>
            <a:r>
              <a:rPr lang="da-DK" sz="1400" b="1" dirty="0" smtClean="0">
                <a:solidFill>
                  <a:prstClr val="white"/>
                </a:solidFill>
              </a:rPr>
              <a:t> </a:t>
            </a:r>
            <a:r>
              <a:rPr lang="da-DK" sz="1400" b="1" dirty="0">
                <a:solidFill>
                  <a:prstClr val="white"/>
                </a:solidFill>
              </a:rPr>
              <a:t/>
            </a:r>
            <a:br>
              <a:rPr lang="da-DK" sz="1400" b="1" dirty="0">
                <a:solidFill>
                  <a:prstClr val="white"/>
                </a:solidFill>
              </a:rPr>
            </a:br>
            <a:r>
              <a:rPr lang="da-DK" sz="1400" b="1" dirty="0" smtClean="0">
                <a:solidFill>
                  <a:prstClr val="white"/>
                </a:solidFill>
              </a:rPr>
              <a:t>Interpretation</a:t>
            </a:r>
            <a:endParaRPr lang="da-DK" sz="1400" b="1" dirty="0">
              <a:solidFill>
                <a:prstClr val="white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 rot="18320885">
            <a:off x="484684" y="1847717"/>
            <a:ext cx="3028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prstClr val="black"/>
                </a:solidFill>
              </a:rPr>
              <a:t>MILITARY </a:t>
            </a:r>
            <a:r>
              <a:rPr lang="da-DK" sz="3200" b="1" dirty="0">
                <a:solidFill>
                  <a:prstClr val="black"/>
                </a:solidFill>
              </a:rPr>
              <a:t/>
            </a:r>
            <a:br>
              <a:rPr lang="da-DK" sz="3200" b="1" dirty="0">
                <a:solidFill>
                  <a:prstClr val="black"/>
                </a:solidFill>
              </a:rPr>
            </a:br>
            <a:r>
              <a:rPr lang="da-DK" sz="3200" b="1" dirty="0" smtClean="0">
                <a:solidFill>
                  <a:prstClr val="black"/>
                </a:solidFill>
              </a:rPr>
              <a:t>INTERPRETER</a:t>
            </a:r>
            <a:endParaRPr lang="da-DK" sz="3200" b="1" dirty="0">
              <a:solidFill>
                <a:prstClr val="black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 rot="3334009">
            <a:off x="5231137" y="1892152"/>
            <a:ext cx="3650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prstClr val="black"/>
                </a:solidFill>
              </a:rPr>
              <a:t>MILITARY</a:t>
            </a:r>
          </a:p>
          <a:p>
            <a:pPr algn="ctr"/>
            <a:r>
              <a:rPr lang="da-DK" sz="3200" b="1" dirty="0" smtClean="0">
                <a:solidFill>
                  <a:prstClr val="black"/>
                </a:solidFill>
              </a:rPr>
              <a:t>CULTURAL ADVISOR</a:t>
            </a:r>
            <a:endParaRPr lang="da-DK" sz="3200" b="1" dirty="0">
              <a:solidFill>
                <a:prstClr val="black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2987824" y="5589240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prstClr val="black"/>
                </a:solidFill>
              </a:rPr>
              <a:t>OFFICER</a:t>
            </a:r>
          </a:p>
        </p:txBody>
      </p:sp>
      <p:cxnSp>
        <p:nvCxnSpPr>
          <p:cNvPr id="79" name="Lige forbindelse 78"/>
          <p:cNvCxnSpPr/>
          <p:nvPr/>
        </p:nvCxnSpPr>
        <p:spPr>
          <a:xfrm>
            <a:off x="3491880" y="4293096"/>
            <a:ext cx="2160240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lipse 85"/>
          <p:cNvSpPr/>
          <p:nvPr/>
        </p:nvSpPr>
        <p:spPr>
          <a:xfrm>
            <a:off x="323528" y="332656"/>
            <a:ext cx="8496944" cy="6309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2176490" y="3791544"/>
            <a:ext cx="4767870" cy="3924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1450" b="1" dirty="0">
                <a:solidFill>
                  <a:prstClr val="white"/>
                </a:solidFill>
              </a:rPr>
              <a:t>  </a:t>
            </a:r>
            <a:r>
              <a:rPr lang="da-DK" sz="1450" b="1" dirty="0" err="1" smtClean="0">
                <a:solidFill>
                  <a:prstClr val="white"/>
                </a:solidFill>
              </a:rPr>
              <a:t>Tactics</a:t>
            </a:r>
            <a:r>
              <a:rPr lang="da-DK" sz="1450" b="1" dirty="0" smtClean="0">
                <a:solidFill>
                  <a:prstClr val="white"/>
                </a:solidFill>
              </a:rPr>
              <a:t> - </a:t>
            </a:r>
            <a:r>
              <a:rPr lang="da-DK" sz="1450" b="1" dirty="0" err="1" smtClean="0">
                <a:solidFill>
                  <a:prstClr val="white"/>
                </a:solidFill>
              </a:rPr>
              <a:t>Strategy</a:t>
            </a:r>
            <a:r>
              <a:rPr lang="da-DK" sz="1450" b="1" dirty="0" smtClean="0">
                <a:solidFill>
                  <a:prstClr val="white"/>
                </a:solidFill>
              </a:rPr>
              <a:t> </a:t>
            </a:r>
            <a:r>
              <a:rPr lang="da-DK" sz="1450" b="1" dirty="0">
                <a:solidFill>
                  <a:prstClr val="white"/>
                </a:solidFill>
              </a:rPr>
              <a:t>&amp; </a:t>
            </a:r>
            <a:r>
              <a:rPr lang="da-DK" sz="1450" b="1" dirty="0" err="1" smtClean="0">
                <a:solidFill>
                  <a:prstClr val="white"/>
                </a:solidFill>
              </a:rPr>
              <a:t>MilOps</a:t>
            </a:r>
            <a:r>
              <a:rPr lang="da-DK" sz="1450" b="1" dirty="0" smtClean="0">
                <a:solidFill>
                  <a:prstClr val="white"/>
                </a:solidFill>
              </a:rPr>
              <a:t>          </a:t>
            </a:r>
            <a:r>
              <a:rPr lang="da-DK" sz="1450" b="1" dirty="0" err="1" smtClean="0">
                <a:solidFill>
                  <a:prstClr val="white"/>
                </a:solidFill>
              </a:rPr>
              <a:t>Leadership</a:t>
            </a:r>
            <a:r>
              <a:rPr lang="da-DK" sz="1450" b="1" dirty="0" smtClean="0">
                <a:solidFill>
                  <a:prstClr val="white"/>
                </a:solidFill>
              </a:rPr>
              <a:t> &amp; Management </a:t>
            </a:r>
            <a:endParaRPr lang="da-DK" sz="1450" b="1" dirty="0">
              <a:solidFill>
                <a:prstClr val="white"/>
              </a:solidFill>
            </a:endParaRPr>
          </a:p>
        </p:txBody>
      </p:sp>
      <p:cxnSp>
        <p:nvCxnSpPr>
          <p:cNvPr id="30" name="Lige forbindelse 29"/>
          <p:cNvCxnSpPr/>
          <p:nvPr/>
        </p:nvCxnSpPr>
        <p:spPr>
          <a:xfrm flipV="1">
            <a:off x="4355976" y="4725143"/>
            <a:ext cx="432048" cy="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 flipV="1">
            <a:off x="4355976" y="3429000"/>
            <a:ext cx="432048" cy="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V="1">
            <a:off x="4355976" y="4437111"/>
            <a:ext cx="432048" cy="1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Nedadgående pil 5"/>
          <p:cNvSpPr/>
          <p:nvPr/>
        </p:nvSpPr>
        <p:spPr>
          <a:xfrm rot="10800000">
            <a:off x="4283968" y="620688"/>
            <a:ext cx="612068" cy="172819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sz="1400" b="1" dirty="0" smtClean="0">
                <a:solidFill>
                  <a:prstClr val="white"/>
                </a:solidFill>
              </a:rPr>
              <a:t>DEPLOYMENT</a:t>
            </a:r>
            <a:endParaRPr lang="da-DK" sz="1400" b="1" dirty="0">
              <a:solidFill>
                <a:prstClr val="white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4632433" y="2636912"/>
            <a:ext cx="1523743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prstClr val="white"/>
                </a:solidFill>
              </a:rPr>
              <a:t>Operational </a:t>
            </a:r>
            <a:r>
              <a:rPr lang="da-DK" sz="1400" b="1" dirty="0" err="1" smtClean="0">
                <a:solidFill>
                  <a:prstClr val="white"/>
                </a:solidFill>
              </a:rPr>
              <a:t>Cultural</a:t>
            </a:r>
            <a:r>
              <a:rPr lang="da-DK" sz="1400" b="1" dirty="0" smtClean="0">
                <a:solidFill>
                  <a:prstClr val="white"/>
                </a:solidFill>
              </a:rPr>
              <a:t> Analysis</a:t>
            </a:r>
            <a:endParaRPr lang="da-DK" sz="1400" b="1" dirty="0">
              <a:solidFill>
                <a:prstClr val="white"/>
              </a:solidFill>
            </a:endParaRPr>
          </a:p>
        </p:txBody>
      </p:sp>
      <p:cxnSp>
        <p:nvCxnSpPr>
          <p:cNvPr id="24" name="Lige forbindelse 23"/>
          <p:cNvCxnSpPr>
            <a:stCxn id="3" idx="2"/>
          </p:cNvCxnSpPr>
          <p:nvPr/>
        </p:nvCxnSpPr>
        <p:spPr>
          <a:xfrm flipV="1">
            <a:off x="4572000" y="2348880"/>
            <a:ext cx="0" cy="2921550"/>
          </a:xfrm>
          <a:prstGeom prst="line">
            <a:avLst/>
          </a:prstGeom>
          <a:ln w="25400">
            <a:solidFill>
              <a:srgbClr val="FF00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543" y="2491892"/>
            <a:ext cx="216376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6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solidFill>
                  <a:srgbClr val="669900"/>
                </a:solidFill>
              </a:rPr>
              <a:t>Sorry</a:t>
            </a:r>
            <a:r>
              <a:rPr lang="da-DK" b="1" dirty="0" smtClean="0">
                <a:solidFill>
                  <a:srgbClr val="669900"/>
                </a:solidFill>
              </a:rPr>
              <a:t>, mate: P</a:t>
            </a:r>
            <a:r>
              <a:rPr lang="da-DK" b="1" dirty="0" smtClean="0"/>
              <a:t> </a:t>
            </a:r>
            <a:r>
              <a:rPr lang="da-DK" b="1" dirty="0"/>
              <a:t>– </a:t>
            </a:r>
            <a:r>
              <a:rPr lang="da-DK" b="1" dirty="0" smtClean="0">
                <a:solidFill>
                  <a:srgbClr val="FFFF00"/>
                </a:solidFill>
              </a:rPr>
              <a:t>GEAC</a:t>
            </a:r>
            <a:r>
              <a:rPr lang="da-DK" b="1" dirty="0" smtClean="0"/>
              <a:t> </a:t>
            </a:r>
            <a:r>
              <a:rPr lang="da-DK" b="1" dirty="0"/>
              <a:t>– </a:t>
            </a:r>
            <a:r>
              <a:rPr lang="da-DK" b="1" i="1" dirty="0" smtClean="0">
                <a:solidFill>
                  <a:srgbClr val="FF0000"/>
                </a:solidFill>
              </a:rPr>
              <a:t>LO</a:t>
            </a:r>
            <a:r>
              <a:rPr lang="da-DK" b="1" i="1" dirty="0" smtClean="0"/>
              <a:t>!</a:t>
            </a:r>
            <a:endParaRPr lang="da-DK" b="1" dirty="0"/>
          </a:p>
        </p:txBody>
      </p:sp>
      <p:pic>
        <p:nvPicPr>
          <p:cNvPr id="4102" name="Picture 6" descr="pocket-kn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24038"/>
            <a:ext cx="6697663" cy="405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35150" y="3860800"/>
            <a:ext cx="1728788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a-DK" sz="4000" smtClean="0">
                <a:solidFill>
                  <a:srgbClr val="FFFFFF"/>
                </a:solidFill>
              </a:rPr>
              <a:t>ghkjksk</a:t>
            </a:r>
          </a:p>
        </p:txBody>
      </p:sp>
    </p:spTree>
    <p:extLst>
      <p:ext uri="{BB962C8B-B14F-4D97-AF65-F5344CB8AC3E}">
        <p14:creationId xmlns:p14="http://schemas.microsoft.com/office/powerpoint/2010/main" val="3688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TOOLS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b="1" dirty="0" err="1" smtClean="0"/>
              <a:t>paraphrasing</a:t>
            </a:r>
            <a:endParaRPr lang="da-DK" sz="2800" b="1" dirty="0" smtClean="0"/>
          </a:p>
          <a:p>
            <a:endParaRPr lang="da-DK" sz="2800" b="1" dirty="0" smtClean="0"/>
          </a:p>
          <a:p>
            <a:r>
              <a:rPr lang="da-DK" sz="2800" b="1" dirty="0" smtClean="0"/>
              <a:t>generalising</a:t>
            </a:r>
          </a:p>
          <a:p>
            <a:r>
              <a:rPr lang="da-DK" sz="2800" b="1" dirty="0" err="1" smtClean="0"/>
              <a:t>exemplifying</a:t>
            </a:r>
            <a:endParaRPr lang="da-DK" sz="2800" b="1" dirty="0" smtClean="0"/>
          </a:p>
          <a:p>
            <a:r>
              <a:rPr lang="da-DK" sz="2800" b="1" dirty="0" smtClean="0"/>
              <a:t>antonymising</a:t>
            </a:r>
          </a:p>
          <a:p>
            <a:r>
              <a:rPr lang="da-DK" sz="2800" b="1" dirty="0" err="1" smtClean="0"/>
              <a:t>concluding</a:t>
            </a:r>
            <a:endParaRPr lang="da-DK" sz="2800" b="1" dirty="0" smtClean="0"/>
          </a:p>
          <a:p>
            <a:endParaRPr lang="da-DK" sz="2800" b="1" dirty="0" smtClean="0"/>
          </a:p>
          <a:p>
            <a:r>
              <a:rPr lang="da-DK" sz="2800" b="1" dirty="0" err="1" smtClean="0"/>
              <a:t>literal</a:t>
            </a:r>
            <a:r>
              <a:rPr lang="da-DK" sz="2800" b="1" dirty="0" smtClean="0"/>
              <a:t> translation</a:t>
            </a:r>
          </a:p>
          <a:p>
            <a:r>
              <a:rPr lang="da-DK" sz="2800" b="1" dirty="0" err="1" smtClean="0"/>
              <a:t>omission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9054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0" dirty="0" smtClean="0"/>
              <a:t>TOOLS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059113" y="1916113"/>
            <a:ext cx="1223962" cy="1655762"/>
          </a:xfrm>
          <a:prstGeom prst="curvedRightArrow">
            <a:avLst>
              <a:gd name="adj1" fmla="val 27056"/>
              <a:gd name="adj2" fmla="val 54112"/>
              <a:gd name="adj3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 flipV="1">
            <a:off x="4643438" y="1773238"/>
            <a:ext cx="1295400" cy="1655762"/>
          </a:xfrm>
          <a:prstGeom prst="curvedLeftArrow">
            <a:avLst>
              <a:gd name="adj1" fmla="val 25564"/>
              <a:gd name="adj2" fmla="val 51127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84213" y="3500438"/>
            <a:ext cx="1008062" cy="3024187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979613" y="3644900"/>
            <a:ext cx="1008062" cy="3024188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419475" y="4581525"/>
            <a:ext cx="2879725" cy="936625"/>
          </a:xfrm>
          <a:prstGeom prst="leftRightArrow">
            <a:avLst>
              <a:gd name="adj1" fmla="val 50000"/>
              <a:gd name="adj2" fmla="val 6149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6659563" y="4292600"/>
            <a:ext cx="2303462" cy="1871663"/>
          </a:xfrm>
          <a:prstGeom prst="curvedDownArrow">
            <a:avLst>
              <a:gd name="adj1" fmla="val 24614"/>
              <a:gd name="adj2" fmla="val 49228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3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219700" y="2060575"/>
            <a:ext cx="3167063" cy="3097213"/>
          </a:xfrm>
          <a:custGeom>
            <a:avLst/>
            <a:gdLst>
              <a:gd name="T0" fmla="*/ 1583532 w 21600"/>
              <a:gd name="T1" fmla="*/ 0 h 21600"/>
              <a:gd name="T2" fmla="*/ 463769 w 21600"/>
              <a:gd name="T3" fmla="*/ 453541 h 21600"/>
              <a:gd name="T4" fmla="*/ 0 w 21600"/>
              <a:gd name="T5" fmla="*/ 1548607 h 21600"/>
              <a:gd name="T6" fmla="*/ 463769 w 21600"/>
              <a:gd name="T7" fmla="*/ 2643672 h 21600"/>
              <a:gd name="T8" fmla="*/ 1583532 w 21600"/>
              <a:gd name="T9" fmla="*/ 3097213 h 21600"/>
              <a:gd name="T10" fmla="*/ 2703294 w 21600"/>
              <a:gd name="T11" fmla="*/ 2643672 h 21600"/>
              <a:gd name="T12" fmla="*/ 3167063 w 21600"/>
              <a:gd name="T13" fmla="*/ 1548607 h 21600"/>
              <a:gd name="T14" fmla="*/ 2703294 w 21600"/>
              <a:gd name="T15" fmla="*/ 45354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2625" y="2327275"/>
            <a:ext cx="4176713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 sz="15600" b="1" smtClean="0">
                <a:solidFill>
                  <a:srgbClr val="FF0000"/>
                </a:solidFill>
              </a:rPr>
              <a:t>?</a:t>
            </a:r>
            <a:r>
              <a:rPr lang="da-DK" sz="15600" b="1" smtClean="0">
                <a:solidFill>
                  <a:srgbClr val="FFFF00"/>
                </a:solidFill>
              </a:rPr>
              <a:t>?</a:t>
            </a:r>
            <a:r>
              <a:rPr lang="da-DK" sz="15600" b="1" smtClean="0">
                <a:solidFill>
                  <a:srgbClr val="FF0000"/>
                </a:solidFill>
              </a:rPr>
              <a:t>?</a:t>
            </a:r>
            <a:endParaRPr lang="da-DK" sz="900" smtClean="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0" dirty="0" smtClean="0"/>
              <a:t>TOOLS?</a:t>
            </a:r>
          </a:p>
        </p:txBody>
      </p:sp>
    </p:spTree>
    <p:extLst>
      <p:ext uri="{BB962C8B-B14F-4D97-AF65-F5344CB8AC3E}">
        <p14:creationId xmlns:p14="http://schemas.microsoft.com/office/powerpoint/2010/main" val="8630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 b="1" dirty="0" smtClean="0"/>
              <a:t>TERMS in MILITARY TEXTS</a:t>
            </a:r>
            <a:endParaRPr lang="da-DK" sz="48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da-DK" sz="2800" b="1" dirty="0" smtClean="0"/>
              <a:t>”</a:t>
            </a:r>
            <a:r>
              <a:rPr lang="da-DK" sz="2800" b="1" dirty="0" err="1" smtClean="0"/>
              <a:t>Besides</a:t>
            </a:r>
            <a:r>
              <a:rPr lang="da-DK" sz="2800" b="1" dirty="0" smtClean="0"/>
              <a:t> the general problems of translation and interpretation, the </a:t>
            </a:r>
            <a:r>
              <a:rPr lang="da-DK" sz="2800" b="1" dirty="0" err="1" smtClean="0"/>
              <a:t>question</a:t>
            </a:r>
            <a:r>
              <a:rPr lang="da-DK" sz="2800" b="1" dirty="0" smtClean="0"/>
              <a:t> of </a:t>
            </a:r>
            <a:r>
              <a:rPr lang="da-DK" sz="2800" b="1" dirty="0" err="1" smtClean="0"/>
              <a:t>terminology</a:t>
            </a:r>
            <a:r>
              <a:rPr lang="da-DK" sz="2800" b="1" dirty="0" smtClean="0"/>
              <a:t> is </a:t>
            </a:r>
            <a:r>
              <a:rPr lang="da-DK" sz="2800" b="1" dirty="0" err="1" smtClean="0"/>
              <a:t>probably</a:t>
            </a:r>
            <a:r>
              <a:rPr lang="da-DK" sz="2800" b="1" dirty="0" smtClean="0"/>
              <a:t> the most </a:t>
            </a:r>
            <a:r>
              <a:rPr lang="da-DK" sz="2800" b="1" dirty="0" err="1" smtClean="0"/>
              <a:t>important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one</a:t>
            </a:r>
            <a:r>
              <a:rPr lang="da-DK" sz="2800" b="1" dirty="0" smtClean="0"/>
              <a:t> in </a:t>
            </a:r>
            <a:r>
              <a:rPr lang="da-DK" sz="2800" b="1" dirty="0" err="1" smtClean="0"/>
              <a:t>any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military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context</a:t>
            </a:r>
            <a:r>
              <a:rPr lang="da-DK" sz="2800" b="1" dirty="0" smtClean="0"/>
              <a:t>.</a:t>
            </a:r>
            <a:r>
              <a:rPr lang="da-DK" sz="2800" b="1" dirty="0"/>
              <a:t/>
            </a:r>
            <a:br>
              <a:rPr lang="da-DK" sz="2800" b="1" dirty="0"/>
            </a:br>
            <a:endParaRPr lang="da-DK" sz="2800" b="1" dirty="0"/>
          </a:p>
          <a:p>
            <a:r>
              <a:rPr lang="da-DK" sz="2800" b="1" dirty="0" smtClean="0"/>
              <a:t>One </a:t>
            </a:r>
            <a:r>
              <a:rPr lang="da-DK" sz="2800" b="1" dirty="0" err="1" smtClean="0"/>
              <a:t>specific</a:t>
            </a:r>
            <a:r>
              <a:rPr lang="da-DK" sz="2800" b="1" dirty="0" smtClean="0"/>
              <a:t> feature of </a:t>
            </a:r>
            <a:r>
              <a:rPr lang="da-DK" sz="2800" b="1" dirty="0" err="1" smtClean="0"/>
              <a:t>different</a:t>
            </a:r>
            <a:r>
              <a:rPr lang="da-DK" sz="2800" b="1" dirty="0" smtClean="0"/>
              <a:t> kinds of </a:t>
            </a:r>
            <a:r>
              <a:rPr lang="da-DK" sz="2800" b="1" dirty="0" err="1" smtClean="0"/>
              <a:t>military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texts</a:t>
            </a:r>
            <a:r>
              <a:rPr lang="da-DK" sz="2800" b="1" dirty="0" smtClean="0"/>
              <a:t> is the </a:t>
            </a:r>
            <a:r>
              <a:rPr lang="da-DK" sz="2800" b="1" dirty="0" err="1" smtClean="0"/>
              <a:t>frequency</a:t>
            </a:r>
            <a:r>
              <a:rPr lang="da-DK" sz="2800" b="1" dirty="0" smtClean="0"/>
              <a:t> of all sorts of </a:t>
            </a:r>
            <a:r>
              <a:rPr lang="da-DK" sz="2800" b="1" dirty="0" err="1" smtClean="0"/>
              <a:t>military</a:t>
            </a:r>
            <a:r>
              <a:rPr lang="da-DK" sz="2800" b="1" dirty="0" smtClean="0"/>
              <a:t> terms.”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/>
          </a:p>
          <a:p>
            <a:pPr>
              <a:buFontTx/>
              <a:buNone/>
            </a:pPr>
            <a:r>
              <a:rPr lang="da-DK" sz="2800" dirty="0"/>
              <a:t>(</a:t>
            </a:r>
            <a:r>
              <a:rPr lang="da-DK" sz="2400" dirty="0" err="1"/>
              <a:t>G.M.Strelkovsky</a:t>
            </a:r>
            <a:r>
              <a:rPr lang="da-DK" sz="2400" dirty="0"/>
              <a:t>: </a:t>
            </a:r>
            <a:r>
              <a:rPr lang="da-DK" sz="2400" dirty="0" smtClean="0"/>
              <a:t>”</a:t>
            </a:r>
            <a:r>
              <a:rPr lang="da-DK" sz="2400" dirty="0" err="1" smtClean="0"/>
              <a:t>Theory</a:t>
            </a:r>
            <a:r>
              <a:rPr lang="da-DK" sz="2400" dirty="0" smtClean="0"/>
              <a:t> and </a:t>
            </a:r>
            <a:r>
              <a:rPr lang="da-DK" sz="2400" dirty="0" err="1" smtClean="0"/>
              <a:t>Praxis</a:t>
            </a:r>
            <a:r>
              <a:rPr lang="da-DK" sz="2400" dirty="0" smtClean="0"/>
              <a:t> of </a:t>
            </a:r>
            <a:r>
              <a:rPr lang="da-DK" sz="2400" dirty="0" err="1" smtClean="0"/>
              <a:t>Military</a:t>
            </a:r>
            <a:r>
              <a:rPr lang="da-DK" sz="2400" dirty="0" smtClean="0"/>
              <a:t> Translation and Interpretation”, </a:t>
            </a:r>
            <a:r>
              <a:rPr lang="da-DK" sz="2400" dirty="0" err="1" smtClean="0"/>
              <a:t>Moscow</a:t>
            </a:r>
            <a:r>
              <a:rPr lang="da-DK" sz="2400" dirty="0" smtClean="0"/>
              <a:t> </a:t>
            </a:r>
            <a:r>
              <a:rPr lang="da-DK" sz="2400" dirty="0"/>
              <a:t>1979)</a:t>
            </a:r>
          </a:p>
        </p:txBody>
      </p:sp>
    </p:spTree>
    <p:extLst>
      <p:ext uri="{BB962C8B-B14F-4D97-AF65-F5344CB8AC3E}">
        <p14:creationId xmlns:p14="http://schemas.microsoft.com/office/powerpoint/2010/main" val="291259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0" dirty="0" smtClean="0"/>
              <a:t>THE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527175"/>
            <a:ext cx="8218488" cy="53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a-DK" sz="2600" dirty="0" err="1" smtClean="0"/>
              <a:t>Impression</a:t>
            </a:r>
            <a:r>
              <a:rPr lang="da-DK" sz="2600" dirty="0" smtClean="0"/>
              <a:t> by </a:t>
            </a:r>
            <a:r>
              <a:rPr lang="da-DK" sz="2600" dirty="0" err="1" smtClean="0"/>
              <a:t>user</a:t>
            </a:r>
            <a:r>
              <a:rPr lang="da-DK" sz="2600" dirty="0" smtClean="0"/>
              <a:t>/</a:t>
            </a:r>
            <a:r>
              <a:rPr lang="da-DK" sz="2600" dirty="0" err="1" smtClean="0"/>
              <a:t>audience</a:t>
            </a:r>
            <a:r>
              <a:rPr lang="da-DK" sz="2600" dirty="0" smtClean="0"/>
              <a:t>: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0225" y="3429000"/>
            <a:ext cx="8218488" cy="576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a-DK" sz="2600" dirty="0" err="1" smtClean="0"/>
              <a:t>Interpreter’s</a:t>
            </a:r>
            <a:r>
              <a:rPr lang="da-DK" sz="2600" dirty="0" smtClean="0"/>
              <a:t> reality: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11188" y="1989138"/>
            <a:ext cx="4752975" cy="936625"/>
          </a:xfrm>
          <a:custGeom>
            <a:avLst/>
            <a:gdLst>
              <a:gd name="T0" fmla="*/ 3564731 w 21600"/>
              <a:gd name="T1" fmla="*/ 0 h 21600"/>
              <a:gd name="T2" fmla="*/ 0 w 21600"/>
              <a:gd name="T3" fmla="*/ 468313 h 21600"/>
              <a:gd name="T4" fmla="*/ 3564731 w 21600"/>
              <a:gd name="T5" fmla="*/ 936625 h 21600"/>
              <a:gd name="T6" fmla="*/ 4752975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11188" y="4221163"/>
            <a:ext cx="431800" cy="936625"/>
          </a:xfrm>
          <a:custGeom>
            <a:avLst/>
            <a:gdLst>
              <a:gd name="T0" fmla="*/ 323850 w 21600"/>
              <a:gd name="T1" fmla="*/ 0 h 21600"/>
              <a:gd name="T2" fmla="*/ 0 w 21600"/>
              <a:gd name="T3" fmla="*/ 468313 h 21600"/>
              <a:gd name="T4" fmla="*/ 323850 w 21600"/>
              <a:gd name="T5" fmla="*/ 936625 h 21600"/>
              <a:gd name="T6" fmla="*/ 431800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187450" y="4076700"/>
            <a:ext cx="647700" cy="936625"/>
          </a:xfrm>
          <a:prstGeom prst="curvedDownArrow">
            <a:avLst>
              <a:gd name="adj1" fmla="val 20000"/>
              <a:gd name="adj2" fmla="val 40000"/>
              <a:gd name="adj3" fmla="val 482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908175" y="4221163"/>
            <a:ext cx="431800" cy="9366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203575" y="4221163"/>
            <a:ext cx="504825" cy="936625"/>
          </a:xfrm>
          <a:custGeom>
            <a:avLst/>
            <a:gdLst>
              <a:gd name="T0" fmla="*/ 378619 w 21600"/>
              <a:gd name="T1" fmla="*/ 0 h 21600"/>
              <a:gd name="T2" fmla="*/ 0 w 21600"/>
              <a:gd name="T3" fmla="*/ 468313 h 21600"/>
              <a:gd name="T4" fmla="*/ 378619 w 21600"/>
              <a:gd name="T5" fmla="*/ 936625 h 21600"/>
              <a:gd name="T6" fmla="*/ 504825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636963" y="4260850"/>
            <a:ext cx="13668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 sz="4800" b="1" smtClean="0">
                <a:solidFill>
                  <a:srgbClr val="FF0000"/>
                </a:solidFill>
              </a:rPr>
              <a:t>?</a:t>
            </a:r>
            <a:r>
              <a:rPr lang="da-DK" sz="4800" b="1" smtClean="0">
                <a:solidFill>
                  <a:srgbClr val="FFFF00"/>
                </a:solidFill>
              </a:rPr>
              <a:t>?</a:t>
            </a:r>
            <a:r>
              <a:rPr lang="da-DK" sz="4800" b="1" smtClean="0">
                <a:solidFill>
                  <a:srgbClr val="FF0000"/>
                </a:solidFill>
              </a:rPr>
              <a:t>?</a:t>
            </a:r>
            <a:endParaRPr lang="da-DK" sz="200" smtClean="0">
              <a:solidFill>
                <a:srgbClr val="000000"/>
              </a:solidFill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003800" y="4221163"/>
            <a:ext cx="360363" cy="936625"/>
          </a:xfrm>
          <a:prstGeom prst="curvedRightArrow">
            <a:avLst>
              <a:gd name="adj1" fmla="val 51982"/>
              <a:gd name="adj2" fmla="val 103965"/>
              <a:gd name="adj3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flipV="1">
            <a:off x="5508625" y="4078288"/>
            <a:ext cx="287338" cy="1006475"/>
          </a:xfrm>
          <a:prstGeom prst="curvedLeftArrow">
            <a:avLst>
              <a:gd name="adj1" fmla="val 70055"/>
              <a:gd name="adj2" fmla="val 140110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5940425" y="4149725"/>
            <a:ext cx="431800" cy="936625"/>
          </a:xfrm>
          <a:custGeom>
            <a:avLst/>
            <a:gdLst>
              <a:gd name="T0" fmla="*/ 323850 w 21600"/>
              <a:gd name="T1" fmla="*/ 0 h 21600"/>
              <a:gd name="T2" fmla="*/ 0 w 21600"/>
              <a:gd name="T3" fmla="*/ 468313 h 21600"/>
              <a:gd name="T4" fmla="*/ 323850 w 21600"/>
              <a:gd name="T5" fmla="*/ 936625 h 21600"/>
              <a:gd name="T6" fmla="*/ 431800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2411413" y="4365625"/>
            <a:ext cx="720725" cy="647700"/>
          </a:xfrm>
          <a:custGeom>
            <a:avLst/>
            <a:gdLst>
              <a:gd name="T0" fmla="*/ 360363 w 21600"/>
              <a:gd name="T1" fmla="*/ 0 h 21600"/>
              <a:gd name="T2" fmla="*/ 105539 w 21600"/>
              <a:gd name="T3" fmla="*/ 94846 h 21600"/>
              <a:gd name="T4" fmla="*/ 0 w 21600"/>
              <a:gd name="T5" fmla="*/ 323850 h 21600"/>
              <a:gd name="T6" fmla="*/ 105539 w 21600"/>
              <a:gd name="T7" fmla="*/ 552854 h 21600"/>
              <a:gd name="T8" fmla="*/ 360363 w 21600"/>
              <a:gd name="T9" fmla="*/ 647700 h 21600"/>
              <a:gd name="T10" fmla="*/ 615186 w 21600"/>
              <a:gd name="T11" fmla="*/ 552854 h 21600"/>
              <a:gd name="T12" fmla="*/ 720725 w 21600"/>
              <a:gd name="T13" fmla="*/ 323850 h 21600"/>
              <a:gd name="T14" fmla="*/ 615186 w 21600"/>
              <a:gd name="T15" fmla="*/ 948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6516688" y="4149725"/>
            <a:ext cx="360362" cy="1079500"/>
          </a:xfrm>
          <a:prstGeom prst="downArrow">
            <a:avLst>
              <a:gd name="adj1" fmla="val 50000"/>
              <a:gd name="adj2" fmla="val 7489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7812088" y="4006850"/>
            <a:ext cx="431800" cy="1150938"/>
          </a:xfrm>
          <a:prstGeom prst="upArrow">
            <a:avLst>
              <a:gd name="adj1" fmla="val 50000"/>
              <a:gd name="adj2" fmla="val 6663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6877050" y="4148138"/>
            <a:ext cx="360363" cy="936625"/>
          </a:xfrm>
          <a:prstGeom prst="curvedRightArrow">
            <a:avLst>
              <a:gd name="adj1" fmla="val 51982"/>
              <a:gd name="adj2" fmla="val 103965"/>
              <a:gd name="adj3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flipV="1">
            <a:off x="7380288" y="4006850"/>
            <a:ext cx="287337" cy="1006475"/>
          </a:xfrm>
          <a:prstGeom prst="curvedLeftArrow">
            <a:avLst>
              <a:gd name="adj1" fmla="val 70055"/>
              <a:gd name="adj2" fmla="val 140111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8316913" y="4148138"/>
            <a:ext cx="431800" cy="936625"/>
          </a:xfrm>
          <a:custGeom>
            <a:avLst/>
            <a:gdLst>
              <a:gd name="T0" fmla="*/ 323850 w 21600"/>
              <a:gd name="T1" fmla="*/ 0 h 21600"/>
              <a:gd name="T2" fmla="*/ 0 w 21600"/>
              <a:gd name="T3" fmla="*/ 468313 h 21600"/>
              <a:gd name="T4" fmla="*/ 323850 w 21600"/>
              <a:gd name="T5" fmla="*/ 936625 h 21600"/>
              <a:gd name="T6" fmla="*/ 431800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547813" y="2239963"/>
            <a:ext cx="2735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sz="2000" b="1" dirty="0" smtClean="0">
                <a:solidFill>
                  <a:srgbClr val="000000"/>
                </a:solidFill>
              </a:rPr>
              <a:t>”</a:t>
            </a:r>
            <a:r>
              <a:rPr lang="da-DK" sz="2000" b="1" dirty="0" err="1" smtClean="0">
                <a:solidFill>
                  <a:srgbClr val="000000"/>
                </a:solidFill>
              </a:rPr>
              <a:t>Talking</a:t>
            </a:r>
            <a:r>
              <a:rPr lang="da-DK" sz="2000" b="1" dirty="0" smtClean="0">
                <a:solidFill>
                  <a:srgbClr val="000000"/>
                </a:solidFill>
              </a:rPr>
              <a:t> </a:t>
            </a:r>
            <a:r>
              <a:rPr lang="da-DK" sz="2000" b="1" dirty="0" err="1" smtClean="0">
                <a:solidFill>
                  <a:srgbClr val="000000"/>
                </a:solidFill>
              </a:rPr>
              <a:t>machine</a:t>
            </a:r>
            <a:r>
              <a:rPr lang="da-DK" sz="2000" b="1" dirty="0" smtClean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5508625" y="1989138"/>
            <a:ext cx="3167063" cy="936625"/>
          </a:xfrm>
          <a:custGeom>
            <a:avLst/>
            <a:gdLst>
              <a:gd name="T0" fmla="*/ 2375297 w 21600"/>
              <a:gd name="T1" fmla="*/ 0 h 21600"/>
              <a:gd name="T2" fmla="*/ 0 w 21600"/>
              <a:gd name="T3" fmla="*/ 468313 h 21600"/>
              <a:gd name="T4" fmla="*/ 2375297 w 21600"/>
              <a:gd name="T5" fmla="*/ 936625 h 21600"/>
              <a:gd name="T6" fmla="*/ 3167063 w 21600"/>
              <a:gd name="T7" fmla="*/ 4683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942013" y="2239963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a-DK" sz="2000" b="1" dirty="0" smtClean="0">
                <a:solidFill>
                  <a:srgbClr val="000000"/>
                </a:solidFill>
              </a:rPr>
              <a:t>”</a:t>
            </a:r>
            <a:r>
              <a:rPr lang="da-DK" sz="2000" b="1" dirty="0" err="1" smtClean="0">
                <a:solidFill>
                  <a:srgbClr val="000000"/>
                </a:solidFill>
              </a:rPr>
              <a:t>Talking</a:t>
            </a:r>
            <a:r>
              <a:rPr lang="da-DK" sz="2000" b="1" dirty="0" smtClean="0">
                <a:solidFill>
                  <a:srgbClr val="000000"/>
                </a:solidFill>
              </a:rPr>
              <a:t> </a:t>
            </a:r>
            <a:r>
              <a:rPr lang="da-DK" sz="2000" b="1" dirty="0" err="1" smtClean="0">
                <a:solidFill>
                  <a:srgbClr val="000000"/>
                </a:solidFill>
              </a:rPr>
              <a:t>machine</a:t>
            </a:r>
            <a:r>
              <a:rPr lang="da-DK" sz="2000" b="1" dirty="0" smtClean="0">
                <a:solidFill>
                  <a:srgbClr val="0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7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/>
      <p:bldP spid="12309" grpId="0" animBg="1"/>
      <p:bldP spid="123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interpreter’s</a:t>
            </a:r>
            <a:r>
              <a:rPr lang="da-DK" b="1" dirty="0" smtClean="0"/>
              <a:t> personality</a:t>
            </a:r>
            <a:endParaRPr lang="da-DK" sz="2100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729038" cy="4924425"/>
          </a:xfrm>
        </p:spPr>
        <p:txBody>
          <a:bodyPr/>
          <a:lstStyle/>
          <a:p>
            <a:r>
              <a:rPr lang="da-DK" sz="4400" b="1" dirty="0" err="1" smtClean="0"/>
              <a:t>extrovert</a:t>
            </a:r>
            <a:r>
              <a:rPr lang="da-DK" sz="4400" b="1" dirty="0" smtClean="0"/>
              <a:t>?</a:t>
            </a:r>
          </a:p>
          <a:p>
            <a:r>
              <a:rPr lang="da-DK" sz="4400" b="1" dirty="0" smtClean="0"/>
              <a:t>introvert?</a:t>
            </a:r>
          </a:p>
          <a:p>
            <a:endParaRPr lang="da-DK" sz="4400" b="1" dirty="0" smtClean="0"/>
          </a:p>
          <a:p>
            <a:r>
              <a:rPr lang="da-DK" sz="4400" b="1" dirty="0" err="1" smtClean="0"/>
              <a:t>curious</a:t>
            </a:r>
            <a:r>
              <a:rPr lang="da-DK" sz="4400" b="1" dirty="0" smtClean="0"/>
              <a:t>!!!!!</a:t>
            </a:r>
            <a:endParaRPr lang="da-DK" sz="4400" b="1" dirty="0"/>
          </a:p>
        </p:txBody>
      </p:sp>
      <p:pic>
        <p:nvPicPr>
          <p:cNvPr id="77830" name="Picture 6" descr="Bille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2205038"/>
            <a:ext cx="3997325" cy="3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interpreter and his ”</a:t>
            </a:r>
            <a:r>
              <a:rPr lang="da-DK" b="1" dirty="0" err="1" smtClean="0"/>
              <a:t>client</a:t>
            </a:r>
            <a:r>
              <a:rPr lang="da-DK" b="1" dirty="0" smtClean="0"/>
              <a:t>(s)”</a:t>
            </a:r>
            <a:endParaRPr lang="da-DK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b="1" dirty="0" smtClean="0"/>
              <a:t>The interpreter </a:t>
            </a:r>
            <a:r>
              <a:rPr lang="da-DK" b="1" dirty="0" err="1" smtClean="0"/>
              <a:t>shares</a:t>
            </a:r>
            <a:r>
              <a:rPr lang="da-DK" b="1" dirty="0" smtClean="0"/>
              <a:t> with his ”</a:t>
            </a:r>
            <a:r>
              <a:rPr lang="da-DK" b="1" dirty="0" err="1" smtClean="0"/>
              <a:t>client</a:t>
            </a:r>
            <a:r>
              <a:rPr lang="da-DK" b="1" dirty="0" smtClean="0"/>
              <a:t>” the </a:t>
            </a:r>
            <a:r>
              <a:rPr lang="da-DK" b="1" dirty="0" err="1" smtClean="0"/>
              <a:t>responsibility</a:t>
            </a:r>
            <a:r>
              <a:rPr lang="da-DK" dirty="0" smtClean="0"/>
              <a:t> to </a:t>
            </a:r>
            <a:r>
              <a:rPr lang="da-DK" dirty="0" err="1" smtClean="0"/>
              <a:t>get</a:t>
            </a:r>
            <a:r>
              <a:rPr lang="da-DK" dirty="0" smtClean="0"/>
              <a:t> the </a:t>
            </a:r>
            <a:r>
              <a:rPr lang="da-DK" dirty="0" err="1" smtClean="0"/>
              <a:t>full</a:t>
            </a:r>
            <a:r>
              <a:rPr lang="da-DK" dirty="0" smtClean="0"/>
              <a:t> </a:t>
            </a:r>
            <a:r>
              <a:rPr lang="da-DK" dirty="0" err="1" smtClean="0"/>
              <a:t>effect</a:t>
            </a:r>
            <a:r>
              <a:rPr lang="da-DK" dirty="0" smtClean="0"/>
              <a:t> of the </a:t>
            </a:r>
            <a:r>
              <a:rPr lang="da-DK" dirty="0" err="1" smtClean="0"/>
              <a:t>interpreter’s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endParaRPr lang="da-DK" dirty="0" smtClean="0"/>
          </a:p>
          <a:p>
            <a:pPr lvl="1">
              <a:lnSpc>
                <a:spcPct val="90000"/>
              </a:lnSpc>
            </a:pPr>
            <a:r>
              <a:rPr lang="da-DK" dirty="0" smtClean="0"/>
              <a:t>the interpreter must guide </a:t>
            </a:r>
            <a:r>
              <a:rPr lang="da-DK" smtClean="0"/>
              <a:t>his </a:t>
            </a:r>
            <a:r>
              <a:rPr lang="da-DK" smtClean="0"/>
              <a:t>”</a:t>
            </a:r>
            <a:r>
              <a:rPr lang="sl-SI" smtClean="0"/>
              <a:t>client</a:t>
            </a:r>
            <a:r>
              <a:rPr lang="da-DK" dirty="0" smtClean="0"/>
              <a:t>” </a:t>
            </a:r>
            <a:r>
              <a:rPr lang="da-DK" dirty="0" smtClean="0"/>
              <a:t>(short passages, slower pace, repetition)</a:t>
            </a:r>
            <a:endParaRPr lang="da-DK" dirty="0"/>
          </a:p>
          <a:p>
            <a:pPr>
              <a:lnSpc>
                <a:spcPct val="90000"/>
              </a:lnSpc>
            </a:pPr>
            <a:r>
              <a:rPr lang="da-DK" dirty="0" err="1" smtClean="0"/>
              <a:t>good</a:t>
            </a:r>
            <a:r>
              <a:rPr lang="da-DK" dirty="0" smtClean="0"/>
              <a:t> </a:t>
            </a:r>
            <a:r>
              <a:rPr lang="da-DK" dirty="0" err="1" smtClean="0"/>
              <a:t>cooperation</a:t>
            </a:r>
            <a:r>
              <a:rPr lang="da-DK" dirty="0" smtClean="0"/>
              <a:t> </a:t>
            </a:r>
            <a:r>
              <a:rPr lang="da-DK" dirty="0" err="1" smtClean="0"/>
              <a:t>during</a:t>
            </a:r>
            <a:r>
              <a:rPr lang="da-DK" dirty="0" smtClean="0"/>
              <a:t> the </a:t>
            </a:r>
            <a:r>
              <a:rPr lang="da-DK" dirty="0" err="1" smtClean="0"/>
              <a:t>preperation</a:t>
            </a:r>
            <a:r>
              <a:rPr lang="da-DK" dirty="0" smtClean="0"/>
              <a:t> with the ”</a:t>
            </a:r>
            <a:r>
              <a:rPr lang="da-DK" dirty="0" err="1" smtClean="0"/>
              <a:t>client</a:t>
            </a:r>
            <a:r>
              <a:rPr lang="da-DK" dirty="0" smtClean="0"/>
              <a:t>” is the </a:t>
            </a:r>
            <a:r>
              <a:rPr lang="da-DK" dirty="0" err="1" smtClean="0"/>
              <a:t>best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to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interpreter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seen</a:t>
            </a:r>
            <a:r>
              <a:rPr lang="da-DK" dirty="0" smtClean="0"/>
              <a:t> as the ideal ”</a:t>
            </a:r>
            <a:r>
              <a:rPr lang="da-DK" dirty="0" err="1" smtClean="0"/>
              <a:t>talking</a:t>
            </a:r>
            <a:r>
              <a:rPr lang="da-DK" dirty="0" smtClean="0"/>
              <a:t> </a:t>
            </a:r>
            <a:r>
              <a:rPr lang="da-DK" dirty="0" err="1" smtClean="0"/>
              <a:t>machine</a:t>
            </a:r>
            <a:r>
              <a:rPr lang="da-DK" dirty="0" smtClean="0"/>
              <a:t>”</a:t>
            </a:r>
            <a:endParaRPr lang="da-DK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da-DK" dirty="0" err="1" smtClean="0"/>
              <a:t>content</a:t>
            </a:r>
            <a:r>
              <a:rPr lang="da-DK" dirty="0" smtClean="0"/>
              <a:t>, </a:t>
            </a:r>
            <a:r>
              <a:rPr lang="da-DK" dirty="0" err="1" smtClean="0"/>
              <a:t>language</a:t>
            </a:r>
            <a:r>
              <a:rPr lang="da-DK" dirty="0" smtClean="0"/>
              <a:t>, </a:t>
            </a:r>
            <a:r>
              <a:rPr lang="da-DK" dirty="0" err="1" smtClean="0"/>
              <a:t>psychology</a:t>
            </a:r>
            <a:r>
              <a:rPr lang="da-DK" dirty="0" smtClean="0"/>
              <a:t>, </a:t>
            </a:r>
            <a:r>
              <a:rPr lang="da-DK" dirty="0" err="1" smtClean="0"/>
              <a:t>expectations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880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The </a:t>
            </a:r>
            <a:r>
              <a:rPr lang="da-DK" b="1" dirty="0" err="1" smtClean="0"/>
              <a:t>interpreter’s</a:t>
            </a:r>
            <a:r>
              <a:rPr lang="da-DK" b="1" dirty="0" smtClean="0"/>
              <a:t> ”</a:t>
            </a:r>
            <a:r>
              <a:rPr lang="da-DK" b="1" dirty="0" err="1" smtClean="0"/>
              <a:t>client</a:t>
            </a:r>
            <a:r>
              <a:rPr lang="da-DK" b="1" dirty="0" smtClean="0"/>
              <a:t>”</a:t>
            </a:r>
            <a:endParaRPr lang="da-DK" b="1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9338" y="1600200"/>
            <a:ext cx="3744912" cy="4525963"/>
          </a:xfrm>
        </p:spPr>
        <p:txBody>
          <a:bodyPr/>
          <a:lstStyle/>
          <a:p>
            <a:r>
              <a:rPr lang="da-DK" b="1" dirty="0" err="1" smtClean="0"/>
              <a:t>convuluted</a:t>
            </a:r>
            <a:r>
              <a:rPr lang="da-DK" b="1" dirty="0" smtClean="0"/>
              <a:t> </a:t>
            </a:r>
            <a:r>
              <a:rPr lang="da-DK" b="1" dirty="0" err="1" smtClean="0"/>
              <a:t>language</a:t>
            </a:r>
            <a:r>
              <a:rPr lang="da-DK" b="1" dirty="0" smtClean="0"/>
              <a:t> by the ”</a:t>
            </a:r>
            <a:r>
              <a:rPr lang="da-DK" b="1" dirty="0" err="1" smtClean="0"/>
              <a:t>client</a:t>
            </a:r>
            <a:r>
              <a:rPr lang="da-DK" b="1" dirty="0" smtClean="0"/>
              <a:t>” </a:t>
            </a:r>
            <a:r>
              <a:rPr lang="da-DK" b="1" dirty="0" err="1" smtClean="0"/>
              <a:t>may</a:t>
            </a:r>
            <a:r>
              <a:rPr lang="da-DK" b="1" dirty="0" smtClean="0"/>
              <a:t> not </a:t>
            </a:r>
            <a:r>
              <a:rPr lang="da-DK" b="1" dirty="0" err="1" smtClean="0"/>
              <a:t>happen</a:t>
            </a:r>
            <a:r>
              <a:rPr lang="da-DK" b="1" dirty="0" smtClean="0"/>
              <a:t> </a:t>
            </a:r>
            <a:r>
              <a:rPr lang="da-DK" b="1" dirty="0" err="1" smtClean="0"/>
              <a:t>because</a:t>
            </a:r>
            <a:r>
              <a:rPr lang="da-DK" b="1" dirty="0" smtClean="0"/>
              <a:t> of bad intentions, but due to </a:t>
            </a:r>
            <a:r>
              <a:rPr lang="da-DK" b="1" dirty="0" err="1" smtClean="0"/>
              <a:t>lack</a:t>
            </a:r>
            <a:r>
              <a:rPr lang="da-DK" b="1" dirty="0" smtClean="0"/>
              <a:t> of </a:t>
            </a:r>
            <a:r>
              <a:rPr lang="da-DK" b="1" dirty="0" err="1" smtClean="0"/>
              <a:t>understanding</a:t>
            </a:r>
            <a:r>
              <a:rPr lang="da-DK" b="1" dirty="0" smtClean="0"/>
              <a:t>!</a:t>
            </a:r>
            <a:endParaRPr lang="da-DK" b="1" dirty="0"/>
          </a:p>
          <a:p>
            <a:endParaRPr lang="da-DK" b="1" dirty="0"/>
          </a:p>
        </p:txBody>
      </p:sp>
      <p:pic>
        <p:nvPicPr>
          <p:cNvPr id="75781" name="Picture 5" descr="Pointless, No win situation. by Kamensky, Mar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 t="14023" r="5768" b="7959"/>
          <a:stretch>
            <a:fillRect/>
          </a:stretch>
        </p:blipFill>
        <p:spPr bwMode="auto">
          <a:xfrm>
            <a:off x="569913" y="1485900"/>
            <a:ext cx="3786187" cy="47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7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Training </a:t>
            </a:r>
            <a:r>
              <a:rPr lang="da-DK" dirty="0" err="1" smtClean="0"/>
              <a:t>interpreters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Focus points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b="1" dirty="0" smtClean="0"/>
              <a:t>short </a:t>
            </a:r>
            <a:r>
              <a:rPr lang="da-DK" sz="2800" b="1" dirty="0" err="1" smtClean="0"/>
              <a:t>introduction</a:t>
            </a:r>
            <a:r>
              <a:rPr lang="da-DK" sz="2800" b="1" dirty="0" smtClean="0"/>
              <a:t> to </a:t>
            </a:r>
            <a:r>
              <a:rPr lang="da-DK" sz="2800" b="1" dirty="0" err="1" smtClean="0"/>
              <a:t>basic</a:t>
            </a:r>
            <a:r>
              <a:rPr lang="da-DK" sz="2800" b="1" dirty="0" smtClean="0"/>
              <a:t> principles</a:t>
            </a:r>
          </a:p>
          <a:p>
            <a:pPr lvl="1"/>
            <a:r>
              <a:rPr lang="da-DK" sz="2400" dirty="0" err="1" smtClean="0"/>
              <a:t>also</a:t>
            </a:r>
            <a:r>
              <a:rPr lang="da-DK" sz="2400" dirty="0" smtClean="0"/>
              <a:t> the </a:t>
            </a:r>
            <a:r>
              <a:rPr lang="da-DK" sz="2400" dirty="0" err="1" smtClean="0"/>
              <a:t>obvious</a:t>
            </a:r>
            <a:r>
              <a:rPr lang="da-DK" sz="2400" dirty="0" smtClean="0"/>
              <a:t> </a:t>
            </a:r>
            <a:r>
              <a:rPr lang="da-DK" sz="2400" dirty="0" err="1" smtClean="0"/>
              <a:t>ones</a:t>
            </a:r>
            <a:endParaRPr lang="da-DK" sz="2400" dirty="0" smtClean="0"/>
          </a:p>
          <a:p>
            <a:r>
              <a:rPr lang="da-DK" sz="2800" b="1" dirty="0" err="1" smtClean="0"/>
              <a:t>lots</a:t>
            </a:r>
            <a:r>
              <a:rPr lang="da-DK" sz="2800" b="1" dirty="0" smtClean="0"/>
              <a:t> of practical </a:t>
            </a:r>
            <a:r>
              <a:rPr lang="da-DK" sz="2800" b="1" dirty="0" err="1" smtClean="0"/>
              <a:t>training</a:t>
            </a:r>
            <a:endParaRPr lang="da-DK" sz="2800" b="1" dirty="0" smtClean="0"/>
          </a:p>
          <a:p>
            <a:pPr lvl="1"/>
            <a:r>
              <a:rPr lang="da-DK" sz="2400" dirty="0" err="1" smtClean="0"/>
              <a:t>along</a:t>
            </a:r>
            <a:r>
              <a:rPr lang="da-DK" sz="2400" dirty="0" smtClean="0"/>
              <a:t> with the </a:t>
            </a:r>
            <a:r>
              <a:rPr lang="da-DK" sz="2400" dirty="0" err="1" smtClean="0"/>
              <a:t>progress</a:t>
            </a:r>
            <a:r>
              <a:rPr lang="da-DK" sz="2400" dirty="0" smtClean="0"/>
              <a:t> in </a:t>
            </a:r>
            <a:r>
              <a:rPr lang="da-DK" sz="2400" dirty="0" err="1" smtClean="0"/>
              <a:t>knowledge</a:t>
            </a:r>
            <a:r>
              <a:rPr lang="da-DK" sz="2400" dirty="0" smtClean="0"/>
              <a:t> of </a:t>
            </a:r>
            <a:r>
              <a:rPr lang="da-DK" sz="2400" dirty="0" err="1" smtClean="0"/>
              <a:t>military</a:t>
            </a:r>
            <a:r>
              <a:rPr lang="da-DK" sz="2400" dirty="0" smtClean="0"/>
              <a:t> </a:t>
            </a:r>
            <a:r>
              <a:rPr lang="da-DK" sz="2400" dirty="0" err="1" smtClean="0"/>
              <a:t>matters</a:t>
            </a:r>
            <a:r>
              <a:rPr lang="da-DK" sz="2400" dirty="0" smtClean="0"/>
              <a:t> and </a:t>
            </a:r>
            <a:r>
              <a:rPr lang="da-DK" sz="2400" dirty="0" err="1" smtClean="0"/>
              <a:t>related</a:t>
            </a:r>
            <a:r>
              <a:rPr lang="da-DK" sz="2400" dirty="0" smtClean="0"/>
              <a:t> </a:t>
            </a:r>
            <a:r>
              <a:rPr lang="da-DK" sz="2400" dirty="0" err="1" smtClean="0"/>
              <a:t>terminology</a:t>
            </a:r>
            <a:endParaRPr lang="da-DK" sz="2400" dirty="0" smtClean="0"/>
          </a:p>
          <a:p>
            <a:r>
              <a:rPr lang="da-DK" sz="2800" b="1" dirty="0" err="1" smtClean="0"/>
              <a:t>exercises</a:t>
            </a:r>
            <a:r>
              <a:rPr lang="da-DK" sz="2800" b="1" dirty="0" smtClean="0"/>
              <a:t> as </a:t>
            </a:r>
            <a:r>
              <a:rPr lang="da-DK" sz="2800" b="1" dirty="0" err="1" smtClean="0"/>
              <a:t>realistic</a:t>
            </a:r>
            <a:r>
              <a:rPr lang="da-DK" sz="2800" b="1" dirty="0" smtClean="0"/>
              <a:t> as </a:t>
            </a:r>
            <a:r>
              <a:rPr lang="da-DK" sz="2800" b="1" dirty="0" err="1" smtClean="0"/>
              <a:t>possible</a:t>
            </a:r>
            <a:endParaRPr lang="da-DK" sz="2800" b="1" dirty="0" smtClean="0"/>
          </a:p>
          <a:p>
            <a:pPr lvl="1"/>
            <a:r>
              <a:rPr lang="da-DK" sz="2400" dirty="0" err="1" smtClean="0"/>
              <a:t>using</a:t>
            </a:r>
            <a:r>
              <a:rPr lang="da-DK" sz="2400" dirty="0" smtClean="0"/>
              <a:t> all </a:t>
            </a:r>
            <a:r>
              <a:rPr lang="da-DK" sz="2400" dirty="0" err="1" smtClean="0"/>
              <a:t>techniques</a:t>
            </a:r>
            <a:r>
              <a:rPr lang="da-DK" sz="2400" dirty="0" smtClean="0"/>
              <a:t> and ”</a:t>
            </a:r>
            <a:r>
              <a:rPr lang="da-DK" sz="2400" dirty="0" err="1" smtClean="0"/>
              <a:t>tools</a:t>
            </a:r>
            <a:r>
              <a:rPr lang="da-DK" sz="2400" dirty="0" smtClean="0"/>
              <a:t>”</a:t>
            </a:r>
          </a:p>
          <a:p>
            <a:pPr lvl="1"/>
            <a:r>
              <a:rPr lang="da-DK" sz="2400" dirty="0" err="1" smtClean="0"/>
              <a:t>focus</a:t>
            </a:r>
            <a:r>
              <a:rPr lang="da-DK" sz="2400" dirty="0" smtClean="0"/>
              <a:t> on </a:t>
            </a:r>
            <a:r>
              <a:rPr lang="da-DK" sz="2400" dirty="0" err="1" smtClean="0"/>
              <a:t>quality</a:t>
            </a:r>
            <a:r>
              <a:rPr lang="da-DK" sz="2400" dirty="0" smtClean="0"/>
              <a:t> and performance</a:t>
            </a:r>
          </a:p>
          <a:p>
            <a:pPr lvl="1"/>
            <a:r>
              <a:rPr lang="da-DK" sz="2400" dirty="0" err="1" smtClean="0"/>
              <a:t>good</a:t>
            </a:r>
            <a:r>
              <a:rPr lang="da-DK" sz="2400" dirty="0" smtClean="0"/>
              <a:t> </a:t>
            </a:r>
            <a:r>
              <a:rPr lang="da-DK" sz="2400" dirty="0" err="1" smtClean="0"/>
              <a:t>individual</a:t>
            </a:r>
            <a:r>
              <a:rPr lang="da-DK" sz="2400" dirty="0" smtClean="0"/>
              <a:t> feedback and guidance on alle </a:t>
            </a:r>
            <a:r>
              <a:rPr lang="da-DK" sz="2400" dirty="0" err="1" smtClean="0"/>
              <a:t>aspects</a:t>
            </a:r>
            <a:r>
              <a:rPr lang="da-DK" sz="2400" dirty="0" smtClean="0"/>
              <a:t> of the profession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425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da-DK" sz="3600" b="1" dirty="0"/>
              <a:t>Language elements</a:t>
            </a:r>
            <a:br>
              <a:rPr lang="da-DK" sz="3600" b="1" dirty="0"/>
            </a:br>
            <a:r>
              <a:rPr lang="da-DK" sz="3600" b="1" dirty="0" err="1"/>
              <a:t>Proficiency</a:t>
            </a:r>
            <a:r>
              <a:rPr lang="da-DK" sz="3600" b="1" dirty="0"/>
              <a:t> </a:t>
            </a:r>
            <a:r>
              <a:rPr lang="da-DK" sz="3600" b="1" dirty="0" err="1"/>
              <a:t>levels</a:t>
            </a:r>
            <a:r>
              <a:rPr lang="da-DK" sz="3600" b="1" dirty="0"/>
              <a:t> </a:t>
            </a:r>
            <a:r>
              <a:rPr lang="da-DK" sz="3600" b="1" dirty="0" err="1"/>
              <a:t>aimed</a:t>
            </a:r>
            <a:r>
              <a:rPr lang="da-DK" sz="3600" b="1" dirty="0"/>
              <a:t> at (</a:t>
            </a:r>
            <a:r>
              <a:rPr lang="da-DK" sz="3600" b="1" dirty="0">
                <a:solidFill>
                  <a:schemeClr val="bg2">
                    <a:lumMod val="25000"/>
                  </a:schemeClr>
                </a:solidFill>
              </a:rPr>
              <a:t>STANAG</a:t>
            </a:r>
            <a:r>
              <a:rPr lang="da-DK" sz="3600" b="1" i="1" dirty="0"/>
              <a:t>/ILR)</a:t>
            </a:r>
            <a:endParaRPr lang="da-DK" sz="2800" b="1" i="1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41368"/>
              </p:ext>
            </p:extLst>
          </p:nvPr>
        </p:nvGraphicFramePr>
        <p:xfrm>
          <a:off x="286838" y="1412776"/>
          <a:ext cx="8424939" cy="473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696189"/>
                <a:gridCol w="730735"/>
                <a:gridCol w="730735"/>
                <a:gridCol w="730735"/>
                <a:gridCol w="730735"/>
                <a:gridCol w="730735"/>
                <a:gridCol w="730735"/>
                <a:gridCol w="730735"/>
                <a:gridCol w="730735"/>
                <a:gridCol w="730742"/>
              </a:tblGrid>
              <a:tr h="2097681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 </a:t>
                      </a:r>
                      <a:r>
                        <a:rPr lang="da-DK" sz="1200" b="1" dirty="0" smtClean="0">
                          <a:effectLst/>
                        </a:rPr>
                        <a:t>MODULES</a:t>
                      </a:r>
                      <a:endParaRPr lang="da-D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wordArtVert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 err="1" smtClean="0">
                          <a:effectLst/>
                        </a:rPr>
                        <a:t>Introduction</a:t>
                      </a:r>
                      <a:r>
                        <a:rPr lang="da-DK" sz="2000" b="1" dirty="0" smtClean="0">
                          <a:effectLst/>
                        </a:rPr>
                        <a:t> to </a:t>
                      </a:r>
                      <a:r>
                        <a:rPr lang="da-DK" sz="2000" b="1" dirty="0" err="1" smtClean="0">
                          <a:effectLst/>
                        </a:rPr>
                        <a:t>language</a:t>
                      </a:r>
                      <a:r>
                        <a:rPr lang="da-DK" sz="2000" b="1" dirty="0" smtClean="0">
                          <a:effectLst/>
                        </a:rPr>
                        <a:t> studies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effectLst/>
                        </a:rPr>
                        <a:t>Listening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effectLst/>
                        </a:rPr>
                        <a:t>Speaking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Reading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Writing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effectLst/>
                        </a:rPr>
                        <a:t>Socio-Cultural</a:t>
                      </a:r>
                      <a:r>
                        <a:rPr lang="da-DK" sz="2000" dirty="0" smtClean="0">
                          <a:effectLst/>
                        </a:rPr>
                        <a:t> </a:t>
                      </a:r>
                      <a:r>
                        <a:rPr lang="da-DK" sz="2000" dirty="0" err="1" smtClean="0">
                          <a:effectLst/>
                        </a:rPr>
                        <a:t>Competence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Translation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Interpretation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da-DK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da-DK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da-DK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lang/</a:t>
                      </a:r>
                      <a:r>
                        <a:rPr lang="da-DK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dial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Military</a:t>
                      </a:r>
                      <a:r>
                        <a:rPr lang="da-DK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English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pattFill prst="pct7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Basic*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(5/490)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0" dirty="0" err="1" smtClean="0">
                          <a:effectLst/>
                        </a:rPr>
                        <a:t>pass</a:t>
                      </a:r>
                      <a:endParaRPr lang="da-DK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1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Advanced*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(5/460)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3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3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3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2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i="0" dirty="0" smtClean="0">
                          <a:solidFill>
                            <a:schemeClr val="tx1"/>
                          </a:solidFill>
                          <a:effectLst/>
                        </a:rPr>
                        <a:t>2-3</a:t>
                      </a:r>
                      <a:endParaRPr lang="da-DK" sz="20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3/2</a:t>
                      </a:r>
                      <a:endParaRPr lang="da-DK" sz="20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60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err="1" smtClean="0">
                          <a:effectLst/>
                        </a:rPr>
                        <a:t>Function-oriented</a:t>
                      </a:r>
                      <a:r>
                        <a:rPr lang="da-DK" sz="1600" dirty="0" smtClean="0">
                          <a:effectLst/>
                        </a:rPr>
                        <a:t>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(</a:t>
                      </a:r>
                      <a:r>
                        <a:rPr lang="da-DK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8/420)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effectLst/>
                        </a:rPr>
                        <a:t> </a:t>
                      </a:r>
                      <a:endParaRPr lang="da-DK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B6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B6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2-3</a:t>
                      </a:r>
                      <a:endParaRPr lang="da-DK" sz="2000" b="1" i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3/2</a:t>
                      </a:r>
                      <a:endParaRPr lang="da-DK" sz="2000" b="1" i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da-DK" sz="2000" b="1" i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a-DK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0-1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2-3</a:t>
                      </a:r>
                      <a:endParaRPr lang="da-DK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pattFill prst="pct25">
                      <a:fgClr>
                        <a:schemeClr val="accent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251520" y="626925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prstClr val="black"/>
                </a:solidFill>
              </a:rPr>
              <a:t>     </a:t>
            </a:r>
            <a:r>
              <a:rPr lang="da-DK" b="1" dirty="0" smtClean="0">
                <a:solidFill>
                  <a:prstClr val="black"/>
                </a:solidFill>
              </a:rPr>
              <a:t>*general </a:t>
            </a:r>
            <a:r>
              <a:rPr lang="da-DK" b="1" dirty="0" err="1" smtClean="0">
                <a:solidFill>
                  <a:prstClr val="black"/>
                </a:solidFill>
              </a:rPr>
              <a:t>language</a:t>
            </a:r>
            <a:r>
              <a:rPr lang="da-DK" b="1" dirty="0" smtClean="0">
                <a:solidFill>
                  <a:prstClr val="black"/>
                </a:solidFill>
              </a:rPr>
              <a:t>     </a:t>
            </a:r>
            <a:r>
              <a:rPr lang="da-DK" b="1" dirty="0">
                <a:solidFill>
                  <a:prstClr val="black"/>
                </a:solidFill>
              </a:rPr>
              <a:t>**</a:t>
            </a:r>
            <a:r>
              <a:rPr lang="da-DK" b="1" dirty="0" err="1" smtClean="0">
                <a:solidFill>
                  <a:prstClr val="black"/>
                </a:solidFill>
              </a:rPr>
              <a:t>military</a:t>
            </a:r>
            <a:r>
              <a:rPr lang="da-DK" b="1" dirty="0" smtClean="0">
                <a:solidFill>
                  <a:prstClr val="black"/>
                </a:solidFill>
              </a:rPr>
              <a:t> </a:t>
            </a:r>
            <a:r>
              <a:rPr lang="da-DK" b="1" dirty="0" err="1" smtClean="0">
                <a:solidFill>
                  <a:prstClr val="black"/>
                </a:solidFill>
              </a:rPr>
              <a:t>language</a:t>
            </a:r>
            <a:r>
              <a:rPr lang="da-DK" b="1" dirty="0" smtClean="0">
                <a:solidFill>
                  <a:prstClr val="black"/>
                </a:solidFill>
              </a:rPr>
              <a:t>       Total </a:t>
            </a:r>
            <a:r>
              <a:rPr lang="da-DK" b="1" dirty="0" err="1" smtClean="0">
                <a:solidFill>
                  <a:prstClr val="black"/>
                </a:solidFill>
              </a:rPr>
              <a:t>number</a:t>
            </a:r>
            <a:r>
              <a:rPr lang="da-DK" b="1" dirty="0" smtClean="0">
                <a:solidFill>
                  <a:prstClr val="black"/>
                </a:solidFill>
              </a:rPr>
              <a:t> of </a:t>
            </a:r>
            <a:r>
              <a:rPr lang="da-DK" b="1" dirty="0" err="1" smtClean="0">
                <a:solidFill>
                  <a:prstClr val="black"/>
                </a:solidFill>
              </a:rPr>
              <a:t>lessons</a:t>
            </a:r>
            <a:r>
              <a:rPr lang="da-DK" b="1" dirty="0" smtClean="0">
                <a:solidFill>
                  <a:prstClr val="black"/>
                </a:solidFill>
              </a:rPr>
              <a:t>: </a:t>
            </a:r>
            <a:r>
              <a:rPr lang="da-DK" b="1" dirty="0" err="1" smtClean="0">
                <a:solidFill>
                  <a:prstClr val="black"/>
                </a:solidFill>
              </a:rPr>
              <a:t>approx</a:t>
            </a:r>
            <a:r>
              <a:rPr lang="da-DK" b="1" dirty="0" smtClean="0">
                <a:solidFill>
                  <a:prstClr val="black"/>
                </a:solidFill>
              </a:rPr>
              <a:t>. </a:t>
            </a:r>
            <a:r>
              <a:rPr lang="da-DK" b="1" dirty="0">
                <a:solidFill>
                  <a:prstClr val="black"/>
                </a:solidFill>
              </a:rPr>
              <a:t>1370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5652120" y="4437112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 smtClean="0">
                <a:solidFill>
                  <a:prstClr val="black"/>
                </a:solidFill>
              </a:rPr>
              <a:t>SL-</a:t>
            </a:r>
            <a:r>
              <a:rPr lang="da-DK" sz="800" b="1" dirty="0">
                <a:solidFill>
                  <a:prstClr val="black"/>
                </a:solidFill>
              </a:rPr>
              <a:t>&gt;</a:t>
            </a:r>
            <a:r>
              <a:rPr lang="da-DK" sz="800" b="1" dirty="0" smtClean="0">
                <a:solidFill>
                  <a:prstClr val="black"/>
                </a:solidFill>
              </a:rPr>
              <a:t>Da  </a:t>
            </a:r>
            <a:r>
              <a:rPr lang="da-DK" sz="800" b="1" dirty="0" err="1" smtClean="0">
                <a:solidFill>
                  <a:prstClr val="black"/>
                </a:solidFill>
              </a:rPr>
              <a:t>Da-</a:t>
            </a:r>
            <a:r>
              <a:rPr lang="da-DK" sz="800" b="1" dirty="0">
                <a:solidFill>
                  <a:prstClr val="black"/>
                </a:solidFill>
              </a:rPr>
              <a:t>&gt;</a:t>
            </a:r>
            <a:r>
              <a:rPr lang="da-DK" sz="800" b="1" dirty="0" smtClean="0">
                <a:solidFill>
                  <a:prstClr val="black"/>
                </a:solidFill>
              </a:rPr>
              <a:t>SL</a:t>
            </a:r>
            <a:endParaRPr lang="da-DK" sz="800" b="1" dirty="0">
              <a:solidFill>
                <a:prstClr val="black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5640110" y="5301208"/>
            <a:ext cx="1008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800" b="1" dirty="0" smtClean="0">
                <a:solidFill>
                  <a:prstClr val="black"/>
                </a:solidFill>
              </a:rPr>
              <a:t>SL-</a:t>
            </a:r>
            <a:r>
              <a:rPr lang="da-DK" sz="800" b="1" dirty="0">
                <a:solidFill>
                  <a:prstClr val="black"/>
                </a:solidFill>
              </a:rPr>
              <a:t>&gt;</a:t>
            </a:r>
            <a:r>
              <a:rPr lang="da-DK" sz="800" b="1" dirty="0" smtClean="0">
                <a:solidFill>
                  <a:prstClr val="black"/>
                </a:solidFill>
              </a:rPr>
              <a:t>Da  </a:t>
            </a:r>
            <a:r>
              <a:rPr lang="da-DK" sz="800" b="1" dirty="0" err="1" smtClean="0">
                <a:solidFill>
                  <a:prstClr val="black"/>
                </a:solidFill>
              </a:rPr>
              <a:t>Da-</a:t>
            </a:r>
            <a:r>
              <a:rPr lang="da-DK" sz="800" b="1" dirty="0">
                <a:solidFill>
                  <a:prstClr val="black"/>
                </a:solidFill>
              </a:rPr>
              <a:t>&gt;</a:t>
            </a:r>
            <a:r>
              <a:rPr lang="da-DK" sz="800" b="1" dirty="0" smtClean="0">
                <a:solidFill>
                  <a:prstClr val="black"/>
                </a:solidFill>
              </a:rPr>
              <a:t>SL</a:t>
            </a:r>
            <a:endParaRPr lang="da-DK" sz="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925" y="6267450"/>
            <a:ext cx="9144000" cy="5847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3200" b="1" dirty="0" smtClean="0"/>
              <a:t>GENERAL KNOWLEDGE and COMMON SENSE</a:t>
            </a:r>
            <a:endParaRPr lang="da-DK" sz="3200" b="1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5288" y="5692775"/>
            <a:ext cx="8353425" cy="523220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a-DK" sz="2800" b="1" dirty="0" smtClean="0"/>
              <a:t>GENERAL KNOWLEDGE of MILITARY MATTERS</a:t>
            </a:r>
            <a:endParaRPr lang="da-DK" sz="2800" b="1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08175" y="3338513"/>
            <a:ext cx="5327650" cy="646331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b="1" dirty="0" smtClean="0"/>
              <a:t>Knowledge of the </a:t>
            </a:r>
            <a:r>
              <a:rPr lang="da-DK" b="1" dirty="0" err="1" smtClean="0"/>
              <a:t>specific</a:t>
            </a:r>
            <a:r>
              <a:rPr lang="da-DK" b="1" dirty="0" smtClean="0"/>
              <a:t> </a:t>
            </a:r>
            <a:r>
              <a:rPr lang="da-DK" b="1" dirty="0" err="1" smtClean="0"/>
              <a:t>military</a:t>
            </a:r>
            <a:r>
              <a:rPr lang="da-DK" b="1" dirty="0" smtClean="0"/>
              <a:t> </a:t>
            </a:r>
            <a:r>
              <a:rPr lang="da-DK" b="1" dirty="0" err="1" smtClean="0"/>
              <a:t>topic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(sufficient)</a:t>
            </a:r>
            <a:endParaRPr lang="da-DK" b="1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27088" y="4933950"/>
            <a:ext cx="7561262" cy="707886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000" b="1" dirty="0" smtClean="0"/>
              <a:t>Sufficient general </a:t>
            </a:r>
            <a:r>
              <a:rPr lang="da-DK" sz="2000" b="1" dirty="0" err="1" smtClean="0"/>
              <a:t>language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proficiency</a:t>
            </a:r>
            <a:r>
              <a:rPr lang="da-DK" sz="2000" b="1" dirty="0" smtClean="0"/>
              <a:t> to not </a:t>
            </a:r>
            <a:r>
              <a:rPr lang="da-DK" sz="2000" b="1" i="1" u="sng" dirty="0" err="1" smtClean="0"/>
              <a:t>interrupt</a:t>
            </a:r>
            <a:r>
              <a:rPr lang="da-DK" sz="2000" b="1" i="1" u="sng" dirty="0" smtClean="0"/>
              <a:t> or </a:t>
            </a:r>
            <a:r>
              <a:rPr lang="da-DK" sz="2000" b="1" i="1" u="sng" dirty="0" err="1" smtClean="0"/>
              <a:t>substantially</a:t>
            </a:r>
            <a:r>
              <a:rPr lang="da-DK" sz="2000" b="1" i="1" u="sng" dirty="0" smtClean="0"/>
              <a:t> hinder</a:t>
            </a:r>
            <a:r>
              <a:rPr lang="da-DK" sz="2000" b="1" dirty="0" smtClean="0"/>
              <a:t> the </a:t>
            </a:r>
            <a:r>
              <a:rPr lang="da-DK" sz="2000" b="1" dirty="0" err="1" smtClean="0"/>
              <a:t>communication</a:t>
            </a:r>
            <a:r>
              <a:rPr lang="da-DK" sz="2000" b="1" dirty="0" smtClean="0"/>
              <a:t> for </a:t>
            </a:r>
            <a:r>
              <a:rPr lang="da-DK" sz="2000" b="1" dirty="0" err="1" smtClean="0"/>
              <a:t>purely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linguistic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reasons</a:t>
            </a:r>
            <a:endParaRPr lang="da-DK" sz="2000" b="1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627313" y="2346325"/>
            <a:ext cx="3960812" cy="338554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600" b="1" dirty="0" err="1" smtClean="0"/>
              <a:t>Quick</a:t>
            </a:r>
            <a:r>
              <a:rPr lang="da-DK" sz="1600" b="1" dirty="0" smtClean="0"/>
              <a:t> perception and </a:t>
            </a:r>
            <a:r>
              <a:rPr lang="da-DK" sz="1600" b="1" dirty="0" err="1" smtClean="0"/>
              <a:t>analytical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skills</a:t>
            </a:r>
            <a:endParaRPr lang="da-DK" sz="1600" b="1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63938" y="1266825"/>
            <a:ext cx="2087562" cy="338554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600" b="1" dirty="0" smtClean="0"/>
              <a:t>”</a:t>
            </a:r>
            <a:r>
              <a:rPr lang="da-DK" sz="1600" b="1" dirty="0" err="1" smtClean="0"/>
              <a:t>Interpreter’s</a:t>
            </a:r>
            <a:r>
              <a:rPr lang="da-DK" sz="1600" b="1" dirty="0" smtClean="0"/>
              <a:t> TOOLS”</a:t>
            </a:r>
            <a:endParaRPr lang="da-DK" sz="1600" b="1" dirty="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03575" y="1627188"/>
            <a:ext cx="2952750" cy="338554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600" b="1" dirty="0" err="1" smtClean="0"/>
              <a:t>Mnemo</a:t>
            </a:r>
            <a:r>
              <a:rPr lang="da-DK" sz="1600" b="1" dirty="0" smtClean="0"/>
              <a:t>- and </a:t>
            </a:r>
            <a:r>
              <a:rPr lang="da-DK" sz="1600" b="1" dirty="0" err="1" smtClean="0"/>
              <a:t>Notetaking</a:t>
            </a:r>
            <a:r>
              <a:rPr lang="da-DK" sz="1600" b="1" dirty="0" smtClean="0"/>
              <a:t> Techn.</a:t>
            </a:r>
            <a:endParaRPr lang="da-DK" sz="1600" b="1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476375" y="4003675"/>
            <a:ext cx="6191250" cy="338554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600" b="1" dirty="0" err="1" smtClean="0"/>
              <a:t>Ability</a:t>
            </a:r>
            <a:r>
              <a:rPr lang="da-DK" sz="1600" b="1" dirty="0" smtClean="0"/>
              <a:t> to </a:t>
            </a:r>
            <a:r>
              <a:rPr lang="da-DK" sz="1600" b="1" dirty="0" err="1" smtClean="0"/>
              <a:t>prepare</a:t>
            </a:r>
            <a:r>
              <a:rPr lang="da-DK" sz="1600" b="1" dirty="0" smtClean="0"/>
              <a:t> himself and his ”</a:t>
            </a:r>
            <a:r>
              <a:rPr lang="da-DK" sz="1600" b="1" dirty="0" err="1" smtClean="0"/>
              <a:t>user</a:t>
            </a:r>
            <a:r>
              <a:rPr lang="da-DK" sz="1600" b="1" dirty="0" smtClean="0"/>
              <a:t>” </a:t>
            </a:r>
            <a:r>
              <a:rPr lang="da-DK" sz="1600" b="1" dirty="0" err="1" smtClean="0"/>
              <a:t>optimally</a:t>
            </a:r>
            <a:endParaRPr lang="da-DK" sz="1600" b="1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986088" y="1987550"/>
            <a:ext cx="3241675" cy="338554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600" b="1" dirty="0" err="1" smtClean="0"/>
              <a:t>Adaptability</a:t>
            </a:r>
            <a:endParaRPr lang="da-DK" sz="1600" b="1" dirty="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042988" y="4365625"/>
            <a:ext cx="7058025" cy="60483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3200" b="1" dirty="0" smtClean="0"/>
              <a:t>General </a:t>
            </a:r>
            <a:r>
              <a:rPr lang="da-DK" sz="3200" b="1" dirty="0" err="1" smtClean="0"/>
              <a:t>military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terminology</a:t>
            </a:r>
            <a:endParaRPr lang="da-DK" sz="3200" b="1" dirty="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339975" y="2690813"/>
            <a:ext cx="4464050" cy="646331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b="1" dirty="0" err="1" smtClean="0"/>
              <a:t>Specific</a:t>
            </a:r>
            <a:r>
              <a:rPr lang="da-DK" b="1" dirty="0" smtClean="0"/>
              <a:t> </a:t>
            </a:r>
            <a:r>
              <a:rPr lang="da-DK" b="1" dirty="0" err="1" smtClean="0"/>
              <a:t>military</a:t>
            </a:r>
            <a:r>
              <a:rPr lang="da-DK" b="1" dirty="0" smtClean="0"/>
              <a:t> </a:t>
            </a:r>
            <a:r>
              <a:rPr lang="da-DK" b="1" dirty="0" err="1" smtClean="0"/>
              <a:t>terminology</a:t>
            </a:r>
            <a:r>
              <a:rPr lang="da-DK" b="1" dirty="0" smtClean="0"/>
              <a:t> </a:t>
            </a:r>
            <a:r>
              <a:rPr lang="da-DK" b="1" dirty="0" err="1" smtClean="0"/>
              <a:t>related</a:t>
            </a:r>
            <a:r>
              <a:rPr lang="da-DK" b="1" dirty="0" smtClean="0"/>
              <a:t> to the </a:t>
            </a:r>
            <a:r>
              <a:rPr lang="da-DK" b="1" dirty="0" err="1" smtClean="0"/>
              <a:t>topic</a:t>
            </a:r>
            <a:r>
              <a:rPr lang="da-DK" b="1" dirty="0" smtClean="0"/>
              <a:t> (sufficient)</a:t>
            </a:r>
            <a:endParaRPr lang="da-DK" b="1" dirty="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07950" y="1377950"/>
            <a:ext cx="2195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400" b="1" dirty="0" smtClean="0"/>
              <a:t>THE MILITARY INTERPRETER</a:t>
            </a:r>
            <a:endParaRPr lang="da-DK" sz="2400" b="1" dirty="0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3563938" y="0"/>
            <a:ext cx="2087562" cy="1268413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708400" y="620713"/>
            <a:ext cx="1800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1400" b="1" dirty="0" smtClean="0"/>
              <a:t>GOOD</a:t>
            </a:r>
            <a:r>
              <a:rPr lang="da-DK" sz="1400" b="1" dirty="0"/>
              <a:t/>
            </a:r>
            <a:br>
              <a:rPr lang="da-DK" sz="1400" b="1" dirty="0"/>
            </a:br>
            <a:r>
              <a:rPr lang="da-DK" sz="1400" b="1" dirty="0"/>
              <a:t>PERFORMANCE</a:t>
            </a:r>
            <a:endParaRPr lang="da-DK" dirty="0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0" y="43656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1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8" grpId="0" animBg="1"/>
      <p:bldP spid="719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600" b="1" dirty="0" err="1" smtClean="0"/>
              <a:t>Miscellaneous</a:t>
            </a:r>
            <a:endParaRPr lang="da-DK" sz="6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da-DK" sz="6600" b="1" dirty="0" smtClean="0"/>
              <a:t>English!</a:t>
            </a:r>
          </a:p>
          <a:p>
            <a:r>
              <a:rPr lang="da-DK" sz="6600" b="1" dirty="0" err="1" smtClean="0"/>
              <a:t>Equipment</a:t>
            </a:r>
            <a:r>
              <a:rPr lang="da-DK" sz="6600" b="1" dirty="0" smtClean="0"/>
              <a:t>!</a:t>
            </a:r>
          </a:p>
          <a:p>
            <a:r>
              <a:rPr lang="da-DK" sz="6600" b="1" dirty="0" err="1" smtClean="0"/>
              <a:t>Ethics</a:t>
            </a:r>
            <a:r>
              <a:rPr lang="da-DK" sz="6600" b="1" dirty="0" smtClean="0"/>
              <a:t> and morale!</a:t>
            </a:r>
            <a:endParaRPr lang="da-DK" sz="6600" b="1" dirty="0"/>
          </a:p>
        </p:txBody>
      </p:sp>
    </p:spTree>
    <p:extLst>
      <p:ext uri="{BB962C8B-B14F-4D97-AF65-F5344CB8AC3E}">
        <p14:creationId xmlns:p14="http://schemas.microsoft.com/office/powerpoint/2010/main" val="8410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1508" name="Picture 4" descr="solsikke_humleb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619250" y="333375"/>
            <a:ext cx="6119813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a-DK" sz="2800" b="1" dirty="0" smtClean="0">
                <a:solidFill>
                  <a:srgbClr val="000000"/>
                </a:solidFill>
              </a:rPr>
              <a:t>The Danish </a:t>
            </a:r>
            <a:r>
              <a:rPr lang="da-DK" sz="2800" b="1" dirty="0" err="1" smtClean="0">
                <a:solidFill>
                  <a:srgbClr val="000000"/>
                </a:solidFill>
              </a:rPr>
              <a:t>Military</a:t>
            </a:r>
            <a:r>
              <a:rPr lang="da-DK" sz="2800" b="1" dirty="0" smtClean="0">
                <a:solidFill>
                  <a:srgbClr val="000000"/>
                </a:solidFill>
              </a:rPr>
              <a:t> Interpreter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4714875" y="908050"/>
            <a:ext cx="4321175" cy="3384550"/>
          </a:xfrm>
          <a:prstGeom prst="ellipse">
            <a:avLst/>
          </a:prstGeom>
          <a:noFill/>
          <a:ln w="508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a-DK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Main elements of the </a:t>
            </a:r>
            <a:r>
              <a:rPr lang="da-DK" sz="3600" b="1" dirty="0" err="1" smtClean="0"/>
              <a:t>training</a:t>
            </a:r>
            <a:r>
              <a:rPr lang="da-DK" sz="3600" b="1" dirty="0" smtClean="0"/>
              <a:t> programme</a:t>
            </a:r>
            <a:endParaRPr lang="da-DK" sz="3600" b="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430435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4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Students profile</a:t>
            </a:r>
            <a:endParaRPr lang="da-DK" b="1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sz="4000" b="1" dirty="0" smtClean="0"/>
              <a:t>Age 20-30</a:t>
            </a:r>
          </a:p>
          <a:p>
            <a:r>
              <a:rPr lang="da-DK" sz="4000" b="1" dirty="0" smtClean="0"/>
              <a:t>Male/</a:t>
            </a:r>
            <a:r>
              <a:rPr lang="da-DK" sz="4000" b="1" dirty="0" err="1" smtClean="0"/>
              <a:t>female</a:t>
            </a:r>
            <a:endParaRPr lang="da-DK" sz="4000" b="1" dirty="0" smtClean="0"/>
          </a:p>
          <a:p>
            <a:r>
              <a:rPr lang="da-DK" sz="4000" b="1" dirty="0" smtClean="0"/>
              <a:t>Upper </a:t>
            </a:r>
            <a:r>
              <a:rPr lang="da-DK" sz="4000" b="1" dirty="0" err="1" smtClean="0"/>
              <a:t>secondary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school</a:t>
            </a:r>
            <a:r>
              <a:rPr lang="da-DK" sz="4000" b="1" dirty="0" smtClean="0"/>
              <a:t> or </a:t>
            </a:r>
            <a:r>
              <a:rPr lang="da-DK" sz="4000" b="1" dirty="0" err="1" smtClean="0"/>
              <a:t>higher</a:t>
            </a:r>
            <a:endParaRPr lang="da-DK" sz="4000" b="1" dirty="0" smtClean="0"/>
          </a:p>
          <a:p>
            <a:pPr lvl="1"/>
            <a:r>
              <a:rPr lang="da-DK" sz="3300" b="1" dirty="0" err="1" smtClean="0"/>
              <a:t>Partly</a:t>
            </a:r>
            <a:r>
              <a:rPr lang="da-DK" sz="3300" b="1" dirty="0" smtClean="0"/>
              <a:t> or </a:t>
            </a:r>
            <a:r>
              <a:rPr lang="da-DK" sz="3300" b="1" dirty="0" err="1" smtClean="0"/>
              <a:t>totally</a:t>
            </a:r>
            <a:r>
              <a:rPr lang="da-DK" sz="3300" b="1" dirty="0" smtClean="0"/>
              <a:t> </a:t>
            </a:r>
            <a:r>
              <a:rPr lang="da-DK" sz="3300" b="1" dirty="0" err="1" smtClean="0"/>
              <a:t>completed</a:t>
            </a:r>
            <a:r>
              <a:rPr lang="da-DK" sz="3300" b="1" dirty="0" smtClean="0"/>
              <a:t> </a:t>
            </a:r>
            <a:r>
              <a:rPr lang="da-DK" sz="3300" b="1" dirty="0" err="1" smtClean="0"/>
              <a:t>higher</a:t>
            </a:r>
            <a:r>
              <a:rPr lang="da-DK" sz="3300" b="1" dirty="0" smtClean="0"/>
              <a:t> </a:t>
            </a:r>
            <a:r>
              <a:rPr lang="da-DK" sz="3300" b="1" dirty="0" err="1" smtClean="0"/>
              <a:t>education</a:t>
            </a:r>
            <a:endParaRPr lang="da-DK" sz="3300" b="1" dirty="0" smtClean="0"/>
          </a:p>
          <a:p>
            <a:r>
              <a:rPr lang="da-DK" sz="4000" b="1" dirty="0" err="1" smtClean="0"/>
              <a:t>Selection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process</a:t>
            </a:r>
            <a:endParaRPr lang="da-DK" sz="4000" b="1" dirty="0" smtClean="0"/>
          </a:p>
          <a:p>
            <a:pPr lvl="1"/>
            <a:r>
              <a:rPr lang="da-DK" sz="3300" b="1" dirty="0" smtClean="0"/>
              <a:t> 1 out of 2, up to 1 out of 5, </a:t>
            </a:r>
            <a:r>
              <a:rPr lang="da-DK" sz="3300" b="1" dirty="0" err="1" smtClean="0"/>
              <a:t>applicants</a:t>
            </a:r>
            <a:r>
              <a:rPr lang="da-DK" sz="3300" b="1" dirty="0" smtClean="0"/>
              <a:t> </a:t>
            </a:r>
            <a:r>
              <a:rPr lang="da-DK" sz="3300" b="1" dirty="0" err="1" smtClean="0"/>
              <a:t>admitted</a:t>
            </a:r>
            <a:endParaRPr lang="da-DK" sz="3300" b="1" dirty="0" smtClean="0"/>
          </a:p>
          <a:p>
            <a:r>
              <a:rPr lang="da-DK" sz="4000" b="1" dirty="0" smtClean="0"/>
              <a:t>Highly </a:t>
            </a:r>
            <a:r>
              <a:rPr lang="da-DK" sz="4000" b="1" dirty="0" err="1" smtClean="0"/>
              <a:t>motivated</a:t>
            </a:r>
            <a:endParaRPr lang="da-DK" sz="4000" b="1" dirty="0" smtClean="0"/>
          </a:p>
          <a:p>
            <a:r>
              <a:rPr lang="da-DK" sz="4000" b="1" dirty="0" err="1" smtClean="0"/>
              <a:t>Psychological</a:t>
            </a:r>
            <a:r>
              <a:rPr lang="da-DK" sz="4000" b="1" dirty="0" smtClean="0"/>
              <a:t> and </a:t>
            </a:r>
            <a:r>
              <a:rPr lang="da-DK" sz="4000" b="1" dirty="0" err="1" smtClean="0"/>
              <a:t>physical</a:t>
            </a:r>
            <a:r>
              <a:rPr lang="da-DK" sz="4000" b="1" dirty="0" smtClean="0"/>
              <a:t> tests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78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rgbClr val="008000"/>
                </a:solidFill>
              </a:rPr>
              <a:t>Interpretation </a:t>
            </a:r>
            <a:r>
              <a:rPr lang="da-DK" b="1" dirty="0">
                <a:solidFill>
                  <a:srgbClr val="008000"/>
                </a:solidFill>
              </a:rPr>
              <a:t>and translation </a:t>
            </a:r>
            <a:r>
              <a:rPr lang="da-DK" b="1" dirty="0" err="1">
                <a:solidFill>
                  <a:srgbClr val="008000"/>
                </a:solidFill>
              </a:rPr>
              <a:t>are</a:t>
            </a:r>
            <a:r>
              <a:rPr lang="da-DK" b="1" dirty="0">
                <a:solidFill>
                  <a:srgbClr val="008000"/>
                </a:solidFill>
              </a:rPr>
              <a:t> </a:t>
            </a:r>
            <a:r>
              <a:rPr lang="da-DK" b="1" dirty="0" err="1">
                <a:solidFill>
                  <a:srgbClr val="008000"/>
                </a:solidFill>
              </a:rPr>
              <a:t>two</a:t>
            </a:r>
            <a:r>
              <a:rPr lang="da-DK" b="1" dirty="0">
                <a:solidFill>
                  <a:srgbClr val="008000"/>
                </a:solidFill>
              </a:rPr>
              <a:t> </a:t>
            </a:r>
            <a:r>
              <a:rPr lang="da-DK" b="1" dirty="0" err="1">
                <a:solidFill>
                  <a:srgbClr val="008000"/>
                </a:solidFill>
              </a:rPr>
              <a:t>different</a:t>
            </a:r>
            <a:r>
              <a:rPr lang="da-DK" b="1" dirty="0">
                <a:solidFill>
                  <a:srgbClr val="008000"/>
                </a:solidFill>
              </a:rPr>
              <a:t> </a:t>
            </a:r>
            <a:r>
              <a:rPr lang="da-DK" b="1" dirty="0" err="1">
                <a:solidFill>
                  <a:srgbClr val="008000"/>
                </a:solidFill>
              </a:rPr>
              <a:t>matters</a:t>
            </a:r>
            <a:r>
              <a:rPr lang="da-DK" b="1" dirty="0" smtClean="0">
                <a:solidFill>
                  <a:srgbClr val="008000"/>
                </a:solidFill>
              </a:rPr>
              <a:t>!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 smtClean="0">
                <a:solidFill>
                  <a:srgbClr val="008000"/>
                </a:solidFill>
              </a:rPr>
              <a:t>the interpreter </a:t>
            </a:r>
            <a:r>
              <a:rPr lang="da-DK" sz="2400" b="1" dirty="0" err="1" smtClean="0">
                <a:solidFill>
                  <a:srgbClr val="008000"/>
                </a:solidFill>
              </a:rPr>
              <a:t>knows</a:t>
            </a:r>
            <a:r>
              <a:rPr lang="da-DK" sz="2400" b="1" dirty="0" smtClean="0">
                <a:solidFill>
                  <a:srgbClr val="008000"/>
                </a:solidFill>
              </a:rPr>
              <a:t> and </a:t>
            </a:r>
            <a:r>
              <a:rPr lang="da-DK" sz="2400" b="1" dirty="0" err="1" smtClean="0">
                <a:solidFill>
                  <a:srgbClr val="008000"/>
                </a:solidFill>
              </a:rPr>
              <a:t>works</a:t>
            </a:r>
            <a:r>
              <a:rPr lang="da-DK" sz="2400" b="1" dirty="0" smtClean="0">
                <a:solidFill>
                  <a:srgbClr val="008000"/>
                </a:solidFill>
              </a:rPr>
              <a:t> </a:t>
            </a:r>
            <a:r>
              <a:rPr lang="da-DK" sz="2400" b="1" dirty="0" err="1" smtClean="0">
                <a:solidFill>
                  <a:srgbClr val="008000"/>
                </a:solidFill>
              </a:rPr>
              <a:t>within</a:t>
            </a:r>
            <a:r>
              <a:rPr lang="da-DK" sz="2400" b="1" dirty="0" smtClean="0">
                <a:solidFill>
                  <a:srgbClr val="008000"/>
                </a:solidFill>
              </a:rPr>
              <a:t> the </a:t>
            </a:r>
            <a:r>
              <a:rPr lang="da-DK" sz="2400" b="1" dirty="0" err="1" smtClean="0">
                <a:solidFill>
                  <a:srgbClr val="008000"/>
                </a:solidFill>
              </a:rPr>
              <a:t>group</a:t>
            </a:r>
            <a:r>
              <a:rPr lang="da-DK" sz="2400" b="1" dirty="0" smtClean="0">
                <a:solidFill>
                  <a:srgbClr val="008000"/>
                </a:solidFill>
              </a:rPr>
              <a:t> of </a:t>
            </a:r>
            <a:r>
              <a:rPr lang="da-DK" sz="2400" b="1" dirty="0" err="1" smtClean="0">
                <a:solidFill>
                  <a:srgbClr val="008000"/>
                </a:solidFill>
              </a:rPr>
              <a:t>people</a:t>
            </a:r>
            <a:r>
              <a:rPr lang="da-DK" sz="2400" b="1" dirty="0" smtClean="0">
                <a:solidFill>
                  <a:srgbClr val="008000"/>
                </a:solidFill>
              </a:rPr>
              <a:t> </a:t>
            </a:r>
            <a:r>
              <a:rPr lang="da-DK" sz="2400" b="1" dirty="0" err="1" smtClean="0">
                <a:solidFill>
                  <a:srgbClr val="008000"/>
                </a:solidFill>
              </a:rPr>
              <a:t>he</a:t>
            </a:r>
            <a:r>
              <a:rPr lang="da-DK" sz="2400" b="1" dirty="0" smtClean="0">
                <a:solidFill>
                  <a:srgbClr val="008000"/>
                </a:solidFill>
              </a:rPr>
              <a:t> is </a:t>
            </a:r>
            <a:r>
              <a:rPr lang="da-DK" sz="2400" b="1" dirty="0" err="1" smtClean="0">
                <a:solidFill>
                  <a:srgbClr val="008000"/>
                </a:solidFill>
              </a:rPr>
              <a:t>supposed</a:t>
            </a:r>
            <a:r>
              <a:rPr lang="da-DK" sz="2400" b="1" dirty="0" smtClean="0">
                <a:solidFill>
                  <a:srgbClr val="008000"/>
                </a:solidFill>
              </a:rPr>
              <a:t> to ”serve”</a:t>
            </a:r>
          </a:p>
          <a:p>
            <a:r>
              <a:rPr lang="da-DK" sz="2400" b="1" dirty="0" err="1" smtClean="0">
                <a:solidFill>
                  <a:srgbClr val="008000"/>
                </a:solidFill>
              </a:rPr>
              <a:t>often</a:t>
            </a:r>
            <a:r>
              <a:rPr lang="da-DK" sz="2400" b="1" dirty="0" smtClean="0">
                <a:solidFill>
                  <a:srgbClr val="008000"/>
                </a:solidFill>
              </a:rPr>
              <a:t> </a:t>
            </a:r>
            <a:r>
              <a:rPr lang="da-DK" sz="2400" b="1" dirty="0" err="1" smtClean="0">
                <a:solidFill>
                  <a:srgbClr val="008000"/>
                </a:solidFill>
              </a:rPr>
              <a:t>informal</a:t>
            </a:r>
            <a:r>
              <a:rPr lang="da-DK" sz="2400" b="1" dirty="0" smtClean="0">
                <a:solidFill>
                  <a:srgbClr val="008000"/>
                </a:solidFill>
              </a:rPr>
              <a:t> </a:t>
            </a:r>
            <a:r>
              <a:rPr lang="da-DK" sz="2400" b="1" dirty="0" err="1" smtClean="0">
                <a:solidFill>
                  <a:srgbClr val="008000"/>
                </a:solidFill>
              </a:rPr>
              <a:t>language</a:t>
            </a:r>
            <a:r>
              <a:rPr lang="da-DK" sz="2400" b="1" dirty="0" smtClean="0">
                <a:solidFill>
                  <a:srgbClr val="008000"/>
                </a:solidFill>
              </a:rPr>
              <a:t>,</a:t>
            </a:r>
          </a:p>
          <a:p>
            <a:r>
              <a:rPr lang="da-DK" sz="2400" b="1" dirty="0" smtClean="0">
                <a:solidFill>
                  <a:srgbClr val="008000"/>
                </a:solidFill>
              </a:rPr>
              <a:t>the interpreter </a:t>
            </a:r>
            <a:r>
              <a:rPr lang="da-DK" sz="2400" b="1" dirty="0" err="1" smtClean="0">
                <a:solidFill>
                  <a:srgbClr val="008000"/>
                </a:solidFill>
              </a:rPr>
              <a:t>can</a:t>
            </a:r>
            <a:r>
              <a:rPr lang="da-DK" sz="2400" b="1" dirty="0" smtClean="0">
                <a:solidFill>
                  <a:srgbClr val="008000"/>
                </a:solidFill>
              </a:rPr>
              <a:t> ask for </a:t>
            </a:r>
            <a:r>
              <a:rPr lang="da-DK" sz="2400" b="1" dirty="0" err="1" smtClean="0">
                <a:solidFill>
                  <a:srgbClr val="008000"/>
                </a:solidFill>
              </a:rPr>
              <a:t>explanations</a:t>
            </a:r>
            <a:r>
              <a:rPr lang="da-DK" sz="2400" b="1" dirty="0" smtClean="0">
                <a:solidFill>
                  <a:srgbClr val="008000"/>
                </a:solidFill>
              </a:rPr>
              <a:t> and repetitions </a:t>
            </a:r>
            <a:r>
              <a:rPr lang="da-DK" sz="2400" b="1" dirty="0" err="1" smtClean="0">
                <a:solidFill>
                  <a:srgbClr val="008000"/>
                </a:solidFill>
              </a:rPr>
              <a:t>while</a:t>
            </a:r>
            <a:r>
              <a:rPr lang="da-DK" sz="2400" b="1" dirty="0" smtClean="0">
                <a:solidFill>
                  <a:srgbClr val="008000"/>
                </a:solidFill>
              </a:rPr>
              <a:t> </a:t>
            </a:r>
            <a:r>
              <a:rPr lang="da-DK" sz="2400" b="1" dirty="0" err="1" smtClean="0">
                <a:solidFill>
                  <a:srgbClr val="008000"/>
                </a:solidFill>
              </a:rPr>
              <a:t>interpreting</a:t>
            </a:r>
            <a:endParaRPr lang="da-DK" sz="2400" b="1" dirty="0" smtClean="0">
              <a:solidFill>
                <a:srgbClr val="008000"/>
              </a:solidFill>
            </a:endParaRPr>
          </a:p>
          <a:p>
            <a:r>
              <a:rPr lang="da-DK" sz="2400" b="1" dirty="0" smtClean="0">
                <a:solidFill>
                  <a:srgbClr val="FF0000"/>
                </a:solidFill>
              </a:rPr>
              <a:t>time pressure!</a:t>
            </a:r>
          </a:p>
          <a:p>
            <a:r>
              <a:rPr lang="da-DK" sz="2400" b="1" dirty="0" err="1" smtClean="0">
                <a:solidFill>
                  <a:srgbClr val="FF0000"/>
                </a:solidFill>
              </a:rPr>
              <a:t>disturbing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surroundings</a:t>
            </a:r>
            <a:r>
              <a:rPr lang="da-DK" sz="24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da-DK" sz="2400" b="1" dirty="0" smtClean="0">
                <a:solidFill>
                  <a:srgbClr val="FF0000"/>
                </a:solidFill>
              </a:rPr>
              <a:t>”</a:t>
            </a:r>
            <a:r>
              <a:rPr lang="da-DK" sz="2400" b="1" dirty="0" err="1" smtClean="0">
                <a:solidFill>
                  <a:srgbClr val="FF0000"/>
                </a:solidFill>
              </a:rPr>
              <a:t>you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will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hear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this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only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once</a:t>
            </a:r>
            <a:r>
              <a:rPr lang="da-DK" sz="2400" b="1" dirty="0" smtClean="0">
                <a:solidFill>
                  <a:srgbClr val="FF0000"/>
                </a:solidFill>
              </a:rPr>
              <a:t>”!</a:t>
            </a:r>
          </a:p>
          <a:p>
            <a:r>
              <a:rPr lang="da-DK" sz="2400" b="1" dirty="0" err="1" smtClean="0">
                <a:solidFill>
                  <a:srgbClr val="FF0000"/>
                </a:solidFill>
              </a:rPr>
              <a:t>you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don’t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know</a:t>
            </a:r>
            <a:r>
              <a:rPr lang="da-DK" sz="2400" b="1" dirty="0" smtClean="0">
                <a:solidFill>
                  <a:srgbClr val="FF0000"/>
                </a:solidFill>
              </a:rPr>
              <a:t> the angle of argumentation and the overall intention – </a:t>
            </a:r>
            <a:r>
              <a:rPr lang="da-DK" sz="2400" b="1" dirty="0" err="1" smtClean="0">
                <a:solidFill>
                  <a:srgbClr val="FF0000"/>
                </a:solidFill>
              </a:rPr>
              <a:t>you</a:t>
            </a:r>
            <a:r>
              <a:rPr lang="da-DK" sz="2400" b="1" dirty="0" smtClean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are</a:t>
            </a:r>
            <a:r>
              <a:rPr lang="da-DK" sz="2400" b="1" dirty="0" smtClean="0">
                <a:solidFill>
                  <a:srgbClr val="FF0000"/>
                </a:solidFill>
              </a:rPr>
              <a:t> ”blind”!!</a:t>
            </a:r>
            <a:endParaRPr lang="da-D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First of </a:t>
            </a:r>
            <a:r>
              <a:rPr lang="da-DK" b="1" dirty="0" err="1" smtClean="0"/>
              <a:t>two</a:t>
            </a:r>
            <a:r>
              <a:rPr lang="da-DK" b="1" dirty="0" smtClean="0"/>
              <a:t> </a:t>
            </a:r>
            <a:r>
              <a:rPr lang="da-DK" b="1" dirty="0" err="1" smtClean="0"/>
              <a:t>FAQs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3200" b="1" dirty="0" smtClean="0"/>
              <a:t>How is the interpreter </a:t>
            </a:r>
            <a:r>
              <a:rPr lang="da-DK" sz="3200" b="1" dirty="0" err="1" smtClean="0"/>
              <a:t>able</a:t>
            </a:r>
            <a:r>
              <a:rPr lang="da-DK" sz="3200" b="1" dirty="0" smtClean="0"/>
              <a:t> to </a:t>
            </a:r>
            <a:r>
              <a:rPr lang="da-DK" sz="3200" b="1" dirty="0" err="1" smtClean="0"/>
              <a:t>remember</a:t>
            </a:r>
            <a:r>
              <a:rPr lang="da-DK" sz="3200" b="1" dirty="0" smtClean="0"/>
              <a:t> all </a:t>
            </a:r>
            <a:r>
              <a:rPr lang="da-DK" sz="3200" b="1" dirty="0" err="1" smtClean="0"/>
              <a:t>that</a:t>
            </a:r>
            <a:r>
              <a:rPr lang="da-DK" sz="3200" b="1" dirty="0" smtClean="0"/>
              <a:t> has </a:t>
            </a:r>
            <a:r>
              <a:rPr lang="da-DK" sz="3200" b="1" dirty="0" err="1" smtClean="0"/>
              <a:t>been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said</a:t>
            </a:r>
            <a:r>
              <a:rPr lang="da-DK" sz="3200" b="1" dirty="0" smtClean="0"/>
              <a:t>, </a:t>
            </a:r>
            <a:r>
              <a:rPr lang="da-DK" sz="3200" b="1" dirty="0" err="1" smtClean="0"/>
              <a:t>when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he</a:t>
            </a:r>
            <a:r>
              <a:rPr lang="da-DK" sz="3200" b="1" dirty="0" smtClean="0"/>
              <a:t> is </a:t>
            </a:r>
            <a:r>
              <a:rPr lang="da-DK" sz="3200" b="1" dirty="0" err="1" smtClean="0"/>
              <a:t>interpreting</a:t>
            </a:r>
            <a:r>
              <a:rPr lang="da-DK" sz="3200" b="1" dirty="0" smtClean="0"/>
              <a:t> </a:t>
            </a:r>
            <a:r>
              <a:rPr lang="da-DK" sz="3200" b="1" dirty="0" err="1"/>
              <a:t>c</a:t>
            </a:r>
            <a:r>
              <a:rPr lang="da-DK" sz="3200" b="1" dirty="0" err="1" smtClean="0"/>
              <a:t>onsecutively</a:t>
            </a:r>
            <a:r>
              <a:rPr lang="da-DK" sz="3200" b="1" dirty="0" smtClean="0"/>
              <a:t>?</a:t>
            </a:r>
            <a:endParaRPr lang="da-DK" sz="3200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200" b="1" dirty="0" err="1" smtClean="0"/>
              <a:t>Answer</a:t>
            </a:r>
            <a:r>
              <a:rPr lang="da-DK" sz="3200" b="1" dirty="0" smtClean="0"/>
              <a:t>:</a:t>
            </a:r>
          </a:p>
          <a:p>
            <a:r>
              <a:rPr lang="da-DK" sz="3200" b="1" dirty="0" smtClean="0"/>
              <a:t>He </a:t>
            </a:r>
            <a:r>
              <a:rPr lang="da-DK" sz="3200" b="1" dirty="0" err="1" smtClean="0"/>
              <a:t>isn’t</a:t>
            </a:r>
            <a:r>
              <a:rPr lang="da-DK" sz="3200" b="1" dirty="0" smtClean="0"/>
              <a:t> – </a:t>
            </a:r>
            <a:r>
              <a:rPr lang="da-DK" sz="3200" b="1" dirty="0" err="1" smtClean="0"/>
              <a:t>he</a:t>
            </a:r>
            <a:r>
              <a:rPr lang="da-DK" sz="3200" b="1" dirty="0" smtClean="0"/>
              <a:t> is </a:t>
            </a:r>
            <a:r>
              <a:rPr lang="da-DK" sz="3200" b="1" dirty="0" err="1" smtClean="0"/>
              <a:t>using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mnemo-techniques</a:t>
            </a:r>
            <a:r>
              <a:rPr lang="da-DK" sz="3200" b="1" dirty="0" smtClean="0"/>
              <a:t> and a </a:t>
            </a:r>
            <a:r>
              <a:rPr lang="da-DK" sz="3200" b="1" dirty="0" err="1" smtClean="0"/>
              <a:t>specialized</a:t>
            </a:r>
            <a:r>
              <a:rPr lang="da-DK" sz="3200" b="1" dirty="0" smtClean="0"/>
              <a:t> note-</a:t>
            </a:r>
            <a:r>
              <a:rPr lang="da-DK" sz="3200" b="1" dirty="0" err="1" smtClean="0"/>
              <a:t>taking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technique</a:t>
            </a:r>
            <a:r>
              <a:rPr lang="da-DK" sz="3200" b="1" dirty="0" smtClean="0"/>
              <a:t> for </a:t>
            </a:r>
            <a:r>
              <a:rPr lang="da-DK" sz="3200" b="1" dirty="0" err="1" smtClean="0"/>
              <a:t>interpreters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18920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14592" cy="1189038"/>
          </a:xfrm>
        </p:spPr>
        <p:txBody>
          <a:bodyPr/>
          <a:lstStyle/>
          <a:p>
            <a:pPr eaLnBrk="1" hangingPunct="1"/>
            <a:r>
              <a:rPr lang="da-DK" sz="4000" dirty="0" smtClean="0">
                <a:solidFill>
                  <a:schemeClr val="tx2"/>
                </a:solidFill>
              </a:rPr>
              <a:t>Note-</a:t>
            </a:r>
            <a:r>
              <a:rPr lang="da-DK" sz="4000" dirty="0" err="1" smtClean="0">
                <a:solidFill>
                  <a:schemeClr val="tx2"/>
                </a:solidFill>
              </a:rPr>
              <a:t>taking</a:t>
            </a:r>
            <a:r>
              <a:rPr lang="da-DK" sz="4000" dirty="0" smtClean="0">
                <a:solidFill>
                  <a:schemeClr val="tx2"/>
                </a:solidFill>
              </a:rPr>
              <a:t> </a:t>
            </a:r>
            <a:r>
              <a:rPr lang="da-DK" sz="4000" dirty="0" err="1" smtClean="0">
                <a:solidFill>
                  <a:schemeClr val="tx2"/>
                </a:solidFill>
              </a:rPr>
              <a:t>techniques</a:t>
            </a:r>
            <a:r>
              <a:rPr lang="da-DK" sz="4000" dirty="0" smtClean="0">
                <a:solidFill>
                  <a:schemeClr val="tx2"/>
                </a:solidFill>
              </a:rPr>
              <a:t/>
            </a:r>
            <a:br>
              <a:rPr lang="da-DK" sz="4000" dirty="0" smtClean="0">
                <a:solidFill>
                  <a:schemeClr val="tx2"/>
                </a:solidFill>
              </a:rPr>
            </a:br>
            <a:r>
              <a:rPr lang="da-DK" sz="4000" dirty="0" smtClean="0"/>
              <a:t>– ”new info” – and </a:t>
            </a:r>
            <a:r>
              <a:rPr lang="da-DK" sz="4000" dirty="0" err="1" smtClean="0"/>
              <a:t>what</a:t>
            </a:r>
            <a:r>
              <a:rPr lang="da-DK" sz="4000" dirty="0" smtClean="0"/>
              <a:t> </a:t>
            </a:r>
            <a:r>
              <a:rPr lang="da-DK" sz="4000" dirty="0" err="1" smtClean="0"/>
              <a:t>else</a:t>
            </a:r>
            <a:r>
              <a:rPr lang="da-DK" sz="4000" dirty="0" smtClean="0"/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255963"/>
          </a:xfrm>
        </p:spPr>
        <p:txBody>
          <a:bodyPr/>
          <a:lstStyle/>
          <a:p>
            <a:pPr eaLnBrk="1" hangingPunct="1"/>
            <a:r>
              <a:rPr lang="da-DK" dirty="0" smtClean="0"/>
              <a:t>Lists!!</a:t>
            </a:r>
          </a:p>
          <a:p>
            <a:pPr eaLnBrk="1" hangingPunct="1"/>
            <a:r>
              <a:rPr lang="da-DK" dirty="0" err="1" smtClean="0"/>
              <a:t>Names</a:t>
            </a:r>
            <a:r>
              <a:rPr lang="da-DK" dirty="0" smtClean="0"/>
              <a:t>!!</a:t>
            </a:r>
          </a:p>
          <a:p>
            <a:pPr eaLnBrk="1" hangingPunct="1"/>
            <a:r>
              <a:rPr lang="da-DK" dirty="0" smtClean="0"/>
              <a:t>Dates!!</a:t>
            </a:r>
          </a:p>
          <a:p>
            <a:pPr eaLnBrk="1" hangingPunct="1"/>
            <a:r>
              <a:rPr lang="da-DK" dirty="0" err="1" smtClean="0"/>
              <a:t>Numbers</a:t>
            </a:r>
            <a:r>
              <a:rPr lang="da-DK" dirty="0" smtClean="0"/>
              <a:t>!!</a:t>
            </a:r>
          </a:p>
          <a:p>
            <a:pPr eaLnBrk="1" hangingPunct="1"/>
            <a:r>
              <a:rPr lang="da-DK" b="1" dirty="0" smtClean="0">
                <a:solidFill>
                  <a:srgbClr val="FF0000"/>
                </a:solidFill>
              </a:rPr>
              <a:t>LAST PART</a:t>
            </a:r>
            <a:r>
              <a:rPr lang="da-DK" dirty="0" smtClean="0"/>
              <a:t> of the </a:t>
            </a:r>
            <a:r>
              <a:rPr lang="da-DK" dirty="0" err="1" smtClean="0"/>
              <a:t>message</a:t>
            </a:r>
            <a:r>
              <a:rPr lang="da-DK" dirty="0" smtClean="0"/>
              <a:t>!!</a:t>
            </a:r>
          </a:p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6761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Hierarchy</a:t>
            </a:r>
            <a:r>
              <a:rPr lang="da-DK" b="1" dirty="0" smtClean="0"/>
              <a:t> of </a:t>
            </a:r>
            <a:r>
              <a:rPr lang="da-DK" b="1" dirty="0" err="1" smtClean="0"/>
              <a:t>difficulty</a:t>
            </a:r>
            <a:endParaRPr lang="da-DK" b="1" dirty="0"/>
          </a:p>
        </p:txBody>
      </p:sp>
      <p:graphicFrame>
        <p:nvGraphicFramePr>
          <p:cNvPr id="16421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471688"/>
              </p:ext>
            </p:extLst>
          </p:nvPr>
        </p:nvGraphicFramePr>
        <p:xfrm>
          <a:off x="539552" y="1484784"/>
          <a:ext cx="8229600" cy="4824095"/>
        </p:xfrm>
        <a:graphic>
          <a:graphicData uri="http://schemas.openxmlformats.org/drawingml/2006/table">
            <a:tbl>
              <a:tblPr/>
              <a:tblGrid>
                <a:gridCol w="6275387"/>
                <a:gridCol w="1954213"/>
              </a:tblGrid>
              <a:tr h="892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Written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translation of</a:t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informative/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debating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Interpretation ”on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sight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-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Interpretation of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dialogue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</a:t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general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matters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/”small talk”</a:t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information/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debate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conversation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4-5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Consecutive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interpretation of</a:t>
                      </a:r>
                      <a:b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on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military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da-DK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(briefing)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(short passages)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a-DK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da-DK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9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Netværk">
  <a:themeElements>
    <a:clrScheme name="Netvæ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væ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væ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væ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væ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Lag">
  <a:themeElements>
    <a:clrScheme name="Lag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g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g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g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g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g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g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g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g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g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g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_Vandmærke">
  <a:themeElements>
    <a:clrScheme name="Vandmær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andmærk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ndmær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arveblyant">
  <a:themeElements>
    <a:clrScheme name="Farveblyan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Farveblya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rveblyan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veblyan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veblyan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veblyan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veblyan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veblyan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veblyan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veblyan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Vandmærke">
  <a:themeElements>
    <a:clrScheme name="Vandmær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andmærk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ndmær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Kant">
  <a:themeElements>
    <a:clrScheme name="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1003</Words>
  <Application>Microsoft Office PowerPoint</Application>
  <PresentationFormat>On-screen Show (4:3)</PresentationFormat>
  <Paragraphs>257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32</vt:i4>
      </vt:variant>
    </vt:vector>
  </HeadingPairs>
  <TitlesOfParts>
    <vt:vector size="48" baseType="lpstr">
      <vt:lpstr>Kontortema</vt:lpstr>
      <vt:lpstr>1_Kontortema</vt:lpstr>
      <vt:lpstr>2_Kontortema</vt:lpstr>
      <vt:lpstr>3_Kontortema</vt:lpstr>
      <vt:lpstr>Standarddesign</vt:lpstr>
      <vt:lpstr>Farveblyant</vt:lpstr>
      <vt:lpstr>Vandmærke</vt:lpstr>
      <vt:lpstr>Kant</vt:lpstr>
      <vt:lpstr>1_Kant</vt:lpstr>
      <vt:lpstr>1_Standarddesign</vt:lpstr>
      <vt:lpstr>2_Standarddesign</vt:lpstr>
      <vt:lpstr>Netværk</vt:lpstr>
      <vt:lpstr>Lag</vt:lpstr>
      <vt:lpstr>3_Standarddesign</vt:lpstr>
      <vt:lpstr>1_Vandmærke</vt:lpstr>
      <vt:lpstr>4_Standarddesign</vt:lpstr>
      <vt:lpstr>Training of Military Interpreters in the Danish Defence</vt:lpstr>
      <vt:lpstr>PowerPoint Presentation</vt:lpstr>
      <vt:lpstr>Language elements Proficiency levels aimed at (STANAG/ILR)</vt:lpstr>
      <vt:lpstr>Main elements of the training programme</vt:lpstr>
      <vt:lpstr>Students profile</vt:lpstr>
      <vt:lpstr>Interpretation and translation are two different matters!</vt:lpstr>
      <vt:lpstr>First of two FAQs</vt:lpstr>
      <vt:lpstr>Note-taking techniques – ”new info” – and what else?</vt:lpstr>
      <vt:lpstr>Hierarchy of difficulty</vt:lpstr>
      <vt:lpstr>Hierarchy of difficulty</vt:lpstr>
      <vt:lpstr>The interpreter’s ”basic sins”</vt:lpstr>
      <vt:lpstr>Direction of Interpretation</vt:lpstr>
      <vt:lpstr>PERFORMANCE ”Audience’s and user’s impression”</vt:lpstr>
      <vt:lpstr>INFORMATION</vt:lpstr>
      <vt:lpstr>PowerPoint Presentation</vt:lpstr>
      <vt:lpstr>PowerPoint Presentation</vt:lpstr>
      <vt:lpstr>”Hiccups” - the tough things to interpret</vt:lpstr>
      <vt:lpstr>Second of two FAQs</vt:lpstr>
      <vt:lpstr>INTERPRETER’S TOOLS</vt:lpstr>
      <vt:lpstr>Sorry, mate: P – GEAC – LO!</vt:lpstr>
      <vt:lpstr>TOOLS</vt:lpstr>
      <vt:lpstr>TOOLS</vt:lpstr>
      <vt:lpstr>TOOLS?</vt:lpstr>
      <vt:lpstr>TERMS in MILITARY TEXTS</vt:lpstr>
      <vt:lpstr>THE PROCESS</vt:lpstr>
      <vt:lpstr>The interpreter’s personality</vt:lpstr>
      <vt:lpstr>The interpreter and his ”client(s)”</vt:lpstr>
      <vt:lpstr>The interpreter’s ”client”</vt:lpstr>
      <vt:lpstr>Training interpreters Focus points</vt:lpstr>
      <vt:lpstr>PowerPoint Presentation</vt:lpstr>
      <vt:lpstr>Miscellaneous</vt:lpstr>
      <vt:lpstr>PowerPoint Presentation</vt:lpstr>
    </vt:vector>
  </TitlesOfParts>
  <Company>Forsvaret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ISP-UD04 Mathiesen, Claus</dc:creator>
  <cp:lastModifiedBy>bilc</cp:lastModifiedBy>
  <cp:revision>47</cp:revision>
  <dcterms:created xsi:type="dcterms:W3CDTF">2012-10-19T10:39:27Z</dcterms:created>
  <dcterms:modified xsi:type="dcterms:W3CDTF">2012-10-23T11:47:55Z</dcterms:modified>
</cp:coreProperties>
</file>