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8" r:id="rId4"/>
    <p:sldId id="259" r:id="rId5"/>
    <p:sldId id="270" r:id="rId6"/>
    <p:sldId id="260" r:id="rId7"/>
    <p:sldId id="272" r:id="rId8"/>
    <p:sldId id="27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A81A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92" autoAdjust="0"/>
    <p:restoredTop sz="94660"/>
  </p:normalViewPr>
  <p:slideViewPr>
    <p:cSldViewPr snapToGrid="0">
      <p:cViewPr varScale="1">
        <p:scale>
          <a:sx n="43" d="100"/>
          <a:sy n="43" d="100"/>
        </p:scale>
        <p:origin x="-85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93F4-2308-4A3F-A55D-2F3BE246CEED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648B-1D84-4CF4-846A-569FCB1E5B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904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93F4-2308-4A3F-A55D-2F3BE246CEED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648B-1D84-4CF4-846A-569FCB1E5B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899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93F4-2308-4A3F-A55D-2F3BE246CEED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648B-1D84-4CF4-846A-569FCB1E5B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69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93F4-2308-4A3F-A55D-2F3BE246CEED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648B-1D84-4CF4-846A-569FCB1E5B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512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93F4-2308-4A3F-A55D-2F3BE246CEED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648B-1D84-4CF4-846A-569FCB1E5B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214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93F4-2308-4A3F-A55D-2F3BE246CEED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648B-1D84-4CF4-846A-569FCB1E5B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082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93F4-2308-4A3F-A55D-2F3BE246CEED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648B-1D84-4CF4-846A-569FCB1E5B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408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93F4-2308-4A3F-A55D-2F3BE246CEED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648B-1D84-4CF4-846A-569FCB1E5B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838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93F4-2308-4A3F-A55D-2F3BE246CEED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648B-1D84-4CF4-846A-569FCB1E5B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588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93F4-2308-4A3F-A55D-2F3BE246CEED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648B-1D84-4CF4-846A-569FCB1E5B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885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93F4-2308-4A3F-A55D-2F3BE246CEED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648B-1D84-4CF4-846A-569FCB1E5B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852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93F4-2308-4A3F-A55D-2F3BE246CEED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9648B-1D84-4CF4-846A-569FCB1E5B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154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ministry of Defense Georg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 trans="34000" pressure="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9959" y="365125"/>
            <a:ext cx="119058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r>
              <a:rPr lang="en-US" sz="6000" dirty="0">
                <a:solidFill>
                  <a:srgbClr val="3A81AD"/>
                </a:solidFill>
              </a:rPr>
              <a:t>Ministry of Defense of Georgia</a:t>
            </a:r>
          </a:p>
        </p:txBody>
      </p:sp>
    </p:spTree>
    <p:extLst>
      <p:ext uri="{BB962C8B-B14F-4D97-AF65-F5344CB8AC3E}">
        <p14:creationId xmlns="" xmlns:p14="http://schemas.microsoft.com/office/powerpoint/2010/main" val="42343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 trans="24000" pressure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6378"/>
            <a:ext cx="12191999" cy="6864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3A81AD"/>
                </a:solidFill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060" y="1690688"/>
            <a:ext cx="10589740" cy="461808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6000" dirty="0">
                <a:solidFill>
                  <a:schemeClr val="bg1">
                    <a:lumMod val="50000"/>
                  </a:schemeClr>
                </a:solidFill>
              </a:rPr>
              <a:t>                  </a:t>
            </a:r>
            <a:r>
              <a:rPr lang="en-US" sz="6000" dirty="0"/>
              <a:t>Thank you</a:t>
            </a:r>
          </a:p>
          <a:p>
            <a:pPr marL="0" indent="0">
              <a:buNone/>
            </a:pPr>
            <a:r>
              <a:rPr lang="en-US" sz="6000" dirty="0"/>
              <a:t>                     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5107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3A81AD"/>
                </a:solidFill>
              </a:rPr>
              <a:t/>
            </a:r>
            <a:br>
              <a:rPr lang="en-US" sz="6000" b="1" dirty="0">
                <a:solidFill>
                  <a:srgbClr val="3A81AD"/>
                </a:solidFill>
              </a:rPr>
            </a:br>
            <a:r>
              <a:rPr lang="en-US" sz="6000" b="1" dirty="0">
                <a:solidFill>
                  <a:srgbClr val="3A81AD"/>
                </a:solidFill>
              </a:rPr>
              <a:t/>
            </a:r>
            <a:br>
              <a:rPr lang="en-US" sz="6000" b="1" dirty="0">
                <a:solidFill>
                  <a:srgbClr val="3A81AD"/>
                </a:solidFill>
              </a:rPr>
            </a:br>
            <a:r>
              <a:rPr lang="en-US" sz="6000" b="1" dirty="0">
                <a:solidFill>
                  <a:srgbClr val="3A81AD"/>
                </a:solidFill>
              </a:rPr>
              <a:t/>
            </a:r>
            <a:br>
              <a:rPr lang="en-US" sz="6000" b="1" dirty="0">
                <a:solidFill>
                  <a:srgbClr val="3A81AD"/>
                </a:solidFill>
              </a:rPr>
            </a:br>
            <a:r>
              <a:rPr lang="en-US" sz="6000" b="1" dirty="0">
                <a:solidFill>
                  <a:srgbClr val="3A81AD"/>
                </a:solidFill>
              </a:rPr>
              <a:t/>
            </a:r>
            <a:br>
              <a:rPr lang="en-US" sz="6000" b="1" dirty="0">
                <a:solidFill>
                  <a:srgbClr val="3A81AD"/>
                </a:solidFill>
              </a:rPr>
            </a:br>
            <a:r>
              <a:rPr lang="en-US" sz="6000" b="1" dirty="0">
                <a:solidFill>
                  <a:srgbClr val="3A81AD"/>
                </a:solidFill>
              </a:rPr>
              <a:t/>
            </a:r>
            <a:br>
              <a:rPr lang="en-US" sz="6000" b="1" dirty="0">
                <a:solidFill>
                  <a:srgbClr val="3A81AD"/>
                </a:solidFill>
              </a:rPr>
            </a:br>
            <a:r>
              <a:rPr lang="en-US" sz="6000" b="1" dirty="0">
                <a:solidFill>
                  <a:srgbClr val="3A81AD"/>
                </a:solidFill>
              </a:rPr>
              <a:t/>
            </a:r>
            <a:br>
              <a:rPr lang="en-US" sz="6000" b="1" dirty="0">
                <a:solidFill>
                  <a:srgbClr val="3A81AD"/>
                </a:solidFill>
              </a:rPr>
            </a:br>
            <a:r>
              <a:rPr lang="en-US" sz="6000" b="1" dirty="0">
                <a:solidFill>
                  <a:srgbClr val="3A81AD"/>
                </a:solidFill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85565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41802349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3A81AD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Alderson J. Charles </a:t>
            </a:r>
            <a:r>
              <a:rPr lang="en-US" b="1" i="1" dirty="0"/>
              <a:t>et al.</a:t>
            </a:r>
            <a:r>
              <a:rPr lang="en-US" i="1" dirty="0"/>
              <a:t> </a:t>
            </a:r>
            <a:r>
              <a:rPr lang="en-US" dirty="0"/>
              <a:t>1995</a:t>
            </a:r>
            <a:r>
              <a:rPr lang="en-US" i="1" dirty="0"/>
              <a:t>. Language Test Construction and Evaluation. </a:t>
            </a:r>
            <a:r>
              <a:rPr lang="en-US" dirty="0"/>
              <a:t>Cambridge </a:t>
            </a:r>
          </a:p>
          <a:p>
            <a:r>
              <a:rPr lang="en-US" dirty="0"/>
              <a:t>                                            University Press.</a:t>
            </a:r>
          </a:p>
          <a:p>
            <a:r>
              <a:rPr lang="en-US" b="1" dirty="0"/>
              <a:t>Bachman Lyle F</a:t>
            </a:r>
            <a:r>
              <a:rPr lang="en-US" dirty="0"/>
              <a:t>. 1997. </a:t>
            </a:r>
            <a:r>
              <a:rPr lang="en-US" i="1" dirty="0"/>
              <a:t>Fundamental Considerations in Language Testing</a:t>
            </a:r>
            <a:r>
              <a:rPr lang="en-US" dirty="0"/>
              <a:t>. Oxford University   </a:t>
            </a:r>
          </a:p>
          <a:p>
            <a:r>
              <a:rPr lang="en-US" dirty="0"/>
              <a:t>                                        Press.</a:t>
            </a:r>
          </a:p>
          <a:p>
            <a:r>
              <a:rPr lang="en-US" b="1" dirty="0"/>
              <a:t>Bachman L.F, Palmer Adrian S</a:t>
            </a:r>
            <a:r>
              <a:rPr lang="en-US" dirty="0"/>
              <a:t>. 2000. </a:t>
            </a:r>
            <a:r>
              <a:rPr lang="en-US" i="1" dirty="0"/>
              <a:t>Language Testing in Practice</a:t>
            </a:r>
            <a:r>
              <a:rPr lang="en-US" dirty="0"/>
              <a:t>. </a:t>
            </a:r>
          </a:p>
          <a:p>
            <a:r>
              <a:rPr lang="en-US" b="1" dirty="0"/>
              <a:t>Hughes Arthur.</a:t>
            </a:r>
            <a:r>
              <a:rPr lang="en-US" dirty="0"/>
              <a:t> 1989. </a:t>
            </a:r>
            <a:r>
              <a:rPr lang="en-US" i="1" dirty="0"/>
              <a:t>Testing for Language Teachers</a:t>
            </a:r>
            <a:r>
              <a:rPr lang="en-US" dirty="0"/>
              <a:t>. Cambridge University Press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r>
              <a:rPr lang="en-US" b="1" dirty="0" err="1"/>
              <a:t>Hervill</a:t>
            </a:r>
            <a:r>
              <a:rPr lang="en-US" b="1" dirty="0"/>
              <a:t> L.M. </a:t>
            </a:r>
            <a:r>
              <a:rPr lang="en-US" i="1" dirty="0"/>
              <a:t>Standard Error of Measurement. </a:t>
            </a:r>
            <a:r>
              <a:rPr lang="en-US" dirty="0"/>
              <a:t>East Tennessee State University.</a:t>
            </a:r>
          </a:p>
          <a:p>
            <a:r>
              <a:rPr lang="en-US" b="1" dirty="0"/>
              <a:t>Lynch Brian K</a:t>
            </a:r>
            <a:r>
              <a:rPr lang="en-US" dirty="0"/>
              <a:t>. 2003. </a:t>
            </a:r>
            <a:r>
              <a:rPr lang="en-US" i="1" dirty="0"/>
              <a:t>Language Assessment and Program Evaluation.</a:t>
            </a:r>
            <a:r>
              <a:rPr lang="en-US" dirty="0"/>
              <a:t> </a:t>
            </a:r>
          </a:p>
          <a:p>
            <a:r>
              <a:rPr lang="en-US" b="1" dirty="0"/>
              <a:t>Language Testing</a:t>
            </a:r>
            <a:r>
              <a:rPr lang="en-US" dirty="0"/>
              <a:t>: ‘</a:t>
            </a:r>
            <a:r>
              <a:rPr lang="en-US" i="1" dirty="0"/>
              <a:t>Then and Now</a:t>
            </a:r>
            <a:r>
              <a:rPr lang="en-US" dirty="0"/>
              <a:t>.’ Ram Ashish </a:t>
            </a:r>
            <a:r>
              <a:rPr lang="en-US" dirty="0" err="1"/>
              <a:t>Giri</a:t>
            </a:r>
            <a:r>
              <a:rPr lang="en-US" dirty="0"/>
              <a:t> Department of English Education </a:t>
            </a:r>
          </a:p>
          <a:p>
            <a:pPr marL="0" indent="0">
              <a:buNone/>
            </a:pPr>
            <a:r>
              <a:rPr lang="en-US" dirty="0"/>
              <a:t>                                      </a:t>
            </a:r>
            <a:r>
              <a:rPr lang="en-US" dirty="0" err="1"/>
              <a:t>Tribhuvan</a:t>
            </a:r>
            <a:r>
              <a:rPr lang="en-US" dirty="0"/>
              <a:t> University, Nepal </a:t>
            </a: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728" y="0"/>
            <a:ext cx="3791272" cy="1895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2173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2269" y="158620"/>
            <a:ext cx="10151707" cy="2379307"/>
          </a:xfrm>
        </p:spPr>
        <p:txBody>
          <a:bodyPr>
            <a:normAutofit/>
          </a:bodyPr>
          <a:lstStyle/>
          <a:p>
            <a:r>
              <a:rPr lang="en-US" sz="5300" b="1" dirty="0">
                <a:solidFill>
                  <a:srgbClr val="3A81AD"/>
                </a:solidFill>
              </a:rPr>
              <a:t>The Vicissitudes of Language Testing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3517" y="3499988"/>
            <a:ext cx="6624735" cy="2519266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/>
              <a:t>Mzia Skhulukhia</a:t>
            </a:r>
          </a:p>
          <a:p>
            <a:r>
              <a:rPr lang="en-US" sz="2800" dirty="0"/>
              <a:t>Main Specialist of</a:t>
            </a:r>
          </a:p>
          <a:p>
            <a:r>
              <a:rPr lang="en-US" sz="2800" dirty="0"/>
              <a:t>Testing and Assessment Team </a:t>
            </a:r>
          </a:p>
          <a:p>
            <a:r>
              <a:rPr lang="en-US" sz="2800" dirty="0"/>
              <a:t>Training and Education Command</a:t>
            </a:r>
          </a:p>
          <a:p>
            <a:r>
              <a:rPr lang="en-US" sz="2800" dirty="0"/>
              <a:t>1 – 5 October </a:t>
            </a:r>
          </a:p>
          <a:p>
            <a:r>
              <a:rPr lang="en-US" sz="2800" dirty="0"/>
              <a:t>Tbilisi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9034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irmingham.ac.uk/Images/Institute-of-Advanced-Studies/Workshops/language-in-mind-and-socie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 trans="29000" pressure="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376" y="-1"/>
            <a:ext cx="8832979" cy="68087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3A81AD"/>
                </a:solidFill>
              </a:rPr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788" y="1690688"/>
            <a:ext cx="9442579" cy="4364879"/>
          </a:xfrm>
        </p:spPr>
        <p:txBody>
          <a:bodyPr>
            <a:normAutofit/>
          </a:bodyPr>
          <a:lstStyle/>
          <a:p>
            <a:r>
              <a:rPr lang="en-US" sz="4000" dirty="0"/>
              <a:t>Introduction</a:t>
            </a:r>
          </a:p>
          <a:p>
            <a:r>
              <a:rPr lang="en-US" sz="4000" dirty="0"/>
              <a:t>A bird’s view of testing</a:t>
            </a:r>
          </a:p>
          <a:p>
            <a:r>
              <a:rPr lang="en-US" sz="4000" dirty="0"/>
              <a:t>Testing dilemmas and problems</a:t>
            </a:r>
          </a:p>
          <a:p>
            <a:r>
              <a:rPr lang="en-US" sz="4000" dirty="0"/>
              <a:t>Test Theories</a:t>
            </a:r>
          </a:p>
          <a:p>
            <a:r>
              <a:rPr lang="en-US" sz="4000" dirty="0"/>
              <a:t>Conclusion</a:t>
            </a:r>
          </a:p>
        </p:txBody>
      </p:sp>
    </p:spTree>
    <p:extLst>
      <p:ext uri="{BB962C8B-B14F-4D97-AF65-F5344CB8AC3E}">
        <p14:creationId xmlns="" xmlns:p14="http://schemas.microsoft.com/office/powerpoint/2010/main" val="29356590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 trans="20000" pressure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0"/>
            <a:ext cx="12191999" cy="6860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3A81AD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159" y="1147665"/>
            <a:ext cx="10916817" cy="483325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4000" dirty="0"/>
              <a:t>Research data to the front</a:t>
            </a:r>
          </a:p>
          <a:p>
            <a:r>
              <a:rPr lang="en-US" sz="4000" dirty="0"/>
              <a:t>Why is the topic relevant</a:t>
            </a:r>
          </a:p>
          <a:p>
            <a:r>
              <a:rPr lang="en-US" sz="4000" dirty="0"/>
              <a:t>Code of Ethics in 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0182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language tes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353" y="3937879"/>
            <a:ext cx="3385647" cy="2920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/>
            </a:r>
            <a:br>
              <a:rPr lang="en-US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>
                <a:solidFill>
                  <a:srgbClr val="3A81AD"/>
                </a:solidFill>
              </a:rPr>
              <a:t>‘Life is full of testing times, we must just have the courage to</a:t>
            </a:r>
          </a:p>
          <a:p>
            <a:pPr marL="0" indent="0">
              <a:buNone/>
            </a:pPr>
            <a:r>
              <a:rPr lang="en-US" sz="6600">
                <a:solidFill>
                  <a:srgbClr val="3A81AD"/>
                </a:solidFill>
              </a:rPr>
              <a:t>           withstand them’</a:t>
            </a:r>
            <a:endParaRPr lang="en-US" sz="6600" dirty="0">
              <a:solidFill>
                <a:srgbClr val="3A81A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0677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3A81AD"/>
                </a:solidFill>
              </a:rPr>
              <a:t>A Bird’s View of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212"/>
            <a:ext cx="6309049" cy="3041780"/>
          </a:xfrm>
        </p:spPr>
        <p:txBody>
          <a:bodyPr>
            <a:normAutofit/>
          </a:bodyPr>
          <a:lstStyle/>
          <a:p>
            <a:r>
              <a:rPr lang="en-US" dirty="0"/>
              <a:t>A variety of test definitions</a:t>
            </a:r>
          </a:p>
          <a:p>
            <a:r>
              <a:rPr lang="en-US" dirty="0"/>
              <a:t>Dilemmas of language testing</a:t>
            </a:r>
          </a:p>
          <a:p>
            <a:r>
              <a:rPr lang="en-US" dirty="0"/>
              <a:t>Measurement in testing</a:t>
            </a:r>
          </a:p>
          <a:p>
            <a:r>
              <a:rPr lang="en-US" dirty="0"/>
              <a:t>Scores: observed / true / error </a:t>
            </a:r>
          </a:p>
          <a:p>
            <a:r>
              <a:rPr lang="en-US" dirty="0"/>
              <a:t>The formula  - X = T + 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Image result for school t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67" y="4478694"/>
            <a:ext cx="1947490" cy="2095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2552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s://www.newswire.com/blog/wp-content/uploads/2014/04/Factors-to-Consider-When-Choosing-Press-Release-Distribution-Servic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 trans="26000" pressure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38" y="-1"/>
            <a:ext cx="10316298" cy="6877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351" y="1690688"/>
            <a:ext cx="9302621" cy="4439525"/>
          </a:xfrm>
        </p:spPr>
        <p:txBody>
          <a:bodyPr>
            <a:noAutofit/>
          </a:bodyPr>
          <a:lstStyle/>
          <a:p>
            <a:r>
              <a:rPr lang="en-US" sz="3200" dirty="0"/>
              <a:t>Factors that affect test scores</a:t>
            </a:r>
          </a:p>
          <a:p>
            <a:r>
              <a:rPr lang="en-US" sz="3200" dirty="0"/>
              <a:t>Types of errors: systematic and random</a:t>
            </a:r>
          </a:p>
          <a:p>
            <a:r>
              <a:rPr lang="en-US" sz="3200" dirty="0"/>
              <a:t>Reliability and Validity as qualities of tests</a:t>
            </a:r>
          </a:p>
          <a:p>
            <a:r>
              <a:rPr lang="en-US" sz="3200" dirty="0"/>
              <a:t>Test Theories</a:t>
            </a:r>
          </a:p>
          <a:p>
            <a:pPr marL="0" indent="0">
              <a:buNone/>
            </a:pPr>
            <a:r>
              <a:rPr lang="en-US" sz="3200" dirty="0"/>
              <a:t>                  CTT – Classical Test Theory</a:t>
            </a:r>
          </a:p>
          <a:p>
            <a:pPr marL="0" indent="0">
              <a:buNone/>
            </a:pPr>
            <a:r>
              <a:rPr lang="en-US" sz="3200" dirty="0"/>
              <a:t>                   GT – Generalizability Theory</a:t>
            </a:r>
          </a:p>
          <a:p>
            <a:pPr marL="0" indent="0">
              <a:buNone/>
            </a:pPr>
            <a:r>
              <a:rPr lang="en-US" sz="3200" dirty="0"/>
              <a:t>                   MT - Measurement Theory   </a:t>
            </a:r>
          </a:p>
          <a:p>
            <a:pPr marL="0" indent="0">
              <a:buNone/>
            </a:pPr>
            <a:r>
              <a:rPr lang="en-US" sz="3200" dirty="0"/>
              <a:t>                   IRT – Item Response Theory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36496687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4"/>
            <a:ext cx="10051474" cy="67396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3A81AD"/>
                </a:solidFill>
              </a:rPr>
              <a:t>FACTORS THAT AFFECT LANGUAGE TEST SCORES  (Bachman 1990)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945" y="1039091"/>
            <a:ext cx="7118598" cy="559231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="" xmlns:p14="http://schemas.microsoft.com/office/powerpoint/2010/main" val="2750289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Image result for examinatio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 trans="29000" pressure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47"/>
            <a:ext cx="12192000" cy="6862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400" b="1" dirty="0">
              <a:solidFill>
                <a:srgbClr val="3A81A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7867261" cy="3693075"/>
          </a:xfrm>
        </p:spPr>
        <p:txBody>
          <a:bodyPr>
            <a:normAutofit/>
          </a:bodyPr>
          <a:lstStyle/>
          <a:p>
            <a:r>
              <a:rPr lang="en-US" sz="3200" dirty="0"/>
              <a:t>Extremities in approaches to testing</a:t>
            </a:r>
          </a:p>
          <a:p>
            <a:r>
              <a:rPr lang="en-US" sz="3200" dirty="0"/>
              <a:t>Problems due to measurement errors</a:t>
            </a:r>
          </a:p>
          <a:p>
            <a:r>
              <a:rPr lang="en-US" sz="3200" dirty="0"/>
              <a:t>The task of the evaluator</a:t>
            </a:r>
          </a:p>
          <a:p>
            <a:r>
              <a:rPr lang="en-US" sz="3200" dirty="0"/>
              <a:t>The role of responsibility</a:t>
            </a:r>
          </a:p>
          <a:p>
            <a:r>
              <a:rPr lang="en-US" sz="3200" dirty="0"/>
              <a:t>Stakeholders in testing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01169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675</TotalTime>
  <Words>301</Words>
  <Application>Microsoft Office PowerPoint</Application>
  <PresentationFormat>Custom</PresentationFormat>
  <Paragraphs>234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The Vicissitudes of Language Testing</vt:lpstr>
      <vt:lpstr>Contents</vt:lpstr>
      <vt:lpstr>Introduction</vt:lpstr>
      <vt:lpstr> </vt:lpstr>
      <vt:lpstr>A Bird’s View of Testing</vt:lpstr>
      <vt:lpstr>Slide 7</vt:lpstr>
      <vt:lpstr>FACTORS THAT AFFECT LANGUAGE TEST SCORES  (Bachman 1990)</vt:lpstr>
      <vt:lpstr>Slide 9</vt:lpstr>
      <vt:lpstr>Acknowledgements</vt:lpstr>
      <vt:lpstr>      Questions?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Ministry of Defense  Georgia</dc:title>
  <dc:creator>Mzia Skhulukhia</dc:creator>
  <cp:lastModifiedBy>user</cp:lastModifiedBy>
  <cp:revision>72</cp:revision>
  <dcterms:created xsi:type="dcterms:W3CDTF">2017-09-18T13:29:00Z</dcterms:created>
  <dcterms:modified xsi:type="dcterms:W3CDTF">2017-10-03T04:36:49Z</dcterms:modified>
</cp:coreProperties>
</file>