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04" r:id="rId3"/>
    <p:sldId id="306" r:id="rId4"/>
    <p:sldId id="307" r:id="rId5"/>
    <p:sldId id="320" r:id="rId6"/>
    <p:sldId id="325" r:id="rId7"/>
    <p:sldId id="257" r:id="rId8"/>
    <p:sldId id="302" r:id="rId9"/>
    <p:sldId id="268" r:id="rId10"/>
    <p:sldId id="326" r:id="rId11"/>
    <p:sldId id="270" r:id="rId12"/>
    <p:sldId id="314" r:id="rId13"/>
    <p:sldId id="328" r:id="rId14"/>
    <p:sldId id="329" r:id="rId15"/>
    <p:sldId id="295" r:id="rId16"/>
    <p:sldId id="291" r:id="rId17"/>
    <p:sldId id="315" r:id="rId18"/>
    <p:sldId id="316" r:id="rId19"/>
    <p:sldId id="317" r:id="rId20"/>
    <p:sldId id="288" r:id="rId21"/>
    <p:sldId id="327" r:id="rId22"/>
    <p:sldId id="323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8F5"/>
    <a:srgbClr val="00B6F9"/>
    <a:srgbClr val="D1DAE1"/>
    <a:srgbClr val="D5DCE3"/>
    <a:srgbClr val="DADFE6"/>
    <a:srgbClr val="DFE2E9"/>
    <a:srgbClr val="E6E7EF"/>
    <a:srgbClr val="EEEFF5"/>
    <a:srgbClr val="F2F4F7"/>
    <a:srgbClr val="343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5" autoAdjust="0"/>
    <p:restoredTop sz="88272" autoAdjust="0"/>
  </p:normalViewPr>
  <p:slideViewPr>
    <p:cSldViewPr showGuides="1">
      <p:cViewPr varScale="1">
        <p:scale>
          <a:sx n="85" d="100"/>
          <a:sy n="85" d="100"/>
        </p:scale>
        <p:origin x="1624" y="168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197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BILC_Fall2017_MinaLee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 smtClean="0"/>
              <a:t>Sem</a:t>
            </a:r>
            <a:r>
              <a:rPr lang="en-US" sz="2000" dirty="0" smtClean="0"/>
              <a:t> 2 CGPA of students graduated (Mar-Dec 2015)</a:t>
            </a:r>
            <a:endParaRPr lang="en-US" sz="2000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2899265756337"/>
          <c:y val="0.200595372007071"/>
          <c:w val="0.432542111033589"/>
          <c:h val="0.697363811666399"/>
        </c:manualLayout>
      </c:layout>
      <c:pieChart>
        <c:varyColors val="1"/>
        <c:ser>
          <c:idx val="0"/>
          <c:order val="0"/>
          <c:spPr>
            <a:solidFill>
              <a:srgbClr val="4F81BD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</c:dPt>
          <c:dPt>
            <c:idx val="1"/>
            <c:bubble3D val="0"/>
            <c:explosion val="21"/>
            <c:spPr>
              <a:solidFill>
                <a:srgbClr val="C0504D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solidFill>
                <a:srgbClr val="9BBB59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-0.110146981627297"/>
                  <c:y val="-0.127255878729445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72%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r-IN"/>
                      <a:t>25%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rgbClr val="404040"/>
                </a:fgClr>
                <a:bgClr>
                  <a:srgbClr val="595959"/>
                </a:bgClr>
              </a:patt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808080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'[Worksheet in BILC_Fall2017_MinaLee]Sheet1'!$A$1:$A$3</c:f>
              <c:strCache>
                <c:ptCount val="3"/>
                <c:pt idx="0">
                  <c:v>3.38 ˂ CGPA</c:v>
                </c:pt>
                <c:pt idx="1">
                  <c:v>2.89 ≤ CGPA ≥ 3.38</c:v>
                </c:pt>
                <c:pt idx="2">
                  <c:v>CGPA ˂ 2.89</c:v>
                </c:pt>
              </c:strCache>
            </c:strRef>
          </c:cat>
          <c:val>
            <c:numRef>
              <c:f>'[Worksheet in BILC_Fall2017_MinaLee]Sheet1'!$B$1:$B$3</c:f>
              <c:numCache>
                <c:formatCode>General</c:formatCode>
                <c:ptCount val="3"/>
                <c:pt idx="0">
                  <c:v>125.0</c:v>
                </c:pt>
                <c:pt idx="1">
                  <c:v>47.0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5555555555555"/>
          <c:y val="0.387755102040816"/>
          <c:w val="0.333333333333333"/>
          <c:h val="0.306122448979592"/>
        </c:manualLayout>
      </c:layout>
      <c:overlay val="0"/>
      <c:spPr>
        <a:solidFill>
          <a:srgbClr val="F2F2F2">
            <a:alpha val="38824"/>
          </a:srgbClr>
        </a:solidFill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39000">
          <a:srgbClr val="FFFFFF"/>
        </a:gs>
        <a:gs pos="100000">
          <a:srgbClr val="BFBFBF"/>
        </a:gs>
      </a:gsLst>
      <a:path path="rect">
        <a:fillToRect l="50000" t="-80000" r="50000" b="180000"/>
      </a:path>
    </a:gradFill>
    <a:ln w="3175">
      <a:solidFill>
        <a:srgbClr val="C0C0C0"/>
      </a:solidFill>
      <a:prstDash val="solid"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0.01086</cdr:x>
      <cdr:y>0.26971</cdr:y>
    </cdr:from>
    <cdr:to>
      <cdr:x>0.17778</cdr:x>
      <cdr:y>0.57143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478" y="1007043"/>
          <a:ext cx="1144722" cy="1126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Non-Immersion </a:t>
          </a:r>
        </a:p>
        <a:p xmlns:a="http://schemas.openxmlformats.org/drawingml/2006/main">
          <a:r>
            <a:rPr lang="en-US" sz="2000" dirty="0" smtClean="0"/>
            <a:t>Group (39)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fld id="{32564F56-7F1A-466B-B03A-A5100ADDECE6}" type="datetimeFigureOut">
              <a:rPr lang="en-US" altLang="en-US"/>
              <a:pPr/>
              <a:t>10/4/17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fld id="{310465CA-B596-4A11-8E5C-8C138C36E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167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3396D1-0013-4034-A091-289F5AB707F6}" type="datetimeFigureOut">
              <a:rPr lang="en-US" altLang="en-US"/>
              <a:pPr/>
              <a:t>10/4/17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84A225-BFFF-425E-9753-8C0BF20B2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911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A225-BFFF-425E-9753-8C0BF20B23E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64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65B6CC7-8C23-CD4C-BA7B-54D6B4B00CB2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92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2DA236-96B0-454F-B1E8-12EF1F48B4CB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8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A225-BFFF-425E-9753-8C0BF20B23E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4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B33D29A-8F2C-F242-9942-8A75C7E54316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D91DC7-D87E-9F48-BF84-D4D92535D605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5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70000"/>
              </a:lnSpc>
            </a:pPr>
            <a:endParaRPr lang="en-US" alt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02CD73-628E-4E3E-A946-641CE7C2BB2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DC728-FD11-4989-8723-B7055382A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8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62DFB0-9587-4004-941A-9346C31D45B7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45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F239297-52F8-4220-81AE-1A1D1C30B033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81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A951111-622F-1242-A16C-A01A1F3A08E8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62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itlepage_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01148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>
                <a:solidFill>
                  <a:srgbClr val="3432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43233"/>
                </a:solidFill>
              </a:defRPr>
            </a:lvl1pPr>
          </a:lstStyle>
          <a:p>
            <a:fld id="{527828A0-B0F9-BA48-BD24-C31BD64DE9F8}" type="datetime1">
              <a:rPr lang="en-US" altLang="en-US" smtClean="0"/>
              <a:t>10/4/17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1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DBE190-43D8-354D-8C41-6A38B4B59132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D367-22E1-46F1-A34E-3B86ED743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16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04CAD0-15BD-0C43-80B5-11F0F5864320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FF87E-2546-493E-8B2C-4947D8ABF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39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D8444-376E-F740-945E-D14969E93B07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95BEF-1382-4F85-983A-79AED1DFA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0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B9877-BCC1-F240-9815-0954D5022C37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40AA9-2E90-4C0A-8EC4-3430A49C6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92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EFCD8-2B05-5441-9406-57AB00C5FC04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BA1A8-321C-4E3D-823C-20069E973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12B52-EF54-4740-96F2-5166480EAE3B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9739-C13E-425E-8A1A-E445299A9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07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45D06-EF8A-CE4E-B3E4-0D75721645E2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A3913-747C-4942-9B46-F31BC8F6F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01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EDBB8-882B-4942-A614-5F906A9B1CD0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E8BA9-7B35-4641-94F1-CCFF0EA7B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5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5BFCA-8EEC-BE4E-8FE2-F18BAAC77725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FB173-4E42-44C5-9B0E-A664B8D10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6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56B70-64B4-CA41-B04E-36755707EC23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CEFEA-2B24-4943-A176-B06805CF4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73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D9D9D9"/>
          </a:fgClr>
          <a:bgClr>
            <a:srgbClr val="F5F8F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Arial Bold Italic 40pt Black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997B52F5-D8A9-AC4B-B507-F00359293455}" type="datetime1">
              <a:rPr lang="en-US" altLang="en-US" smtClean="0"/>
              <a:t>10/4/17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414DDBA5-1BC1-405A-A0D4-3EBBEA8C1E3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3" descr="DLI cres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14400" cy="1219200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0" y="-76200"/>
            <a:ext cx="92202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solidFill>
                  <a:srgbClr val="612059"/>
                </a:solidFill>
                <a:latin typeface="Times New Roman"/>
                <a:cs typeface="Times New Roman"/>
              </a:rPr>
              <a:t>DEFENSE LANGUAGE INSTITUTE FOREIGN LANGUAGE CENTER</a:t>
            </a:r>
            <a:endParaRPr lang="en-US" sz="1600" i="0" dirty="0">
              <a:solidFill>
                <a:srgbClr val="612059"/>
              </a:solidFill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 kern="1200">
          <a:solidFill>
            <a:srgbClr val="34323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43233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43233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43233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43233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43233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liflc.ed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uco.edu/central/tl/conference/2018conference/" TargetMode="External"/><Relationship Id="rId3" Type="http://schemas.openxmlformats.org/officeDocument/2006/relationships/hyperlink" Target="https://www.facebook.com/groups/TLCstudentalumcommittee/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3622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Motivating Students </a:t>
            </a:r>
            <a:br>
              <a:rPr lang="en-US" alt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to Reach Higher Levels: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OCONUS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Immersion 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for Low-Performing Students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Mina Lee, Ph.D. </a:t>
            </a:r>
            <a:b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Assistant Provost,    Academic Support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6324600"/>
            <a:ext cx="806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BILC PROFESSIONAL SEMINAR, 1-5 OCTOBER, 2017, TBILISI, GEORGIA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Kachapuri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1270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Non-Immersion Group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Total </a:t>
            </a:r>
            <a:r>
              <a:rPr lang="en-US" altLang="en-US" sz="2800" dirty="0" err="1" smtClean="0">
                <a:solidFill>
                  <a:schemeClr val="tx1"/>
                </a:solidFill>
                <a:ea typeface="ＭＳ Ｐゴシック" pitchFamily="34" charset="-128"/>
              </a:rPr>
              <a:t>Qty</a:t>
            </a: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of KP students from class samples that completed the program (Mar-Dec 2015) = 156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19857"/>
              </p:ext>
            </p:extLst>
          </p:nvPr>
        </p:nvGraphicFramePr>
        <p:xfrm>
          <a:off x="914400" y="2819400"/>
          <a:ext cx="6858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DLPT Results Comparison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6482042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One student was </a:t>
            </a:r>
            <a:r>
              <a:rPr lang="en-US" dirty="0" err="1" smtClean="0"/>
              <a:t>disenrolled</a:t>
            </a:r>
            <a:r>
              <a:rPr lang="en-US" dirty="0" smtClean="0"/>
              <a:t> before the end of the program.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797075"/>
                  </p:ext>
                </p:extLst>
              </p:nvPr>
            </p:nvGraphicFramePr>
            <p:xfrm>
              <a:off x="457201" y="1865965"/>
              <a:ext cx="8229601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/>
                    <a:gridCol w="3428999"/>
                    <a:gridCol w="335280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DLPT Results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Immersion</a:t>
                          </a:r>
                          <a:r>
                            <a:rPr lang="en-US" sz="2400" baseline="0" dirty="0" smtClean="0"/>
                            <a:t> Group (7)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Non-Immersion Group</a:t>
                          </a:r>
                          <a:r>
                            <a:rPr lang="en-US" sz="2400" baseline="0" dirty="0" smtClean="0"/>
                            <a:t> (38)*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2/2/1+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85.7% (6 out of 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60.5% (23 out of 38)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2+/2+/2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14.3% (1 out of</a:t>
                          </a:r>
                          <a:r>
                            <a:rPr lang="en-US" sz="2400" baseline="0" dirty="0" smtClean="0"/>
                            <a:t> 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0%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2+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400" b="0" dirty="0" smtClean="0"/>
                            <a:t> / </a:t>
                          </a:r>
                        </a:p>
                        <a:p>
                          <a:pPr algn="ctr"/>
                          <a:r>
                            <a:rPr lang="en-US" sz="2400" b="0" dirty="0" smtClean="0"/>
                            <a:t>3 (RC)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57.1% </a:t>
                          </a:r>
                          <a:r>
                            <a:rPr lang="en-US" sz="2400" dirty="0" smtClean="0"/>
                            <a:t>(4 out of 7)/</a:t>
                          </a:r>
                        </a:p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42.9% </a:t>
                          </a:r>
                          <a:r>
                            <a:rPr lang="en-US" sz="2400" dirty="0" smtClean="0"/>
                            <a:t>(3 out of 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15.8% </a:t>
                          </a:r>
                          <a:r>
                            <a:rPr lang="en-US" sz="2400" dirty="0" smtClean="0"/>
                            <a:t>(6 out of</a:t>
                          </a:r>
                          <a:r>
                            <a:rPr lang="en-US" sz="2400" baseline="0" dirty="0" smtClean="0"/>
                            <a:t> 38)/</a:t>
                          </a:r>
                        </a:p>
                        <a:p>
                          <a:pPr algn="ctr"/>
                          <a:r>
                            <a:rPr lang="en-US" sz="2400" b="1" baseline="0" dirty="0" smtClean="0">
                              <a:solidFill>
                                <a:srgbClr val="FF0000"/>
                              </a:solidFill>
                            </a:rPr>
                            <a:t>2.6% </a:t>
                          </a:r>
                          <a:r>
                            <a:rPr lang="en-US" sz="2400" baseline="0" dirty="0" smtClean="0"/>
                            <a:t>(1 out of 38)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/>
                            <a:t>2+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400" b="0" dirty="0" smtClean="0"/>
                            <a:t> /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/>
                            <a:t>3 (LC)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rgbClr val="DDE8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14.3%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 (1 out of 7)/</a:t>
                          </a:r>
                        </a:p>
                        <a:p>
                          <a:pPr algn="ctr"/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0%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0%/</a:t>
                          </a:r>
                        </a:p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0%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2 (SP)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42.9%</a:t>
                          </a:r>
                          <a:r>
                            <a:rPr lang="en-US" sz="2400" dirty="0" smtClean="0"/>
                            <a:t> (3 out of 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13.2%</a:t>
                          </a:r>
                          <a:r>
                            <a:rPr lang="en-US" sz="2400" dirty="0" smtClean="0"/>
                            <a:t> (5</a:t>
                          </a:r>
                          <a:r>
                            <a:rPr lang="en-US" sz="2400" baseline="0" dirty="0" smtClean="0"/>
                            <a:t> out of 38)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Final GPA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3.4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3.3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797075"/>
                  </p:ext>
                </p:extLst>
              </p:nvPr>
            </p:nvGraphicFramePr>
            <p:xfrm>
              <a:off x="457201" y="1865965"/>
              <a:ext cx="8229601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/>
                    <a:gridCol w="3428999"/>
                    <a:gridCol w="3352802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DLPT Results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Immersion</a:t>
                          </a:r>
                          <a:r>
                            <a:rPr lang="en-US" sz="2400" baseline="0" dirty="0" smtClean="0"/>
                            <a:t> Group (7)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Non-Immersion Group</a:t>
                          </a:r>
                          <a:r>
                            <a:rPr lang="en-US" sz="2400" baseline="0" dirty="0" smtClean="0"/>
                            <a:t> (38)*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2/2/1+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85.7% (6 out of 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60.5% (23 out of 38)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2+/2+/2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14.3% (1 out of</a:t>
                          </a:r>
                          <a:r>
                            <a:rPr lang="en-US" sz="2400" baseline="0" dirty="0" smtClean="0"/>
                            <a:t> 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0%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0" t="-215441" r="-469328" b="-22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57.1% </a:t>
                          </a:r>
                          <a:r>
                            <a:rPr lang="en-US" sz="2400" dirty="0" smtClean="0"/>
                            <a:t>(4 out of 7)/</a:t>
                          </a:r>
                        </a:p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42.9% </a:t>
                          </a:r>
                          <a:r>
                            <a:rPr lang="en-US" sz="2400" dirty="0" smtClean="0"/>
                            <a:t>(3 out of 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15.8% </a:t>
                          </a:r>
                          <a:r>
                            <a:rPr lang="en-US" sz="2400" dirty="0" smtClean="0"/>
                            <a:t>(6 out of</a:t>
                          </a:r>
                          <a:r>
                            <a:rPr lang="en-US" sz="2400" baseline="0" dirty="0" smtClean="0"/>
                            <a:t> 38)/</a:t>
                          </a:r>
                        </a:p>
                        <a:p>
                          <a:pPr algn="ctr"/>
                          <a:r>
                            <a:rPr lang="en-US" sz="2400" b="1" baseline="0" dirty="0" smtClean="0">
                              <a:solidFill>
                                <a:srgbClr val="FF0000"/>
                              </a:solidFill>
                            </a:rPr>
                            <a:t>2.6% </a:t>
                          </a:r>
                          <a:r>
                            <a:rPr lang="en-US" sz="2400" baseline="0" dirty="0" smtClean="0"/>
                            <a:t>(1 out of 38)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40" t="-317778" r="-469328" b="-12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14.3%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 (1 out of 7)/</a:t>
                          </a:r>
                        </a:p>
                        <a:p>
                          <a:pPr algn="ctr"/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0%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0%/</a:t>
                          </a:r>
                        </a:p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0%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/>
                            <a:t>2 (SP)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42.9%</a:t>
                          </a:r>
                          <a:r>
                            <a:rPr lang="en-US" sz="2400" dirty="0" smtClean="0"/>
                            <a:t> (3 out of 7)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13.2%</a:t>
                          </a:r>
                          <a:r>
                            <a:rPr lang="en-US" sz="2400" dirty="0" smtClean="0"/>
                            <a:t> (5</a:t>
                          </a:r>
                          <a:r>
                            <a:rPr lang="en-US" sz="2400" baseline="0" dirty="0" smtClean="0"/>
                            <a:t> out of 38)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Final GPA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3.4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3.3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Pre-(O)CONUS Interview Result Comparison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57400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 smtClean="0"/>
                        <a:t>Regular Immersion Students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 smtClean="0"/>
                        <a:t>Pilot Immersion Students 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Confident, motivated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Clear about their goals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Understand</a:t>
                      </a:r>
                      <a:r>
                        <a:rPr lang="en-US" sz="2400" baseline="0" dirty="0" smtClean="0"/>
                        <a:t> their weaknesses and strengths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Understand what learning strategies work for them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Some have plans for the immersion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Can utilize various resources to improve their learning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Passive, not confident</a:t>
                      </a:r>
                      <a:endParaRPr lang="en-US" sz="240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Have a low graduation goal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Do not understand their weaknesses and strengths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Believe that memorizing more vocabs and listening to more audio clips will work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Do not know what to do during the immersion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Post-OCONUS (KP Pilot)</a:t>
            </a:r>
            <a:b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Interview Results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>
                <a:ea typeface="ＭＳ Ｐゴシック" pitchFamily="34" charset="-128"/>
              </a:rPr>
              <a:t>Graduation Goal</a:t>
            </a:r>
            <a:r>
              <a:rPr lang="en-US" altLang="en-US" sz="2400" dirty="0" smtClean="0">
                <a:ea typeface="ＭＳ Ｐゴシック" pitchFamily="34" charset="-128"/>
              </a:rPr>
              <a:t>: Passing DLPT </a:t>
            </a:r>
            <a:r>
              <a:rPr lang="en-US" altLang="en-US" sz="2400" dirty="0" smtClean="0">
                <a:ea typeface="ＭＳ Ｐゴシック" pitchFamily="34" charset="-128"/>
                <a:sym typeface="Wingdings" pitchFamily="2" charset="2"/>
              </a:rPr>
              <a:t> At least 2+ in one or two skills </a:t>
            </a:r>
          </a:p>
          <a:p>
            <a:r>
              <a:rPr lang="en-US" altLang="en-US" sz="2400" b="1" dirty="0" smtClean="0">
                <a:ea typeface="ＭＳ Ｐゴシック" pitchFamily="34" charset="-128"/>
                <a:sym typeface="Wingdings" pitchFamily="2" charset="2"/>
              </a:rPr>
              <a:t>Motivation</a:t>
            </a:r>
            <a:r>
              <a:rPr lang="en-US" altLang="en-US" sz="2400" dirty="0" smtClean="0">
                <a:ea typeface="ＭＳ Ｐゴシック" pitchFamily="34" charset="-128"/>
                <a:sym typeface="Wingdings" pitchFamily="2" charset="2"/>
              </a:rPr>
              <a:t>: Have to study for a job  Want to study and be fluent in Korean </a:t>
            </a:r>
          </a:p>
          <a:p>
            <a:r>
              <a:rPr lang="en-US" altLang="en-US" sz="2400" b="1" dirty="0" smtClean="0">
                <a:ea typeface="ＭＳ Ｐゴシック" pitchFamily="34" charset="-128"/>
                <a:sym typeface="Wingdings" pitchFamily="2" charset="2"/>
              </a:rPr>
              <a:t>Attitude</a:t>
            </a:r>
            <a:r>
              <a:rPr lang="en-US" altLang="en-US" sz="2400" dirty="0" smtClean="0">
                <a:ea typeface="ＭＳ Ｐゴシック" pitchFamily="34" charset="-128"/>
                <a:sym typeface="Wingdings" pitchFamily="2" charset="2"/>
              </a:rPr>
              <a:t>: Passive and lack of confidence  Proactive and confident; having a clear personal goal with the Korean language</a:t>
            </a:r>
            <a:endParaRPr lang="en-US" altLang="en-US" sz="2400" dirty="0">
              <a:ea typeface="ＭＳ Ｐゴシック" pitchFamily="34" charset="-128"/>
              <a:sym typeface="Wingdings" pitchFamily="2" charset="2"/>
            </a:endParaRPr>
          </a:p>
          <a:p>
            <a:r>
              <a:rPr lang="en-US" altLang="en-US" sz="2400" b="1" dirty="0">
                <a:ea typeface="ＭＳ Ｐゴシック" pitchFamily="34" charset="-128"/>
              </a:rPr>
              <a:t>Self-evaluation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Improved speaking and listening 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Boosted confidence and motivation 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Clear goals 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Better study strategies </a:t>
            </a:r>
          </a:p>
        </p:txBody>
      </p:sp>
    </p:spTree>
    <p:extLst>
      <p:ext uri="{BB962C8B-B14F-4D97-AF65-F5344CB8AC3E}">
        <p14:creationId xmlns:p14="http://schemas.microsoft.com/office/powerpoint/2010/main" val="19618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Daily Reflective Journals </a:t>
            </a:r>
            <a:b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(Example of </a:t>
            </a:r>
            <a:r>
              <a:rPr lang="en-US" altLang="en-US" sz="2400" dirty="0">
                <a:latin typeface="Arial" charset="0"/>
                <a:ea typeface="ＭＳ Ｐゴシック" pitchFamily="34" charset="-128"/>
                <a:cs typeface="Arial" charset="0"/>
              </a:rPr>
              <a:t>O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ne Student, </a:t>
            </a:r>
            <a:b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1+/2/1+ (pre-OCONUS DA)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  <a:sym typeface="Wingdings"/>
              </a:rPr>
              <a:t> 2/3/1+ (DLPT)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>
                <a:ea typeface="ＭＳ Ｐゴシック" pitchFamily="34" charset="-128"/>
              </a:rPr>
              <a:t>Before Immersion</a:t>
            </a:r>
            <a:r>
              <a:rPr lang="en-US" altLang="en-US" sz="2400" dirty="0" smtClean="0">
                <a:ea typeface="ＭＳ Ｐゴシック" pitchFamily="34" charset="-128"/>
              </a:rPr>
              <a:t>: “I will listen to Korean more; I will study more; I will continue to study; I will sleep less and study more, …” (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No metacognitive strategy</a:t>
            </a:r>
            <a:r>
              <a:rPr lang="en-US" altLang="en-US" sz="2400" dirty="0" smtClean="0">
                <a:ea typeface="ＭＳ Ｐゴシック" pitchFamily="34" charset="-128"/>
              </a:rPr>
              <a:t>) </a:t>
            </a:r>
          </a:p>
          <a:p>
            <a:r>
              <a:rPr lang="en-US" altLang="en-US" sz="2400" b="1" dirty="0" smtClean="0">
                <a:ea typeface="ＭＳ Ｐゴシック" pitchFamily="34" charset="-128"/>
              </a:rPr>
              <a:t>During Immersion</a:t>
            </a:r>
            <a:r>
              <a:rPr lang="en-US" altLang="en-US" sz="2400" dirty="0" smtClean="0">
                <a:ea typeface="ＭＳ Ｐゴシック" pitchFamily="34" charset="-128"/>
              </a:rPr>
              <a:t>: “It will be nice to find and learn more expressions of taste; I need to study history more; I think I will understand different accents better if I speak to various Koreans; I need to prepare more before I conduct interviews; </a:t>
            </a:r>
            <a:br>
              <a:rPr lang="en-US" altLang="en-US" sz="2400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ea typeface="ＭＳ Ｐゴシック" pitchFamily="34" charset="-128"/>
              </a:rPr>
              <a:t>I will participate in a project more actively; I need to study English grammar, …”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(Problem Identification; self-evaluation)</a:t>
            </a:r>
          </a:p>
          <a:p>
            <a:r>
              <a:rPr lang="en-US" altLang="en-US" sz="2400" b="1" dirty="0" smtClean="0">
                <a:ea typeface="ＭＳ Ｐゴシック" pitchFamily="34" charset="-128"/>
              </a:rPr>
              <a:t>After Immersion</a:t>
            </a:r>
            <a:r>
              <a:rPr lang="en-US" altLang="en-US" sz="2400" dirty="0" smtClean="0">
                <a:ea typeface="ＭＳ Ｐゴシック" pitchFamily="34" charset="-128"/>
              </a:rPr>
              <a:t>: “I don’t know how to overcome the same challenge but I need to talk to teachers and find a strategy and make plans; I need to manage my time more wisely, …”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(Planning; Self-management)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Content-Based Instruction (CBI): </a:t>
            </a:r>
            <a:r>
              <a:rPr lang="en-US" alt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  <a:t>Case of one student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a typeface="ＭＳ Ｐゴシック" panose="020B0600070205080204" pitchFamily="34" charset="-128"/>
              </a:rPr>
              <a:t>Philosophy of CBI</a:t>
            </a:r>
            <a:r>
              <a:rPr lang="en-US" sz="2800" dirty="0">
                <a:ea typeface="ＭＳ Ｐゴシック" panose="020B0600070205080204" pitchFamily="34" charset="-128"/>
              </a:rPr>
              <a:t>: Empowering students to become independent learners and continue the learning process beyond the classroom (Transformational)</a:t>
            </a:r>
          </a:p>
          <a:p>
            <a:pPr marL="0" indent="0" algn="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(</a:t>
            </a:r>
            <a:r>
              <a:rPr lang="en-US" sz="2000" dirty="0"/>
              <a:t>Stryker </a:t>
            </a:r>
            <a:r>
              <a:rPr lang="en-US" sz="2000" dirty="0" smtClean="0"/>
              <a:t>&amp; Leaver </a:t>
            </a:r>
            <a:r>
              <a:rPr lang="en-US" sz="2000" dirty="0"/>
              <a:t>1997, p. 3)</a:t>
            </a:r>
          </a:p>
          <a:p>
            <a:r>
              <a:rPr lang="en-US" altLang="en-US" sz="2800" b="1" dirty="0">
                <a:ea typeface="ＭＳ Ｐゴシック" pitchFamily="34" charset="-128"/>
              </a:rPr>
              <a:t>CBI Module (one-day)</a:t>
            </a:r>
            <a:r>
              <a:rPr lang="en-US" altLang="en-US" sz="2800" dirty="0">
                <a:ea typeface="ＭＳ Ｐゴシック" pitchFamily="34" charset="-128"/>
              </a:rPr>
              <a:t>: Slide preview, reading and RC activities, </a:t>
            </a:r>
            <a:r>
              <a:rPr lang="en-US" altLang="en-US" sz="2800" dirty="0" smtClean="0">
                <a:ea typeface="ＭＳ Ｐゴシック" pitchFamily="34" charset="-128"/>
              </a:rPr>
              <a:t>pre-lecture </a:t>
            </a:r>
            <a:r>
              <a:rPr lang="en-US" altLang="en-US" sz="2800" dirty="0">
                <a:ea typeface="ＭＳ Ｐゴシック" pitchFamily="34" charset="-128"/>
              </a:rPr>
              <a:t>activities including interviews and </a:t>
            </a:r>
            <a:r>
              <a:rPr lang="en-US" altLang="en-US" sz="2800" dirty="0" smtClean="0">
                <a:ea typeface="ＭＳ Ｐゴシック" pitchFamily="34" charset="-128"/>
              </a:rPr>
              <a:t>an interview report, </a:t>
            </a:r>
            <a:r>
              <a:rPr lang="en-US" altLang="en-US" sz="2800" dirty="0">
                <a:ea typeface="ＭＳ Ｐゴシック" pitchFamily="34" charset="-128"/>
              </a:rPr>
              <a:t>pre-lecture focused discussion, lecture, post-lecture activities, </a:t>
            </a:r>
            <a:r>
              <a:rPr lang="en-US" altLang="en-US" sz="2800" b="1" u="sng" dirty="0">
                <a:ea typeface="ＭＳ Ｐゴシック" pitchFamily="34" charset="-128"/>
              </a:rPr>
              <a:t>reflection </a:t>
            </a:r>
          </a:p>
          <a:p>
            <a:r>
              <a:rPr lang="en-US" altLang="en-US" sz="2800" b="1" dirty="0" err="1" smtClean="0">
                <a:ea typeface="ＭＳ Ｐゴシック" pitchFamily="34" charset="-128"/>
              </a:rPr>
              <a:t>Eaxmples</a:t>
            </a:r>
            <a:r>
              <a:rPr lang="en-US" altLang="en-US" sz="2800" b="1" dirty="0" smtClean="0">
                <a:ea typeface="ＭＳ Ｐゴシック" pitchFamily="34" charset="-128"/>
              </a:rPr>
              <a:t> of one student</a:t>
            </a:r>
            <a:r>
              <a:rPr lang="en-US" altLang="en-US" sz="2800" dirty="0" smtClean="0">
                <a:ea typeface="ＭＳ Ｐゴシック" pitchFamily="34" charset="-128"/>
              </a:rPr>
              <a:t>: 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Proficiency Levels: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L1/L1+/low L1+ </a:t>
            </a:r>
            <a:r>
              <a:rPr lang="en-US" altLang="en-US" sz="2400" dirty="0" smtClean="0">
                <a:ea typeface="ＭＳ Ｐゴシック" pitchFamily="34" charset="-128"/>
                <a:sym typeface="Wingdings" pitchFamily="2" charset="2"/>
              </a:rPr>
              <a:t> L2/L2/L1+</a:t>
            </a:r>
            <a:r>
              <a:rPr lang="en-US" altLang="en-US" sz="2400" dirty="0" smtClean="0">
                <a:ea typeface="ＭＳ Ｐゴシック" pitchFamily="34" charset="-128"/>
              </a:rPr>
              <a:t> (DLPT)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CBI lecture reports (1</a:t>
            </a:r>
            <a:r>
              <a:rPr lang="en-US" altLang="en-US" sz="2400" baseline="30000" dirty="0" smtClean="0">
                <a:ea typeface="ＭＳ Ｐゴシック" pitchFamily="34" charset="-128"/>
              </a:rPr>
              <a:t>st</a:t>
            </a:r>
            <a:r>
              <a:rPr lang="en-US" altLang="en-US" sz="2400" dirty="0" smtClean="0">
                <a:ea typeface="ＭＳ Ｐゴシック" pitchFamily="34" charset="-128"/>
              </a:rPr>
              <a:t>, 2</a:t>
            </a:r>
            <a:r>
              <a:rPr lang="en-US" altLang="en-US" sz="2400" baseline="30000" dirty="0" smtClean="0">
                <a:ea typeface="ＭＳ Ｐゴシック" pitchFamily="34" charset="-128"/>
              </a:rPr>
              <a:t>nd</a:t>
            </a:r>
            <a:r>
              <a:rPr lang="en-US" altLang="en-US" sz="2400" dirty="0" smtClean="0">
                <a:ea typeface="ＭＳ Ｐゴシック" pitchFamily="34" charset="-128"/>
              </a:rPr>
              <a:t>, 4</a:t>
            </a:r>
            <a:r>
              <a:rPr lang="en-US" altLang="en-US" sz="2400" baseline="30000" dirty="0" smtClean="0">
                <a:ea typeface="ＭＳ Ｐゴシック" pitchFamily="34" charset="-128"/>
              </a:rPr>
              <a:t>th</a:t>
            </a:r>
            <a:r>
              <a:rPr lang="en-US" altLang="en-US" sz="2400" dirty="0" smtClean="0">
                <a:ea typeface="ＭＳ Ｐゴシック" pitchFamily="34" charset="-128"/>
              </a:rPr>
              <a:t> week)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Sample Reflection Report: Week 1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ko-KR" altLang="en-US" sz="2000" dirty="0">
                <a:ea typeface="ＭＳ Ｐゴシック" charset="-128"/>
              </a:rPr>
              <a:t>금요일에 우리 반은 특강을 </a:t>
            </a:r>
            <a:r>
              <a:rPr lang="en-US" altLang="en-US" sz="2000" dirty="0">
                <a:ea typeface="ＭＳ Ｐゴシック" charset="-128"/>
              </a:rPr>
              <a:t> </a:t>
            </a:r>
            <a:r>
              <a:rPr lang="ko-KR" altLang="en-US" sz="2000" dirty="0">
                <a:ea typeface="ＭＳ Ｐゴシック" charset="-128"/>
              </a:rPr>
              <a:t>참석했어요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이 특강의 </a:t>
            </a:r>
            <a:r>
              <a:rPr lang="ko-KR" altLang="en-US" sz="2000" dirty="0">
                <a:ea typeface="ＭＳ Ｐゴシック" charset="-128"/>
              </a:rPr>
              <a:t>내용은 한반도에 대했어요</a:t>
            </a:r>
            <a:r>
              <a:rPr lang="en-US" altLang="en-US" sz="2000" dirty="0">
                <a:ea typeface="ＭＳ Ｐゴシック" charset="-128"/>
              </a:rPr>
              <a:t> . </a:t>
            </a:r>
            <a:r>
              <a:rPr lang="ko-KR" altLang="en-US" sz="2000" dirty="0">
                <a:ea typeface="ＭＳ Ｐゴシック" charset="-128"/>
              </a:rPr>
              <a:t>그 특강에 배운 정보가 많지만 다양한 것을 배웠어요</a:t>
            </a:r>
            <a:r>
              <a:rPr lang="en-US" altLang="en-US" sz="2000" dirty="0">
                <a:ea typeface="ＭＳ Ｐゴシック" charset="-128"/>
              </a:rPr>
              <a:t>. 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예를 들면 </a:t>
            </a:r>
            <a:r>
              <a:rPr lang="ko-KR" altLang="en-US" sz="2000" dirty="0">
                <a:ea typeface="ＭＳ Ｐゴシック" charset="-128"/>
              </a:rPr>
              <a:t>남한과 북한의 인구는 거의</a:t>
            </a:r>
            <a:r>
              <a:rPr lang="en-US" altLang="en-US" sz="2000" dirty="0">
                <a:ea typeface="ＭＳ Ｐゴシック" charset="-128"/>
              </a:rPr>
              <a:t> 79,500,00</a:t>
            </a:r>
            <a:r>
              <a:rPr lang="ko-KR" altLang="en-US" sz="2000" dirty="0">
                <a:ea typeface="ＭＳ Ｐゴシック" charset="-128"/>
              </a:rPr>
              <a:t>만 명입니다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그리고</a:t>
            </a:r>
            <a:r>
              <a:rPr lang="ko-KR" altLang="en-US" sz="2000" dirty="0">
                <a:ea typeface="ＭＳ Ｐゴシック" charset="-128"/>
              </a:rPr>
              <a:t> 남한의 인구는 복한의 인구만큼</a:t>
            </a:r>
            <a:r>
              <a:rPr lang="en-US" altLang="en-US" sz="2000" dirty="0">
                <a:ea typeface="ＭＳ Ｐゴシック" charset="-128"/>
              </a:rPr>
              <a:t>  </a:t>
            </a:r>
            <a:r>
              <a:rPr lang="ko-KR" altLang="en-US" sz="2000" dirty="0">
                <a:ea typeface="ＭＳ Ｐゴシック" charset="-128"/>
              </a:rPr>
              <a:t>거의</a:t>
            </a:r>
            <a:r>
              <a:rPr lang="en-US" altLang="en-US" sz="2000" dirty="0">
                <a:ea typeface="ＭＳ Ｐゴシック" charset="-128"/>
              </a:rPr>
              <a:t> 2</a:t>
            </a:r>
            <a:r>
              <a:rPr lang="ko-KR" altLang="en-US" sz="2000" dirty="0">
                <a:ea typeface="ＭＳ Ｐゴシック" charset="-128"/>
              </a:rPr>
              <a:t>배 큽니다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또한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, </a:t>
            </a:r>
            <a:r>
              <a:rPr lang="ko-KR" altLang="en-US" sz="2000" dirty="0">
                <a:ea typeface="ＭＳ Ｐゴシック" charset="-128"/>
              </a:rPr>
              <a:t>남한의 국화는 무궁화이고 무궁화는 남한의 정부의 관인에 많아요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그리고</a:t>
            </a:r>
            <a:r>
              <a:rPr lang="ko-KR" altLang="en-US" sz="2000" dirty="0">
                <a:ea typeface="ＭＳ Ｐゴシック" charset="-128"/>
              </a:rPr>
              <a:t> 북환의 국화는 목란입니다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ea typeface="ＭＳ Ｐゴシック" charset="-128"/>
              </a:rPr>
              <a:t>김일성은 이 꽃을 아주 좋아해서 선택했어요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또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, </a:t>
            </a:r>
            <a:r>
              <a:rPr lang="ko-KR" altLang="en-US" sz="2000" dirty="0">
                <a:ea typeface="ＭＳ Ｐゴシック" charset="-128"/>
              </a:rPr>
              <a:t>남한 국기는태국기</a:t>
            </a:r>
            <a:r>
              <a:rPr lang="en-US" altLang="en-US" sz="2000" dirty="0">
                <a:ea typeface="ＭＳ Ｐゴシック" charset="-128"/>
              </a:rPr>
              <a:t> </a:t>
            </a:r>
            <a:r>
              <a:rPr lang="ko-KR" altLang="en-US" sz="2000" dirty="0">
                <a:ea typeface="ＭＳ Ｐゴシック" charset="-128"/>
              </a:rPr>
              <a:t>라는 국기이지만 다른 이름이 있어요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ea typeface="ＭＳ Ｐゴシック" charset="-128"/>
              </a:rPr>
              <a:t>일음은</a:t>
            </a:r>
            <a:r>
              <a:rPr lang="en-US" altLang="en-US" sz="2000" dirty="0">
                <a:ea typeface="ＭＳ Ｐゴシック" charset="-128"/>
              </a:rPr>
              <a:t>  </a:t>
            </a:r>
            <a:r>
              <a:rPr lang="ko-KR" altLang="en-US" sz="2000" dirty="0">
                <a:ea typeface="ＭＳ Ｐゴシック" charset="-128"/>
              </a:rPr>
              <a:t>음과 양의 조화입니다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그리고</a:t>
            </a:r>
            <a:r>
              <a:rPr lang="ko-KR" altLang="en-US" sz="2000" dirty="0">
                <a:ea typeface="ＭＳ Ｐゴシック" charset="-128"/>
              </a:rPr>
              <a:t> 이 국기는 하늘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ko-KR" altLang="en-US" sz="2000" dirty="0">
                <a:ea typeface="ＭＳ Ｐゴシック" charset="-128"/>
              </a:rPr>
              <a:t>달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ko-KR" altLang="en-US" sz="2000" dirty="0">
                <a:ea typeface="ＭＳ Ｐゴシック" charset="-128"/>
              </a:rPr>
              <a:t>땅과 태양을 대표해요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그리고</a:t>
            </a:r>
            <a:r>
              <a:rPr lang="ko-KR" altLang="en-US" sz="2000" dirty="0">
                <a:ea typeface="ＭＳ Ｐゴシック" charset="-128"/>
              </a:rPr>
              <a:t> 북한의 국기의 이름은 인공기입니다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인공시는</a:t>
            </a:r>
            <a:r>
              <a:rPr lang="ko-KR" altLang="en-US" sz="2000" dirty="0">
                <a:ea typeface="ＭＳ Ｐゴシック" charset="-128"/>
              </a:rPr>
              <a:t> 평화에 대한 회망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ko-KR" altLang="en-US" sz="2000" dirty="0">
                <a:ea typeface="ＭＳ Ｐゴシック" charset="-128"/>
              </a:rPr>
              <a:t>공산주의사회 건설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ko-KR" altLang="en-US" sz="2000" dirty="0">
                <a:ea typeface="ＭＳ Ｐゴシック" charset="-128"/>
              </a:rPr>
              <a:t>혁명정신과 광명을 대표해요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ea typeface="ＭＳ Ｐゴシック" charset="-128"/>
              </a:rPr>
              <a:t>많은 남한과 북한 사람들은 영어를 배우고 있어요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그리고</a:t>
            </a:r>
            <a:r>
              <a:rPr lang="ko-KR" altLang="en-US" sz="2000" dirty="0">
                <a:ea typeface="ＭＳ Ｐゴシック" charset="-128"/>
              </a:rPr>
              <a:t> 세계에서 한국어는 가장 사용하는 어너에 가운데 </a:t>
            </a:r>
            <a:r>
              <a:rPr lang="en-US" altLang="en-US" sz="2000" dirty="0">
                <a:ea typeface="ＭＳ Ｐゴシック" charset="-128"/>
              </a:rPr>
              <a:t> 13</a:t>
            </a:r>
            <a:r>
              <a:rPr lang="ko-KR" altLang="en-US" sz="2000" dirty="0">
                <a:ea typeface="ＭＳ Ｐゴシック" charset="-128"/>
              </a:rPr>
              <a:t>위입니다</a:t>
            </a:r>
            <a:r>
              <a:rPr lang="en-US" altLang="en-US" sz="2000" dirty="0">
                <a:ea typeface="ＭＳ Ｐゴシック" charset="-128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ea typeface="ＭＳ Ｐゴシック" charset="-128"/>
              </a:rPr>
              <a:t>그래서 </a:t>
            </a:r>
            <a:r>
              <a:rPr lang="ko-KR" altLang="en-US" sz="2000" dirty="0">
                <a:solidFill>
                  <a:srgbClr val="0070C0"/>
                </a:solidFill>
                <a:ea typeface="ＭＳ Ｐゴシック" charset="-128"/>
              </a:rPr>
              <a:t>특강은 아주 좋고 유익했어요</a:t>
            </a:r>
            <a:r>
              <a:rPr lang="en-US" altLang="en-US" sz="2000" dirty="0">
                <a:solidFill>
                  <a:srgbClr val="0070C0"/>
                </a:solidFill>
                <a:ea typeface="ＭＳ Ｐゴシック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869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ko-KR" sz="1400" dirty="0">
                <a:ea typeface="ＭＳ Ｐゴシック" charset="-128"/>
              </a:rPr>
              <a:t>	</a:t>
            </a:r>
            <a:r>
              <a:rPr lang="ko-KR" altLang="en-US" sz="1400" dirty="0">
                <a:ea typeface="ＭＳ Ｐゴシック" charset="-128"/>
              </a:rPr>
              <a:t>이번 금요일에 우리는 두 번째 특강에 참석했습니다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놀랍게도</a:t>
            </a:r>
            <a:r>
              <a:rPr lang="ko-KR" altLang="en-US" sz="1400" dirty="0">
                <a:ea typeface="ＭＳ Ｐゴシック" charset="-128"/>
              </a:rPr>
              <a:t> 이 특강은 북한에 대한 특강이였어요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북한에 관해서 많이 아는 발표자였는데 주제에 대해서 아주 적극적입니다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특강을 시작했을 때 </a:t>
            </a:r>
            <a:r>
              <a:rPr lang="ko-KR" altLang="en-US" sz="1400" dirty="0">
                <a:ea typeface="ＭＳ Ｐゴシック" charset="-128"/>
              </a:rPr>
              <a:t>발표자는 북한에 대한 일번 </a:t>
            </a:r>
            <a:r>
              <a:rPr lang="en-US" altLang="en-US" sz="1400" dirty="0">
                <a:ea typeface="ＭＳ Ｐゴシック" charset="-128"/>
              </a:rPr>
              <a:t> </a:t>
            </a:r>
            <a:r>
              <a:rPr lang="ko-KR" altLang="en-US" sz="1400" dirty="0">
                <a:ea typeface="ＭＳ Ｐゴシック" charset="-128"/>
              </a:rPr>
              <a:t>정보를 설명했어요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예를 들면 </a:t>
            </a:r>
            <a:r>
              <a:rPr lang="ko-KR" altLang="en-US" sz="1400" dirty="0">
                <a:ea typeface="ＭＳ Ｐゴシック" charset="-128"/>
              </a:rPr>
              <a:t>북한에 사회 개급</a:t>
            </a:r>
            <a:r>
              <a:rPr lang="en-US" altLang="en-US" sz="1400" dirty="0">
                <a:ea typeface="ＭＳ Ｐゴシック" charset="-128"/>
              </a:rPr>
              <a:t> 53 </a:t>
            </a:r>
            <a:r>
              <a:rPr lang="ko-KR" altLang="en-US" sz="1400" dirty="0">
                <a:ea typeface="ＭＳ Ｐゴシック" charset="-128"/>
              </a:rPr>
              <a:t>개가 있고 북한의 면적은 미시시피주와 거의 또 같아요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그 다음에 </a:t>
            </a:r>
            <a:r>
              <a:rPr lang="ko-KR" altLang="en-US" sz="1400" dirty="0">
                <a:ea typeface="ＭＳ Ｐゴシック" charset="-128"/>
              </a:rPr>
              <a:t>발표자는 우리에게 북한정치기구에 대해서 설명했고 기본적으로 김정은 밖에 정부가 없어요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ea typeface="ＭＳ Ｐゴシック" charset="-128"/>
              </a:rPr>
              <a:t>많은 정부가 있는 사람들이 자주 바꾸고 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그러니까</a:t>
            </a:r>
            <a:r>
              <a:rPr lang="ko-KR" altLang="en-US" sz="1400" dirty="0">
                <a:ea typeface="ＭＳ Ｐゴシック" charset="-128"/>
              </a:rPr>
              <a:t>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발표자는 왜 우리가 북한을 공부하는 질문을 물어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봤는데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우리는 몰랐어요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n-US" altLang="ko-KR" sz="1400" dirty="0">
                <a:ea typeface="ＭＳ Ｐゴシック" charset="-128"/>
              </a:rPr>
              <a:t>	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그래서</a:t>
            </a:r>
            <a:r>
              <a:rPr lang="ko-KR" altLang="en-US" sz="1400" dirty="0">
                <a:ea typeface="ＭＳ Ｐゴシック" charset="-128"/>
              </a:rPr>
              <a:t>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발표자는 설명했어요</a:t>
            </a:r>
            <a:r>
              <a:rPr lang="en-US" altLang="en-US" sz="1400" dirty="0">
                <a:solidFill>
                  <a:srgbClr val="FF0000"/>
                </a:solidFill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젓</a:t>
            </a:r>
            <a:r>
              <a:rPr lang="en-US" altLang="en-US" sz="1400" dirty="0">
                <a:solidFill>
                  <a:srgbClr val="FF0000"/>
                </a:solidFill>
                <a:ea typeface="ＭＳ Ｐゴシック" charset="-128"/>
              </a:rPr>
              <a:t> 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번째 이유는 </a:t>
            </a:r>
            <a:r>
              <a:rPr lang="ko-KR" altLang="en-US" sz="1400" dirty="0">
                <a:ea typeface="ＭＳ Ｐゴシック" charset="-128"/>
              </a:rPr>
              <a:t>미국의 정책이 완성되었던 것입니다</a:t>
            </a:r>
            <a:r>
              <a:rPr lang="en-US" altLang="en-US" sz="1400" dirty="0">
                <a:ea typeface="ＭＳ Ｐゴシック" charset="-128"/>
              </a:rPr>
              <a:t> . </a:t>
            </a:r>
            <a:r>
              <a:rPr lang="ko-KR" altLang="en-US" sz="1400" dirty="0">
                <a:ea typeface="ＭＳ Ｐゴシック" charset="-128"/>
              </a:rPr>
              <a:t>미국은 한국 정쟁</a:t>
            </a:r>
            <a:r>
              <a:rPr lang="en-US" altLang="en-US" sz="1400" dirty="0">
                <a:ea typeface="ＭＳ Ｐゴシック" charset="-128"/>
              </a:rPr>
              <a:t> </a:t>
            </a:r>
            <a:r>
              <a:rPr lang="ko-KR" altLang="en-US" sz="1400" dirty="0">
                <a:ea typeface="ＭＳ Ｐゴシック" charset="-128"/>
              </a:rPr>
              <a:t>에 참여했고 미군은 오늘까지 한반도에 있기 때문에 우리는 북한에 대한 관심이 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또</a:t>
            </a:r>
            <a:r>
              <a:rPr lang="en-US" altLang="en-US" sz="1400" dirty="0">
                <a:ea typeface="ＭＳ Ｐゴシック" charset="-128"/>
              </a:rPr>
              <a:t>, </a:t>
            </a:r>
            <a:r>
              <a:rPr lang="ko-KR" altLang="en-US" sz="1400" dirty="0">
                <a:ea typeface="ＭＳ Ｐゴシック" charset="-128"/>
              </a:rPr>
              <a:t>북한은 동남아시아를 위해서 아주 큰 문제가 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마지막으로</a:t>
            </a:r>
            <a:r>
              <a:rPr lang="ko-KR" altLang="en-US" sz="1400" dirty="0">
                <a:ea typeface="ＭＳ Ｐゴシック" charset="-128"/>
              </a:rPr>
              <a:t> 아마 가장 큰 이유는 북한이 핵무기가 있는 것입니다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미국은 북한이 핵무기를 사용할지 무서워서 우리는 북한에 대해서 공부하고 있어요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. </a:t>
            </a:r>
          </a:p>
          <a:p>
            <a:pPr marL="0" indent="0">
              <a:buFont typeface="Arial" charset="0"/>
              <a:buNone/>
            </a:pPr>
            <a:r>
              <a:rPr lang="en-US" altLang="ko-KR" sz="1400" dirty="0">
                <a:ea typeface="ＭＳ Ｐゴシック" charset="-128"/>
              </a:rPr>
              <a:t>	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그 후에 </a:t>
            </a:r>
            <a:r>
              <a:rPr lang="ko-KR" altLang="en-US" sz="1400" dirty="0">
                <a:ea typeface="ＭＳ Ｐゴシック" charset="-128"/>
              </a:rPr>
              <a:t>발표자는 우리에게 다양한 북한 이슈를 알려 주었습니다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먼저</a:t>
            </a:r>
            <a:r>
              <a:rPr lang="ko-KR" altLang="en-US" sz="1400" dirty="0">
                <a:ea typeface="ＭＳ Ｐゴシック" charset="-128"/>
              </a:rPr>
              <a:t> 우리는 탈북자에 대해서 들었어요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ea typeface="ＭＳ Ｐゴシック" charset="-128"/>
              </a:rPr>
              <a:t>북한인은 북한에서 자유롭게 떠나지 못했는데 </a:t>
            </a:r>
            <a:r>
              <a:rPr lang="en-US" altLang="en-US" sz="1400" dirty="0">
                <a:ea typeface="ＭＳ Ｐゴシック" charset="-128"/>
              </a:rPr>
              <a:t> </a:t>
            </a:r>
            <a:r>
              <a:rPr lang="ko-KR" altLang="en-US" sz="1400" dirty="0">
                <a:ea typeface="ＭＳ Ｐゴシック" charset="-128"/>
              </a:rPr>
              <a:t>탈주해야 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하지만</a:t>
            </a:r>
            <a:r>
              <a:rPr lang="ko-KR" altLang="en-US" sz="1400" dirty="0">
                <a:ea typeface="ＭＳ Ｐゴシック" charset="-128"/>
              </a:rPr>
              <a:t> 탈주하는 것은 아주 위험하고 무서워요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ea typeface="ＭＳ Ｐゴシック" charset="-128"/>
              </a:rPr>
              <a:t>많은 탈북자들은 중국에 통해 가지만 중국 정부는 잡히면 북한에 지냅니다</a:t>
            </a:r>
            <a:r>
              <a:rPr lang="en-US" altLang="en-US" sz="1400" dirty="0">
                <a:ea typeface="ＭＳ Ｐゴシック" charset="-128"/>
              </a:rPr>
              <a:t>.  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그리고 </a:t>
            </a:r>
            <a:r>
              <a:rPr lang="ko-KR" altLang="en-US" sz="1400" dirty="0">
                <a:ea typeface="ＭＳ Ｐゴシック" charset="-128"/>
              </a:rPr>
              <a:t>가끔 중국 마피아는 여성 탈북자를 잡고 성매매를 해요</a:t>
            </a:r>
            <a:r>
              <a:rPr lang="en-US" altLang="en-US" sz="1400" dirty="0">
                <a:ea typeface="ＭＳ Ｐゴシック" charset="-128"/>
              </a:rPr>
              <a:t> 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그리고 </a:t>
            </a:r>
            <a:r>
              <a:rPr lang="ko-KR" altLang="en-US" sz="1400" dirty="0">
                <a:ea typeface="ＭＳ Ｐゴシック" charset="-128"/>
              </a:rPr>
              <a:t>북한에 공개처형이 흔하고 많은 사람들이 굶어 죽고 있어요</a:t>
            </a:r>
            <a:r>
              <a:rPr lang="en-US" altLang="en-US" sz="1400" dirty="0">
                <a:ea typeface="ＭＳ Ｐゴシック" charset="-128"/>
              </a:rPr>
              <a:t>. </a:t>
            </a:r>
          </a:p>
          <a:p>
            <a:pPr marL="0" indent="0">
              <a:buFont typeface="Arial" charset="0"/>
              <a:buNone/>
            </a:pPr>
            <a:r>
              <a:rPr lang="en-US" altLang="ko-KR" sz="1400" dirty="0">
                <a:ea typeface="ＭＳ Ｐゴシック" charset="-128"/>
              </a:rPr>
              <a:t>	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다음 이슈는 </a:t>
            </a:r>
            <a:r>
              <a:rPr lang="ko-KR" altLang="en-US" sz="1400" dirty="0">
                <a:ea typeface="ＭＳ Ｐゴシック" charset="-128"/>
              </a:rPr>
              <a:t>북한은 아주 큰 군대가 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ea typeface="ＭＳ Ｐゴシック" charset="-128"/>
              </a:rPr>
              <a:t>북한은 무기를 위해서 너무 많은 돈을 내고</a:t>
            </a:r>
            <a:r>
              <a:rPr lang="en-US" altLang="en-US" sz="1400" dirty="0">
                <a:ea typeface="ＭＳ Ｐゴシック" charset="-128"/>
              </a:rPr>
              <a:t>  </a:t>
            </a:r>
            <a:r>
              <a:rPr lang="ko-KR" altLang="en-US" sz="1400" dirty="0">
                <a:ea typeface="ＭＳ Ｐゴシック" charset="-128"/>
              </a:rPr>
              <a:t>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그래서</a:t>
            </a:r>
            <a:r>
              <a:rPr lang="ko-KR" altLang="en-US" sz="1400" dirty="0">
                <a:ea typeface="ＭＳ Ｐゴシック" charset="-128"/>
              </a:rPr>
              <a:t> 많은 사람들이 아주 가난하고 빈부격차는 아주 넓어요</a:t>
            </a:r>
            <a:r>
              <a:rPr lang="en-US" altLang="en-US" sz="1400" dirty="0">
                <a:ea typeface="ＭＳ Ｐゴシック" charset="-128"/>
              </a:rPr>
              <a:t> . </a:t>
            </a:r>
            <a:r>
              <a:rPr lang="ko-KR" altLang="en-US" sz="1400" dirty="0">
                <a:ea typeface="ＭＳ Ｐゴシック" charset="-128"/>
              </a:rPr>
              <a:t>북한에서 빈익빈 부익부 현상이 심화되고 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그리고</a:t>
            </a:r>
            <a:r>
              <a:rPr lang="ko-KR" altLang="en-US" sz="1400" dirty="0">
                <a:ea typeface="ＭＳ Ｐゴシック" charset="-128"/>
              </a:rPr>
              <a:t> 발표자에 따르면 북한에 중산층이 없고 상류층은 고의</a:t>
            </a:r>
            <a:r>
              <a:rPr lang="en-US" altLang="en-US" sz="1400" dirty="0">
                <a:ea typeface="ＭＳ Ｐゴシック" charset="-128"/>
              </a:rPr>
              <a:t>  </a:t>
            </a:r>
            <a:r>
              <a:rPr lang="ko-KR" altLang="en-US" sz="1400" dirty="0">
                <a:ea typeface="ＭＳ Ｐゴシック" charset="-128"/>
              </a:rPr>
              <a:t>아무것도</a:t>
            </a:r>
            <a:r>
              <a:rPr lang="en-US" altLang="en-US" sz="1400" dirty="0">
                <a:ea typeface="ＭＳ Ｐゴシック" charset="-128"/>
              </a:rPr>
              <a:t>  </a:t>
            </a:r>
            <a:r>
              <a:rPr lang="ko-KR" altLang="en-US" sz="1400" dirty="0">
                <a:ea typeface="ＭＳ Ｐゴシック" charset="-128"/>
              </a:rPr>
              <a:t>할 수 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또</a:t>
            </a:r>
            <a:r>
              <a:rPr lang="ko-KR" altLang="en-US" sz="1400" dirty="0">
                <a:ea typeface="ＭＳ Ｐゴシック" charset="-128"/>
              </a:rPr>
              <a:t> 같은 떼</a:t>
            </a:r>
            <a:r>
              <a:rPr lang="en-US" altLang="en-US" sz="1400" dirty="0">
                <a:ea typeface="ＭＳ Ｐゴシック" charset="-128"/>
              </a:rPr>
              <a:t>  </a:t>
            </a:r>
            <a:r>
              <a:rPr lang="ko-KR" altLang="en-US" sz="1400" dirty="0">
                <a:ea typeface="ＭＳ Ｐゴシック" charset="-128"/>
              </a:rPr>
              <a:t>사람들은 굶어 죽고 있어요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아주 슬퍼요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n-US" altLang="ko-KR" sz="1400" dirty="0">
                <a:ea typeface="ＭＳ Ｐゴシック" charset="-128"/>
              </a:rPr>
              <a:t>	</a:t>
            </a:r>
            <a:r>
              <a:rPr lang="ko-KR" altLang="en-US" sz="1400" dirty="0">
                <a:solidFill>
                  <a:srgbClr val="FF0000"/>
                </a:solidFill>
                <a:ea typeface="ＭＳ Ｐゴシック" charset="-128"/>
              </a:rPr>
              <a:t>마지막 이슈는 </a:t>
            </a:r>
            <a:r>
              <a:rPr lang="ko-KR" altLang="en-US" sz="1400" dirty="0">
                <a:ea typeface="ＭＳ Ｐゴシック" charset="-128"/>
              </a:rPr>
              <a:t>통일하는 것입니다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ea typeface="ＭＳ Ｐゴシック" charset="-128"/>
              </a:rPr>
              <a:t>남한하고 북한은 </a:t>
            </a:r>
            <a:r>
              <a:rPr lang="en-US" altLang="en-US" sz="1400" dirty="0">
                <a:ea typeface="ＭＳ Ｐゴシック" charset="-128"/>
              </a:rPr>
              <a:t>60</a:t>
            </a:r>
            <a:r>
              <a:rPr lang="ko-KR" altLang="en-US" sz="1400" dirty="0">
                <a:ea typeface="ＭＳ Ｐゴシック" charset="-128"/>
              </a:rPr>
              <a:t>년동안 분단되었고 그 시간 동안 아주 달라졌습니다</a:t>
            </a:r>
            <a:r>
              <a:rPr lang="en-US" altLang="en-US" sz="1400" dirty="0"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저는 통일하면 아주 나쁜 것 같다고 생각해요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북한은 빈국이고 남한의 경제는 세계에 가운데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 13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위입니다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그리고 남한하고 북한의 문화도 너무 달라요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. 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제 의견에는 지금 나라들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 2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개가 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 </a:t>
            </a:r>
            <a:r>
              <a:rPr lang="ko-KR" altLang="en-US" sz="1400" dirty="0">
                <a:solidFill>
                  <a:srgbClr val="0070C0"/>
                </a:solidFill>
                <a:ea typeface="ＭＳ Ｐゴシック" charset="-128"/>
              </a:rPr>
              <a:t>너무 달라서 통일하는 것이 비현실적입니다</a:t>
            </a:r>
            <a:r>
              <a:rPr lang="en-US" altLang="en-US" sz="1400" dirty="0">
                <a:solidFill>
                  <a:srgbClr val="0070C0"/>
                </a:solidFill>
                <a:ea typeface="ＭＳ Ｐゴシック" charset="-128"/>
              </a:rPr>
              <a:t>.</a:t>
            </a:r>
          </a:p>
        </p:txBody>
      </p:sp>
      <p:sp>
        <p:nvSpPr>
          <p:cNvPr id="70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ea typeface="ＭＳ Ｐゴシック" charset="-128"/>
                <a:cs typeface="Arial" charset="0"/>
              </a:rPr>
              <a:t>Sample Reflection Report: Week 2</a:t>
            </a:r>
          </a:p>
        </p:txBody>
      </p:sp>
    </p:spTree>
    <p:extLst>
      <p:ext uri="{BB962C8B-B14F-4D97-AF65-F5344CB8AC3E}">
        <p14:creationId xmlns:p14="http://schemas.microsoft.com/office/powerpoint/2010/main" val="1511489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ea typeface="ＭＳ Ｐゴシック" charset="-128"/>
                <a:cs typeface="Arial" charset="0"/>
              </a:rPr>
              <a:t>Sample Reflection Report: Week 4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ko-KR" altLang="en-US" sz="1500" dirty="0">
                <a:ea typeface="ＭＳ Ｐゴシック" charset="-128"/>
              </a:rPr>
              <a:t>지난 화요일에 우리 만</a:t>
            </a:r>
            <a:r>
              <a:rPr lang="en-US" altLang="en-US" sz="1500" dirty="0">
                <a:ea typeface="ＭＳ Ｐゴシック" charset="-128"/>
              </a:rPr>
              <a:t> </a:t>
            </a:r>
            <a:r>
              <a:rPr lang="ko-KR" altLang="en-US" sz="1500" dirty="0">
                <a:ea typeface="ＭＳ Ｐゴシック" charset="-128"/>
              </a:rPr>
              <a:t>은 마지막 특강을 참여했습니다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이 특강은 </a:t>
            </a:r>
            <a:r>
              <a:rPr lang="ko-KR" altLang="en-US" sz="1500" dirty="0">
                <a:ea typeface="ＭＳ Ｐゴシック" charset="-128"/>
              </a:rPr>
              <a:t>탈북자에 대한 특강이었어요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0070C0"/>
                </a:solidFill>
                <a:ea typeface="ＭＳ Ｐゴシック" charset="-128"/>
              </a:rPr>
              <a:t>발표는 한나원</a:t>
            </a:r>
            <a:r>
              <a:rPr lang="en-US" altLang="en-US" sz="1500" dirty="0">
                <a:solidFill>
                  <a:srgbClr val="0070C0"/>
                </a:solidFill>
                <a:ea typeface="ＭＳ Ｐゴシック" charset="-128"/>
              </a:rPr>
              <a:t> </a:t>
            </a:r>
            <a:r>
              <a:rPr lang="ko-KR" altLang="en-US" sz="1500" dirty="0">
                <a:solidFill>
                  <a:srgbClr val="0070C0"/>
                </a:solidFill>
                <a:ea typeface="ＭＳ Ｐゴシック" charset="-128"/>
              </a:rPr>
              <a:t>에서 가르치는 선생님이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기 때문에 </a:t>
            </a:r>
            <a:r>
              <a:rPr lang="ko-KR" altLang="en-US" sz="1500" dirty="0">
                <a:solidFill>
                  <a:srgbClr val="0070C0"/>
                </a:solidFill>
                <a:ea typeface="ＭＳ Ｐゴシック" charset="-128"/>
              </a:rPr>
              <a:t>탈북자에 대한 정보를 많이 알았습니다</a:t>
            </a:r>
            <a:r>
              <a:rPr lang="en-US" altLang="en-US" sz="1500" dirty="0">
                <a:solidFill>
                  <a:srgbClr val="0070C0"/>
                </a:solidFill>
                <a:ea typeface="ＭＳ Ｐゴシック" charset="-128"/>
              </a:rPr>
              <a:t>. </a:t>
            </a:r>
            <a:r>
              <a:rPr lang="ko-KR" altLang="en-US" sz="1500" dirty="0">
                <a:ea typeface="ＭＳ Ｐゴシック" charset="-128"/>
              </a:rPr>
              <a:t>주로 발표자는 주제 </a:t>
            </a:r>
            <a:r>
              <a:rPr lang="en-US" altLang="en-US" sz="1500" dirty="0">
                <a:ea typeface="ＭＳ Ｐゴシック" charset="-128"/>
              </a:rPr>
              <a:t>3</a:t>
            </a:r>
            <a:r>
              <a:rPr lang="ko-KR" altLang="en-US" sz="1500" dirty="0">
                <a:ea typeface="ＭＳ Ｐゴシック" charset="-128"/>
              </a:rPr>
              <a:t>개에 대해서 설명했는데</a:t>
            </a:r>
            <a:r>
              <a:rPr lang="en-US" altLang="en-US" sz="1500" dirty="0">
                <a:ea typeface="ＭＳ Ｐゴシック" charset="-128"/>
              </a:rPr>
              <a:t>;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어떻게 북한 사람은 탈출하기로 하는 것</a:t>
            </a:r>
            <a:r>
              <a:rPr lang="en-US" altLang="en-US" sz="1500" dirty="0">
                <a:solidFill>
                  <a:srgbClr val="FF0000"/>
                </a:solidFill>
                <a:ea typeface="ＭＳ Ｐゴシック" charset="-128"/>
              </a:rPr>
              <a:t> ,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탈북자에 대한 정보하고 남한에 도착한 후에 문제에 대해서 이야기했습니다</a:t>
            </a:r>
            <a:r>
              <a:rPr lang="en-US" altLang="en-US" sz="1500" dirty="0">
                <a:solidFill>
                  <a:srgbClr val="FF0000"/>
                </a:solidFill>
                <a:ea typeface="ＭＳ Ｐゴシック" charset="-128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n-US" altLang="ko-KR" sz="1500" dirty="0">
                <a:ea typeface="ＭＳ Ｐゴシック" charset="-128"/>
              </a:rPr>
              <a:t>	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먼저 </a:t>
            </a:r>
            <a:r>
              <a:rPr lang="ko-KR" altLang="en-US" sz="1500" dirty="0">
                <a:ea typeface="ＭＳ Ｐゴシック" charset="-128"/>
              </a:rPr>
              <a:t>어떻게 북한 사람은 탈출하는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것에</a:t>
            </a:r>
            <a:r>
              <a:rPr lang="en-US" altLang="en-US" sz="1500" dirty="0">
                <a:solidFill>
                  <a:srgbClr val="FF0000"/>
                </a:solidFill>
                <a:ea typeface="ＭＳ Ｐゴシック" charset="-128"/>
              </a:rPr>
              <a:t> 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대해서 말했습니다</a:t>
            </a:r>
            <a:r>
              <a:rPr lang="en-US" altLang="en-US" sz="1500" dirty="0">
                <a:solidFill>
                  <a:srgbClr val="FF0000"/>
                </a:solidFill>
                <a:ea typeface="ＭＳ Ｐゴシック" charset="-128"/>
              </a:rPr>
              <a:t>. </a:t>
            </a:r>
            <a:r>
              <a:rPr lang="ko-KR" altLang="en-US" sz="1500" dirty="0">
                <a:ea typeface="ＭＳ Ｐゴシック" charset="-128"/>
              </a:rPr>
              <a:t>김정일은 지도자 되었을 때 큰 기근이 났고 많은 북한에서 사는 사람들이 탈출했습니다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그 데는</a:t>
            </a:r>
            <a:r>
              <a:rPr lang="en-US" altLang="en-US" sz="1500" dirty="0">
                <a:ea typeface="ＭＳ Ｐゴシック" charset="-128"/>
              </a:rPr>
              <a:t>  </a:t>
            </a:r>
            <a:r>
              <a:rPr lang="ko-KR" altLang="en-US" sz="1500" dirty="0">
                <a:ea typeface="ＭＳ Ｐゴシック" charset="-128"/>
              </a:rPr>
              <a:t>남한에 직접적으로 갈 수 없기 때문에 중국 통해 </a:t>
            </a:r>
            <a:r>
              <a:rPr lang="en-US" altLang="en-US" sz="1500" dirty="0">
                <a:ea typeface="ＭＳ Ｐゴシック" charset="-128"/>
              </a:rPr>
              <a:t> </a:t>
            </a:r>
            <a:r>
              <a:rPr lang="ko-KR" altLang="en-US" sz="1500" dirty="0">
                <a:ea typeface="ＭＳ Ｐゴシック" charset="-128"/>
              </a:rPr>
              <a:t>가야 했습니다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하지만</a:t>
            </a:r>
            <a:r>
              <a:rPr lang="ko-KR" altLang="en-US" sz="1500" dirty="0">
                <a:ea typeface="ＭＳ Ｐゴシック" charset="-128"/>
              </a:rPr>
              <a:t> 중국의 정부는 탈북자를 잡히면</a:t>
            </a:r>
            <a:r>
              <a:rPr lang="en-US" altLang="en-US" sz="1500" dirty="0">
                <a:ea typeface="ＭＳ Ｐゴシック" charset="-128"/>
              </a:rPr>
              <a:t>  </a:t>
            </a:r>
            <a:r>
              <a:rPr lang="ko-KR" altLang="en-US" sz="1500" dirty="0">
                <a:ea typeface="ＭＳ Ｐゴシック" charset="-128"/>
              </a:rPr>
              <a:t>북한에 송환하기 때문에 다른 나라에 가야 해요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그래선</a:t>
            </a:r>
            <a:r>
              <a:rPr lang="en-US" altLang="en-US" sz="1500" dirty="0">
                <a:ea typeface="ＭＳ Ｐゴシック" charset="-128"/>
              </a:rPr>
              <a:t>  </a:t>
            </a:r>
            <a:r>
              <a:rPr lang="ko-KR" altLang="en-US" sz="1500" dirty="0">
                <a:ea typeface="ＭＳ Ｐゴシック" charset="-128"/>
              </a:rPr>
              <a:t>많은 탈북자들은 몽골</a:t>
            </a:r>
            <a:r>
              <a:rPr lang="en-US" altLang="en-US" sz="1500" dirty="0">
                <a:ea typeface="ＭＳ Ｐゴシック" charset="-128"/>
              </a:rPr>
              <a:t>, </a:t>
            </a:r>
            <a:r>
              <a:rPr lang="ko-KR" altLang="en-US" sz="1500" dirty="0">
                <a:ea typeface="ＭＳ Ｐゴシック" charset="-128"/>
              </a:rPr>
              <a:t>버마</a:t>
            </a:r>
            <a:r>
              <a:rPr lang="en-US" altLang="en-US" sz="1500" dirty="0">
                <a:ea typeface="ＭＳ Ｐゴシック" charset="-128"/>
              </a:rPr>
              <a:t>, </a:t>
            </a:r>
            <a:r>
              <a:rPr lang="ko-KR" altLang="en-US" sz="1500" dirty="0">
                <a:ea typeface="ＭＳ Ｐゴシック" charset="-128"/>
              </a:rPr>
              <a:t>라오스</a:t>
            </a:r>
            <a:r>
              <a:rPr lang="en-US" altLang="en-US" sz="1500" dirty="0">
                <a:ea typeface="ＭＳ Ｐゴシック" charset="-128"/>
              </a:rPr>
              <a:t>, </a:t>
            </a:r>
            <a:r>
              <a:rPr lang="ko-KR" altLang="en-US" sz="1500" dirty="0">
                <a:ea typeface="ＭＳ Ｐゴシック" charset="-128"/>
              </a:rPr>
              <a:t>캄보디아</a:t>
            </a:r>
            <a:r>
              <a:rPr lang="en-US" altLang="en-US" sz="1500" dirty="0">
                <a:ea typeface="ＭＳ Ｐゴシック" charset="-128"/>
              </a:rPr>
              <a:t>, </a:t>
            </a:r>
            <a:r>
              <a:rPr lang="ko-KR" altLang="en-US" sz="1500" dirty="0">
                <a:ea typeface="ＭＳ Ｐゴシック" charset="-128"/>
              </a:rPr>
              <a:t>태국 등의 동남아시아에 있는 나라에 가게 되었습니다</a:t>
            </a:r>
            <a:r>
              <a:rPr lang="en-US" altLang="en-US" sz="1500" dirty="0">
                <a:ea typeface="ＭＳ Ｐゴシック" charset="-128"/>
              </a:rPr>
              <a:t>. </a:t>
            </a:r>
          </a:p>
          <a:p>
            <a:pPr marL="0" indent="0">
              <a:buFont typeface="Arial" charset="0"/>
              <a:buNone/>
            </a:pPr>
            <a:r>
              <a:rPr lang="en-US" altLang="ko-KR" sz="1500" dirty="0">
                <a:ea typeface="ＭＳ Ｐゴシック" charset="-128"/>
              </a:rPr>
              <a:t>	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또한</a:t>
            </a:r>
            <a:r>
              <a:rPr lang="en-US" altLang="en-US" sz="1500" dirty="0">
                <a:ea typeface="ＭＳ Ｐゴシック" charset="-128"/>
              </a:rPr>
              <a:t>, </a:t>
            </a:r>
            <a:r>
              <a:rPr lang="ko-KR" altLang="en-US" sz="1500" dirty="0">
                <a:ea typeface="ＭＳ Ｐゴシック" charset="-128"/>
              </a:rPr>
              <a:t>중국을 통해 가야 하니까 대부분의 탈북자들은 북한의 북부지방에서 살았습니다</a:t>
            </a:r>
            <a:r>
              <a:rPr lang="en-US" altLang="en-US" sz="1500" dirty="0">
                <a:solidFill>
                  <a:srgbClr val="FF0000"/>
                </a:solidFill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그리고 </a:t>
            </a:r>
            <a:r>
              <a:rPr lang="ko-KR" altLang="en-US" sz="1500" dirty="0">
                <a:ea typeface="ＭＳ Ｐゴシック" charset="-128"/>
              </a:rPr>
              <a:t>대부부의</a:t>
            </a:r>
            <a:r>
              <a:rPr lang="en-US" altLang="en-US" sz="1500" dirty="0">
                <a:ea typeface="ＭＳ Ｐゴシック" charset="-128"/>
              </a:rPr>
              <a:t>  (</a:t>
            </a:r>
            <a:r>
              <a:rPr lang="ko-KR" altLang="en-US" sz="1500" dirty="0">
                <a:ea typeface="ＭＳ Ｐゴシック" charset="-128"/>
              </a:rPr>
              <a:t>거의 </a:t>
            </a:r>
            <a:r>
              <a:rPr lang="en-US" altLang="en-US" sz="1500" dirty="0">
                <a:ea typeface="ＭＳ Ｐゴシック" charset="-128"/>
              </a:rPr>
              <a:t>70%)  </a:t>
            </a:r>
            <a:r>
              <a:rPr lang="ko-KR" altLang="en-US" sz="1500" dirty="0">
                <a:ea typeface="ＭＳ Ｐゴシック" charset="-128"/>
              </a:rPr>
              <a:t>탈북자들은 여성입니다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그 때문에 </a:t>
            </a:r>
            <a:r>
              <a:rPr lang="ko-KR" altLang="en-US" sz="1500" dirty="0">
                <a:ea typeface="ＭＳ Ｐゴシック" charset="-128"/>
              </a:rPr>
              <a:t>탈북자들은 인신매매가 </a:t>
            </a:r>
            <a:r>
              <a:rPr lang="en-US" altLang="en-US" sz="1500" dirty="0">
                <a:ea typeface="ＭＳ Ｐゴシック" charset="-128"/>
              </a:rPr>
              <a:t> </a:t>
            </a:r>
            <a:r>
              <a:rPr lang="ko-KR" altLang="en-US" sz="1500" dirty="0">
                <a:ea typeface="ＭＳ Ｐゴシック" charset="-128"/>
              </a:rPr>
              <a:t>아주 무서워합니다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ea typeface="ＭＳ Ｐゴシック" charset="-128"/>
              </a:rPr>
              <a:t>남한에 도착한 후에 탈북자 거의 </a:t>
            </a:r>
            <a:r>
              <a:rPr lang="en-US" altLang="en-US" sz="1500" dirty="0">
                <a:ea typeface="ＭＳ Ｐゴシック" charset="-128"/>
              </a:rPr>
              <a:t>65%</a:t>
            </a:r>
            <a:r>
              <a:rPr lang="ko-KR" altLang="en-US" sz="1500" dirty="0">
                <a:ea typeface="ＭＳ Ｐゴシック" charset="-128"/>
              </a:rPr>
              <a:t>는 서울이나 서울 가까운 곳에서 살아요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ea typeface="ＭＳ Ｐゴシック" charset="-128"/>
              </a:rPr>
              <a:t>발표는 많은 드라마가 서울에 있고 </a:t>
            </a:r>
            <a:r>
              <a:rPr lang="en-US" altLang="en-US" sz="1500" dirty="0">
                <a:ea typeface="ＭＳ Ｐゴシック" charset="-128"/>
              </a:rPr>
              <a:t> </a:t>
            </a:r>
            <a:r>
              <a:rPr lang="ko-KR" altLang="en-US" sz="1500" dirty="0">
                <a:ea typeface="ＭＳ Ｐゴシック" charset="-128"/>
              </a:rPr>
              <a:t>많은 드라마를 봤고 서울에서 살고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싶어한다고 말했습니다</a:t>
            </a:r>
            <a:r>
              <a:rPr lang="en-US" altLang="en-US" sz="15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n-US" altLang="en-US" sz="1500" dirty="0">
                <a:ea typeface="ＭＳ Ｐゴシック" charset="-128"/>
              </a:rPr>
              <a:t>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또</a:t>
            </a:r>
            <a:r>
              <a:rPr lang="en-US" altLang="en-US" sz="1500" dirty="0">
                <a:solidFill>
                  <a:srgbClr val="FF0000"/>
                </a:solidFill>
                <a:ea typeface="ＭＳ Ｐゴシック" charset="-128"/>
              </a:rPr>
              <a:t>, </a:t>
            </a:r>
            <a:r>
              <a:rPr lang="ko-KR" altLang="en-US" sz="1500" dirty="0">
                <a:ea typeface="ＭＳ Ｐゴシック" charset="-128"/>
              </a:rPr>
              <a:t>탈북자</a:t>
            </a:r>
            <a:r>
              <a:rPr lang="en-US" altLang="en-US" sz="1500" dirty="0">
                <a:ea typeface="ＭＳ Ｐゴシック" charset="-128"/>
              </a:rPr>
              <a:t> 40.1%</a:t>
            </a:r>
            <a:r>
              <a:rPr lang="ko-KR" altLang="en-US" sz="1500" dirty="0">
                <a:ea typeface="ＭＳ Ｐゴシック" charset="-128"/>
              </a:rPr>
              <a:t>가 </a:t>
            </a:r>
            <a:r>
              <a:rPr lang="en-US" altLang="en-US" sz="1500" dirty="0">
                <a:ea typeface="ＭＳ Ｐゴシック" charset="-128"/>
              </a:rPr>
              <a:t>10-19</a:t>
            </a:r>
            <a:r>
              <a:rPr lang="ko-KR" altLang="en-US" sz="1500" dirty="0">
                <a:ea typeface="ＭＳ Ｐゴシック" charset="-128"/>
              </a:rPr>
              <a:t>세여서 남한에 도착할 때 교육 재도</a:t>
            </a:r>
            <a:r>
              <a:rPr lang="en-US" altLang="en-US" sz="1500" dirty="0">
                <a:ea typeface="ＭＳ Ｐゴシック" charset="-128"/>
              </a:rPr>
              <a:t> </a:t>
            </a:r>
            <a:r>
              <a:rPr lang="ko-KR" altLang="en-US" sz="1500" dirty="0">
                <a:ea typeface="ＭＳ Ｐゴシック" charset="-128"/>
              </a:rPr>
              <a:t>에 익숙해야 합니다</a:t>
            </a:r>
            <a:r>
              <a:rPr lang="en-US" altLang="en-US" sz="1500" dirty="0">
                <a:ea typeface="ＭＳ Ｐゴシック" charset="-128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n-US" altLang="ko-KR" sz="1500" dirty="0">
                <a:ea typeface="ＭＳ Ｐゴシック" charset="-128"/>
              </a:rPr>
              <a:t>	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마지막으로</a:t>
            </a:r>
            <a:r>
              <a:rPr lang="ko-KR" altLang="en-US" sz="1500" dirty="0">
                <a:ea typeface="ＭＳ Ｐゴシック" charset="-128"/>
              </a:rPr>
              <a:t> 탈북자들은 남한 생활에</a:t>
            </a:r>
            <a:r>
              <a:rPr lang="en-US" altLang="en-US" sz="1500" dirty="0">
                <a:ea typeface="ＭＳ Ｐゴシック" charset="-128"/>
              </a:rPr>
              <a:t> 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적응에 대해서 말했습니다</a:t>
            </a:r>
            <a:r>
              <a:rPr lang="en-US" altLang="en-US" sz="1500" dirty="0">
                <a:solidFill>
                  <a:srgbClr val="FF0000"/>
                </a:solidFill>
                <a:ea typeface="ＭＳ Ｐゴシック" charset="-128"/>
              </a:rPr>
              <a:t>. </a:t>
            </a:r>
            <a:r>
              <a:rPr lang="ko-KR" altLang="en-US" sz="1500" dirty="0">
                <a:ea typeface="ＭＳ Ｐゴシック" charset="-128"/>
              </a:rPr>
              <a:t>많은 탈북자들은 이질감이 있고 적을</a:t>
            </a:r>
            <a:r>
              <a:rPr lang="en-US" altLang="en-US" sz="1500" dirty="0">
                <a:ea typeface="ＭＳ Ｐゴシック" charset="-128"/>
              </a:rPr>
              <a:t> </a:t>
            </a:r>
            <a:r>
              <a:rPr lang="ko-KR" altLang="en-US" sz="1500" dirty="0">
                <a:ea typeface="ＭＳ Ｐゴシック" charset="-128"/>
              </a:rPr>
              <a:t>하는 것이 </a:t>
            </a:r>
            <a:r>
              <a:rPr lang="en-US" altLang="en-US" sz="1500" dirty="0">
                <a:ea typeface="ＭＳ Ｐゴシック" charset="-128"/>
              </a:rPr>
              <a:t> </a:t>
            </a:r>
            <a:r>
              <a:rPr lang="ko-KR" altLang="en-US" sz="1500" dirty="0">
                <a:ea typeface="ＭＳ Ｐゴシック" charset="-128"/>
              </a:rPr>
              <a:t>아주 힘들어요</a:t>
            </a:r>
            <a:r>
              <a:rPr lang="en-US" altLang="en-US" sz="1500" dirty="0">
                <a:ea typeface="ＭＳ Ｐゴシック" charset="-128"/>
              </a:rPr>
              <a:t> 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그리고 </a:t>
            </a:r>
            <a:r>
              <a:rPr lang="ko-KR" altLang="en-US" sz="1500" dirty="0">
                <a:ea typeface="ＭＳ Ｐゴシック" charset="-128"/>
              </a:rPr>
              <a:t>많은 남한 사람들은 탈북자들에 대한 선업관</a:t>
            </a:r>
            <a:r>
              <a:rPr lang="en-US" altLang="en-US" sz="1500" dirty="0">
                <a:ea typeface="ＭＳ Ｐゴシック" charset="-128"/>
              </a:rPr>
              <a:t> </a:t>
            </a:r>
            <a:r>
              <a:rPr lang="ko-KR" altLang="en-US" sz="1500" dirty="0">
                <a:ea typeface="ＭＳ Ｐゴシック" charset="-128"/>
              </a:rPr>
              <a:t>이 있습니다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그래서</a:t>
            </a:r>
            <a:r>
              <a:rPr lang="ko-KR" altLang="en-US" sz="1500" dirty="0">
                <a:ea typeface="ＭＳ Ｐゴシック" charset="-128"/>
              </a:rPr>
              <a:t> 고등학교에 다녔을 때 많은 학생들이 왕따를 받아요</a:t>
            </a:r>
            <a:r>
              <a:rPr lang="en-US" altLang="en-US" sz="1500" dirty="0">
                <a:ea typeface="ＭＳ Ｐゴシック" charset="-128"/>
              </a:rPr>
              <a:t> 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그리고 </a:t>
            </a:r>
            <a:r>
              <a:rPr lang="ko-KR" altLang="en-US" sz="1500" dirty="0">
                <a:ea typeface="ＭＳ Ｐゴシック" charset="-128"/>
              </a:rPr>
              <a:t>다음에 취직할 때 너무 어렵고 취직할 수 없어요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하자만</a:t>
            </a:r>
            <a:r>
              <a:rPr lang="en-US" altLang="en-US" sz="1500" dirty="0">
                <a:ea typeface="ＭＳ Ｐゴシック" charset="-128"/>
              </a:rPr>
              <a:t>  </a:t>
            </a:r>
            <a:r>
              <a:rPr lang="ko-KR" altLang="en-US" sz="1500" dirty="0">
                <a:ea typeface="ＭＳ Ｐゴシック" charset="-128"/>
              </a:rPr>
              <a:t>하나원을 통해 어떻게 정응하는지 배울 수 있어요</a:t>
            </a:r>
            <a:r>
              <a:rPr lang="en-US" altLang="en-US" sz="1500" dirty="0">
                <a:ea typeface="ＭＳ Ｐゴシック" charset="-128"/>
              </a:rPr>
              <a:t>. </a:t>
            </a:r>
            <a:r>
              <a:rPr lang="ko-KR" altLang="en-US" sz="1500" dirty="0">
                <a:solidFill>
                  <a:srgbClr val="FF0000"/>
                </a:solidFill>
                <a:ea typeface="ＭＳ Ｐゴシック" charset="-128"/>
              </a:rPr>
              <a:t>그리고</a:t>
            </a:r>
            <a:r>
              <a:rPr lang="ko-KR" altLang="en-US" sz="1500" dirty="0">
                <a:ea typeface="ＭＳ Ｐゴシック" charset="-128"/>
              </a:rPr>
              <a:t> 지금은 많은 남한 사람들은 탈북자들을 받아들이고 있어요</a:t>
            </a:r>
            <a:r>
              <a:rPr lang="en-US" altLang="en-US" sz="1500" dirty="0">
                <a:ea typeface="ＭＳ Ｐゴシック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981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56273"/>
              </p:ext>
            </p:extLst>
          </p:nvPr>
        </p:nvGraphicFramePr>
        <p:xfrm>
          <a:off x="457200" y="1903413"/>
          <a:ext cx="8229600" cy="466566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Second Language Classroom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Research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Findings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Indicate: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452A"/>
                    </a:solidFill>
                  </a:tcPr>
                </a:tc>
              </a:tr>
              <a:tr h="3749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 Cognitive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ability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Language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aptitude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  Personality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  Motivation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Attitude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Beliefs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 learning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Age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Learning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preferences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            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Learning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strategies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179" name="Title 1"/>
          <p:cNvSpPr txBox="1">
            <a:spLocks/>
          </p:cNvSpPr>
          <p:nvPr/>
        </p:nvSpPr>
        <p:spPr bwMode="auto">
          <a:xfrm>
            <a:off x="3810000" y="533400"/>
            <a:ext cx="5029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1371600" y="129124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Factors </a:t>
            </a:r>
            <a:r>
              <a:rPr lang="en-US" altLang="en-US" sz="40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Affecting Second Language Learning</a:t>
            </a:r>
          </a:p>
        </p:txBody>
      </p:sp>
      <p:pic>
        <p:nvPicPr>
          <p:cNvPr id="8" name="Picture 2" descr="http://www.jstor.org/literatum/publisher/jstor/books/content/books/2005/j.ctt2tt6xc/j.ctt2tt6xc/20130719/j.ctt2tt6xc.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5112"/>
            <a:ext cx="2892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990" y="6493947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(Slide from a course by Student Learning Service, DLIFLC)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  <a:t>Conclusions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Positive impacts of (O)CONUS immersions on students’ confidence, motivation, attitude, and proficiency levels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Things to consider for successful immersion programs: 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Teacher’s role and preparation: Individualized support for higher-level proficiency and metacognitive strategies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Content and proficiency level of curriculum for higher levels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DLIFLC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www.dliflc.edu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Transformative Learning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 Transformative Learning Conference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://sites.uco.edu/central/tl/conference/2018conference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lvl="1"/>
            <a:r>
              <a:rPr lang="en-US" sz="2400" dirty="0" smtClean="0"/>
              <a:t>March </a:t>
            </a:r>
            <a:r>
              <a:rPr lang="en-US" sz="2400" dirty="0"/>
              <a:t>8-9, </a:t>
            </a:r>
            <a:r>
              <a:rPr lang="en-US" sz="2400" dirty="0" smtClean="0"/>
              <a:t>2018, Downtown </a:t>
            </a:r>
            <a:r>
              <a:rPr lang="en-US" sz="2400" dirty="0"/>
              <a:t>Oklahoma City, OK</a:t>
            </a:r>
          </a:p>
          <a:p>
            <a:pPr lvl="1"/>
            <a:r>
              <a:rPr lang="en-US" sz="2400" dirty="0"/>
              <a:t>March 7, 2018, Pre-Conference Institute, Edmond, OK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International Transformative Learning Conference (ITLC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>
                <a:hlinkClick r:id="rId3"/>
              </a:rPr>
              <a:t>https://www.facebook.com/groups/TLCstudentalumcommittee</a:t>
            </a:r>
            <a:r>
              <a:rPr lang="en-US" sz="2400">
                <a:hlinkClick r:id="rId3"/>
              </a:rPr>
              <a:t>/)</a:t>
            </a:r>
            <a:r>
              <a:rPr lang="en-US" sz="240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60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371600" y="438510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Learning Strategies</a:t>
            </a:r>
            <a:endParaRPr lang="en-US" altLang="en-US" sz="4000" b="1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06337"/>
              </p:ext>
            </p:extLst>
          </p:nvPr>
        </p:nvGraphicFramePr>
        <p:xfrm>
          <a:off x="381000" y="1905000"/>
          <a:ext cx="8382000" cy="82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8223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Learning Strategies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Classifications</a:t>
                      </a:r>
                      <a:endParaRPr lang="en-US" sz="2400" dirty="0"/>
                    </a:p>
                  </a:txBody>
                  <a:tcPr marT="45527" marB="45527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7" y="2743200"/>
            <a:ext cx="560898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ebooks.cambridge.org/content/978/11/3952/449/0/9781139524490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14322"/>
            <a:ext cx="2773017" cy="38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165034" y="5295900"/>
            <a:ext cx="1524000" cy="1006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990" y="6493947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(Slide from a course by Student Learning Service, DLIFLC)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00535"/>
              </p:ext>
            </p:extLst>
          </p:nvPr>
        </p:nvGraphicFramePr>
        <p:xfrm>
          <a:off x="381000" y="1905000"/>
          <a:ext cx="8382000" cy="56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5622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Learning Strategies Classifications</a:t>
                      </a:r>
                      <a:endParaRPr lang="en-US" sz="2400" dirty="0"/>
                    </a:p>
                  </a:txBody>
                  <a:tcPr marT="45527" marB="45527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86" name="Picture 4" descr="http://ebooks.cambridge.org/content/978/11/3952/449/0/9781139524490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7251"/>
            <a:ext cx="2743200" cy="399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43638"/>
              </p:ext>
            </p:extLst>
          </p:nvPr>
        </p:nvGraphicFramePr>
        <p:xfrm>
          <a:off x="3124200" y="2467251"/>
          <a:ext cx="5638800" cy="399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623"/>
                <a:gridCol w="4174177"/>
              </a:tblGrid>
              <a:tr h="13314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COGNITIVE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Mental operations for storing and retrieving information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(repetition, translating, grouping, note-taking, using keywords, elaboration, etc.)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14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META-COGNITIVE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Self-management procedures (planning,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directed attention, selected attention, self-management, self-monitoring, problem identification, and self-evaluation.)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099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Interactions with other people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or using control to assist learning (asking questions for clarifications, cooperation, and self-talk).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686" marB="456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71600" y="304673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Learning Strategies Classifications</a:t>
            </a:r>
            <a:endParaRPr lang="en-US" altLang="en-US" sz="4000" b="1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990" y="6493947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(Slide from a course by Student Learning Service, DLIFLC)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67000" y="3581400"/>
            <a:ext cx="6477000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881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905712"/>
            <a:ext cx="1828800" cy="400050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(O)CONUS</a:t>
            </a:r>
            <a:endParaRPr lang="en-US" sz="2400" dirty="0">
              <a:cs typeface="Arial"/>
            </a:endParaRPr>
          </a:p>
        </p:txBody>
      </p:sp>
      <p:grpSp>
        <p:nvGrpSpPr>
          <p:cNvPr id="38917" name="Group 3"/>
          <p:cNvGrpSpPr>
            <a:grpSpLocks/>
          </p:cNvGrpSpPr>
          <p:nvPr/>
        </p:nvGrpSpPr>
        <p:grpSpPr bwMode="auto">
          <a:xfrm>
            <a:off x="398930" y="1828800"/>
            <a:ext cx="3949170" cy="4404686"/>
            <a:chOff x="4518204" y="1731765"/>
            <a:chExt cx="4191000" cy="4527517"/>
          </a:xfrm>
        </p:grpSpPr>
        <p:sp>
          <p:nvSpPr>
            <p:cNvPr id="38921" name="TextBox 8"/>
            <p:cNvSpPr txBox="1">
              <a:spLocks noChangeArrowheads="1"/>
            </p:cNvSpPr>
            <p:nvPr/>
          </p:nvSpPr>
          <p:spPr bwMode="auto">
            <a:xfrm>
              <a:off x="4666625" y="1731765"/>
              <a:ext cx="3734356" cy="47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 dirty="0">
                  <a:solidFill>
                    <a:srgbClr val="404040"/>
                  </a:solidFill>
                </a:rPr>
                <a:t>Local Immersions</a:t>
              </a:r>
            </a:p>
          </p:txBody>
        </p:sp>
        <p:sp>
          <p:nvSpPr>
            <p:cNvPr id="38922" name="TextBox 10"/>
            <p:cNvSpPr txBox="1">
              <a:spLocks noChangeArrowheads="1"/>
            </p:cNvSpPr>
            <p:nvPr/>
          </p:nvSpPr>
          <p:spPr bwMode="auto">
            <a:xfrm>
              <a:off x="4518204" y="4266218"/>
              <a:ext cx="4191000" cy="199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43233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rgbClr val="404040"/>
                  </a:solidFill>
                </a:rPr>
                <a:t>  2006 - dedicated Immersion facility at </a:t>
              </a:r>
              <a:r>
                <a:rPr lang="en-US" altLang="en-US" sz="2000" dirty="0" err="1">
                  <a:solidFill>
                    <a:srgbClr val="404040"/>
                  </a:solidFill>
                </a:rPr>
                <a:t>Ord</a:t>
              </a:r>
              <a:r>
                <a:rPr lang="en-US" altLang="en-US" sz="2000" dirty="0">
                  <a:solidFill>
                    <a:srgbClr val="404040"/>
                  </a:solidFill>
                </a:rPr>
                <a:t> Military Community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rgbClr val="404040"/>
                  </a:solidFill>
                </a:rPr>
                <a:t>  Immersions conducted twice per language program</a:t>
              </a:r>
            </a:p>
          </p:txBody>
        </p:sp>
      </p:grp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953000" y="2373375"/>
            <a:ext cx="3886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Initiated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August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2005 ~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555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20+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countries/regions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 5,000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70%+ for Arabic, Chinese, Korean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8787" y="5809522"/>
            <a:ext cx="4389610" cy="8479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who participate in immersions gain significantly higher levels of proficiency </a:t>
            </a: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with far less attrition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7" y="2497347"/>
            <a:ext cx="2527143" cy="1684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42" y="4622555"/>
            <a:ext cx="2672515" cy="1781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34323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4323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4323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4323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4323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Immersion Programs </a:t>
            </a: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at DLIFLC </a:t>
            </a:r>
          </a:p>
        </p:txBody>
      </p:sp>
    </p:spTree>
    <p:extLst>
      <p:ext uri="{BB962C8B-B14F-4D97-AF65-F5344CB8AC3E}">
        <p14:creationId xmlns:p14="http://schemas.microsoft.com/office/powerpoint/2010/main" val="14769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lena.teague\Documents\Immersion Programs Division\OCONUS\PICTURES\Russia 05\Immersions 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99" y="1938403"/>
            <a:ext cx="3155293" cy="23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OCONUS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Immersions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reakdown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by FY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868805"/>
              </p:ext>
            </p:extLst>
          </p:nvPr>
        </p:nvGraphicFramePr>
        <p:xfrm>
          <a:off x="152400" y="1748709"/>
          <a:ext cx="5867400" cy="499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/>
                <a:gridCol w="1821180"/>
                <a:gridCol w="2286000"/>
              </a:tblGrid>
              <a:tr h="3731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FY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Events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Participants</a:t>
                      </a:r>
                    </a:p>
                  </a:txBody>
                  <a:tcPr marL="0" marR="0" marT="0" marB="0" anchor="b"/>
                </a:tc>
              </a:tr>
              <a:tr h="3473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FY05/06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b"/>
                </a:tc>
              </a:tr>
              <a:tr h="35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0" marR="0" marT="0" marB="0" anchor="b"/>
                </a:tc>
              </a:tr>
              <a:tr h="4010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0" marR="0" marT="0" marB="0" anchor="b"/>
                </a:tc>
              </a:tr>
              <a:tr h="31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b"/>
                </a:tc>
              </a:tr>
              <a:tr h="35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0" marR="0" marT="0" marB="0" anchor="b"/>
                </a:tc>
              </a:tr>
              <a:tr h="35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0" marR="0" marT="0" marB="0" anchor="b"/>
                </a:tc>
              </a:tr>
              <a:tr h="4010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0" marR="0" marT="0" marB="0" anchor="b"/>
                </a:tc>
              </a:tr>
              <a:tr h="34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508</a:t>
                      </a:r>
                    </a:p>
                  </a:txBody>
                  <a:tcPr marL="0" marR="0" marT="0" marB="0" anchor="b"/>
                </a:tc>
              </a:tr>
              <a:tr h="32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FY14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550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73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FY15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605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87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FY16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82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731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87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FY17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105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960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870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555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4959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27" name="Picture 3" descr="C:\Users\jelena.teague\Documents\Immersion Programs Division\OCONUS\PICTURES\China Septemeber 05\Immersions 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45" y="4304873"/>
            <a:ext cx="1905000" cy="25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D9D9D9"/>
          </a:fgClr>
          <a:bgClr>
            <a:srgbClr val="F5F8F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r>
              <a:rPr lang="en-US" altLang="en-US" sz="2600" b="1" dirty="0" smtClean="0">
                <a:ea typeface="ＭＳ Ｐゴシック" pitchFamily="34" charset="-128"/>
              </a:rPr>
              <a:t>Problem Statement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N</a:t>
            </a:r>
            <a:r>
              <a:rPr lang="en-US" altLang="en-US" sz="2400" dirty="0" smtClean="0">
                <a:ea typeface="ＭＳ Ｐゴシック" pitchFamily="34" charset="-128"/>
              </a:rPr>
              <a:t>ot all students learn best in a classroom environment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T</a:t>
            </a:r>
            <a:r>
              <a:rPr lang="en-US" altLang="en-US" sz="2400" dirty="0" smtClean="0">
                <a:ea typeface="ＭＳ Ｐゴシック" pitchFamily="34" charset="-128"/>
              </a:rPr>
              <a:t>hose who are motivated but have lower GPAs may learn much better once exposed to the target culture </a:t>
            </a:r>
          </a:p>
          <a:p>
            <a:r>
              <a:rPr lang="en-US" altLang="en-US" sz="2600" b="1" dirty="0" smtClean="0">
                <a:ea typeface="ＭＳ Ｐゴシック" pitchFamily="34" charset="-128"/>
              </a:rPr>
              <a:t>Study Purpose</a:t>
            </a:r>
            <a:endParaRPr lang="en-US" altLang="en-US" sz="2600" dirty="0" smtClean="0">
              <a:ea typeface="ＭＳ Ｐゴシック" pitchFamily="34" charset="-128"/>
            </a:endParaRP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Acknowledging the issue and theorizing that OCONUS Immersions are an essential tool for achieving the 2+/2+ goal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Measuring the effectiveness of sending motivated but low GPA students to OCONUS immersions</a:t>
            </a:r>
          </a:p>
          <a:p>
            <a:r>
              <a:rPr lang="en-US" altLang="en-US" sz="2600" b="1" dirty="0" smtClean="0">
                <a:ea typeface="ＭＳ Ｐゴシック" pitchFamily="34" charset="-128"/>
              </a:rPr>
              <a:t>Immersion Period</a:t>
            </a:r>
            <a:r>
              <a:rPr lang="en-US" altLang="en-US" sz="2600" dirty="0" smtClean="0">
                <a:ea typeface="ＭＳ Ｐゴシック" pitchFamily="34" charset="-128"/>
              </a:rPr>
              <a:t>: </a:t>
            </a:r>
            <a:r>
              <a:rPr lang="en-US" altLang="en-US" sz="2400" dirty="0" smtClean="0">
                <a:ea typeface="ＭＳ Ｐゴシック" pitchFamily="34" charset="-128"/>
              </a:rPr>
              <a:t>18 Oct. – 14 Nov. 2015 (4 weeks)</a:t>
            </a:r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OCONUS Immersion for </a:t>
            </a:r>
            <a:b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Low-Performing </a:t>
            </a: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tudents</a:t>
            </a:r>
            <a:endParaRPr lang="en-US" altLang="en-US" sz="11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Special Intervention </a:t>
            </a:r>
            <a:br>
              <a:rPr lang="en-US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Provided to the Group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4 formal individual meetings with the researcher (interview, academic counseling, and study planning)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1 Metacognitive strategy training by SLS director 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Class/activity observation by researcher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Daily informal conversations and regular follow-up on individual progress and metacognitive strategies through daily journal and daily observation by researcher 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Constant encouragement to work toward 2+/2+/2 or 3/3/2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Diagnostic Assessment (DA) &amp; DLPT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36325"/>
              </p:ext>
            </p:extLst>
          </p:nvPr>
        </p:nvGraphicFramePr>
        <p:xfrm>
          <a:off x="457200" y="1752600"/>
          <a:ext cx="8382000" cy="4790440"/>
        </p:xfrm>
        <a:graphic>
          <a:graphicData uri="http://schemas.openxmlformats.org/drawingml/2006/table">
            <a:tbl>
              <a:tblPr/>
              <a:tblGrid>
                <a:gridCol w="750627"/>
                <a:gridCol w="773373"/>
                <a:gridCol w="838200"/>
                <a:gridCol w="990600"/>
                <a:gridCol w="762000"/>
                <a:gridCol w="914400"/>
                <a:gridCol w="838200"/>
                <a:gridCol w="838200"/>
                <a:gridCol w="838200"/>
                <a:gridCol w="838200"/>
              </a:tblGrid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Pre-OCONUS DA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Post-OCONUS DA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DLPT/OPI</a:t>
                      </a: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LC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RC 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LC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RC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LC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RC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1+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2+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2+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1+↓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1+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↓↓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1+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E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↓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1+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1+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F5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F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G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1+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343233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1+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marL="64971" marR="649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33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43233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11389</TotalTime>
  <Words>1180</Words>
  <Application>Microsoft Macintosh PowerPoint</Application>
  <PresentationFormat>On-screen Show (4:3)</PresentationFormat>
  <Paragraphs>288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Cambria Math</vt:lpstr>
      <vt:lpstr>MS PGothic</vt:lpstr>
      <vt:lpstr>ＭＳ Ｐゴシック</vt:lpstr>
      <vt:lpstr>SimSun</vt:lpstr>
      <vt:lpstr>Times New Roman</vt:lpstr>
      <vt:lpstr>Wingdings</vt:lpstr>
      <vt:lpstr>Arial</vt:lpstr>
      <vt:lpstr>Office Theme</vt:lpstr>
      <vt:lpstr> Motivating Students  to Reach Higher Levels:   OCONUS Immersion  for Low-Performing Students  Mina Lee, Ph.D.  Assistant Provost,    Academic Support</vt:lpstr>
      <vt:lpstr>PowerPoint Presentation</vt:lpstr>
      <vt:lpstr>PowerPoint Presentation</vt:lpstr>
      <vt:lpstr>PowerPoint Presentation</vt:lpstr>
      <vt:lpstr>Immersion Programs  at DLIFLC </vt:lpstr>
      <vt:lpstr>OCONUS Immersions  Breakdown by FY</vt:lpstr>
      <vt:lpstr>OCONUS Immersion for  Low-Performing Students</vt:lpstr>
      <vt:lpstr>Special Intervention  Provided to the Group</vt:lpstr>
      <vt:lpstr>Diagnostic Assessment (DA) &amp; DLPT Results</vt:lpstr>
      <vt:lpstr>Kachapuri</vt:lpstr>
      <vt:lpstr>Non-Immersion Group </vt:lpstr>
      <vt:lpstr>DLPT Results Comparison</vt:lpstr>
      <vt:lpstr>Pre-(O)CONUS Interview Result Comparison </vt:lpstr>
      <vt:lpstr>Post-OCONUS (KP Pilot) Interview Results</vt:lpstr>
      <vt:lpstr>Daily Reflective Journals  (Example of One Student,  1+/2/1+ (pre-OCONUS DA)  2/3/1+ (DLPT))</vt:lpstr>
      <vt:lpstr>Content-Based Instruction (CBI): Case of one student</vt:lpstr>
      <vt:lpstr>Sample Reflection Report: Week 1</vt:lpstr>
      <vt:lpstr>Sample Reflection Report: Week 2</vt:lpstr>
      <vt:lpstr>Sample Reflection Report: Week 4</vt:lpstr>
      <vt:lpstr>Conclusions</vt:lpstr>
      <vt:lpstr>DLIFLC Website</vt:lpstr>
      <vt:lpstr>Transformative Learning Conferences</vt:lpstr>
    </vt:vector>
  </TitlesOfParts>
  <Company>U.S. Army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U.S. Army</dc:creator>
  <cp:lastModifiedBy>Chris Moon</cp:lastModifiedBy>
  <cp:revision>219</cp:revision>
  <cp:lastPrinted>2017-10-03T19:53:19Z</cp:lastPrinted>
  <dcterms:created xsi:type="dcterms:W3CDTF">2010-02-26T19:40:50Z</dcterms:created>
  <dcterms:modified xsi:type="dcterms:W3CDTF">2017-10-03T21:28:12Z</dcterms:modified>
</cp:coreProperties>
</file>