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7" r:id="rId6"/>
    <p:sldId id="268" r:id="rId7"/>
    <p:sldId id="274" r:id="rId8"/>
    <p:sldId id="269" r:id="rId9"/>
    <p:sldId id="270" r:id="rId10"/>
    <p:sldId id="272" r:id="rId11"/>
    <p:sldId id="271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13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26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81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60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5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27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17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39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29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0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49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DFA9-CD66-4F45-80AB-6DB66BE17B53}" type="datetimeFigureOut">
              <a:rPr lang="fr-FR" smtClean="0"/>
              <a:t>02/10/2015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7875F-948C-4F5B-94A6-6F1211C6A1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68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Efficiency and Characteristics</a:t>
            </a:r>
            <a:br>
              <a:rPr lang="en-US" dirty="0" smtClean="0"/>
            </a:br>
            <a:r>
              <a:rPr lang="en-US" i="1" dirty="0" smtClean="0"/>
              <a:t>The Case Study of the French Course at the </a:t>
            </a:r>
            <a:r>
              <a:rPr lang="en-US" i="1" dirty="0" err="1" smtClean="0"/>
              <a:t>École</a:t>
            </a:r>
            <a:r>
              <a:rPr lang="en-US" i="1" dirty="0" smtClean="0"/>
              <a:t> de Guerre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39752" y="5733256"/>
            <a:ext cx="6400800" cy="697632"/>
          </a:xfrm>
        </p:spPr>
        <p:txBody>
          <a:bodyPr/>
          <a:lstStyle/>
          <a:p>
            <a:pPr algn="r"/>
            <a:r>
              <a:rPr lang="fr-FR" dirty="0" smtClean="0"/>
              <a:t>Jérôme COLLIN</a:t>
            </a:r>
            <a:endParaRPr lang="fr-FR" dirty="0"/>
          </a:p>
        </p:txBody>
      </p:sp>
      <p:pic>
        <p:nvPicPr>
          <p:cNvPr id="6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02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19009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Level in the target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866522"/>
              </p:ext>
            </p:extLst>
          </p:nvPr>
        </p:nvGraphicFramePr>
        <p:xfrm>
          <a:off x="2267744" y="3861048"/>
          <a:ext cx="6480721" cy="2351236"/>
        </p:xfrm>
        <a:graphic>
          <a:graphicData uri="http://schemas.openxmlformats.org/drawingml/2006/table">
            <a:tbl>
              <a:tblPr firstRow="1" firstCol="1" bandRow="1"/>
              <a:tblGrid>
                <a:gridCol w="1572342"/>
                <a:gridCol w="1994447"/>
                <a:gridCol w="2913932"/>
              </a:tblGrid>
              <a:tr h="49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Student’s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environment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Teachers’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76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a language that is mostly written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Structural importance of the written language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Distinguishing writing and speaking skills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a language that is mostly spoken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Pragmatic importance of the spoken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Combining writing and speaking skills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38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0486E-6 L -0.12586 -0.14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70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52321"/>
              </p:ext>
            </p:extLst>
          </p:nvPr>
        </p:nvGraphicFramePr>
        <p:xfrm>
          <a:off x="1187624" y="3167624"/>
          <a:ext cx="6696744" cy="981456"/>
        </p:xfrm>
        <a:graphic>
          <a:graphicData uri="http://schemas.openxmlformats.org/drawingml/2006/table">
            <a:tbl>
              <a:tblPr firstRow="1" firstCol="1" bandRow="1"/>
              <a:tblGrid>
                <a:gridCol w="1674556"/>
                <a:gridCol w="1669382"/>
                <a:gridCol w="1673816"/>
                <a:gridCol w="1678990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Language taught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Place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Political-military topic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France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Groups with a high linguistic diversity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Structural importance of the written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728486"/>
              </p:ext>
            </p:extLst>
          </p:nvPr>
        </p:nvGraphicFramePr>
        <p:xfrm>
          <a:off x="1187624" y="4823808"/>
          <a:ext cx="6696744" cy="981456"/>
        </p:xfrm>
        <a:graphic>
          <a:graphicData uri="http://schemas.openxmlformats.org/drawingml/2006/table">
            <a:tbl>
              <a:tblPr firstRow="1" firstCol="1" bandRow="1"/>
              <a:tblGrid>
                <a:gridCol w="1674186"/>
                <a:gridCol w="1674186"/>
                <a:gridCol w="1674186"/>
                <a:gridCol w="1674186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Language taught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Place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Teacher of a specific subject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French teacher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Various experiences abroad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Distinguishing writing and speaking skills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272426"/>
              </p:ext>
            </p:extLst>
          </p:nvPr>
        </p:nvGraphicFramePr>
        <p:xfrm>
          <a:off x="1187624" y="1294904"/>
          <a:ext cx="6696744" cy="1226820"/>
        </p:xfrm>
        <a:graphic>
          <a:graphicData uri="http://schemas.openxmlformats.org/drawingml/2006/table">
            <a:tbl>
              <a:tblPr firstRow="1" firstCol="1" bandRow="1"/>
              <a:tblGrid>
                <a:gridCol w="1674556"/>
                <a:gridCol w="1669382"/>
                <a:gridCol w="1673816"/>
                <a:gridCol w="1678990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Level in the target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Mother tongue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Officer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Advanced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Is learning French to communicate in an international context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Learning a language that is mostly written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15616" y="980728"/>
            <a:ext cx="57015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specific profile of the students of the French Course of the </a:t>
            </a:r>
            <a:r>
              <a:rPr lang="en-US" sz="1400" dirty="0" err="1" smtClean="0"/>
              <a:t>Ecole</a:t>
            </a:r>
            <a:r>
              <a:rPr lang="en-US" sz="1400" dirty="0" smtClean="0"/>
              <a:t> de guerre</a:t>
            </a:r>
            <a:endParaRPr lang="fr-FR" sz="1400" dirty="0"/>
          </a:p>
        </p:txBody>
      </p:sp>
      <p:sp>
        <p:nvSpPr>
          <p:cNvPr id="9" name="Rectangle 8"/>
          <p:cNvSpPr/>
          <p:nvPr/>
        </p:nvSpPr>
        <p:spPr>
          <a:xfrm>
            <a:off x="1115616" y="2852936"/>
            <a:ext cx="24459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 smtClean="0"/>
              <a:t>adapted</a:t>
            </a:r>
            <a:r>
              <a:rPr lang="fr-FR" sz="1400" dirty="0" smtClean="0"/>
              <a:t> </a:t>
            </a:r>
            <a:r>
              <a:rPr lang="fr-FR" sz="1400" dirty="0" err="1" smtClean="0"/>
              <a:t>learning</a:t>
            </a:r>
            <a:r>
              <a:rPr lang="fr-FR" sz="1400" dirty="0" smtClean="0"/>
              <a:t> </a:t>
            </a:r>
            <a:r>
              <a:rPr lang="fr-FR" sz="1400" dirty="0" err="1" smtClean="0"/>
              <a:t>environment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0" name="Rectangle 9"/>
          <p:cNvSpPr/>
          <p:nvPr/>
        </p:nvSpPr>
        <p:spPr>
          <a:xfrm>
            <a:off x="1115616" y="4509120"/>
            <a:ext cx="1411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 smtClean="0"/>
              <a:t>teachers</a:t>
            </a:r>
            <a:r>
              <a:rPr lang="fr-FR" sz="1400" dirty="0" smtClean="0"/>
              <a:t>’ profile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88893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41659"/>
              </p:ext>
            </p:extLst>
          </p:nvPr>
        </p:nvGraphicFramePr>
        <p:xfrm>
          <a:off x="1619671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Professional level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Level in the target language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Linguistic criterion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</a:tbl>
          </a:graphicData>
        </a:graphic>
      </p:graphicFrame>
      <p:pic>
        <p:nvPicPr>
          <p:cNvPr id="8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2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48074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Level in the target language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29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4202" y="1412776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[#1 - #100] a, à, aboutir, aboutissant, abri, absence, absolue, abuse, abusive, académie, académique, académiques, accélérateur, accélération, accéléré, accent, accentué, acceptées, accepter, accès, accessibles, accession, accident, accidentelles, accidentels, accompagne, accompagné, accompagnée, accompagnement, accompagnent, accompagner, accompagnera, accomplie, accomplir, accomplis, accomplissement, accord, accordées, accordent, accorder, accords, accoutumée, accroissant, accroissement, accroissent, accroît, accroître, accru, accrue, accrus, accueillir, accumuler, achat, achats, achevant, achève, achevé, acquérir, acquis, acquise, acquises, acquisition, acquisitions, acronymes, actait, acte, acté, actes, acteur, acteurs, actif, action, actionnaire, actionnariale, actions, active, activement, activité, activités, actualisation, actualisé, actualisée, actuel, actuelle, actuellement, actuelles, actuels, acuité, adaptabilité, adaptant, adaptation, adapte, adapté, adaptée, adaptées, adapter, adaptés, addition, additionnels, …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84202" y="494116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[#135] aéronaval, …</a:t>
            </a:r>
          </a:p>
          <a:p>
            <a:r>
              <a:rPr lang="fr-FR" dirty="0" smtClean="0"/>
              <a:t>[#300] anti-missile, …</a:t>
            </a:r>
            <a:endParaRPr lang="fr-FR" dirty="0"/>
          </a:p>
        </p:txBody>
      </p:sp>
      <p:pic>
        <p:nvPicPr>
          <p:cNvPr id="6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6417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28023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Level in the target language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54608"/>
              </p:ext>
            </p:extLst>
          </p:nvPr>
        </p:nvGraphicFramePr>
        <p:xfrm>
          <a:off x="2267744" y="3861048"/>
          <a:ext cx="6480721" cy="2351236"/>
        </p:xfrm>
        <a:graphic>
          <a:graphicData uri="http://schemas.openxmlformats.org/drawingml/2006/table">
            <a:tbl>
              <a:tblPr firstRow="1" firstCol="1" bandRow="1"/>
              <a:tblGrid>
                <a:gridCol w="1572342"/>
                <a:gridCol w="1994447"/>
                <a:gridCol w="2913932"/>
              </a:tblGrid>
              <a:tr h="49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Student’s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environment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Teachers’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76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Officer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Political-military topics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Emphasis on particular topics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Non-commissioned officer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Specialised military vocabulary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Military teacher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4564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0486E-6 L -0.12586 -0.14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70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048780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Level in the target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54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27680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Level in the target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70759"/>
              </p:ext>
            </p:extLst>
          </p:nvPr>
        </p:nvGraphicFramePr>
        <p:xfrm>
          <a:off x="2267744" y="3861048"/>
          <a:ext cx="6480721" cy="2351236"/>
        </p:xfrm>
        <a:graphic>
          <a:graphicData uri="http://schemas.openxmlformats.org/drawingml/2006/table">
            <a:tbl>
              <a:tblPr firstRow="1" firstCol="1" bandRow="1"/>
              <a:tblGrid>
                <a:gridCol w="1572342"/>
                <a:gridCol w="1994447"/>
                <a:gridCol w="2913932"/>
              </a:tblGrid>
              <a:tr h="49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Student’s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environment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Teachers’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76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Advanced level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 France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French teacher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Elementary level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 the home country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 teacher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36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0486E-6 L -0.12586 -0.14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70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04016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Level in the target language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Mother tongue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750827"/>
              </p:ext>
            </p:extLst>
          </p:nvPr>
        </p:nvGraphicFramePr>
        <p:xfrm>
          <a:off x="2267744" y="3861048"/>
          <a:ext cx="6480721" cy="2456082"/>
        </p:xfrm>
        <a:graphic>
          <a:graphicData uri="http://schemas.openxmlformats.org/drawingml/2006/table">
            <a:tbl>
              <a:tblPr firstRow="1" firstCol="1" bandRow="1"/>
              <a:tblGrid>
                <a:gridCol w="1572342"/>
                <a:gridCol w="1994447"/>
                <a:gridCol w="2913932"/>
              </a:tblGrid>
              <a:tr h="491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Student’s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Learning environment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Teachers’ profile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76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Is learning French to communicate in an international context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with great linguistic diversity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Various experiences abroad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Is learning French to communicate in France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One-to-one teaching or groups of the same mother tongue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7850" algn="l"/>
                        </a:tabLs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Specific experience of the same linguistic background as the students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48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0486E-6 L -0.12586 -0.14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70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25861"/>
              </p:ext>
            </p:extLst>
          </p:nvPr>
        </p:nvGraphicFramePr>
        <p:xfrm>
          <a:off x="1619672" y="2132856"/>
          <a:ext cx="6480721" cy="2088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0043"/>
                <a:gridCol w="2465339"/>
                <a:gridCol w="2465339"/>
              </a:tblGrid>
              <a:tr h="52205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Academic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Professional level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noFill/>
                  </a:tcPr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Level in the target language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Linguistic criterion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Mother tongue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/>
                </a:tc>
              </a:tr>
              <a:tr h="5220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studied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3" marR="6107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194" name="Picture 2" descr="http://interems/sites/CID/Images%20de%20EdG/Logo-Ecole_de_Guer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55" y="91045"/>
            <a:ext cx="2068511" cy="8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72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586</Words>
  <Application>Microsoft Office PowerPoint</Application>
  <PresentationFormat>Affichage à l'écran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Efficiency and Characteristics The Case Study of the French Course at the École de Guerre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and Characteristics The Case Study of the French Course at the École de Guerre</dc:title>
  <dc:creator>Collin Mr</dc:creator>
  <cp:lastModifiedBy>Collin Mr</cp:lastModifiedBy>
  <cp:revision>14</cp:revision>
  <cp:lastPrinted>2015-10-02T12:08:13Z</cp:lastPrinted>
  <dcterms:created xsi:type="dcterms:W3CDTF">2015-10-01T10:31:39Z</dcterms:created>
  <dcterms:modified xsi:type="dcterms:W3CDTF">2015-10-02T12:10:09Z</dcterms:modified>
</cp:coreProperties>
</file>