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3398"/>
            <a:ext cx="7772400" cy="861646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78974"/>
            <a:ext cx="7772400" cy="407347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004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39520"/>
            <a:ext cx="5486400" cy="34880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990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7335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0729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0161"/>
            <a:ext cx="2057400" cy="45904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0161"/>
            <a:ext cx="6019800" cy="45904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803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1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050" name="Picture 2" descr="C:\Documents and Settings\lauri.rikas\Desktop\Kasulikud asjad\CVI\LOGOD\KaitsevaeUhendatudOppeasutused_ENG_must_vaikse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1520" y="5854211"/>
            <a:ext cx="3096344" cy="1003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1044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31938"/>
            <a:ext cx="7772400" cy="1362075"/>
          </a:xfrm>
        </p:spPr>
        <p:txBody>
          <a:bodyPr anchor="b">
            <a:normAutofit/>
          </a:bodyPr>
          <a:lstStyle>
            <a:lvl1pPr algn="ctr">
              <a:defRPr sz="3600" b="1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t"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8600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4785"/>
            <a:ext cx="4038600" cy="386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4785"/>
            <a:ext cx="4038600" cy="386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426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4784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4547"/>
            <a:ext cx="4040188" cy="3226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478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4545"/>
            <a:ext cx="4041775" cy="32260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555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8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4427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4890"/>
            <a:ext cx="3008313" cy="8140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24890"/>
            <a:ext cx="5111750" cy="47977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38961"/>
            <a:ext cx="3008313" cy="40321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6848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46322"/>
            <a:ext cx="8229600" cy="958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4784"/>
            <a:ext cx="8229600" cy="3857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 descr="C:\Documents and Settings\lauri.rikas\Desktop\Kasulikud asjad\CVI\LOGOD\KaitsevaeUhendatudOppeasutused_ENG_vaiksem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3528" y="5924244"/>
            <a:ext cx="2880320" cy="9337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168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40380"/>
          </a:xfrm>
        </p:spPr>
        <p:txBody>
          <a:bodyPr>
            <a:normAutofit/>
          </a:bodyPr>
          <a:lstStyle/>
          <a:p>
            <a:r>
              <a:rPr lang="en-US" dirty="0"/>
              <a:t>Learning Occurs Even Without Teaching – Sharing Experiences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72400" cy="648072"/>
          </a:xfrm>
        </p:spPr>
        <p:txBody>
          <a:bodyPr>
            <a:noAutofit/>
          </a:bodyPr>
          <a:lstStyle/>
          <a:p>
            <a:r>
              <a:rPr lang="et-EE" dirty="0" smtClean="0"/>
              <a:t>Maia Boltovsky, Aigi Piirimees</a:t>
            </a:r>
          </a:p>
          <a:p>
            <a:r>
              <a:rPr lang="et-EE" dirty="0" smtClean="0"/>
              <a:t>BILC, Budapest 2016</a:t>
            </a:r>
          </a:p>
        </p:txBody>
      </p:sp>
    </p:spTree>
    <p:extLst>
      <p:ext uri="{BB962C8B-B14F-4D97-AF65-F5344CB8AC3E}">
        <p14:creationId xmlns:p14="http://schemas.microsoft.com/office/powerpoint/2010/main" xmlns="" val="12284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TRENDS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332" y="885393"/>
            <a:ext cx="2853532" cy="5008518"/>
          </a:xfrm>
        </p:spPr>
        <p:txBody>
          <a:bodyPr>
            <a:normAutofit/>
          </a:bodyPr>
          <a:lstStyle/>
          <a:p>
            <a:r>
              <a:rPr lang="et-EE" dirty="0" err="1" smtClean="0"/>
              <a:t>Teaching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Higher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in Estonia: 25% of </a:t>
            </a:r>
            <a:r>
              <a:rPr lang="et-EE" dirty="0" err="1" smtClean="0"/>
              <a:t>courses</a:t>
            </a:r>
            <a:r>
              <a:rPr lang="et-EE" dirty="0" smtClean="0"/>
              <a:t> </a:t>
            </a:r>
            <a:r>
              <a:rPr lang="et-EE" dirty="0" err="1" smtClean="0"/>
              <a:t>supported</a:t>
            </a:r>
            <a:r>
              <a:rPr lang="et-EE" dirty="0" smtClean="0"/>
              <a:t> </a:t>
            </a:r>
            <a:r>
              <a:rPr lang="et-EE" dirty="0" err="1" smtClean="0"/>
              <a:t>by</a:t>
            </a:r>
            <a:r>
              <a:rPr lang="et-EE" dirty="0" smtClean="0"/>
              <a:t> e-</a:t>
            </a:r>
            <a:r>
              <a:rPr lang="et-EE" dirty="0" err="1" smtClean="0"/>
              <a:t>learning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ENDC: 1 CP = 20 </a:t>
            </a:r>
            <a:r>
              <a:rPr lang="et-EE" dirty="0" err="1" smtClean="0"/>
              <a:t>contact</a:t>
            </a:r>
            <a:r>
              <a:rPr lang="et-EE" dirty="0" smtClean="0"/>
              <a:t> </a:t>
            </a:r>
            <a:r>
              <a:rPr lang="et-EE" dirty="0" err="1" smtClean="0"/>
              <a:t>hours</a:t>
            </a:r>
            <a:r>
              <a:rPr lang="et-EE" dirty="0" smtClean="0"/>
              <a:t> and 6 </a:t>
            </a:r>
            <a:r>
              <a:rPr lang="et-EE" dirty="0" err="1" smtClean="0"/>
              <a:t>hours</a:t>
            </a:r>
            <a:r>
              <a:rPr lang="et-EE" dirty="0" smtClean="0"/>
              <a:t> of IS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35896" y="908720"/>
            <a:ext cx="5050904" cy="4961865"/>
          </a:xfrm>
        </p:spPr>
        <p:txBody>
          <a:bodyPr/>
          <a:lstStyle/>
          <a:p>
            <a:pPr marL="914400" lvl="2" indent="0">
              <a:buNone/>
            </a:pPr>
            <a:r>
              <a:rPr lang="et-EE" dirty="0" smtClean="0"/>
              <a:t>    </a:t>
            </a:r>
            <a:r>
              <a:rPr lang="et-EE" sz="2400" dirty="0" err="1" smtClean="0"/>
              <a:t>Making</a:t>
            </a:r>
            <a:r>
              <a:rPr lang="et-EE" sz="2400" dirty="0" smtClean="0"/>
              <a:t> </a:t>
            </a:r>
            <a:r>
              <a:rPr lang="et-EE" sz="2400" dirty="0" err="1" smtClean="0"/>
              <a:t>learning</a:t>
            </a:r>
            <a:r>
              <a:rPr lang="et-EE" sz="2400" dirty="0" smtClean="0"/>
              <a:t> </a:t>
            </a:r>
            <a:r>
              <a:rPr lang="et-EE" sz="2400" dirty="0" err="1" smtClean="0"/>
              <a:t>possible</a:t>
            </a:r>
            <a:endParaRPr lang="et-EE" sz="2400" dirty="0" smtClean="0"/>
          </a:p>
          <a:p>
            <a:endParaRPr lang="et-EE" dirty="0" smtClean="0"/>
          </a:p>
          <a:p>
            <a:endParaRPr lang="et-EE" dirty="0"/>
          </a:p>
          <a:p>
            <a:pPr marL="0" indent="0">
              <a:buNone/>
            </a:pPr>
            <a:r>
              <a:rPr lang="et-EE" dirty="0" smtClean="0"/>
              <a:t>                </a:t>
            </a:r>
            <a:r>
              <a:rPr lang="et-EE" dirty="0" err="1" smtClean="0"/>
              <a:t>Mostly</a:t>
            </a:r>
            <a:r>
              <a:rPr lang="et-EE" dirty="0" smtClean="0"/>
              <a:t> e-</a:t>
            </a:r>
            <a:r>
              <a:rPr lang="et-EE" dirty="0" err="1" smtClean="0"/>
              <a:t>learning</a:t>
            </a:r>
            <a:r>
              <a:rPr lang="et-EE" dirty="0" smtClean="0"/>
              <a:t> </a:t>
            </a:r>
            <a:r>
              <a:rPr lang="et-EE" dirty="0" err="1" smtClean="0"/>
              <a:t>courses</a:t>
            </a:r>
            <a:endParaRPr lang="et-EE" dirty="0" smtClean="0"/>
          </a:p>
          <a:p>
            <a:endParaRPr lang="et-EE" dirty="0" smtClean="0"/>
          </a:p>
          <a:p>
            <a:endParaRPr lang="et-EE" dirty="0" smtClean="0"/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dirty="0" smtClean="0"/>
              <a:t>	    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1 CP = 13 </a:t>
            </a:r>
            <a:r>
              <a:rPr lang="et-EE" dirty="0" err="1" smtClean="0"/>
              <a:t>contact</a:t>
            </a:r>
            <a:r>
              <a:rPr lang="et-EE" dirty="0" smtClean="0"/>
              <a:t> </a:t>
            </a:r>
            <a:r>
              <a:rPr lang="et-EE" dirty="0" err="1" smtClean="0"/>
              <a:t>hours</a:t>
            </a:r>
            <a:r>
              <a:rPr lang="et-EE" dirty="0" smtClean="0"/>
              <a:t> and 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      13 </a:t>
            </a:r>
            <a:r>
              <a:rPr lang="et-EE" dirty="0" err="1" smtClean="0"/>
              <a:t>hours</a:t>
            </a:r>
            <a:r>
              <a:rPr lang="et-EE" dirty="0" smtClean="0"/>
              <a:t> of IS</a:t>
            </a:r>
            <a:endParaRPr lang="et-EE" dirty="0"/>
          </a:p>
        </p:txBody>
      </p:sp>
      <p:sp>
        <p:nvSpPr>
          <p:cNvPr id="5" name="Right Arrow 4"/>
          <p:cNvSpPr/>
          <p:nvPr/>
        </p:nvSpPr>
        <p:spPr>
          <a:xfrm>
            <a:off x="3659628" y="871802"/>
            <a:ext cx="978408" cy="484632"/>
          </a:xfrm>
          <a:prstGeom prst="rightArrow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Right Arrow 5"/>
          <p:cNvSpPr/>
          <p:nvPr/>
        </p:nvSpPr>
        <p:spPr>
          <a:xfrm>
            <a:off x="3666119" y="2133821"/>
            <a:ext cx="978408" cy="4846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7" name="Right Arrow 6"/>
          <p:cNvSpPr/>
          <p:nvPr/>
        </p:nvSpPr>
        <p:spPr>
          <a:xfrm>
            <a:off x="3666119" y="4002203"/>
            <a:ext cx="978408" cy="4846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05664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878" y="44624"/>
            <a:ext cx="8229600" cy="792088"/>
          </a:xfrm>
        </p:spPr>
        <p:txBody>
          <a:bodyPr/>
          <a:lstStyle/>
          <a:p>
            <a:r>
              <a:rPr lang="et-EE" dirty="0" err="1" smtClean="0"/>
              <a:t>Example</a:t>
            </a:r>
            <a:r>
              <a:rPr lang="et-EE" dirty="0" smtClean="0"/>
              <a:t>: </a:t>
            </a:r>
            <a:r>
              <a:rPr lang="et-EE" dirty="0" err="1" smtClean="0"/>
              <a:t>Career</a:t>
            </a:r>
            <a:r>
              <a:rPr lang="et-EE" dirty="0" smtClean="0"/>
              <a:t> in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Military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“</a:t>
            </a:r>
            <a:r>
              <a:rPr lang="en-US" sz="2800" dirty="0" err="1">
                <a:solidFill>
                  <a:srgbClr val="00B050"/>
                </a:solidFill>
              </a:rPr>
              <a:t>Sandhurst</a:t>
            </a:r>
            <a:r>
              <a:rPr lang="en-US" sz="2800" dirty="0">
                <a:solidFill>
                  <a:srgbClr val="00B050"/>
                </a:solidFill>
              </a:rPr>
              <a:t> I. First </a:t>
            </a:r>
            <a:r>
              <a:rPr lang="en-US" sz="2800" dirty="0" smtClean="0">
                <a:solidFill>
                  <a:srgbClr val="00B050"/>
                </a:solidFill>
              </a:rPr>
              <a:t>encounter</a:t>
            </a:r>
            <a:r>
              <a:rPr lang="et-EE" sz="2800" dirty="0" smtClean="0">
                <a:solidFill>
                  <a:srgbClr val="00B050"/>
                </a:solidFill>
              </a:rPr>
              <a:t>“ + </a:t>
            </a:r>
            <a:r>
              <a:rPr lang="en-US" sz="2800" dirty="0" smtClean="0">
                <a:solidFill>
                  <a:srgbClr val="00B050"/>
                </a:solidFill>
              </a:rPr>
              <a:t>military </a:t>
            </a:r>
            <a:r>
              <a:rPr lang="en-US" sz="2800" dirty="0">
                <a:solidFill>
                  <a:srgbClr val="00B050"/>
                </a:solidFill>
              </a:rPr>
              <a:t>education system in the UK</a:t>
            </a:r>
            <a:r>
              <a:rPr lang="en-US" sz="2800" dirty="0" smtClean="0">
                <a:solidFill>
                  <a:srgbClr val="00B050"/>
                </a:solidFill>
              </a:rPr>
              <a:t>.</a:t>
            </a:r>
            <a:endParaRPr lang="et-EE" sz="2800" dirty="0" smtClean="0">
              <a:solidFill>
                <a:srgbClr val="00B050"/>
              </a:solidFill>
            </a:endParaRPr>
          </a:p>
          <a:p>
            <a:pPr lvl="0"/>
            <a:r>
              <a:rPr lang="en-US" sz="2800" dirty="0"/>
              <a:t>Questions about the </a:t>
            </a:r>
            <a:r>
              <a:rPr lang="en-US" sz="2800" dirty="0" smtClean="0"/>
              <a:t>film</a:t>
            </a:r>
            <a:r>
              <a:rPr lang="et-EE" sz="2800" dirty="0" smtClean="0"/>
              <a:t>.</a:t>
            </a:r>
            <a:r>
              <a:rPr lang="en-US" sz="2800" dirty="0" smtClean="0"/>
              <a:t> Fish bowl</a:t>
            </a:r>
            <a:r>
              <a:rPr lang="et-EE" sz="2800" dirty="0" smtClean="0"/>
              <a:t>. </a:t>
            </a:r>
            <a:r>
              <a:rPr lang="et-EE" sz="2800" dirty="0" err="1" smtClean="0"/>
              <a:t>Listening</a:t>
            </a:r>
            <a:r>
              <a:rPr lang="et-EE" sz="2800" dirty="0" smtClean="0"/>
              <a:t> and </a:t>
            </a:r>
            <a:r>
              <a:rPr lang="et-EE" sz="2800" dirty="0" err="1" smtClean="0"/>
              <a:t>discussion</a:t>
            </a:r>
            <a:endParaRPr lang="et-EE" sz="2800" dirty="0" smtClean="0"/>
          </a:p>
          <a:p>
            <a:pPr lvl="0"/>
            <a:r>
              <a:rPr lang="en-US" sz="2800" dirty="0">
                <a:solidFill>
                  <a:srgbClr val="00B050"/>
                </a:solidFill>
              </a:rPr>
              <a:t>Group work (reading + vocabulary</a:t>
            </a:r>
            <a:r>
              <a:rPr lang="en-US" sz="2800" dirty="0" smtClean="0">
                <a:solidFill>
                  <a:srgbClr val="00B050"/>
                </a:solidFill>
              </a:rPr>
              <a:t>)</a:t>
            </a:r>
            <a:r>
              <a:rPr lang="et-EE" sz="2800" dirty="0" smtClean="0">
                <a:solidFill>
                  <a:srgbClr val="00B050"/>
                </a:solidFill>
              </a:rPr>
              <a:t> + </a:t>
            </a:r>
            <a:r>
              <a:rPr lang="et-EE" sz="2800" dirty="0" err="1" smtClean="0">
                <a:solidFill>
                  <a:srgbClr val="00B050"/>
                </a:solidFill>
              </a:rPr>
              <a:t>Ranks</a:t>
            </a:r>
            <a:endParaRPr lang="et-EE" sz="2800" dirty="0" smtClean="0">
              <a:solidFill>
                <a:srgbClr val="00B050"/>
              </a:solidFill>
            </a:endParaRPr>
          </a:p>
          <a:p>
            <a:r>
              <a:rPr lang="en-US" sz="2800" dirty="0"/>
              <a:t>Quiz (ranks</a:t>
            </a:r>
            <a:r>
              <a:rPr lang="en-US" sz="2800" dirty="0" smtClean="0"/>
              <a:t>)</a:t>
            </a:r>
            <a:r>
              <a:rPr lang="et-EE" sz="2800" dirty="0"/>
              <a:t>.</a:t>
            </a:r>
            <a:r>
              <a:rPr lang="et-EE" sz="2800" dirty="0" smtClean="0"/>
              <a:t> </a:t>
            </a:r>
            <a:r>
              <a:rPr lang="en-US" sz="2800" dirty="0"/>
              <a:t>Interview (in groups) based on </a:t>
            </a:r>
            <a:r>
              <a:rPr lang="et-EE" sz="2800" dirty="0" err="1" smtClean="0"/>
              <a:t>reading</a:t>
            </a:r>
            <a:endParaRPr lang="et-EE" sz="2800" dirty="0" smtClean="0"/>
          </a:p>
          <a:p>
            <a:r>
              <a:rPr lang="en-US" sz="2800" dirty="0">
                <a:solidFill>
                  <a:srgbClr val="00B050"/>
                </a:solidFill>
              </a:rPr>
              <a:t>Study (in the same groups) – Estonian Officer </a:t>
            </a:r>
            <a:r>
              <a:rPr lang="en-US" sz="2800" dirty="0" smtClean="0">
                <a:solidFill>
                  <a:srgbClr val="00B050"/>
                </a:solidFill>
              </a:rPr>
              <a:t>Profile</a:t>
            </a:r>
            <a:r>
              <a:rPr lang="et-EE" sz="2800" dirty="0" smtClean="0">
                <a:solidFill>
                  <a:srgbClr val="00B050"/>
                </a:solidFill>
              </a:rPr>
              <a:t>. </a:t>
            </a:r>
            <a:r>
              <a:rPr lang="et-EE" sz="2800" dirty="0" err="1" smtClean="0">
                <a:solidFill>
                  <a:srgbClr val="00B050"/>
                </a:solidFill>
              </a:rPr>
              <a:t>Preparation</a:t>
            </a:r>
            <a:r>
              <a:rPr lang="et-EE" sz="2800" dirty="0" smtClean="0">
                <a:solidFill>
                  <a:srgbClr val="00B050"/>
                </a:solidFill>
              </a:rPr>
              <a:t> </a:t>
            </a:r>
            <a:r>
              <a:rPr lang="et-EE" sz="2800" dirty="0" err="1" smtClean="0">
                <a:solidFill>
                  <a:srgbClr val="00B050"/>
                </a:solidFill>
              </a:rPr>
              <a:t>for</a:t>
            </a:r>
            <a:r>
              <a:rPr lang="et-EE" sz="2800" dirty="0" smtClean="0">
                <a:solidFill>
                  <a:srgbClr val="00B050"/>
                </a:solidFill>
              </a:rPr>
              <a:t> </a:t>
            </a:r>
            <a:r>
              <a:rPr lang="et-EE" sz="2800" dirty="0" err="1" smtClean="0">
                <a:solidFill>
                  <a:srgbClr val="00B050"/>
                </a:solidFill>
              </a:rPr>
              <a:t>presentations</a:t>
            </a:r>
            <a:endParaRPr lang="et-EE" sz="2800" dirty="0" smtClean="0">
              <a:solidFill>
                <a:srgbClr val="00B050"/>
              </a:solidFill>
            </a:endParaRPr>
          </a:p>
          <a:p>
            <a:r>
              <a:rPr lang="et-EE" sz="2800" dirty="0" err="1" smtClean="0"/>
              <a:t>Shotgun</a:t>
            </a:r>
            <a:r>
              <a:rPr lang="et-EE" sz="2800" dirty="0" smtClean="0"/>
              <a:t> seminar (</a:t>
            </a:r>
            <a:r>
              <a:rPr lang="et-EE" sz="2800" dirty="0" err="1" smtClean="0"/>
              <a:t>presentations</a:t>
            </a:r>
            <a:r>
              <a:rPr lang="et-EE" sz="2800" dirty="0" smtClean="0"/>
              <a:t> + </a:t>
            </a:r>
            <a:r>
              <a:rPr lang="et-EE" sz="2800" dirty="0" err="1" smtClean="0"/>
              <a:t>discussion</a:t>
            </a:r>
            <a:r>
              <a:rPr lang="et-EE" sz="2800" dirty="0" smtClean="0"/>
              <a:t>)</a:t>
            </a:r>
          </a:p>
          <a:p>
            <a:r>
              <a:rPr lang="et-EE" sz="2800" dirty="0" err="1" smtClean="0">
                <a:solidFill>
                  <a:srgbClr val="00B050"/>
                </a:solidFill>
              </a:rPr>
              <a:t>Writing</a:t>
            </a:r>
            <a:r>
              <a:rPr lang="et-EE" sz="2800" dirty="0" smtClean="0">
                <a:solidFill>
                  <a:srgbClr val="00B050"/>
                </a:solidFill>
              </a:rPr>
              <a:t> a </a:t>
            </a:r>
            <a:r>
              <a:rPr lang="et-EE" sz="2800" dirty="0" err="1" smtClean="0">
                <a:solidFill>
                  <a:srgbClr val="00B050"/>
                </a:solidFill>
              </a:rPr>
              <a:t>paragraph</a:t>
            </a:r>
            <a:r>
              <a:rPr lang="et-EE" sz="2800" dirty="0" smtClean="0">
                <a:solidFill>
                  <a:srgbClr val="00B050"/>
                </a:solidFill>
              </a:rPr>
              <a:t> - Estonian </a:t>
            </a:r>
            <a:r>
              <a:rPr lang="et-EE" sz="2800" dirty="0" err="1" smtClean="0">
                <a:solidFill>
                  <a:srgbClr val="00B050"/>
                </a:solidFill>
              </a:rPr>
              <a:t>Army</a:t>
            </a:r>
            <a:r>
              <a:rPr lang="et-EE" sz="2800" dirty="0" smtClean="0">
                <a:solidFill>
                  <a:srgbClr val="00B050"/>
                </a:solidFill>
              </a:rPr>
              <a:t>/</a:t>
            </a:r>
            <a:r>
              <a:rPr lang="et-EE" sz="2800" dirty="0" err="1" smtClean="0">
                <a:solidFill>
                  <a:srgbClr val="00B050"/>
                </a:solidFill>
              </a:rPr>
              <a:t>Navy</a:t>
            </a:r>
            <a:r>
              <a:rPr lang="et-EE" sz="2800" dirty="0" smtClean="0">
                <a:solidFill>
                  <a:srgbClr val="00B050"/>
                </a:solidFill>
              </a:rPr>
              <a:t>/ Air </a:t>
            </a:r>
            <a:r>
              <a:rPr lang="et-EE" sz="2800" dirty="0" err="1" smtClean="0">
                <a:solidFill>
                  <a:srgbClr val="00B050"/>
                </a:solidFill>
              </a:rPr>
              <a:t>Force</a:t>
            </a:r>
            <a:r>
              <a:rPr lang="et-EE" sz="2800" dirty="0" smtClean="0">
                <a:solidFill>
                  <a:srgbClr val="00B050"/>
                </a:solidFill>
              </a:rPr>
              <a:t> </a:t>
            </a:r>
            <a:r>
              <a:rPr lang="et-EE" sz="2800" dirty="0" err="1" smtClean="0">
                <a:solidFill>
                  <a:srgbClr val="00B050"/>
                </a:solidFill>
              </a:rPr>
              <a:t>Officer</a:t>
            </a:r>
            <a:endParaRPr lang="et-EE" sz="2800" dirty="0">
              <a:solidFill>
                <a:srgbClr val="00B050"/>
              </a:solidFill>
            </a:endParaRPr>
          </a:p>
          <a:p>
            <a:endParaRPr lang="et-EE" dirty="0"/>
          </a:p>
          <a:p>
            <a:endParaRPr lang="et-EE" dirty="0"/>
          </a:p>
          <a:p>
            <a:pPr lvl="0"/>
            <a:endParaRPr lang="et-EE" dirty="0" smtClean="0"/>
          </a:p>
          <a:p>
            <a:pPr lvl="0"/>
            <a:endParaRPr lang="et-EE" dirty="0"/>
          </a:p>
          <a:p>
            <a:pPr lvl="0"/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40330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69162"/>
          </a:xfrm>
        </p:spPr>
        <p:txBody>
          <a:bodyPr/>
          <a:lstStyle/>
          <a:p>
            <a:r>
              <a:rPr lang="et-EE" dirty="0" err="1" smtClean="0"/>
              <a:t>Student</a:t>
            </a:r>
            <a:r>
              <a:rPr lang="et-EE" dirty="0" smtClean="0"/>
              <a:t> </a:t>
            </a:r>
            <a:r>
              <a:rPr lang="et-EE" dirty="0" err="1" smtClean="0"/>
              <a:t>feedback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53877"/>
          </a:xfrm>
        </p:spPr>
        <p:txBody>
          <a:bodyPr>
            <a:normAutofit fontScale="62500" lnSpcReduction="20000"/>
          </a:bodyPr>
          <a:lstStyle/>
          <a:p>
            <a:endParaRPr lang="et-EE" sz="31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change affected me in the positive way, because I could manage my time more efficiently. The good side of it was that if we had any questions during independent work, we had the opportunity to ask the teacher</a:t>
            </a:r>
            <a:r>
              <a:rPr lang="en-US" sz="4000" dirty="0" smtClean="0"/>
              <a:t>.</a:t>
            </a:r>
            <a:endParaRPr lang="et-EE" sz="4000" dirty="0" smtClean="0"/>
          </a:p>
          <a:p>
            <a:endParaRPr lang="et-EE" sz="4000" dirty="0"/>
          </a:p>
          <a:p>
            <a:r>
              <a:rPr lang="en-US" sz="4000" dirty="0"/>
              <a:t>The second semester was better, because there was more independent work and I had to strain myself more. I learn better from my own mistakes than from sitting in the classroom</a:t>
            </a:r>
            <a:r>
              <a:rPr lang="en-US" sz="4000" dirty="0" smtClean="0"/>
              <a:t>.</a:t>
            </a:r>
            <a:endParaRPr lang="et-EE" sz="4000" dirty="0" smtClean="0"/>
          </a:p>
          <a:p>
            <a:endParaRPr lang="et-EE" sz="4000" dirty="0" smtClean="0"/>
          </a:p>
          <a:p>
            <a:r>
              <a:rPr lang="et-EE" sz="4000" dirty="0" smtClean="0"/>
              <a:t>Everybody should be able to work out their study routine independently, so giving more independent tasks was justified</a:t>
            </a:r>
            <a:r>
              <a:rPr lang="et-EE" sz="4000" dirty="0" smtClean="0"/>
              <a:t>. This semester needed more effort.</a:t>
            </a:r>
          </a:p>
          <a:p>
            <a:endParaRPr lang="et-EE" sz="4000" dirty="0" smtClean="0"/>
          </a:p>
          <a:p>
            <a:pPr>
              <a:buNone/>
            </a:pPr>
            <a:endParaRPr lang="et-EE" sz="4000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xmlns="" val="3282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45719"/>
          </a:xfrm>
        </p:spPr>
        <p:txBody>
          <a:bodyPr>
            <a:normAutofit fontScale="90000"/>
          </a:bodyPr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01949"/>
          </a:xfrm>
        </p:spPr>
        <p:txBody>
          <a:bodyPr>
            <a:normAutofit lnSpcReduction="10000"/>
          </a:bodyPr>
          <a:lstStyle/>
          <a:p>
            <a:endParaRPr lang="et-EE" sz="2800" dirty="0" smtClean="0"/>
          </a:p>
          <a:p>
            <a:r>
              <a:rPr lang="en-US" sz="2800" dirty="0" smtClean="0"/>
              <a:t>More </a:t>
            </a:r>
            <a:r>
              <a:rPr lang="en-US" sz="2800" dirty="0"/>
              <a:t>independent </a:t>
            </a:r>
            <a:r>
              <a:rPr lang="en-US" sz="2800" dirty="0" smtClean="0"/>
              <a:t>work</a:t>
            </a:r>
            <a:r>
              <a:rPr lang="et-EE" sz="2800" dirty="0" smtClean="0"/>
              <a:t> </a:t>
            </a:r>
            <a:r>
              <a:rPr lang="en-US" sz="2800" dirty="0" smtClean="0"/>
              <a:t>is </a:t>
            </a:r>
            <a:r>
              <a:rPr lang="en-US" sz="2800" dirty="0" smtClean="0"/>
              <a:t>good, because it takes more effort and thus I can  remember </a:t>
            </a:r>
            <a:r>
              <a:rPr lang="en-US" sz="2800" dirty="0"/>
              <a:t>the things better. But I prefer contact classes</a:t>
            </a:r>
            <a:r>
              <a:rPr lang="et-EE" sz="2800" dirty="0" smtClean="0"/>
              <a:t>.</a:t>
            </a:r>
          </a:p>
          <a:p>
            <a:endParaRPr lang="et-EE" sz="2800" dirty="0"/>
          </a:p>
          <a:p>
            <a:r>
              <a:rPr lang="en-US" sz="2800" dirty="0" smtClean="0"/>
              <a:t>I </a:t>
            </a:r>
            <a:r>
              <a:rPr lang="en-US" sz="2800" dirty="0"/>
              <a:t>would have preferred more contact classes. As for independent work, I completed the tasks at the last minute</a:t>
            </a:r>
            <a:r>
              <a:rPr lang="en-US" sz="2800" dirty="0" smtClean="0"/>
              <a:t>.</a:t>
            </a:r>
            <a:endParaRPr lang="et-EE" sz="2800" dirty="0" smtClean="0"/>
          </a:p>
          <a:p>
            <a:endParaRPr lang="et-EE" sz="2800" dirty="0" smtClean="0"/>
          </a:p>
          <a:p>
            <a:r>
              <a:rPr lang="et-EE" sz="2800" dirty="0" smtClean="0"/>
              <a:t>I learned more in class</a:t>
            </a:r>
            <a:r>
              <a:rPr lang="et-EE" sz="2800" dirty="0" smtClean="0"/>
              <a:t>.</a:t>
            </a:r>
          </a:p>
          <a:p>
            <a:endParaRPr lang="et-EE" sz="2800" dirty="0" smtClean="0"/>
          </a:p>
          <a:p>
            <a:r>
              <a:rPr lang="en-US" sz="2800" dirty="0"/>
              <a:t>I didn’t notice anything </a:t>
            </a:r>
            <a:r>
              <a:rPr lang="en-US" sz="2800" dirty="0" err="1"/>
              <a:t>dif</a:t>
            </a:r>
            <a:r>
              <a:rPr lang="et-EE" sz="2800" dirty="0"/>
              <a:t>f</a:t>
            </a:r>
            <a:r>
              <a:rPr lang="en-US" sz="2800" dirty="0" err="1"/>
              <a:t>erent</a:t>
            </a:r>
            <a:r>
              <a:rPr lang="et-EE" sz="2800" dirty="0"/>
              <a:t>.</a:t>
            </a:r>
          </a:p>
          <a:p>
            <a:pPr marL="0" indent="0">
              <a:buNone/>
            </a:pPr>
            <a:endParaRPr lang="et-EE" sz="2800" dirty="0" smtClean="0"/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xmlns="" val="33891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944216"/>
          </a:xfrm>
        </p:spPr>
        <p:txBody>
          <a:bodyPr/>
          <a:lstStyle/>
          <a:p>
            <a:r>
              <a:rPr lang="et-EE" dirty="0" err="1" smtClean="0"/>
              <a:t>Thank</a:t>
            </a:r>
            <a:r>
              <a:rPr lang="et-EE" dirty="0" smtClean="0"/>
              <a:t> </a:t>
            </a:r>
            <a:r>
              <a:rPr lang="et-EE" dirty="0" err="1" smtClean="0"/>
              <a:t>you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your</a:t>
            </a:r>
            <a:r>
              <a:rPr lang="et-EE" dirty="0" smtClean="0"/>
              <a:t> </a:t>
            </a:r>
            <a:r>
              <a:rPr lang="et-EE" dirty="0" err="1" smtClean="0"/>
              <a:t>attention</a:t>
            </a:r>
            <a:r>
              <a:rPr lang="et-EE" dirty="0" smtClean="0"/>
              <a:t>! </a:t>
            </a:r>
            <a:br>
              <a:rPr lang="et-EE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0889"/>
            <a:ext cx="7772400" cy="122413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vuoa_oppeasutused_theme_eng">
  <a:themeElements>
    <a:clrScheme name="Kaitsevae Asutuse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D1D"/>
      </a:accent1>
      <a:accent2>
        <a:srgbClr val="C4C4C4"/>
      </a:accent2>
      <a:accent3>
        <a:srgbClr val="FFFFFF"/>
      </a:accent3>
      <a:accent4>
        <a:srgbClr val="2E3192"/>
      </a:accent4>
      <a:accent5>
        <a:srgbClr val="DE141C"/>
      </a:accent5>
      <a:accent6>
        <a:srgbClr val="427730"/>
      </a:accent6>
      <a:hlink>
        <a:srgbClr val="FFCD1D"/>
      </a:hlink>
      <a:folHlink>
        <a:srgbClr val="FFCD1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kvuoa_oppeasutused_theme_eng</Template>
  <TotalTime>492</TotalTime>
  <Words>311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kvuoa_oppeasutused_theme_eng</vt:lpstr>
      <vt:lpstr>Learning Occurs Even Without Teaching – Sharing Experiences</vt:lpstr>
      <vt:lpstr>TRENDS</vt:lpstr>
      <vt:lpstr>Example: Career in the Military</vt:lpstr>
      <vt:lpstr>Student feedback</vt:lpstr>
      <vt:lpstr>Slide 5</vt:lpstr>
      <vt:lpstr>Thank you for your attention! 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Boltovsky, Maia</dc:creator>
  <cp:lastModifiedBy>Kasutaja</cp:lastModifiedBy>
  <cp:revision>53</cp:revision>
  <dcterms:created xsi:type="dcterms:W3CDTF">2014-04-24T12:53:47Z</dcterms:created>
  <dcterms:modified xsi:type="dcterms:W3CDTF">2016-10-25T20:23:35Z</dcterms:modified>
</cp:coreProperties>
</file>