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93" r:id="rId3"/>
    <p:sldId id="258" r:id="rId4"/>
    <p:sldId id="259" r:id="rId5"/>
    <p:sldId id="260" r:id="rId6"/>
    <p:sldId id="261" r:id="rId7"/>
    <p:sldId id="262" r:id="rId8"/>
    <p:sldId id="263" r:id="rId9"/>
    <p:sldId id="264" r:id="rId10"/>
    <p:sldId id="265" r:id="rId11"/>
    <p:sldId id="266" r:id="rId12"/>
    <p:sldId id="292" r:id="rId13"/>
    <p:sldId id="267" r:id="rId14"/>
    <p:sldId id="268" r:id="rId15"/>
    <p:sldId id="269" r:id="rId16"/>
    <p:sldId id="270" r:id="rId17"/>
    <p:sldId id="271" r:id="rId18"/>
    <p:sldId id="291" r:id="rId19"/>
    <p:sldId id="272" r:id="rId20"/>
    <p:sldId id="273" r:id="rId21"/>
    <p:sldId id="275" r:id="rId22"/>
    <p:sldId id="274"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7" d="100"/>
          <a:sy n="107" d="100"/>
        </p:scale>
        <p:origin x="-90" y="-108"/>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t-I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10401359-FD36-4867-8846-08D2AC4F94AB}" type="datetimeFigureOut">
              <a:rPr lang="it-IT"/>
              <a:pPr>
                <a:defRPr/>
              </a:pPr>
              <a:t>09/07/2009</a:t>
            </a:fld>
            <a:endParaRPr lang="it-I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t-IT"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t-I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F19C52E1-B497-48A8-AA5C-83AC88833E29}" type="slidenum">
              <a:rPr lang="it-IT"/>
              <a:pPr>
                <a:defRPr/>
              </a:pPr>
              <a:t>‹#›</a:t>
            </a:fld>
            <a:endParaRPr 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As the slide says, the topic of my presentation is military English vs. general English based on a comparative study of two English Proficiency tests used in the Italian military.</a:t>
            </a:r>
          </a:p>
          <a:p>
            <a:pPr>
              <a:spcBef>
                <a:spcPct val="0"/>
              </a:spcBef>
            </a:pPr>
            <a:r>
              <a:rPr lang="it-IT" b="1" smtClean="0"/>
              <a:t>CLICK</a:t>
            </a:r>
            <a:endParaRPr lang="en-US" b="1" smtClean="0"/>
          </a:p>
          <a:p>
            <a:pPr>
              <a:spcBef>
                <a:spcPct val="0"/>
              </a:spcBef>
            </a:pPr>
            <a:endParaRPr lang="it-IT"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C0E796-C899-4C89-9BFE-5E5CF4C774FC}" type="slidenum">
              <a:rPr lang="it-IT"/>
              <a:pPr fontAlgn="base">
                <a:spcBef>
                  <a:spcPct val="0"/>
                </a:spcBef>
                <a:spcAft>
                  <a:spcPct val="0"/>
                </a:spcAft>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egnaposto immagine diapositiva 1"/>
          <p:cNvSpPr>
            <a:spLocks noGrp="1" noRot="1" noChangeAspect="1"/>
          </p:cNvSpPr>
          <p:nvPr>
            <p:ph type="sldImg"/>
          </p:nvPr>
        </p:nvSpPr>
        <p:spPr bwMode="auto">
          <a:noFill/>
          <a:ln>
            <a:solidFill>
              <a:srgbClr val="000000"/>
            </a:solidFill>
            <a:miter lim="800000"/>
            <a:headEnd/>
            <a:tailEnd/>
          </a:ln>
        </p:spPr>
      </p:sp>
      <p:sp>
        <p:nvSpPr>
          <p:cNvPr id="34818" name="Segnaposto note 2"/>
          <p:cNvSpPr>
            <a:spLocks noGrp="1"/>
          </p:cNvSpPr>
          <p:nvPr>
            <p:ph type="body" idx="1"/>
          </p:nvPr>
        </p:nvSpPr>
        <p:spPr bwMode="auto">
          <a:noFill/>
        </p:spPr>
        <p:txBody>
          <a:bodyPr wrap="square" numCol="1" anchor="t" anchorCtr="0" compatLnSpc="1">
            <a:prstTxWarp prst="textNoShape">
              <a:avLst/>
            </a:prstTxWarp>
          </a:bodyPr>
          <a:lstStyle/>
          <a:p>
            <a:pPr defTabSz="874713">
              <a:spcBef>
                <a:spcPct val="0"/>
              </a:spcBef>
            </a:pPr>
            <a:r>
              <a:rPr lang="en-US" smtClean="0"/>
              <a:t>Before being administered to the sample of test-takers, the two proficiency tests underwent scrutiny with a lexical analysis software. </a:t>
            </a:r>
          </a:p>
          <a:p>
            <a:pPr defTabSz="874713">
              <a:spcBef>
                <a:spcPct val="0"/>
              </a:spcBef>
            </a:pPr>
            <a:r>
              <a:rPr lang="it-IT" b="1" smtClean="0"/>
              <a:t>CLICK</a:t>
            </a:r>
            <a:endParaRPr lang="en-US" b="1" smtClean="0"/>
          </a:p>
          <a:p>
            <a:pPr defTabSz="874713">
              <a:spcBef>
                <a:spcPct val="0"/>
              </a:spcBef>
            </a:pPr>
            <a:r>
              <a:rPr lang="en-US" smtClean="0"/>
              <a:t>This procedure made it possible to extrapolate different wordlists for different usage.</a:t>
            </a:r>
          </a:p>
          <a:p>
            <a:pPr defTabSz="874713">
              <a:spcBef>
                <a:spcPct val="0"/>
              </a:spcBef>
            </a:pPr>
            <a:r>
              <a:rPr lang="it-IT" b="1" smtClean="0"/>
              <a:t>CLICK</a:t>
            </a:r>
            <a:endParaRPr lang="en-US" b="1" smtClean="0"/>
          </a:p>
        </p:txBody>
      </p:sp>
      <p:sp>
        <p:nvSpPr>
          <p:cNvPr id="34819"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BAD9EC-22A6-4FF3-B4EF-8B5DCF566605}" type="slidenum">
              <a:rPr lang="it-IT"/>
              <a:pPr fontAlgn="base">
                <a:spcBef>
                  <a:spcPct val="0"/>
                </a:spcBef>
                <a:spcAft>
                  <a:spcPct val="0"/>
                </a:spcAft>
              </a:pPr>
              <a:t>11</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6866"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this work I was driven by the idea that compiling small corpora (4 million words) might be of interest for a variety of reasons. </a:t>
            </a:r>
          </a:p>
          <a:p>
            <a:pPr>
              <a:spcBef>
                <a:spcPct val="0"/>
              </a:spcBef>
            </a:pPr>
            <a:r>
              <a:rPr lang="en-US" b="1" smtClean="0"/>
              <a:t>CLICK</a:t>
            </a:r>
          </a:p>
          <a:p>
            <a:pPr>
              <a:spcBef>
                <a:spcPct val="0"/>
              </a:spcBef>
            </a:pPr>
            <a:r>
              <a:rPr lang="en-US" smtClean="0"/>
              <a:t>First, on the practical side, they are very easy to obtain. E-papers and e-mail news, press, on-line articles  will make it easier for testers to have access to a vast amount of news-related texts. </a:t>
            </a:r>
          </a:p>
          <a:p>
            <a:pPr>
              <a:spcBef>
                <a:spcPct val="0"/>
              </a:spcBef>
            </a:pPr>
            <a:r>
              <a:rPr lang="en-US" b="1" smtClean="0"/>
              <a:t>CLICK</a:t>
            </a:r>
            <a:endParaRPr lang="en-US" smtClean="0"/>
          </a:p>
          <a:p>
            <a:pPr>
              <a:spcBef>
                <a:spcPct val="0"/>
              </a:spcBef>
            </a:pPr>
            <a:r>
              <a:rPr lang="en-US" smtClean="0"/>
              <a:t>Similarly, users can customize the way this information is received and stored as well as the very content of it. This can be of great relevance when exploring a particular type of text or discourse</a:t>
            </a:r>
          </a:p>
          <a:p>
            <a:pPr>
              <a:spcBef>
                <a:spcPct val="0"/>
              </a:spcBef>
            </a:pPr>
            <a:r>
              <a:rPr lang="en-US" b="1" smtClean="0"/>
              <a:t>CLICK</a:t>
            </a:r>
            <a:endParaRPr lang="en-US" smtClean="0"/>
          </a:p>
          <a:p>
            <a:pPr>
              <a:spcBef>
                <a:spcPct val="0"/>
              </a:spcBef>
            </a:pPr>
            <a:r>
              <a:rPr lang="en-US" smtClean="0"/>
              <a:t>Testers can understand that they can build </a:t>
            </a:r>
            <a:r>
              <a:rPr lang="en-US" i="1" smtClean="0"/>
              <a:t>their own </a:t>
            </a:r>
            <a:r>
              <a:rPr lang="en-US" smtClean="0"/>
              <a:t>corpora for </a:t>
            </a:r>
            <a:r>
              <a:rPr lang="en-US" i="1" smtClean="0"/>
              <a:t>their own</a:t>
            </a:r>
            <a:r>
              <a:rPr lang="en-US" smtClean="0"/>
              <a:t> specific purposes, and that newly built tests can be an improved tool. </a:t>
            </a:r>
          </a:p>
          <a:p>
            <a:pPr>
              <a:spcBef>
                <a:spcPct val="0"/>
              </a:spcBef>
            </a:pPr>
            <a:r>
              <a:rPr lang="en-US" b="1" smtClean="0"/>
              <a:t>CLICK</a:t>
            </a:r>
            <a:endParaRPr lang="it-IT" smtClean="0"/>
          </a:p>
        </p:txBody>
      </p:sp>
      <p:sp>
        <p:nvSpPr>
          <p:cNvPr id="36867"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9A7CC5-5A62-48C1-932B-570EC9460480}" type="slidenum">
              <a:rPr lang="it-IT"/>
              <a:pPr fontAlgn="base">
                <a:spcBef>
                  <a:spcPct val="0"/>
                </a:spcBef>
                <a:spcAft>
                  <a:spcPct val="0"/>
                </a:spcAft>
              </a:pPr>
              <a:t>12</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8914"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So...... The research was based on the comparison between technical military English and a more specific geopolitical language to which also the military, ................. especially at higher Stanag levels, belongs. </a:t>
            </a:r>
          </a:p>
          <a:p>
            <a:pPr>
              <a:spcBef>
                <a:spcPct val="0"/>
              </a:spcBef>
            </a:pPr>
            <a:r>
              <a:rPr lang="en-US" smtClean="0"/>
              <a:t> </a:t>
            </a:r>
            <a:r>
              <a:rPr lang="en-US" b="1" smtClean="0"/>
              <a:t>CLICK</a:t>
            </a:r>
          </a:p>
          <a:p>
            <a:pPr>
              <a:spcBef>
                <a:spcPct val="0"/>
              </a:spcBef>
            </a:pPr>
            <a:r>
              <a:rPr lang="en-US" smtClean="0"/>
              <a:t>The starting point for my research was a list of key words I obtained from the lexical analysis software which analyzed over 5000 words from the first test (TUI, 1997) and over 10.000 words from the second test analyzed (JFLT, 2003). </a:t>
            </a:r>
          </a:p>
          <a:p>
            <a:pPr>
              <a:spcBef>
                <a:spcPct val="0"/>
              </a:spcBef>
            </a:pPr>
            <a:r>
              <a:rPr lang="en-US" b="1" smtClean="0"/>
              <a:t>CLICK</a:t>
            </a:r>
          </a:p>
        </p:txBody>
      </p:sp>
      <p:sp>
        <p:nvSpPr>
          <p:cNvPr id="38915"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0433A8-2BF8-449C-88E1-0A824CBD085B}" type="slidenum">
              <a:rPr lang="it-IT"/>
              <a:pPr fontAlgn="base">
                <a:spcBef>
                  <a:spcPct val="0"/>
                </a:spcBef>
                <a:spcAft>
                  <a:spcPct val="0"/>
                </a:spcAft>
              </a:pPr>
              <a:t>13</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0962"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For the purpose of this study, </a:t>
            </a:r>
          </a:p>
          <a:p>
            <a:pPr>
              <a:spcBef>
                <a:spcPct val="0"/>
              </a:spcBef>
            </a:pPr>
            <a:r>
              <a:rPr lang="it-IT" b="1" smtClean="0"/>
              <a:t>CLICK</a:t>
            </a:r>
            <a:endParaRPr lang="en-US" b="1" smtClean="0"/>
          </a:p>
          <a:p>
            <a:pPr>
              <a:spcBef>
                <a:spcPct val="0"/>
              </a:spcBef>
            </a:pPr>
            <a:r>
              <a:rPr lang="en-US" smtClean="0"/>
              <a:t>only level three reading comprehension components of the two tests were analyzed.</a:t>
            </a:r>
          </a:p>
          <a:p>
            <a:pPr>
              <a:spcBef>
                <a:spcPct val="0"/>
              </a:spcBef>
            </a:pPr>
            <a:r>
              <a:rPr lang="it-IT" b="1" smtClean="0"/>
              <a:t>CLICK</a:t>
            </a:r>
            <a:endParaRPr lang="en-US" b="1" smtClean="0"/>
          </a:p>
          <a:p>
            <a:pPr>
              <a:spcBef>
                <a:spcPct val="0"/>
              </a:spcBef>
            </a:pPr>
            <a:r>
              <a:rPr lang="en-US" smtClean="0"/>
              <a:t> These shortened tests were renamed mini TUI and mini JFLT</a:t>
            </a:r>
          </a:p>
          <a:p>
            <a:pPr>
              <a:spcBef>
                <a:spcPct val="0"/>
              </a:spcBef>
            </a:pPr>
            <a:r>
              <a:rPr lang="it-IT" b="1" smtClean="0"/>
              <a:t>CLICK</a:t>
            </a:r>
            <a:endParaRPr lang="en-US" smtClean="0"/>
          </a:p>
        </p:txBody>
      </p:sp>
      <p:sp>
        <p:nvSpPr>
          <p:cNvPr id="40963"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E9C965-53E2-47D8-A0F0-09E3213E17E1}" type="slidenum">
              <a:rPr lang="it-IT"/>
              <a:pPr fontAlgn="base">
                <a:spcBef>
                  <a:spcPct val="0"/>
                </a:spcBef>
                <a:spcAft>
                  <a:spcPct val="0"/>
                </a:spcAft>
              </a:pPr>
              <a:t>14</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3010"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Ten items, taken from the reading comprehension of the entire test now made up the mini tests</a:t>
            </a:r>
            <a:endParaRPr lang="en-US" b="1" smtClean="0"/>
          </a:p>
          <a:p>
            <a:pPr>
              <a:spcBef>
                <a:spcPct val="0"/>
              </a:spcBef>
            </a:pPr>
            <a:r>
              <a:rPr lang="it-IT" b="1" smtClean="0"/>
              <a:t>CLICK</a:t>
            </a:r>
            <a:endParaRPr lang="en-US" smtClean="0"/>
          </a:p>
        </p:txBody>
      </p:sp>
      <p:sp>
        <p:nvSpPr>
          <p:cNvPr id="43011"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CDE161-1A93-45E6-BD0B-08C3269468F4}" type="slidenum">
              <a:rPr lang="it-IT"/>
              <a:pPr fontAlgn="base">
                <a:spcBef>
                  <a:spcPct val="0"/>
                </a:spcBef>
                <a:spcAft>
                  <a:spcPct val="0"/>
                </a:spcAft>
              </a:pPr>
              <a:t>15</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5058"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procedures which followed, were typical of any test analyses stage and that is….</a:t>
            </a:r>
          </a:p>
          <a:p>
            <a:pPr>
              <a:spcBef>
                <a:spcPct val="0"/>
              </a:spcBef>
            </a:pPr>
            <a:r>
              <a:rPr lang="it-IT" b="1" smtClean="0"/>
              <a:t>CLICK</a:t>
            </a:r>
            <a:endParaRPr lang="en-US" smtClean="0"/>
          </a:p>
        </p:txBody>
      </p:sp>
      <p:sp>
        <p:nvSpPr>
          <p:cNvPr id="45059"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593233-9DCB-46BF-A590-BDDB306A1FE0}" type="slidenum">
              <a:rPr lang="it-IT"/>
              <a:pPr fontAlgn="base">
                <a:spcBef>
                  <a:spcPct val="0"/>
                </a:spcBef>
                <a:spcAft>
                  <a:spcPct val="0"/>
                </a:spcAft>
              </a:pPr>
              <a:t>16</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7106"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Validity and reliability studies of the two tests were carried out. </a:t>
            </a:r>
          </a:p>
          <a:p>
            <a:pPr>
              <a:spcBef>
                <a:spcPct val="0"/>
              </a:spcBef>
            </a:pPr>
            <a:r>
              <a:rPr lang="it-IT" b="1" smtClean="0"/>
              <a:t>CLICK</a:t>
            </a:r>
            <a:endParaRPr lang="en-US" b="1" smtClean="0"/>
          </a:p>
          <a:p>
            <a:pPr>
              <a:spcBef>
                <a:spcPct val="0"/>
              </a:spcBef>
            </a:pPr>
            <a:r>
              <a:rPr lang="it-IT" smtClean="0"/>
              <a:t>Cronbach alpha coefficient was calculated to see how reliable the mini tests were and,</a:t>
            </a:r>
          </a:p>
          <a:p>
            <a:pPr>
              <a:spcBef>
                <a:spcPct val="0"/>
              </a:spcBef>
            </a:pPr>
            <a:r>
              <a:rPr lang="it-IT" b="1" smtClean="0"/>
              <a:t>CLICK</a:t>
            </a:r>
            <a:endParaRPr lang="en-US" b="1" smtClean="0"/>
          </a:p>
          <a:p>
            <a:pPr>
              <a:spcBef>
                <a:spcPct val="0"/>
              </a:spcBef>
            </a:pPr>
            <a:r>
              <a:rPr lang="en-US" smtClean="0"/>
              <a:t>As expected given the length of the test, the coefficients were very low..</a:t>
            </a:r>
          </a:p>
          <a:p>
            <a:pPr>
              <a:spcBef>
                <a:spcPct val="0"/>
              </a:spcBef>
            </a:pPr>
            <a:r>
              <a:rPr lang="en-US" smtClean="0"/>
              <a:t>Should anyone be interested in more information on this aspect, I would be more than happy to show additional slides at the end of the presentation.</a:t>
            </a:r>
          </a:p>
          <a:p>
            <a:pPr>
              <a:spcBef>
                <a:spcPct val="0"/>
              </a:spcBef>
            </a:pPr>
            <a:r>
              <a:rPr lang="it-IT" b="1" smtClean="0"/>
              <a:t>CLICK</a:t>
            </a:r>
            <a:endParaRPr lang="en-US" smtClean="0"/>
          </a:p>
          <a:p>
            <a:pPr>
              <a:spcBef>
                <a:spcPct val="0"/>
              </a:spcBef>
            </a:pPr>
            <a:endParaRPr lang="en-US" smtClean="0"/>
          </a:p>
          <a:p>
            <a:pPr>
              <a:spcBef>
                <a:spcPct val="0"/>
              </a:spcBef>
            </a:pPr>
            <a:endParaRPr lang="en-US" smtClean="0"/>
          </a:p>
        </p:txBody>
      </p:sp>
      <p:sp>
        <p:nvSpPr>
          <p:cNvPr id="47107"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D04D88-1BE4-4AA6-93F1-93412AA90D4E}" type="slidenum">
              <a:rPr lang="it-IT"/>
              <a:pPr fontAlgn="base">
                <a:spcBef>
                  <a:spcPct val="0"/>
                </a:spcBef>
                <a:spcAft>
                  <a:spcPct val="0"/>
                </a:spcAft>
              </a:pPr>
              <a:t>17</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9154"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a:p>
            <a:pPr>
              <a:spcBef>
                <a:spcPct val="0"/>
              </a:spcBef>
            </a:pPr>
            <a:endParaRPr lang="en-US" smtClean="0"/>
          </a:p>
          <a:p>
            <a:pPr>
              <a:spcBef>
                <a:spcPct val="0"/>
              </a:spcBef>
            </a:pPr>
            <a:r>
              <a:rPr lang="en-US" smtClean="0"/>
              <a:t>Used to ESTIMATE what level of reliability one would obtain by increasing the length the tests. The formula assumes that the additional items in the longer tests would be of equal reliability to the ones already in the tests</a:t>
            </a:r>
          </a:p>
          <a:p>
            <a:pPr>
              <a:spcBef>
                <a:spcPct val="0"/>
              </a:spcBef>
            </a:pPr>
            <a:endParaRPr lang="en-US" smtClean="0"/>
          </a:p>
        </p:txBody>
      </p:sp>
      <p:sp>
        <p:nvSpPr>
          <p:cNvPr id="49155"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FFFD56-257F-4B80-A688-B2062591483B}" type="slidenum">
              <a:rPr lang="it-IT"/>
              <a:pPr fontAlgn="base">
                <a:spcBef>
                  <a:spcPct val="0"/>
                </a:spcBef>
                <a:spcAft>
                  <a:spcPct val="0"/>
                </a:spcAft>
              </a:pPr>
              <a:t>18</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1202"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Next, since we were dealing with  </a:t>
            </a:r>
            <a:r>
              <a:rPr lang="en-US" b="1" smtClean="0"/>
              <a:t>ONE </a:t>
            </a:r>
            <a:r>
              <a:rPr lang="en-US" smtClean="0"/>
              <a:t>small group taking </a:t>
            </a:r>
            <a:r>
              <a:rPr lang="en-US" b="1" smtClean="0"/>
              <a:t>TWO </a:t>
            </a:r>
            <a:r>
              <a:rPr lang="en-US" smtClean="0"/>
              <a:t>different tests, the means on the tests were compared by using a statistical procedure called ‘paired t-samples’ </a:t>
            </a:r>
            <a:endParaRPr lang="en-US" b="1" smtClean="0"/>
          </a:p>
          <a:p>
            <a:pPr>
              <a:spcBef>
                <a:spcPct val="0"/>
              </a:spcBef>
            </a:pPr>
            <a:r>
              <a:rPr lang="en-US" smtClean="0"/>
              <a:t>This test was then used to determine if the two population means were equal.</a:t>
            </a:r>
          </a:p>
          <a:p>
            <a:pPr>
              <a:spcBef>
                <a:spcPct val="0"/>
              </a:spcBef>
            </a:pPr>
            <a:r>
              <a:rPr lang="en-US" b="1" smtClean="0"/>
              <a:t>CLICK</a:t>
            </a:r>
            <a:endParaRPr lang="en-US" smtClean="0"/>
          </a:p>
          <a:p>
            <a:pPr>
              <a:spcBef>
                <a:spcPct val="0"/>
              </a:spcBef>
            </a:pPr>
            <a:r>
              <a:rPr lang="en-US" smtClean="0"/>
              <a:t>In this case study, the same sample was measured after having taken the two mini tests……. Soooo…. Same population, two different tests</a:t>
            </a:r>
          </a:p>
          <a:p>
            <a:pPr>
              <a:spcBef>
                <a:spcPct val="0"/>
              </a:spcBef>
            </a:pPr>
            <a:r>
              <a:rPr lang="en-US" b="1" smtClean="0"/>
              <a:t>CLICK</a:t>
            </a:r>
            <a:endParaRPr lang="en-US" smtClean="0"/>
          </a:p>
          <a:p>
            <a:pPr>
              <a:spcBef>
                <a:spcPct val="0"/>
              </a:spcBef>
            </a:pPr>
            <a:endParaRPr lang="en-US" smtClean="0"/>
          </a:p>
          <a:p>
            <a:pPr>
              <a:spcBef>
                <a:spcPct val="0"/>
              </a:spcBef>
            </a:pPr>
            <a:endParaRPr lang="en-US" smtClean="0"/>
          </a:p>
          <a:p>
            <a:pPr>
              <a:spcBef>
                <a:spcPct val="0"/>
              </a:spcBef>
            </a:pPr>
            <a:endParaRPr lang="en-US" smtClean="0"/>
          </a:p>
          <a:p>
            <a:pPr>
              <a:spcBef>
                <a:spcPct val="0"/>
              </a:spcBef>
            </a:pPr>
            <a:endParaRPr lang="en-US" smtClean="0"/>
          </a:p>
        </p:txBody>
      </p:sp>
      <p:sp>
        <p:nvSpPr>
          <p:cNvPr id="51203"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9FDB5E-E948-4B05-ACED-327E3909267D}" type="slidenum">
              <a:rPr lang="it-IT"/>
              <a:pPr fontAlgn="base">
                <a:spcBef>
                  <a:spcPct val="0"/>
                </a:spcBef>
                <a:spcAft>
                  <a:spcPct val="0"/>
                </a:spcAft>
              </a:pPr>
              <a:t>19</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0"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 group of 16 students attending courses at the school were asked to volunteer their time after lessons to sit for the two mini tests </a:t>
            </a:r>
          </a:p>
          <a:p>
            <a:pPr>
              <a:spcBef>
                <a:spcPct val="0"/>
              </a:spcBef>
            </a:pPr>
            <a:r>
              <a:rPr lang="it-IT" b="1" smtClean="0"/>
              <a:t>CLICK</a:t>
            </a:r>
            <a:endParaRPr lang="en-US" b="1" smtClean="0"/>
          </a:p>
          <a:p>
            <a:pPr>
              <a:spcBef>
                <a:spcPct val="0"/>
              </a:spcBef>
            </a:pPr>
            <a:r>
              <a:rPr lang="en-US" smtClean="0"/>
              <a:t>and three of them were asked to give their contribution to a semi-mediated verbal protocol session.</a:t>
            </a:r>
          </a:p>
          <a:p>
            <a:pPr>
              <a:spcBef>
                <a:spcPct val="0"/>
              </a:spcBef>
            </a:pPr>
            <a:r>
              <a:rPr lang="it-IT" b="1" smtClean="0"/>
              <a:t>CLICK</a:t>
            </a:r>
            <a:endParaRPr lang="en-US" smtClean="0"/>
          </a:p>
        </p:txBody>
      </p:sp>
      <p:sp>
        <p:nvSpPr>
          <p:cNvPr id="53251"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BE9B03-B098-4C8D-9003-1AAB737FFF09}" type="slidenum">
              <a:rPr lang="it-IT"/>
              <a:pPr fontAlgn="base">
                <a:spcBef>
                  <a:spcPct val="0"/>
                </a:spcBef>
                <a:spcAft>
                  <a:spcPct val="0"/>
                </a:spcAft>
              </a:pPr>
              <a:t>20</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8434"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Before illustrating the case study, I will give some background information </a:t>
            </a:r>
          </a:p>
          <a:p>
            <a:pPr>
              <a:spcBef>
                <a:spcPct val="0"/>
              </a:spcBef>
            </a:pPr>
            <a:r>
              <a:rPr lang="en-US" smtClean="0"/>
              <a:t>which explains why the case study was conducted, </a:t>
            </a:r>
          </a:p>
          <a:p>
            <a:pPr>
              <a:spcBef>
                <a:spcPct val="0"/>
              </a:spcBef>
            </a:pPr>
            <a:r>
              <a:rPr lang="en-US" smtClean="0"/>
              <a:t>which procedures were followed </a:t>
            </a:r>
          </a:p>
          <a:p>
            <a:pPr>
              <a:spcBef>
                <a:spcPct val="0"/>
              </a:spcBef>
            </a:pPr>
            <a:r>
              <a:rPr lang="en-US" smtClean="0"/>
              <a:t>and the results found.</a:t>
            </a:r>
          </a:p>
          <a:p>
            <a:pPr>
              <a:spcBef>
                <a:spcPct val="0"/>
              </a:spcBef>
            </a:pPr>
            <a:r>
              <a:rPr lang="it-IT" b="1" smtClean="0"/>
              <a:t>CLICK</a:t>
            </a:r>
            <a:endParaRPr lang="en-US" smtClean="0"/>
          </a:p>
          <a:p>
            <a:pPr>
              <a:spcBef>
                <a:spcPct val="0"/>
              </a:spcBef>
            </a:pPr>
            <a:r>
              <a:rPr lang="en-US" smtClean="0"/>
              <a:t> </a:t>
            </a:r>
          </a:p>
          <a:p>
            <a:pPr>
              <a:spcBef>
                <a:spcPct val="0"/>
              </a:spcBef>
            </a:pPr>
            <a:endParaRPr lang="en-US" smtClean="0"/>
          </a:p>
        </p:txBody>
      </p:sp>
      <p:sp>
        <p:nvSpPr>
          <p:cNvPr id="18435"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8B0277-D90B-4C86-AAD6-ABDEC12BA306}" type="slidenum">
              <a:rPr lang="it-IT"/>
              <a:pPr fontAlgn="base">
                <a:spcBef>
                  <a:spcPct val="0"/>
                </a:spcBef>
                <a:spcAft>
                  <a:spcPct val="0"/>
                </a:spcAft>
              </a:pPr>
              <a:t>3</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5298"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verbal protocol session was conducted with the volunteers to investigate the thoughts and test strategies they adopted  while responding to the test items. </a:t>
            </a:r>
          </a:p>
          <a:p>
            <a:pPr>
              <a:spcBef>
                <a:spcPct val="0"/>
              </a:spcBef>
            </a:pPr>
            <a:r>
              <a:rPr lang="it-IT" b="1" smtClean="0"/>
              <a:t>CLICK</a:t>
            </a:r>
            <a:endParaRPr lang="en-US" b="1" smtClean="0"/>
          </a:p>
          <a:p>
            <a:pPr>
              <a:spcBef>
                <a:spcPct val="0"/>
              </a:spcBef>
            </a:pPr>
            <a:r>
              <a:rPr lang="en-US" smtClean="0"/>
              <a:t>This verbal protocol then turned into a semi-structured interview as I delved into the students’ responses in depth.</a:t>
            </a:r>
          </a:p>
          <a:p>
            <a:pPr>
              <a:spcBef>
                <a:spcPct val="0"/>
              </a:spcBef>
            </a:pPr>
            <a:r>
              <a:rPr lang="it-IT" b="1" smtClean="0"/>
              <a:t>CLICK</a:t>
            </a:r>
            <a:endParaRPr lang="en-US" smtClean="0"/>
          </a:p>
        </p:txBody>
      </p:sp>
      <p:sp>
        <p:nvSpPr>
          <p:cNvPr id="55299"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A7B539-5EA8-48BC-A024-4E8CF718D2BA}" type="slidenum">
              <a:rPr lang="it-IT"/>
              <a:pPr fontAlgn="base">
                <a:spcBef>
                  <a:spcPct val="0"/>
                </a:spcBef>
                <a:spcAft>
                  <a:spcPct val="0"/>
                </a:spcAft>
              </a:pPr>
              <a:t>21</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8370"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What kind of results were obtained?</a:t>
            </a:r>
          </a:p>
          <a:p>
            <a:pPr>
              <a:spcBef>
                <a:spcPct val="0"/>
              </a:spcBef>
            </a:pPr>
            <a:r>
              <a:rPr lang="it-IT" b="1" smtClean="0"/>
              <a:t>CLICK</a:t>
            </a:r>
            <a:endParaRPr lang="en-US" smtClean="0"/>
          </a:p>
        </p:txBody>
      </p:sp>
      <p:sp>
        <p:nvSpPr>
          <p:cNvPr id="58371"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928B0F-306F-4135-B912-32E497CCB9FB}" type="slidenum">
              <a:rPr lang="it-IT"/>
              <a:pPr fontAlgn="base">
                <a:spcBef>
                  <a:spcPct val="0"/>
                </a:spcBef>
                <a:spcAft>
                  <a:spcPct val="0"/>
                </a:spcAft>
              </a:pPr>
              <a:t>23</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0418"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First of all Keywords lists were created to locate, identify and analyse the words in the given texts; </a:t>
            </a:r>
          </a:p>
          <a:p>
            <a:pPr>
              <a:spcBef>
                <a:spcPct val="0"/>
              </a:spcBef>
            </a:pPr>
            <a:r>
              <a:rPr lang="en-GB" b="1" smtClean="0"/>
              <a:t>CLICK</a:t>
            </a:r>
          </a:p>
          <a:p>
            <a:pPr>
              <a:spcBef>
                <a:spcPct val="0"/>
              </a:spcBef>
            </a:pPr>
            <a:r>
              <a:rPr lang="en-GB" smtClean="0"/>
              <a:t>this was obtained by comparing the words in the small text (which was in turn the JFLT and the TUI) with the reference set of words taken from a larger corpus of more than 4 million entries I PERSONALLY created.</a:t>
            </a:r>
          </a:p>
          <a:p>
            <a:pPr>
              <a:spcBef>
                <a:spcPct val="0"/>
              </a:spcBef>
            </a:pPr>
            <a:r>
              <a:rPr lang="en-GB" smtClean="0"/>
              <a:t>Then the software calculated both the frequency and the relevance, ...... the so told “keyness”</a:t>
            </a:r>
          </a:p>
          <a:p>
            <a:pPr>
              <a:spcBef>
                <a:spcPct val="0"/>
              </a:spcBef>
            </a:pPr>
            <a:r>
              <a:rPr lang="en-GB" smtClean="0"/>
              <a:t>As easily inferred, key words give a reasonable clue of what the text is about. Therefore, any word deemed to be outstanding in its frequency in the text was considered "key". </a:t>
            </a:r>
          </a:p>
          <a:p>
            <a:pPr>
              <a:spcBef>
                <a:spcPct val="0"/>
              </a:spcBef>
            </a:pPr>
            <a:r>
              <a:rPr lang="en-US" smtClean="0"/>
              <a:t>O</a:t>
            </a:r>
            <a:r>
              <a:rPr lang="en-GB" smtClean="0"/>
              <a:t>nce again, time permitting, should anyone be interested I could show additional slides illustrating this aspect more in depth.</a:t>
            </a:r>
            <a:endParaRPr lang="en-US" smtClean="0"/>
          </a:p>
          <a:p>
            <a:pPr>
              <a:spcBef>
                <a:spcPct val="0"/>
              </a:spcBef>
            </a:pPr>
            <a:r>
              <a:rPr lang="it-IT" b="1" smtClean="0"/>
              <a:t>CLICK</a:t>
            </a:r>
            <a:endParaRPr lang="en-US" smtClean="0"/>
          </a:p>
        </p:txBody>
      </p:sp>
      <p:sp>
        <p:nvSpPr>
          <p:cNvPr id="60419"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A9620E-363D-4457-90FA-C092B7649DED}" type="slidenum">
              <a:rPr lang="it-IT"/>
              <a:pPr fontAlgn="base">
                <a:spcBef>
                  <a:spcPct val="0"/>
                </a:spcBef>
                <a:spcAft>
                  <a:spcPct val="0"/>
                </a:spcAft>
              </a:pPr>
              <a:t>24</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6"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it-IT" smtClean="0"/>
              <a:t>The second step was to run classical item analysis, In particular  the facility value and the discrimination index were calculated</a:t>
            </a:r>
          </a:p>
          <a:p>
            <a:pPr>
              <a:spcBef>
                <a:spcPct val="0"/>
              </a:spcBef>
            </a:pPr>
            <a:r>
              <a:rPr lang="it-IT" b="1" smtClean="0"/>
              <a:t>CLICK</a:t>
            </a:r>
          </a:p>
          <a:p>
            <a:pPr>
              <a:spcBef>
                <a:spcPct val="0"/>
              </a:spcBef>
            </a:pPr>
            <a:r>
              <a:rPr lang="en-US" smtClean="0"/>
              <a:t>item analyses revealed that there were more items in the JFLT with higher facility values, that is the value which indicates how difficult or easy the item is for that test population</a:t>
            </a:r>
          </a:p>
          <a:p>
            <a:pPr>
              <a:spcBef>
                <a:spcPct val="0"/>
              </a:spcBef>
            </a:pPr>
            <a:r>
              <a:rPr lang="it-IT" b="1" smtClean="0"/>
              <a:t>CLICK</a:t>
            </a:r>
            <a:endParaRPr lang="en-US" smtClean="0"/>
          </a:p>
        </p:txBody>
      </p:sp>
      <p:sp>
        <p:nvSpPr>
          <p:cNvPr id="62467"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8B1059-0A86-4DDC-890B-78BB6AFF90C6}" type="slidenum">
              <a:rPr lang="it-IT"/>
              <a:pPr fontAlgn="base">
                <a:spcBef>
                  <a:spcPct val="0"/>
                </a:spcBef>
                <a:spcAft>
                  <a:spcPct val="0"/>
                </a:spcAft>
              </a:pPr>
              <a:t>25</a:t>
            </a:fld>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4514"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discrimination indices found,       indicated once again that some items just did not discriminate properly between high achievers and low achievers. This could have been due to a number of reasons including ambiguous options.</a:t>
            </a:r>
          </a:p>
          <a:p>
            <a:pPr>
              <a:spcBef>
                <a:spcPct val="0"/>
              </a:spcBef>
            </a:pPr>
            <a:r>
              <a:rPr lang="it-IT" b="1" smtClean="0"/>
              <a:t>CLICK</a:t>
            </a:r>
            <a:endParaRPr lang="en-US" smtClean="0"/>
          </a:p>
        </p:txBody>
      </p:sp>
      <p:sp>
        <p:nvSpPr>
          <p:cNvPr id="64515"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4A2A61-024D-432F-B0B9-DCDCD58AA8FA}" type="slidenum">
              <a:rPr lang="it-IT"/>
              <a:pPr fontAlgn="base">
                <a:spcBef>
                  <a:spcPct val="0"/>
                </a:spcBef>
                <a:spcAft>
                  <a:spcPct val="0"/>
                </a:spcAft>
              </a:pPr>
              <a:t>26</a:t>
            </a:fld>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7586"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The mean column in the paired-samples t test table,.............displays the difference in percentage between the means of the JFLT and the TUI measurements </a:t>
            </a:r>
          </a:p>
          <a:p>
            <a:pPr>
              <a:spcBef>
                <a:spcPct val="0"/>
              </a:spcBef>
            </a:pPr>
            <a:endParaRPr lang="en-GB" b="1" smtClean="0"/>
          </a:p>
          <a:p>
            <a:pPr>
              <a:spcBef>
                <a:spcPct val="0"/>
              </a:spcBef>
            </a:pPr>
            <a:r>
              <a:rPr lang="en-GB" b="1" smtClean="0"/>
              <a:t>CLICK</a:t>
            </a:r>
          </a:p>
          <a:p>
            <a:pPr>
              <a:spcBef>
                <a:spcPct val="0"/>
              </a:spcBef>
            </a:pPr>
            <a:r>
              <a:rPr lang="en-GB" smtClean="0"/>
              <a:t>The second value highlighted in yellow is result of a calculation which renders the so called </a:t>
            </a:r>
            <a:r>
              <a:rPr lang="en-US" smtClean="0"/>
              <a:t>alpha level' o level of significance </a:t>
            </a:r>
          </a:p>
          <a:p>
            <a:pPr>
              <a:spcBef>
                <a:spcPct val="0"/>
              </a:spcBef>
            </a:pPr>
            <a:r>
              <a:rPr lang="en-US" smtClean="0"/>
              <a:t>The value of .00 IS SIGNIFICANT meaning that the results are not due to chance and that there is indeed a relation between them. </a:t>
            </a:r>
            <a:br>
              <a:rPr lang="en-US" smtClean="0"/>
            </a:br>
            <a:endParaRPr lang="en-GB" smtClean="0"/>
          </a:p>
          <a:p>
            <a:pPr>
              <a:spcBef>
                <a:spcPct val="0"/>
              </a:spcBef>
            </a:pPr>
            <a:endParaRPr lang="en-GB" smtClean="0"/>
          </a:p>
          <a:p>
            <a:pPr>
              <a:spcBef>
                <a:spcPct val="0"/>
              </a:spcBef>
            </a:pPr>
            <a:r>
              <a:rPr lang="en-GB" smtClean="0"/>
              <a:t>the In a nutshell what can be said is that this value for the different scores obtained on the two tests we can conclude that the average drop IN score </a:t>
            </a:r>
            <a:r>
              <a:rPr lang="en-GB" b="1" smtClean="0"/>
              <a:t>IS</a:t>
            </a:r>
            <a:r>
              <a:rPr lang="en-GB" smtClean="0"/>
              <a:t> due to chance variation, and can be attributed to the tests being different.</a:t>
            </a:r>
          </a:p>
          <a:p>
            <a:pPr>
              <a:spcBef>
                <a:spcPct val="0"/>
              </a:spcBef>
            </a:pPr>
            <a:r>
              <a:rPr lang="it-IT" b="1" smtClean="0"/>
              <a:t>CLICK</a:t>
            </a:r>
            <a:endParaRPr lang="en-US" smtClean="0"/>
          </a:p>
        </p:txBody>
      </p:sp>
      <p:sp>
        <p:nvSpPr>
          <p:cNvPr id="67587"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AD9F89-184C-454E-B57B-64C7CC7B6097}" type="slidenum">
              <a:rPr lang="it-IT"/>
              <a:pPr fontAlgn="base">
                <a:spcBef>
                  <a:spcPct val="0"/>
                </a:spcBef>
                <a:spcAft>
                  <a:spcPct val="0"/>
                </a:spcAft>
              </a:pPr>
              <a:t>28</a:t>
            </a:fld>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Test takers’ comments as they were responding to the two tests revealed the thought processes. </a:t>
            </a:r>
          </a:p>
          <a:p>
            <a:pPr>
              <a:spcBef>
                <a:spcPct val="0"/>
              </a:spcBef>
            </a:pPr>
            <a:r>
              <a:rPr lang="en-US" b="1" smtClean="0"/>
              <a:t>CLICK</a:t>
            </a:r>
            <a:endParaRPr lang="en-US" smtClean="0"/>
          </a:p>
          <a:p>
            <a:pPr>
              <a:spcBef>
                <a:spcPct val="0"/>
              </a:spcBef>
            </a:pPr>
            <a:r>
              <a:rPr lang="en-US" smtClean="0"/>
              <a:t>One volunteer basically said that the texts had to do with basic military knowledge and even without reading the text, …… I am quoting: it’s clear that you’ve got to avoid local strives’ ………. which was the option he chose as the correct answer.</a:t>
            </a:r>
          </a:p>
          <a:p>
            <a:pPr>
              <a:spcBef>
                <a:spcPct val="0"/>
              </a:spcBef>
            </a:pPr>
            <a:r>
              <a:rPr lang="en-US" b="1" smtClean="0"/>
              <a:t>CLICK</a:t>
            </a:r>
            <a:endParaRPr lang="en-US" smtClean="0"/>
          </a:p>
          <a:p>
            <a:pPr>
              <a:spcBef>
                <a:spcPct val="0"/>
              </a:spcBef>
            </a:pPr>
            <a:r>
              <a:rPr lang="en-US" smtClean="0"/>
              <a:t>The test takers also expressed their appreciation for being tested on familiar topics even if one volunteer in particular, also added that he did not know whether this was to be considered an advantage or a disadvantage.</a:t>
            </a:r>
          </a:p>
          <a:p>
            <a:pPr>
              <a:spcBef>
                <a:spcPct val="0"/>
              </a:spcBef>
            </a:pPr>
            <a:r>
              <a:rPr lang="it-IT" b="1" smtClean="0"/>
              <a:t>CLICK</a:t>
            </a:r>
            <a:endParaRPr lang="en-US" smtClean="0"/>
          </a:p>
        </p:txBody>
      </p:sp>
      <p:sp>
        <p:nvSpPr>
          <p:cNvPr id="69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0A9C32-EC55-4F48-815C-469B7927747E}" type="slidenum">
              <a:rPr lang="it-IT"/>
              <a:pPr fontAlgn="base">
                <a:spcBef>
                  <a:spcPct val="0"/>
                </a:spcBef>
                <a:spcAft>
                  <a:spcPct val="0"/>
                </a:spcAft>
              </a:pPr>
              <a:t>29</a:t>
            </a:fld>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1682"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verbal protocol and subsequent interview were transcribed and analyzed. </a:t>
            </a:r>
          </a:p>
          <a:p>
            <a:pPr>
              <a:spcBef>
                <a:spcPct val="0"/>
              </a:spcBef>
            </a:pPr>
            <a:r>
              <a:rPr lang="en-US" b="1" smtClean="0"/>
              <a:t>CLICK</a:t>
            </a:r>
            <a:endParaRPr lang="en-US" smtClean="0"/>
          </a:p>
          <a:p>
            <a:pPr>
              <a:spcBef>
                <a:spcPct val="0"/>
              </a:spcBef>
            </a:pPr>
            <a:r>
              <a:rPr lang="en-US" smtClean="0"/>
              <a:t>The recurring comments that the students made when tackling mini TUI items was that the item seemed familiar and therefore easier to respond </a:t>
            </a:r>
          </a:p>
          <a:p>
            <a:pPr>
              <a:spcBef>
                <a:spcPct val="0"/>
              </a:spcBef>
            </a:pPr>
            <a:r>
              <a:rPr lang="en-US" b="1" smtClean="0"/>
              <a:t>CLICK</a:t>
            </a:r>
            <a:endParaRPr lang="en-US" smtClean="0"/>
          </a:p>
          <a:p>
            <a:pPr>
              <a:spcBef>
                <a:spcPct val="0"/>
              </a:spcBef>
            </a:pPr>
            <a:r>
              <a:rPr lang="en-US" smtClean="0"/>
              <a:t>whereas when tackling mini JFLT items……….. especially those dealing with economic and/or geopolitical issues,……….. they seemed to have to read more carefully to find the correct answer.</a:t>
            </a:r>
          </a:p>
          <a:p>
            <a:pPr>
              <a:spcBef>
                <a:spcPct val="0"/>
              </a:spcBef>
            </a:pPr>
            <a:r>
              <a:rPr lang="it-IT" b="1" smtClean="0"/>
              <a:t>CLICK</a:t>
            </a:r>
            <a:endParaRPr lang="en-US" smtClean="0"/>
          </a:p>
        </p:txBody>
      </p:sp>
      <p:sp>
        <p:nvSpPr>
          <p:cNvPr id="71683"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1D59945-22F8-473D-A70E-F0D7CD60081D}" type="slidenum">
              <a:rPr lang="it-IT"/>
              <a:pPr fontAlgn="base">
                <a:spcBef>
                  <a:spcPct val="0"/>
                </a:spcBef>
                <a:spcAft>
                  <a:spcPct val="0"/>
                </a:spcAft>
              </a:pPr>
              <a:t>30</a:t>
            </a:fld>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3730"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However, </a:t>
            </a:r>
          </a:p>
          <a:p>
            <a:pPr>
              <a:spcBef>
                <a:spcPct val="0"/>
              </a:spcBef>
            </a:pPr>
            <a:r>
              <a:rPr lang="en-US" smtClean="0"/>
              <a:t>the main observation that could be made was that, contrarily to what the students’ perceptions of the test were, their means on the tests indicated that they found the JFLT easier than the TUI. Statistically speaking, …. As we saw in the previous slides …….. these results were not due to chance alone.</a:t>
            </a:r>
          </a:p>
          <a:p>
            <a:pPr>
              <a:spcBef>
                <a:spcPct val="0"/>
              </a:spcBef>
            </a:pPr>
            <a:r>
              <a:rPr lang="it-IT" b="1" smtClean="0"/>
              <a:t>CLICK</a:t>
            </a:r>
            <a:endParaRPr lang="en-US" smtClean="0"/>
          </a:p>
        </p:txBody>
      </p:sp>
      <p:sp>
        <p:nvSpPr>
          <p:cNvPr id="73731"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11CDFF-ED9F-40E4-B816-1AD3067030C9}" type="slidenum">
              <a:rPr lang="it-IT"/>
              <a:pPr fontAlgn="base">
                <a:spcBef>
                  <a:spcPct val="0"/>
                </a:spcBef>
                <a:spcAft>
                  <a:spcPct val="0"/>
                </a:spcAft>
              </a:pPr>
              <a:t>31</a:t>
            </a:fld>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Although the results of this study may have shed some light on how topic selection can affect test performance whether positively or negatively, this research has some limitations ....NOT MANY.....just some…:  </a:t>
            </a:r>
          </a:p>
          <a:p>
            <a:pPr>
              <a:spcBef>
                <a:spcPct val="0"/>
              </a:spcBef>
            </a:pPr>
            <a:r>
              <a:rPr lang="en-US" b="1" smtClean="0"/>
              <a:t>CLICK</a:t>
            </a:r>
            <a:endParaRPr lang="en-US" smtClean="0"/>
          </a:p>
          <a:p>
            <a:pPr>
              <a:spcBef>
                <a:spcPct val="0"/>
              </a:spcBef>
            </a:pPr>
            <a:r>
              <a:rPr lang="en-US" smtClean="0"/>
              <a:t>Additional candidates and items would be needed since 16 volunteers are not a very  statistically significant sample, and with 10 items the test is obviously too short</a:t>
            </a:r>
          </a:p>
          <a:p>
            <a:pPr>
              <a:spcBef>
                <a:spcPct val="0"/>
              </a:spcBef>
            </a:pPr>
            <a:r>
              <a:rPr lang="en-US" b="1" smtClean="0"/>
              <a:t>CLICK</a:t>
            </a:r>
            <a:endParaRPr lang="en-US" smtClean="0"/>
          </a:p>
          <a:p>
            <a:pPr>
              <a:spcBef>
                <a:spcPct val="0"/>
              </a:spcBef>
            </a:pPr>
            <a:r>
              <a:rPr lang="en-US" smtClean="0"/>
              <a:t>The research should be conducted over time and over all across skills</a:t>
            </a:r>
          </a:p>
          <a:p>
            <a:pPr>
              <a:spcBef>
                <a:spcPct val="0"/>
              </a:spcBef>
            </a:pPr>
            <a:r>
              <a:rPr lang="en-US" b="1" smtClean="0"/>
              <a:t>CLICK</a:t>
            </a:r>
          </a:p>
          <a:p>
            <a:pPr>
              <a:spcBef>
                <a:spcPct val="0"/>
              </a:spcBef>
            </a:pPr>
            <a:r>
              <a:rPr lang="en-US" smtClean="0"/>
              <a:t> careful correlation  studies should be carried out in terms of how students perform on specific military tasks and topics in relation to their military background and work experience.</a:t>
            </a:r>
          </a:p>
          <a:p>
            <a:pPr>
              <a:spcBef>
                <a:spcPct val="0"/>
              </a:spcBef>
            </a:pPr>
            <a:r>
              <a:rPr lang="en-US" b="1" smtClean="0"/>
              <a:t>CLICK</a:t>
            </a:r>
            <a:endParaRPr lang="en-US" smtClean="0"/>
          </a:p>
        </p:txBody>
      </p:sp>
      <p:sp>
        <p:nvSpPr>
          <p:cNvPr id="757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3264BB-B138-46A8-AAA7-A8103757501D}" type="slidenum">
              <a:rPr lang="it-IT"/>
              <a:pPr fontAlgn="base">
                <a:spcBef>
                  <a:spcPct val="0"/>
                </a:spcBef>
                <a:spcAft>
                  <a:spcPct val="0"/>
                </a:spcAft>
              </a:pPr>
              <a:t>32</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0482"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2006, a new proficiency test </a:t>
            </a:r>
            <a:r>
              <a:rPr lang="en-US" b="1" smtClean="0"/>
              <a:t>adhering</a:t>
            </a:r>
            <a:r>
              <a:rPr lang="en-US" smtClean="0"/>
              <a:t> to the descriptors of the STANAG 6001 ed 2 was developed ……. and administered to the Italian defense personnel. </a:t>
            </a:r>
          </a:p>
          <a:p>
            <a:pPr>
              <a:spcBef>
                <a:spcPct val="0"/>
              </a:spcBef>
            </a:pPr>
            <a:r>
              <a:rPr lang="en-US" b="1" smtClean="0"/>
              <a:t>CLICK</a:t>
            </a:r>
          </a:p>
          <a:p>
            <a:pPr>
              <a:spcBef>
                <a:spcPct val="0"/>
              </a:spcBef>
            </a:pPr>
            <a:r>
              <a:rPr lang="en-US" smtClean="0"/>
              <a:t>The new test, called Joint Forces Language Test replaced the TUI proficiency test which had run its course after ten years of administration.</a:t>
            </a:r>
          </a:p>
          <a:p>
            <a:pPr>
              <a:spcBef>
                <a:spcPct val="0"/>
              </a:spcBef>
            </a:pPr>
            <a:r>
              <a:rPr lang="en-US" smtClean="0"/>
              <a:t> </a:t>
            </a:r>
            <a:r>
              <a:rPr lang="it-IT" b="1" smtClean="0"/>
              <a:t>CLICK</a:t>
            </a:r>
            <a:endParaRPr lang="en-US" smtClean="0"/>
          </a:p>
          <a:p>
            <a:pPr>
              <a:spcBef>
                <a:spcPct val="0"/>
              </a:spcBef>
            </a:pPr>
            <a:endParaRPr lang="en-US" smtClean="0"/>
          </a:p>
        </p:txBody>
      </p:sp>
      <p:sp>
        <p:nvSpPr>
          <p:cNvPr id="20483"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35D97C-026B-465D-8346-2768F3F87DBF}" type="slidenum">
              <a:rPr lang="it-IT"/>
              <a:pPr fontAlgn="base">
                <a:spcBef>
                  <a:spcPct val="0"/>
                </a:spcBef>
                <a:spcAft>
                  <a:spcPct val="0"/>
                </a:spcAft>
              </a:pPr>
              <a:t>4</a:t>
            </a:fld>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as Davidson so rightly puts it, </a:t>
            </a:r>
          </a:p>
          <a:p>
            <a:pPr>
              <a:spcBef>
                <a:spcPct val="0"/>
              </a:spcBef>
            </a:pPr>
            <a:r>
              <a:rPr lang="en-US" b="1" smtClean="0"/>
              <a:t>CLICK</a:t>
            </a:r>
            <a:endParaRPr lang="en-US" smtClean="0"/>
          </a:p>
          <a:p>
            <a:pPr>
              <a:spcBef>
                <a:spcPct val="0"/>
              </a:spcBef>
            </a:pPr>
            <a:r>
              <a:rPr lang="en-US" smtClean="0"/>
              <a:t>‘writing test is more than a technical activity,………. </a:t>
            </a:r>
            <a:r>
              <a:rPr lang="en-US" b="1" smtClean="0"/>
              <a:t>it is an ethical enterprise</a:t>
            </a:r>
            <a:r>
              <a:rPr lang="en-US" smtClean="0"/>
              <a:t>’;……… obviously, more research into this area should be conducted for the stakes involved, given the inferences made on the test scores and in turn, the decisions made on these inferences which affect test takers positively or negatively.</a:t>
            </a:r>
          </a:p>
          <a:p>
            <a:pPr>
              <a:spcBef>
                <a:spcPct val="0"/>
              </a:spcBef>
            </a:pPr>
            <a:r>
              <a:rPr lang="it-IT" b="1" smtClean="0"/>
              <a:t>CLICK</a:t>
            </a:r>
            <a:endParaRPr lang="en-US" smtClean="0"/>
          </a:p>
        </p:txBody>
      </p:sp>
      <p:sp>
        <p:nvSpPr>
          <p:cNvPr id="77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520DD6-6F3E-4D6E-BB68-EC639269AF49}" type="slidenum">
              <a:rPr lang="it-IT"/>
              <a:pPr fontAlgn="base">
                <a:spcBef>
                  <a:spcPct val="0"/>
                </a:spcBef>
                <a:spcAft>
                  <a:spcPct val="0"/>
                </a:spcAft>
              </a:pPr>
              <a:t>33</a:t>
            </a:fld>
            <a:endParaRPr 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9874"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conclusion drawn was that prior knowledge of the topic, created a </a:t>
            </a:r>
            <a:r>
              <a:rPr lang="en-US" b="1" smtClean="0"/>
              <a:t>FALSE</a:t>
            </a:r>
            <a:r>
              <a:rPr lang="en-US" smtClean="0"/>
              <a:t> sense of confidence with the item affecting test performance negatively. It could very well be ………. that candidates answered the item according to their knowledge of the topic ………. rather than carefully reading the text and checking for the task they were being asked to perform. </a:t>
            </a:r>
          </a:p>
          <a:p>
            <a:pPr>
              <a:spcBef>
                <a:spcPct val="0"/>
              </a:spcBef>
            </a:pPr>
            <a:r>
              <a:rPr lang="en-US" smtClean="0"/>
              <a:t>Obviously this case study stemmed from a ‘hunch’ or ‘hypothesis’ …………….. that topical knowledge might in someway affect test performance and acting upon this ‘intuition’, a small study was conducted. Although limited, it is my belief that these tentative conclusions should be delved into more deeply.</a:t>
            </a:r>
          </a:p>
          <a:p>
            <a:pPr>
              <a:spcBef>
                <a:spcPct val="0"/>
              </a:spcBef>
            </a:pPr>
            <a:r>
              <a:rPr lang="it-IT" b="1" smtClean="0"/>
              <a:t>CLICK</a:t>
            </a:r>
            <a:endParaRPr lang="en-US" smtClean="0"/>
          </a:p>
        </p:txBody>
      </p:sp>
      <p:sp>
        <p:nvSpPr>
          <p:cNvPr id="79875"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AC5477-9BED-4BE3-AA33-46FC5080159E}" type="slidenum">
              <a:rPr lang="it-IT"/>
              <a:pPr fontAlgn="base">
                <a:spcBef>
                  <a:spcPct val="0"/>
                </a:spcBef>
                <a:spcAft>
                  <a:spcPct val="0"/>
                </a:spcAft>
              </a:pPr>
              <a:t>34</a:t>
            </a:fld>
            <a:endParaRPr 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egnaposto immagine diapositiva 1"/>
          <p:cNvSpPr>
            <a:spLocks noGrp="1" noRot="1" noChangeAspect="1"/>
          </p:cNvSpPr>
          <p:nvPr>
            <p:ph type="sldImg"/>
          </p:nvPr>
        </p:nvSpPr>
        <p:spPr bwMode="auto">
          <a:noFill/>
          <a:ln>
            <a:solidFill>
              <a:srgbClr val="000000"/>
            </a:solidFill>
            <a:miter lim="800000"/>
            <a:headEnd/>
            <a:tailEnd/>
          </a:ln>
        </p:spPr>
      </p:sp>
      <p:sp>
        <p:nvSpPr>
          <p:cNvPr id="83970"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3971"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E44931-F9A7-4B43-9B33-485C7E8E10FE}" type="slidenum">
              <a:rPr lang="it-IT"/>
              <a:pPr fontAlgn="base">
                <a:spcBef>
                  <a:spcPct val="0"/>
                </a:spcBef>
                <a:spcAft>
                  <a:spcPct val="0"/>
                </a:spcAft>
              </a:pPr>
              <a:t>37</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2530" name="Segnaposto note 2"/>
          <p:cNvSpPr>
            <a:spLocks noGrp="1"/>
          </p:cNvSpPr>
          <p:nvPr>
            <p:ph type="body" idx="1"/>
          </p:nvPr>
        </p:nvSpPr>
        <p:spPr bwMode="auto">
          <a:noFill/>
        </p:spPr>
        <p:txBody>
          <a:bodyPr wrap="square" numCol="1" anchor="t" anchorCtr="0" compatLnSpc="1">
            <a:prstTxWarp prst="textNoShape">
              <a:avLst/>
            </a:prstTxWarp>
          </a:bodyPr>
          <a:lstStyle/>
          <a:p>
            <a:pPr defTabSz="874713">
              <a:spcBef>
                <a:spcPct val="0"/>
              </a:spcBef>
            </a:pPr>
            <a:r>
              <a:rPr lang="en-US" smtClean="0"/>
              <a:t>Of course, before administration, test analyses of validity and reliability were conducted on the JFLT and concurrent validity with the TUI established.</a:t>
            </a:r>
          </a:p>
          <a:p>
            <a:pPr defTabSz="874713">
              <a:spcBef>
                <a:spcPct val="0"/>
              </a:spcBef>
            </a:pPr>
            <a:r>
              <a:rPr lang="it-IT" b="1" smtClean="0"/>
              <a:t>CLICK</a:t>
            </a:r>
            <a:endParaRPr lang="en-US" b="1" smtClean="0"/>
          </a:p>
          <a:p>
            <a:pPr defTabSz="874713">
              <a:spcBef>
                <a:spcPct val="0"/>
              </a:spcBef>
            </a:pPr>
            <a:r>
              <a:rPr lang="en-US" smtClean="0"/>
              <a:t>Initial feedback from students was favorable to some extent ….. although more and more test takers questioned </a:t>
            </a:r>
            <a:r>
              <a:rPr lang="en-US" b="1" smtClean="0"/>
              <a:t>why</a:t>
            </a:r>
            <a:r>
              <a:rPr lang="en-US" smtClean="0"/>
              <a:t> …. the new test was not as military-flavored as the previous …… and if this could be a hindrance to some. </a:t>
            </a:r>
          </a:p>
          <a:p>
            <a:pPr defTabSz="874713">
              <a:spcBef>
                <a:spcPct val="0"/>
              </a:spcBef>
            </a:pPr>
            <a:r>
              <a:rPr lang="en-US" smtClean="0"/>
              <a:t>These queries were brought to our attention over time as many test takers claimed to prefer the previous test. </a:t>
            </a:r>
          </a:p>
          <a:p>
            <a:pPr defTabSz="874713">
              <a:spcBef>
                <a:spcPct val="0"/>
              </a:spcBef>
            </a:pPr>
            <a:r>
              <a:rPr lang="en-US" smtClean="0"/>
              <a:t>They found the texts and topics more familiar since many of them dealt with issues pertaining to their professional field. </a:t>
            </a:r>
          </a:p>
          <a:p>
            <a:pPr defTabSz="874713">
              <a:spcBef>
                <a:spcPct val="0"/>
              </a:spcBef>
            </a:pPr>
            <a:r>
              <a:rPr lang="en-US" smtClean="0"/>
              <a:t> </a:t>
            </a:r>
            <a:r>
              <a:rPr lang="it-IT" b="1" smtClean="0"/>
              <a:t>CLICK</a:t>
            </a:r>
            <a:endParaRPr lang="en-US" smtClean="0"/>
          </a:p>
          <a:p>
            <a:pPr defTabSz="874713">
              <a:spcBef>
                <a:spcPct val="0"/>
              </a:spcBef>
            </a:pPr>
            <a:endParaRPr lang="en-US" smtClean="0"/>
          </a:p>
        </p:txBody>
      </p:sp>
      <p:sp>
        <p:nvSpPr>
          <p:cNvPr id="22531"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B54C0B-DE72-4E12-9F5F-EF63A16CEDF2}" type="slidenum">
              <a:rPr lang="it-IT"/>
              <a:pPr fontAlgn="base">
                <a:spcBef>
                  <a:spcPct val="0"/>
                </a:spcBef>
                <a:spcAft>
                  <a:spcPct val="0"/>
                </a:spcAft>
              </a:pPr>
              <a:t>5</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4578"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Truly, as much as  test developers would normally try to select texts from a  wide range of topics in order to have a representative sample of the level,........ they would also select authentic material ..... which the target test population would have an interest to read., </a:t>
            </a:r>
          </a:p>
          <a:p>
            <a:pPr>
              <a:spcBef>
                <a:spcPct val="0"/>
              </a:spcBef>
            </a:pPr>
            <a:r>
              <a:rPr lang="en-US" smtClean="0"/>
              <a:t>and since the target test population is military, many of the level three items of the former test, the TUI, </a:t>
            </a:r>
            <a:r>
              <a:rPr lang="en-US" b="1" smtClean="0"/>
              <a:t>focused on military topics</a:t>
            </a:r>
            <a:r>
              <a:rPr lang="en-US" smtClean="0"/>
              <a:t>. </a:t>
            </a:r>
          </a:p>
          <a:p>
            <a:pPr>
              <a:spcBef>
                <a:spcPct val="0"/>
              </a:spcBef>
            </a:pPr>
            <a:r>
              <a:rPr lang="en-US" smtClean="0"/>
              <a:t>For example, there was a category in the TUI called ‘</a:t>
            </a:r>
            <a:r>
              <a:rPr lang="en-US" b="1" smtClean="0"/>
              <a:t>professional matters</a:t>
            </a:r>
            <a:r>
              <a:rPr lang="en-US" smtClean="0"/>
              <a:t>’ in which many of the texts dealt with military doctrine and issues which were strictly military in nature.  </a:t>
            </a:r>
          </a:p>
          <a:p>
            <a:pPr>
              <a:spcBef>
                <a:spcPct val="0"/>
              </a:spcBef>
            </a:pPr>
            <a:r>
              <a:rPr lang="en-US" b="1" smtClean="0"/>
              <a:t>CLICK</a:t>
            </a:r>
          </a:p>
        </p:txBody>
      </p:sp>
      <p:sp>
        <p:nvSpPr>
          <p:cNvPr id="24579"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396DC8-26C5-410B-8A13-1E6AAEDFA63D}" type="slidenum">
              <a:rPr lang="it-IT"/>
              <a:pPr fontAlgn="base">
                <a:spcBef>
                  <a:spcPct val="0"/>
                </a:spcBef>
                <a:spcAft>
                  <a:spcPct val="0"/>
                </a:spcAft>
              </a:pPr>
              <a:t>6</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6626"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But, these comments kept the test developers wondering. The issue of  whether - and to what extent -  topic knowledge affected test scores ………. needed to be addressed.</a:t>
            </a:r>
          </a:p>
          <a:p>
            <a:pPr>
              <a:spcBef>
                <a:spcPct val="0"/>
              </a:spcBef>
            </a:pPr>
            <a:r>
              <a:rPr lang="it-IT" b="1" smtClean="0"/>
              <a:t>CLICK</a:t>
            </a:r>
            <a:endParaRPr lang="en-US" smtClean="0"/>
          </a:p>
          <a:p>
            <a:pPr>
              <a:spcBef>
                <a:spcPct val="0"/>
              </a:spcBef>
            </a:pPr>
            <a:r>
              <a:rPr lang="en-US" smtClean="0"/>
              <a:t> It goes without saying that the extent to which prior knowledge of the topic due to …… let’s say……. experience in the field could affect test performance either positively or negatively, </a:t>
            </a:r>
          </a:p>
          <a:p>
            <a:pPr>
              <a:spcBef>
                <a:spcPct val="0"/>
              </a:spcBef>
            </a:pPr>
            <a:r>
              <a:rPr lang="it-IT" b="1" smtClean="0"/>
              <a:t>CLICK</a:t>
            </a:r>
            <a:endParaRPr lang="en-US" smtClean="0"/>
          </a:p>
          <a:p>
            <a:pPr>
              <a:spcBef>
                <a:spcPct val="0"/>
              </a:spcBef>
            </a:pPr>
            <a:r>
              <a:rPr lang="en-US" smtClean="0"/>
              <a:t>and thus the inferences we make on the test results. </a:t>
            </a:r>
          </a:p>
          <a:p>
            <a:pPr>
              <a:spcBef>
                <a:spcPct val="0"/>
              </a:spcBef>
            </a:pPr>
            <a:r>
              <a:rPr lang="it-IT" b="1" smtClean="0"/>
              <a:t>CLICK</a:t>
            </a:r>
            <a:endParaRPr lang="en-US" smtClean="0"/>
          </a:p>
        </p:txBody>
      </p:sp>
      <p:sp>
        <p:nvSpPr>
          <p:cNvPr id="26627"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B84E7A-9965-4738-9C3B-4B3FC3697AB8}" type="slidenum">
              <a:rPr lang="it-IT"/>
              <a:pPr fontAlgn="base">
                <a:spcBef>
                  <a:spcPct val="0"/>
                </a:spcBef>
                <a:spcAft>
                  <a:spcPct val="0"/>
                </a:spcAft>
              </a:pPr>
              <a:t>7</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8674"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Could this in turn have an impact ……………. on the SLP and therefore on how posts are assigned?</a:t>
            </a:r>
          </a:p>
          <a:p>
            <a:pPr>
              <a:spcBef>
                <a:spcPct val="0"/>
              </a:spcBef>
            </a:pPr>
            <a:r>
              <a:rPr lang="it-IT" b="1" smtClean="0"/>
              <a:t>CLICK</a:t>
            </a:r>
            <a:endParaRPr lang="en-US" smtClean="0"/>
          </a:p>
        </p:txBody>
      </p:sp>
      <p:sp>
        <p:nvSpPr>
          <p:cNvPr id="28675"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AAD22E-E35E-4753-9136-F62229E02C4E}" type="slidenum">
              <a:rPr lang="it-IT"/>
              <a:pPr fontAlgn="base">
                <a:spcBef>
                  <a:spcPct val="0"/>
                </a:spcBef>
                <a:spcAft>
                  <a:spcPct val="0"/>
                </a:spcAft>
              </a:pPr>
              <a:t>8</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0722"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Let’s take a look now at how the case study was built and conducted.</a:t>
            </a:r>
          </a:p>
          <a:p>
            <a:pPr>
              <a:spcBef>
                <a:spcPct val="0"/>
              </a:spcBef>
            </a:pPr>
            <a:r>
              <a:rPr lang="it-IT" b="1" smtClean="0"/>
              <a:t>CLICK</a:t>
            </a:r>
            <a:endParaRPr lang="en-US" smtClean="0"/>
          </a:p>
        </p:txBody>
      </p:sp>
      <p:sp>
        <p:nvSpPr>
          <p:cNvPr id="30723"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9399EC-3DF8-4923-A43B-DDD4245C2D3D}" type="slidenum">
              <a:rPr lang="it-IT"/>
              <a:pPr fontAlgn="base">
                <a:spcBef>
                  <a:spcPct val="0"/>
                </a:spcBef>
                <a:spcAft>
                  <a:spcPct val="0"/>
                </a:spcAft>
              </a:pPr>
              <a:t>9</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2770"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 The first step was to create a corpus of the two tests: the TUI and the JFLT and tag the most recurring vocabulary which had to do with military matters. </a:t>
            </a:r>
          </a:p>
          <a:p>
            <a:pPr>
              <a:spcBef>
                <a:spcPct val="0"/>
              </a:spcBef>
            </a:pPr>
            <a:r>
              <a:rPr lang="it-IT" b="1" smtClean="0"/>
              <a:t>CLICK</a:t>
            </a:r>
            <a:endParaRPr lang="en-US" smtClean="0"/>
          </a:p>
          <a:p>
            <a:pPr>
              <a:spcBef>
                <a:spcPct val="0"/>
              </a:spcBef>
            </a:pPr>
            <a:r>
              <a:rPr lang="en-US" smtClean="0"/>
              <a:t>As many scholars claim, topic knowledge and vocabulary go hand in hand, for it can be assumed that if a topic is known, whether due to work or life experience, most of the typical vocabulary relating to that topic is known. </a:t>
            </a:r>
          </a:p>
          <a:p>
            <a:pPr>
              <a:spcBef>
                <a:spcPct val="0"/>
              </a:spcBef>
            </a:pPr>
            <a:r>
              <a:rPr lang="it-IT" b="1" smtClean="0"/>
              <a:t>CLICK</a:t>
            </a:r>
            <a:endParaRPr lang="en-US" b="1" smtClean="0"/>
          </a:p>
          <a:p>
            <a:pPr>
              <a:spcBef>
                <a:spcPct val="0"/>
              </a:spcBef>
            </a:pPr>
            <a:r>
              <a:rPr lang="en-US" smtClean="0"/>
              <a:t>An argument can be made that if someone is fond of baseball or football, they would also know the typical terminology used in that sport.</a:t>
            </a:r>
            <a:endParaRPr lang="it-IT" smtClean="0"/>
          </a:p>
          <a:p>
            <a:pPr>
              <a:spcBef>
                <a:spcPct val="0"/>
              </a:spcBef>
            </a:pPr>
            <a:r>
              <a:rPr lang="en-GB" b="1" smtClean="0"/>
              <a:t>CLICK</a:t>
            </a:r>
            <a:endParaRPr lang="en-GB" smtClean="0"/>
          </a:p>
        </p:txBody>
      </p:sp>
      <p:sp>
        <p:nvSpPr>
          <p:cNvPr id="32771"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1401118-933A-4C9F-853D-BB55D5F749E1}" type="slidenum">
              <a:rPr lang="it-IT"/>
              <a:pPr fontAlgn="base">
                <a:spcBef>
                  <a:spcPct val="0"/>
                </a:spcBef>
                <a:spcAft>
                  <a:spcPct val="0"/>
                </a:spcAft>
              </a:pPr>
              <a:t>10</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lvl1pPr>
              <a:defRPr/>
            </a:lvl1pPr>
          </a:lstStyle>
          <a:p>
            <a:pPr>
              <a:defRPr/>
            </a:pPr>
            <a:fld id="{AD201463-74D6-4F1E-A8B7-6D335ED18EB3}" type="datetimeFigureOut">
              <a:rPr lang="it-IT"/>
              <a:pPr>
                <a:defRPr/>
              </a:pPr>
              <a:t>09/07/2009</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5ED9279C-4236-465B-8148-A03584DACE81}" type="slidenum">
              <a:rPr lang="it-IT"/>
              <a:pPr>
                <a:defRPr/>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pPr>
              <a:defRPr/>
            </a:pPr>
            <a:fld id="{80529B44-23D7-4C0D-B3AF-D942806E15F4}" type="datetimeFigureOut">
              <a:rPr lang="it-IT"/>
              <a:pPr>
                <a:defRPr/>
              </a:pPr>
              <a:t>09/07/2009</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E5CC7675-580B-47B9-BA11-B770CA685C55}" type="slidenum">
              <a:rPr lang="it-IT"/>
              <a:pPr>
                <a:defRPr/>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pPr>
              <a:defRPr/>
            </a:pPr>
            <a:fld id="{0CEF9E24-CE75-4959-A051-E84F697D75DA}" type="datetimeFigureOut">
              <a:rPr lang="it-IT"/>
              <a:pPr>
                <a:defRPr/>
              </a:pPr>
              <a:t>09/07/2009</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4596AF1F-F15E-43B1-97F6-B5997B611244}" type="slidenum">
              <a:rPr lang="it-IT"/>
              <a:pPr>
                <a:defRPr/>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pPr>
              <a:defRPr/>
            </a:pPr>
            <a:fld id="{A7AE19B2-69B3-45D0-AD9C-CBE54B6C37C7}" type="datetimeFigureOut">
              <a:rPr lang="it-IT"/>
              <a:pPr>
                <a:defRPr/>
              </a:pPr>
              <a:t>09/07/2009</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42164452-9214-4DF2-9DA6-FC586DC0B547}" type="slidenum">
              <a:rPr lang="it-IT"/>
              <a:pPr>
                <a:defRPr/>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20E82A4-111C-4220-99EA-6363612862A9}" type="datetimeFigureOut">
              <a:rPr lang="it-IT"/>
              <a:pPr>
                <a:defRPr/>
              </a:pPr>
              <a:t>09/07/2009</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7C5302C7-CFD9-4639-8136-34CA643F72E7}" type="slidenum">
              <a:rPr lang="it-IT"/>
              <a:pPr>
                <a:defRPr/>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3"/>
          <p:cNvSpPr>
            <a:spLocks noGrp="1"/>
          </p:cNvSpPr>
          <p:nvPr>
            <p:ph type="dt" sz="half" idx="10"/>
          </p:nvPr>
        </p:nvSpPr>
        <p:spPr/>
        <p:txBody>
          <a:bodyPr/>
          <a:lstStyle>
            <a:lvl1pPr>
              <a:defRPr/>
            </a:lvl1pPr>
          </a:lstStyle>
          <a:p>
            <a:pPr>
              <a:defRPr/>
            </a:pPr>
            <a:fld id="{6CC90886-4645-45C1-A81C-C13D49378166}" type="datetimeFigureOut">
              <a:rPr lang="it-IT"/>
              <a:pPr>
                <a:defRPr/>
              </a:pPr>
              <a:t>09/07/2009</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35FA8E78-3E14-4132-95A7-0CE2AD5F87C4}" type="slidenum">
              <a:rPr lang="it-IT"/>
              <a:pPr>
                <a:defRPr/>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3"/>
          <p:cNvSpPr>
            <a:spLocks noGrp="1"/>
          </p:cNvSpPr>
          <p:nvPr>
            <p:ph type="dt" sz="half" idx="10"/>
          </p:nvPr>
        </p:nvSpPr>
        <p:spPr/>
        <p:txBody>
          <a:bodyPr/>
          <a:lstStyle>
            <a:lvl1pPr>
              <a:defRPr/>
            </a:lvl1pPr>
          </a:lstStyle>
          <a:p>
            <a:pPr>
              <a:defRPr/>
            </a:pPr>
            <a:fld id="{A9E0303E-39FF-4462-8708-2C74C9C096B9}" type="datetimeFigureOut">
              <a:rPr lang="it-IT"/>
              <a:pPr>
                <a:defRPr/>
              </a:pPr>
              <a:t>09/07/2009</a:t>
            </a:fld>
            <a:endParaRPr lang="it-IT"/>
          </a:p>
        </p:txBody>
      </p:sp>
      <p:sp>
        <p:nvSpPr>
          <p:cNvPr id="8" name="Footer Placeholder 4"/>
          <p:cNvSpPr>
            <a:spLocks noGrp="1"/>
          </p:cNvSpPr>
          <p:nvPr>
            <p:ph type="ftr" sz="quarter" idx="11"/>
          </p:nvPr>
        </p:nvSpPr>
        <p:spPr/>
        <p:txBody>
          <a:bodyPr/>
          <a:lstStyle>
            <a:lvl1pPr>
              <a:defRPr/>
            </a:lvl1pPr>
          </a:lstStyle>
          <a:p>
            <a:pPr>
              <a:defRPr/>
            </a:pPr>
            <a:endParaRPr lang="it-IT"/>
          </a:p>
        </p:txBody>
      </p:sp>
      <p:sp>
        <p:nvSpPr>
          <p:cNvPr id="9" name="Slide Number Placeholder 5"/>
          <p:cNvSpPr>
            <a:spLocks noGrp="1"/>
          </p:cNvSpPr>
          <p:nvPr>
            <p:ph type="sldNum" sz="quarter" idx="12"/>
          </p:nvPr>
        </p:nvSpPr>
        <p:spPr/>
        <p:txBody>
          <a:bodyPr/>
          <a:lstStyle>
            <a:lvl1pPr>
              <a:defRPr/>
            </a:lvl1pPr>
          </a:lstStyle>
          <a:p>
            <a:pPr>
              <a:defRPr/>
            </a:pPr>
            <a:fld id="{EA195811-59F9-4C6F-BAC0-CCC68F3694C1}" type="slidenum">
              <a:rPr lang="it-IT"/>
              <a:pPr>
                <a:defRPr/>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3"/>
          <p:cNvSpPr>
            <a:spLocks noGrp="1"/>
          </p:cNvSpPr>
          <p:nvPr>
            <p:ph type="dt" sz="half" idx="10"/>
          </p:nvPr>
        </p:nvSpPr>
        <p:spPr/>
        <p:txBody>
          <a:bodyPr/>
          <a:lstStyle>
            <a:lvl1pPr>
              <a:defRPr/>
            </a:lvl1pPr>
          </a:lstStyle>
          <a:p>
            <a:pPr>
              <a:defRPr/>
            </a:pPr>
            <a:fld id="{C65D883F-766B-46F5-90AB-2A54B91CFF06}" type="datetimeFigureOut">
              <a:rPr lang="it-IT"/>
              <a:pPr>
                <a:defRPr/>
              </a:pPr>
              <a:t>09/07/2009</a:t>
            </a:fld>
            <a:endParaRPr lang="it-IT"/>
          </a:p>
        </p:txBody>
      </p:sp>
      <p:sp>
        <p:nvSpPr>
          <p:cNvPr id="4" name="Footer Placeholder 4"/>
          <p:cNvSpPr>
            <a:spLocks noGrp="1"/>
          </p:cNvSpPr>
          <p:nvPr>
            <p:ph type="ftr" sz="quarter" idx="11"/>
          </p:nvPr>
        </p:nvSpPr>
        <p:spPr/>
        <p:txBody>
          <a:bodyPr/>
          <a:lstStyle>
            <a:lvl1pPr>
              <a:defRPr/>
            </a:lvl1pPr>
          </a:lstStyle>
          <a:p>
            <a:pPr>
              <a:defRPr/>
            </a:pPr>
            <a:endParaRPr lang="it-IT"/>
          </a:p>
        </p:txBody>
      </p:sp>
      <p:sp>
        <p:nvSpPr>
          <p:cNvPr id="5" name="Slide Number Placeholder 5"/>
          <p:cNvSpPr>
            <a:spLocks noGrp="1"/>
          </p:cNvSpPr>
          <p:nvPr>
            <p:ph type="sldNum" sz="quarter" idx="12"/>
          </p:nvPr>
        </p:nvSpPr>
        <p:spPr/>
        <p:txBody>
          <a:bodyPr/>
          <a:lstStyle>
            <a:lvl1pPr>
              <a:defRPr/>
            </a:lvl1pPr>
          </a:lstStyle>
          <a:p>
            <a:pPr>
              <a:defRPr/>
            </a:pPr>
            <a:fld id="{A5FB73A0-79C5-4D75-A8F2-CB4308A30194}" type="slidenum">
              <a:rPr lang="it-IT"/>
              <a:pPr>
                <a:defRPr/>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D1204DC-B007-4C0E-A394-73245866AD40}" type="datetimeFigureOut">
              <a:rPr lang="it-IT"/>
              <a:pPr>
                <a:defRPr/>
              </a:pPr>
              <a:t>09/07/2009</a:t>
            </a:fld>
            <a:endParaRPr lang="it-IT"/>
          </a:p>
        </p:txBody>
      </p:sp>
      <p:sp>
        <p:nvSpPr>
          <p:cNvPr id="3" name="Footer Placeholder 4"/>
          <p:cNvSpPr>
            <a:spLocks noGrp="1"/>
          </p:cNvSpPr>
          <p:nvPr>
            <p:ph type="ftr" sz="quarter" idx="11"/>
          </p:nvPr>
        </p:nvSpPr>
        <p:spPr/>
        <p:txBody>
          <a:bodyPr/>
          <a:lstStyle>
            <a:lvl1pPr>
              <a:defRPr/>
            </a:lvl1pPr>
          </a:lstStyle>
          <a:p>
            <a:pPr>
              <a:defRPr/>
            </a:pPr>
            <a:endParaRPr lang="it-IT"/>
          </a:p>
        </p:txBody>
      </p:sp>
      <p:sp>
        <p:nvSpPr>
          <p:cNvPr id="4" name="Slide Number Placeholder 5"/>
          <p:cNvSpPr>
            <a:spLocks noGrp="1"/>
          </p:cNvSpPr>
          <p:nvPr>
            <p:ph type="sldNum" sz="quarter" idx="12"/>
          </p:nvPr>
        </p:nvSpPr>
        <p:spPr/>
        <p:txBody>
          <a:bodyPr/>
          <a:lstStyle>
            <a:lvl1pPr>
              <a:defRPr/>
            </a:lvl1pPr>
          </a:lstStyle>
          <a:p>
            <a:pPr>
              <a:defRPr/>
            </a:pPr>
            <a:fld id="{1FFBC852-1352-4EE0-89E1-2CCD9B88DB08}" type="slidenum">
              <a:rPr lang="it-IT"/>
              <a:pPr>
                <a:defRPr/>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5779437-B5F0-4A25-8D76-E9A4BBE2A1EF}" type="datetimeFigureOut">
              <a:rPr lang="it-IT"/>
              <a:pPr>
                <a:defRPr/>
              </a:pPr>
              <a:t>09/07/2009</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A45B2F45-B0B7-44D4-B47E-0D143EA1272A}" type="slidenum">
              <a:rPr lang="it-IT"/>
              <a:pPr>
                <a:defRPr/>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BB82A6E-C594-48A1-AC70-161686658B1A}" type="datetimeFigureOut">
              <a:rPr lang="it-IT"/>
              <a:pPr>
                <a:defRPr/>
              </a:pPr>
              <a:t>09/07/2009</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B9AC20EB-FCF5-4E4A-BB8B-C1050A4C9328}" type="slidenum">
              <a:rPr lang="it-IT"/>
              <a:pPr>
                <a:defRPr/>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it-IT"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F212C6FF-4FA9-4D49-8271-148B22234BD8}" type="datetimeFigureOut">
              <a:rPr lang="it-IT"/>
              <a:pPr>
                <a:defRPr/>
              </a:pPr>
              <a:t>09/07/2009</a:t>
            </a:fld>
            <a:endParaRPr lang="it-I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1D9EA19-2BF7-43F0-B3A0-B5B6BBB7AD67}" type="slidenum">
              <a:rPr lang="it-IT"/>
              <a:pPr>
                <a:defRPr/>
              </a:pPr>
              <a:t>‹#›</a:t>
            </a:fld>
            <a:endParaRPr lang="it-IT"/>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video" Target="file:///I:\Croatia\F.Gratton%20-%20Mil.Eng%20versus%20Gen.Eng\fishy%20fishy.mpg"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video" Target="file:///I:\Croatia\F.Gratton%20-%20Mil.Eng%20versus%20Gen.Eng\scimmia%20che%20si%20gratta.mpg"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png"/><Relationship Id="rId14"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63" y="285750"/>
            <a:ext cx="7772400" cy="500063"/>
          </a:xfrm>
        </p:spPr>
        <p:txBody>
          <a:bodyPr rtlCol="0">
            <a:normAutofit fontScale="90000"/>
          </a:bodyPr>
          <a:lstStyle/>
          <a:p>
            <a:pPr fontAlgn="auto">
              <a:spcAft>
                <a:spcPts val="0"/>
              </a:spcAft>
              <a:defRPr/>
            </a:pPr>
            <a:r>
              <a:rPr lang="en-GB" b="1" dirty="0" smtClean="0">
                <a:latin typeface="Akron" pitchFamily="2" charset="0"/>
              </a:rPr>
              <a:t>MILITARY ENGLISH</a:t>
            </a:r>
            <a:endParaRPr lang="en-US" dirty="0" smtClean="0">
              <a:latin typeface="Akron" pitchFamily="2" charset="0"/>
            </a:endParaRPr>
          </a:p>
        </p:txBody>
      </p:sp>
      <p:sp>
        <p:nvSpPr>
          <p:cNvPr id="3" name="Subtitle 2"/>
          <p:cNvSpPr>
            <a:spLocks noGrp="1"/>
          </p:cNvSpPr>
          <p:nvPr>
            <p:ph type="subTitle" idx="1"/>
          </p:nvPr>
        </p:nvSpPr>
        <p:spPr>
          <a:xfrm>
            <a:off x="142875" y="3857625"/>
            <a:ext cx="8858250" cy="1714500"/>
          </a:xfrm>
        </p:spPr>
        <p:txBody>
          <a:bodyPr rtlCol="0">
            <a:normAutofit lnSpcReduction="10000"/>
          </a:bodyPr>
          <a:lstStyle/>
          <a:p>
            <a:pPr fontAlgn="auto">
              <a:spcAft>
                <a:spcPts val="0"/>
              </a:spcAft>
              <a:buFont typeface="Arial"/>
              <a:buNone/>
              <a:defRPr/>
            </a:pPr>
            <a:r>
              <a:rPr lang="en-GB" b="1" i="1" dirty="0" smtClean="0">
                <a:solidFill>
                  <a:srgbClr val="002060"/>
                </a:solidFill>
                <a:latin typeface="Akron" pitchFamily="2" charset="0"/>
              </a:rPr>
              <a:t>A Case Study </a:t>
            </a:r>
          </a:p>
          <a:p>
            <a:pPr fontAlgn="auto">
              <a:spcAft>
                <a:spcPts val="0"/>
              </a:spcAft>
              <a:buFont typeface="Arial"/>
              <a:buNone/>
              <a:defRPr/>
            </a:pPr>
            <a:r>
              <a:rPr lang="en-GB" b="1" i="1" dirty="0" smtClean="0">
                <a:solidFill>
                  <a:srgbClr val="002060"/>
                </a:solidFill>
                <a:latin typeface="Akron" pitchFamily="2" charset="0"/>
              </a:rPr>
              <a:t>of An English Proficiency Test </a:t>
            </a:r>
          </a:p>
          <a:p>
            <a:pPr fontAlgn="auto">
              <a:spcAft>
                <a:spcPts val="0"/>
              </a:spcAft>
              <a:buFont typeface="Arial"/>
              <a:buNone/>
              <a:defRPr/>
            </a:pPr>
            <a:r>
              <a:rPr lang="en-GB" b="1" i="1" dirty="0" smtClean="0">
                <a:solidFill>
                  <a:srgbClr val="002060"/>
                </a:solidFill>
                <a:latin typeface="Akron" pitchFamily="2" charset="0"/>
              </a:rPr>
              <a:t>In The Italian Military</a:t>
            </a:r>
            <a:endParaRPr lang="en-US" b="1" i="1" dirty="0">
              <a:solidFill>
                <a:srgbClr val="002060"/>
              </a:solidFill>
              <a:latin typeface="Akron" pitchFamily="2" charset="0"/>
            </a:endParaRPr>
          </a:p>
        </p:txBody>
      </p:sp>
      <p:sp>
        <p:nvSpPr>
          <p:cNvPr id="4" name="Rectangle 3"/>
          <p:cNvSpPr>
            <a:spLocks noChangeArrowheads="1"/>
          </p:cNvSpPr>
          <p:nvPr/>
        </p:nvSpPr>
        <p:spPr bwMode="auto">
          <a:xfrm>
            <a:off x="3095625" y="1123950"/>
            <a:ext cx="2581275" cy="768350"/>
          </a:xfrm>
          <a:prstGeom prst="rect">
            <a:avLst/>
          </a:prstGeom>
          <a:noFill/>
          <a:ln w="9525">
            <a:noFill/>
            <a:miter lim="800000"/>
            <a:headEnd/>
            <a:tailEnd/>
          </a:ln>
        </p:spPr>
        <p:txBody>
          <a:bodyPr wrap="none">
            <a:spAutoFit/>
          </a:bodyPr>
          <a:lstStyle/>
          <a:p>
            <a:r>
              <a:rPr lang="en-GB" sz="4400" b="1">
                <a:latin typeface="Akron"/>
              </a:rPr>
              <a:t>VERSUS</a:t>
            </a:r>
            <a:endParaRPr lang="it-IT" sz="4400">
              <a:latin typeface="Akron"/>
            </a:endParaRPr>
          </a:p>
        </p:txBody>
      </p:sp>
      <p:sp>
        <p:nvSpPr>
          <p:cNvPr id="5" name="Rectangle 4"/>
          <p:cNvSpPr>
            <a:spLocks noChangeArrowheads="1"/>
          </p:cNvSpPr>
          <p:nvPr/>
        </p:nvSpPr>
        <p:spPr bwMode="auto">
          <a:xfrm>
            <a:off x="1384300" y="2230438"/>
            <a:ext cx="6003925" cy="769937"/>
          </a:xfrm>
          <a:prstGeom prst="rect">
            <a:avLst/>
          </a:prstGeom>
          <a:noFill/>
          <a:ln w="9525">
            <a:noFill/>
            <a:miter lim="800000"/>
            <a:headEnd/>
            <a:tailEnd/>
          </a:ln>
        </p:spPr>
        <p:txBody>
          <a:bodyPr wrap="none">
            <a:spAutoFit/>
          </a:bodyPr>
          <a:lstStyle/>
          <a:p>
            <a:r>
              <a:rPr lang="en-GB" sz="4400" b="1">
                <a:latin typeface="Akron"/>
              </a:rPr>
              <a:t>GENERAL ENGLISH</a:t>
            </a:r>
            <a:endParaRPr lang="it-IT" sz="4400">
              <a:latin typeface="Akron"/>
            </a:endParaRPr>
          </a:p>
        </p:txBody>
      </p:sp>
      <p:grpSp>
        <p:nvGrpSpPr>
          <p:cNvPr id="6" name="Group 10"/>
          <p:cNvGrpSpPr>
            <a:grpSpLocks/>
          </p:cNvGrpSpPr>
          <p:nvPr/>
        </p:nvGrpSpPr>
        <p:grpSpPr bwMode="auto">
          <a:xfrm>
            <a:off x="3643313" y="6072188"/>
            <a:ext cx="5502275" cy="742950"/>
            <a:chOff x="3643306" y="6072206"/>
            <a:chExt cx="5501817" cy="743505"/>
          </a:xfrm>
        </p:grpSpPr>
        <p:sp>
          <p:nvSpPr>
            <p:cNvPr id="14343" name="Rectangle 5"/>
            <p:cNvSpPr>
              <a:spLocks noChangeArrowheads="1"/>
            </p:cNvSpPr>
            <p:nvPr/>
          </p:nvSpPr>
          <p:spPr bwMode="auto">
            <a:xfrm>
              <a:off x="5092410" y="6221053"/>
              <a:ext cx="4052713" cy="400110"/>
            </a:xfrm>
            <a:prstGeom prst="rect">
              <a:avLst/>
            </a:prstGeom>
            <a:noFill/>
            <a:ln w="9525">
              <a:noFill/>
              <a:miter lim="800000"/>
              <a:headEnd/>
              <a:tailEnd/>
            </a:ln>
          </p:spPr>
          <p:txBody>
            <a:bodyPr wrap="none">
              <a:spAutoFit/>
            </a:bodyPr>
            <a:lstStyle/>
            <a:p>
              <a:r>
                <a:rPr lang="en-GB" sz="2000" b="1">
                  <a:latin typeface="Akron"/>
                </a:rPr>
                <a:t>Capt. Francesco GRATTON</a:t>
              </a:r>
              <a:endParaRPr lang="it-IT" sz="2000">
                <a:latin typeface="Akron"/>
              </a:endParaRPr>
            </a:p>
          </p:txBody>
        </p:sp>
        <p:pic>
          <p:nvPicPr>
            <p:cNvPr id="14344" name="Picture 6" descr="C:\Documents and Settings\canutesting\Documenti\1slee\Seminari-conferenze - corsi\2009\f - giugno\BILC\bandiera italia.jpg"/>
            <p:cNvPicPr>
              <a:picLocks noChangeAspect="1" noChangeArrowheads="1"/>
            </p:cNvPicPr>
            <p:nvPr/>
          </p:nvPicPr>
          <p:blipFill>
            <a:blip r:embed="rId3"/>
            <a:srcRect/>
            <a:stretch>
              <a:fillRect/>
            </a:stretch>
          </p:blipFill>
          <p:spPr bwMode="auto">
            <a:xfrm>
              <a:off x="3643306" y="6182868"/>
              <a:ext cx="785818" cy="523879"/>
            </a:xfrm>
            <a:prstGeom prst="rect">
              <a:avLst/>
            </a:prstGeom>
            <a:noFill/>
            <a:ln w="9525">
              <a:noFill/>
              <a:miter lim="800000"/>
              <a:headEnd/>
              <a:tailEnd/>
            </a:ln>
          </p:spPr>
        </p:pic>
        <p:pic>
          <p:nvPicPr>
            <p:cNvPr id="14345" name="Picture 7" descr="logo Slee"/>
            <p:cNvPicPr>
              <a:picLocks noChangeAspect="1" noChangeArrowheads="1"/>
            </p:cNvPicPr>
            <p:nvPr/>
          </p:nvPicPr>
          <p:blipFill>
            <a:blip r:embed="rId4"/>
            <a:srcRect/>
            <a:stretch>
              <a:fillRect/>
            </a:stretch>
          </p:blipFill>
          <p:spPr bwMode="auto">
            <a:xfrm>
              <a:off x="4429124" y="6072206"/>
              <a:ext cx="726245" cy="743505"/>
            </a:xfrm>
            <a:prstGeom prst="rect">
              <a:avLst/>
            </a:prstGeom>
            <a:noFill/>
            <a:ln w="9525">
              <a:noFill/>
              <a:miter lim="800000"/>
              <a:headEnd/>
              <a:tailEnd/>
            </a:ln>
          </p:spPr>
        </p:pic>
      </p:grpSp>
      <p:sp>
        <p:nvSpPr>
          <p:cNvPr id="9" name="Date Placeholder 8"/>
          <p:cNvSpPr>
            <a:spLocks noGrp="1"/>
          </p:cNvSpPr>
          <p:nvPr>
            <p:ph type="dt" sz="quarter" idx="10"/>
          </p:nvPr>
        </p:nvSpPr>
        <p:spPr>
          <a:xfrm>
            <a:off x="71438" y="6492875"/>
            <a:ext cx="1312862" cy="365125"/>
          </a:xfrm>
        </p:spPr>
        <p:txBody>
          <a:bodyPr/>
          <a:lstStyle/>
          <a:p>
            <a:pPr algn="ctr">
              <a:defRPr/>
            </a:pPr>
            <a:fld id="{9EC28540-7354-496B-A4AE-CBA3B6A9ED0B}" type="datetime4">
              <a:rPr lang="it-IT"/>
              <a:pPr algn="ctr">
                <a:defRPr/>
              </a:pPr>
              <a:t>9 luglio 2009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64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4"/>
                                        </p:tgtEl>
                                        <p:attrNameLst>
                                          <p:attrName>style.visibility</p:attrName>
                                        </p:attrNameLst>
                                      </p:cBhvr>
                                      <p:to>
                                        <p:strVal val="visible"/>
                                      </p:to>
                                    </p:set>
                                    <p:anim calcmode="discrete" valueType="clr">
                                      <p:cBhvr override="childStyle">
                                        <p:cTn id="13"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
                                        </p:tgtEl>
                                        <p:attrNameLst>
                                          <p:attrName>fillcolor</p:attrName>
                                        </p:attrNameLst>
                                      </p:cBhvr>
                                      <p:tavLst>
                                        <p:tav tm="0">
                                          <p:val>
                                            <p:clrVal>
                                              <a:schemeClr val="accent2"/>
                                            </p:clrVal>
                                          </p:val>
                                        </p:tav>
                                        <p:tav tm="50000">
                                          <p:val>
                                            <p:clrVal>
                                              <a:schemeClr val="hlink"/>
                                            </p:clrVal>
                                          </p:val>
                                        </p:tav>
                                      </p:tavLst>
                                    </p:anim>
                                    <p:set>
                                      <p:cBhvr>
                                        <p:cTn id="15" dur="80"/>
                                        <p:tgtEl>
                                          <p:spTgt spid="4"/>
                                        </p:tgtEl>
                                        <p:attrNameLst>
                                          <p:attrName>fill.type</p:attrName>
                                        </p:attrNameLst>
                                      </p:cBhvr>
                                      <p:to>
                                        <p:strVal val="solid"/>
                                      </p:to>
                                    </p:set>
                                  </p:childTnLst>
                                </p:cTn>
                              </p:par>
                            </p:childTnLst>
                          </p:cTn>
                        </p:par>
                        <p:par>
                          <p:cTn id="16" fill="hold">
                            <p:stCondLst>
                              <p:cond delay="92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5"/>
                                        </p:tgtEl>
                                        <p:attrNameLst>
                                          <p:attrName>style.visibility</p:attrName>
                                        </p:attrNameLst>
                                      </p:cBhvr>
                                      <p:to>
                                        <p:strVal val="visible"/>
                                      </p:to>
                                    </p:set>
                                    <p:anim calcmode="discrete" valueType="clr">
                                      <p:cBhvr override="childStyle">
                                        <p:cTn id="19"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
                                        </p:tgtEl>
                                        <p:attrNameLst>
                                          <p:attrName>fillcolor</p:attrName>
                                        </p:attrNameLst>
                                      </p:cBhvr>
                                      <p:tavLst>
                                        <p:tav tm="0">
                                          <p:val>
                                            <p:clrVal>
                                              <a:schemeClr val="accent2"/>
                                            </p:clrVal>
                                          </p:val>
                                        </p:tav>
                                        <p:tav tm="50000">
                                          <p:val>
                                            <p:clrVal>
                                              <a:schemeClr val="hlink"/>
                                            </p:clrVal>
                                          </p:val>
                                        </p:tav>
                                      </p:tavLst>
                                    </p:anim>
                                    <p:set>
                                      <p:cBhvr>
                                        <p:cTn id="21" dur="80"/>
                                        <p:tgtEl>
                                          <p:spTgt spid="5"/>
                                        </p:tgtEl>
                                        <p:attrNameLst>
                                          <p:attrName>fill.type</p:attrName>
                                        </p:attrNameLst>
                                      </p:cBhvr>
                                      <p:to>
                                        <p:strVal val="solid"/>
                                      </p:to>
                                    </p:set>
                                  </p:childTnLst>
                                </p:cTn>
                              </p:par>
                            </p:childTnLst>
                          </p:cTn>
                        </p:par>
                        <p:par>
                          <p:cTn id="22" fill="hold">
                            <p:stCondLst>
                              <p:cond delay="152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25"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27" dur="80"/>
                                        <p:tgtEl>
                                          <p:spTgt spid="3">
                                            <p:txEl>
                                              <p:pRg st="0" end="0"/>
                                            </p:txEl>
                                          </p:spTgt>
                                        </p:tgtEl>
                                        <p:attrNameLst>
                                          <p:attrName>fill.type</p:attrName>
                                        </p:attrNameLst>
                                      </p:cBhvr>
                                      <p:to>
                                        <p:strVal val="solid"/>
                                      </p:to>
                                    </p:set>
                                  </p:childTnLst>
                                </p:cTn>
                              </p:par>
                            </p:childTnLst>
                          </p:cTn>
                        </p:par>
                        <p:par>
                          <p:cTn id="28" fill="hold">
                            <p:stCondLst>
                              <p:cond delay="196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31"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33" dur="80"/>
                                        <p:tgtEl>
                                          <p:spTgt spid="3">
                                            <p:txEl>
                                              <p:pRg st="1" end="1"/>
                                            </p:txEl>
                                          </p:spTgt>
                                        </p:tgtEl>
                                        <p:attrNameLst>
                                          <p:attrName>fill.type</p:attrName>
                                        </p:attrNameLst>
                                      </p:cBhvr>
                                      <p:to>
                                        <p:strVal val="solid"/>
                                      </p:to>
                                    </p:set>
                                  </p:childTnLst>
                                </p:cTn>
                              </p:par>
                            </p:childTnLst>
                          </p:cTn>
                        </p:par>
                        <p:par>
                          <p:cTn id="34" fill="hold">
                            <p:stCondLst>
                              <p:cond delay="3040"/>
                            </p:stCondLst>
                            <p:childTnLst>
                              <p:par>
                                <p:cTn id="35" presetID="27" presetClass="entr" presetSubtype="0" fill="hold" grpId="0" nodeType="afterEffect">
                                  <p:stCondLst>
                                    <p:cond delay="0"/>
                                  </p:stCondLst>
                                  <p:iterate type="lt">
                                    <p:tmPct val="50000"/>
                                  </p:iterate>
                                  <p:childTnLst>
                                    <p:set>
                                      <p:cBhvr>
                                        <p:cTn id="36"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37"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39" dur="80"/>
                                        <p:tgtEl>
                                          <p:spTgt spid="3">
                                            <p:txEl>
                                              <p:pRg st="2" end="2"/>
                                            </p:txEl>
                                          </p:spTgt>
                                        </p:tgtEl>
                                        <p:attrNameLst>
                                          <p:attrName>fill.type</p:attrName>
                                        </p:attrNameLst>
                                      </p:cBhvr>
                                      <p:to>
                                        <p:strVal val="solid"/>
                                      </p:to>
                                    </p:set>
                                  </p:childTnLst>
                                </p:cTn>
                              </p:par>
                            </p:childTnLst>
                          </p:cTn>
                        </p:par>
                        <p:par>
                          <p:cTn id="40" fill="hold">
                            <p:stCondLst>
                              <p:cond delay="3880"/>
                            </p:stCondLst>
                            <p:childTnLst>
                              <p:par>
                                <p:cTn id="41" presetID="22" presetClass="entr" presetSubtype="8"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quarter" idx="10"/>
          </p:nvPr>
        </p:nvSpPr>
        <p:spPr>
          <a:xfrm>
            <a:off x="71438" y="6492875"/>
            <a:ext cx="1285875" cy="365125"/>
          </a:xfrm>
        </p:spPr>
        <p:txBody>
          <a:bodyPr/>
          <a:lstStyle/>
          <a:p>
            <a:pPr>
              <a:defRPr/>
            </a:pPr>
            <a:fld id="{BBF4F5EE-C536-4A1E-BEA9-35E2ACFEF26C}" type="datetime4">
              <a:rPr lang="it-IT"/>
              <a:pPr>
                <a:defRPr/>
              </a:pPr>
              <a:t>9 luglio 2009</a:t>
            </a:fld>
            <a:endParaRPr lang="en-US" dirty="0"/>
          </a:p>
        </p:txBody>
      </p:sp>
      <p:sp>
        <p:nvSpPr>
          <p:cNvPr id="22531" name="Slide Number Placeholder 8"/>
          <p:cNvSpPr>
            <a:spLocks noGrp="1"/>
          </p:cNvSpPr>
          <p:nvPr>
            <p:ph type="sldNum" sz="quarter" idx="12"/>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492926F9-044F-4BD3-BD6C-1F89799A9D09}" type="slidenum">
              <a:rPr lang="en-US"/>
              <a:pPr fontAlgn="base">
                <a:spcBef>
                  <a:spcPct val="0"/>
                </a:spcBef>
                <a:spcAft>
                  <a:spcPct val="0"/>
                </a:spcAft>
                <a:defRPr/>
              </a:pPr>
              <a:t>10</a:t>
            </a:fld>
            <a:endParaRPr lang="en-US" dirty="0"/>
          </a:p>
        </p:txBody>
      </p:sp>
      <p:sp>
        <p:nvSpPr>
          <p:cNvPr id="31747" name="Rectangle 9"/>
          <p:cNvSpPr>
            <a:spLocks noChangeArrowheads="1"/>
          </p:cNvSpPr>
          <p:nvPr/>
        </p:nvSpPr>
        <p:spPr bwMode="auto">
          <a:xfrm>
            <a:off x="2614613" y="257175"/>
            <a:ext cx="3925887" cy="768350"/>
          </a:xfrm>
          <a:prstGeom prst="rect">
            <a:avLst/>
          </a:prstGeom>
          <a:noFill/>
          <a:ln w="9525">
            <a:noFill/>
            <a:miter lim="800000"/>
            <a:headEnd/>
            <a:tailEnd/>
          </a:ln>
        </p:spPr>
        <p:txBody>
          <a:bodyPr wrap="none">
            <a:spAutoFit/>
          </a:bodyPr>
          <a:lstStyle/>
          <a:p>
            <a:r>
              <a:rPr lang="en-US" sz="4400" b="1">
                <a:latin typeface="Akron"/>
              </a:rPr>
              <a:t>Case Study</a:t>
            </a:r>
          </a:p>
        </p:txBody>
      </p:sp>
      <p:sp>
        <p:nvSpPr>
          <p:cNvPr id="5" name="Rectangle 4"/>
          <p:cNvSpPr>
            <a:spLocks noChangeArrowheads="1"/>
          </p:cNvSpPr>
          <p:nvPr/>
        </p:nvSpPr>
        <p:spPr bwMode="auto">
          <a:xfrm>
            <a:off x="1071563" y="1544638"/>
            <a:ext cx="7615237" cy="768350"/>
          </a:xfrm>
          <a:prstGeom prst="rect">
            <a:avLst/>
          </a:prstGeom>
          <a:noFill/>
          <a:ln w="9525">
            <a:noFill/>
            <a:miter lim="800000"/>
            <a:headEnd/>
            <a:tailEnd/>
          </a:ln>
        </p:spPr>
        <p:txBody>
          <a:bodyPr>
            <a:spAutoFit/>
          </a:bodyPr>
          <a:lstStyle/>
          <a:p>
            <a:r>
              <a:rPr lang="en-US" sz="4400" b="1">
                <a:latin typeface="Akron"/>
              </a:rPr>
              <a:t>Corpus of TUI and JFLT </a:t>
            </a:r>
          </a:p>
        </p:txBody>
      </p:sp>
      <p:sp>
        <p:nvSpPr>
          <p:cNvPr id="6" name="Rectangle 5"/>
          <p:cNvSpPr>
            <a:spLocks noChangeArrowheads="1"/>
          </p:cNvSpPr>
          <p:nvPr/>
        </p:nvSpPr>
        <p:spPr bwMode="auto">
          <a:xfrm>
            <a:off x="195263" y="1544638"/>
            <a:ext cx="490537" cy="768350"/>
          </a:xfrm>
          <a:prstGeom prst="rect">
            <a:avLst/>
          </a:prstGeom>
          <a:noFill/>
          <a:ln w="9525">
            <a:noFill/>
            <a:miter lim="800000"/>
            <a:headEnd/>
            <a:tailEnd/>
          </a:ln>
        </p:spPr>
        <p:txBody>
          <a:bodyPr wrap="none">
            <a:spAutoFit/>
          </a:bodyPr>
          <a:lstStyle/>
          <a:p>
            <a:r>
              <a:rPr lang="en-US" sz="4400" b="1">
                <a:latin typeface="Akron"/>
              </a:rPr>
              <a:t>1.</a:t>
            </a:r>
          </a:p>
        </p:txBody>
      </p:sp>
      <p:sp>
        <p:nvSpPr>
          <p:cNvPr id="7" name="Rectangle 6"/>
          <p:cNvSpPr>
            <a:spLocks noChangeArrowheads="1"/>
          </p:cNvSpPr>
          <p:nvPr/>
        </p:nvSpPr>
        <p:spPr bwMode="auto">
          <a:xfrm>
            <a:off x="1071563" y="2782888"/>
            <a:ext cx="7804150" cy="2124075"/>
          </a:xfrm>
          <a:prstGeom prst="rect">
            <a:avLst/>
          </a:prstGeom>
          <a:noFill/>
          <a:ln w="9525">
            <a:noFill/>
            <a:miter lim="800000"/>
            <a:headEnd/>
            <a:tailEnd/>
          </a:ln>
        </p:spPr>
        <p:txBody>
          <a:bodyPr>
            <a:spAutoFit/>
          </a:bodyPr>
          <a:lstStyle/>
          <a:p>
            <a:r>
              <a:rPr lang="en-US" sz="4400" b="1" u="sng">
                <a:latin typeface="Akron"/>
              </a:rPr>
              <a:t>Assumption</a:t>
            </a:r>
            <a:r>
              <a:rPr lang="en-US" sz="4400" b="1">
                <a:latin typeface="Akron"/>
              </a:rPr>
              <a:t>: if a topic is known, the typical vocabulary is known. </a:t>
            </a:r>
            <a:endParaRPr lang="it-IT" sz="4400" b="1">
              <a:latin typeface="Akron"/>
            </a:endParaRPr>
          </a:p>
        </p:txBody>
      </p:sp>
      <p:sp>
        <p:nvSpPr>
          <p:cNvPr id="11" name="Rectangle 10"/>
          <p:cNvSpPr>
            <a:spLocks noChangeArrowheads="1"/>
          </p:cNvSpPr>
          <p:nvPr/>
        </p:nvSpPr>
        <p:spPr bwMode="auto">
          <a:xfrm>
            <a:off x="117475" y="2873375"/>
            <a:ext cx="739775" cy="769938"/>
          </a:xfrm>
          <a:prstGeom prst="rect">
            <a:avLst/>
          </a:prstGeom>
          <a:noFill/>
          <a:ln w="9525">
            <a:noFill/>
            <a:miter lim="800000"/>
            <a:headEnd/>
            <a:tailEnd/>
          </a:ln>
        </p:spPr>
        <p:txBody>
          <a:bodyPr wrap="none">
            <a:spAutoFit/>
          </a:bodyPr>
          <a:lstStyle/>
          <a:p>
            <a:r>
              <a:rPr lang="en-US" sz="4400" b="1">
                <a:latin typeface="Akron"/>
              </a:rPr>
              <a:t>2.</a:t>
            </a:r>
          </a:p>
        </p:txBody>
      </p:sp>
      <p:sp>
        <p:nvSpPr>
          <p:cNvPr id="10" name="Rectangle 4"/>
          <p:cNvSpPr>
            <a:spLocks noChangeArrowheads="1"/>
          </p:cNvSpPr>
          <p:nvPr/>
        </p:nvSpPr>
        <p:spPr bwMode="auto">
          <a:xfrm>
            <a:off x="1065213" y="5375275"/>
            <a:ext cx="1549400" cy="768350"/>
          </a:xfrm>
          <a:prstGeom prst="rect">
            <a:avLst/>
          </a:prstGeom>
          <a:noFill/>
          <a:ln w="9525">
            <a:noFill/>
            <a:miter lim="800000"/>
            <a:headEnd/>
            <a:tailEnd/>
          </a:ln>
        </p:spPr>
        <p:txBody>
          <a:bodyPr>
            <a:spAutoFit/>
          </a:bodyPr>
          <a:lstStyle/>
          <a:p>
            <a:r>
              <a:rPr lang="en-US" sz="4400" b="1">
                <a:latin typeface="Akron"/>
              </a:rPr>
              <a:t>i.e.: </a:t>
            </a:r>
          </a:p>
        </p:txBody>
      </p:sp>
      <p:sp>
        <p:nvSpPr>
          <p:cNvPr id="12" name="Rectangle 5"/>
          <p:cNvSpPr>
            <a:spLocks noChangeArrowheads="1"/>
          </p:cNvSpPr>
          <p:nvPr/>
        </p:nvSpPr>
        <p:spPr bwMode="auto">
          <a:xfrm>
            <a:off x="188913" y="5375275"/>
            <a:ext cx="706437" cy="769938"/>
          </a:xfrm>
          <a:prstGeom prst="rect">
            <a:avLst/>
          </a:prstGeom>
          <a:noFill/>
          <a:ln w="9525">
            <a:noFill/>
            <a:miter lim="800000"/>
            <a:headEnd/>
            <a:tailEnd/>
          </a:ln>
        </p:spPr>
        <p:txBody>
          <a:bodyPr wrap="none">
            <a:spAutoFit/>
          </a:bodyPr>
          <a:lstStyle/>
          <a:p>
            <a:r>
              <a:rPr lang="en-US" sz="4400" b="1">
                <a:latin typeface="Akron"/>
              </a:rPr>
              <a:t>3.</a:t>
            </a:r>
          </a:p>
        </p:txBody>
      </p:sp>
      <p:pic>
        <p:nvPicPr>
          <p:cNvPr id="14" name="Immagine 13" descr="baseball-catch.jpg"/>
          <p:cNvPicPr>
            <a:picLocks noChangeAspect="1"/>
          </p:cNvPicPr>
          <p:nvPr/>
        </p:nvPicPr>
        <p:blipFill>
          <a:blip r:embed="rId3" cstate="print"/>
          <a:stretch>
            <a:fillRect/>
          </a:stretch>
        </p:blipFill>
        <p:spPr>
          <a:xfrm>
            <a:off x="2614613" y="4906178"/>
            <a:ext cx="2602427" cy="1951821"/>
          </a:xfrm>
          <a:prstGeom prst="ellipse">
            <a:avLst/>
          </a:prstGeom>
          <a:ln>
            <a:noFill/>
          </a:ln>
          <a:effectLst>
            <a:softEdge rad="112500"/>
          </a:effectLst>
        </p:spPr>
      </p:pic>
      <p:pic>
        <p:nvPicPr>
          <p:cNvPr id="15" name="Immagine 14" descr="soccer1_large.jpg"/>
          <p:cNvPicPr>
            <a:picLocks noChangeAspect="1"/>
          </p:cNvPicPr>
          <p:nvPr/>
        </p:nvPicPr>
        <p:blipFill>
          <a:blip r:embed="rId4" cstate="print"/>
          <a:stretch>
            <a:fillRect/>
          </a:stretch>
        </p:blipFill>
        <p:spPr>
          <a:xfrm>
            <a:off x="5929322" y="4867706"/>
            <a:ext cx="1952110" cy="1990293"/>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childTnLst>
                          </p:cTn>
                        </p:par>
                        <p:par>
                          <p:cTn id="24" fill="hold">
                            <p:stCondLst>
                              <p:cond delay="500"/>
                            </p:stCondLst>
                            <p:childTnLst>
                              <p:par>
                                <p:cTn id="25" presetID="9"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2000"/>
                                        <p:tgtEl>
                                          <p:spTgt spid="14"/>
                                        </p:tgtEl>
                                      </p:cBhvr>
                                    </p:animEffect>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1" grpId="0"/>
      <p:bldP spid="1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quarter" idx="10"/>
          </p:nvPr>
        </p:nvSpPr>
        <p:spPr/>
        <p:txBody>
          <a:bodyPr/>
          <a:lstStyle/>
          <a:p>
            <a:pPr>
              <a:defRPr/>
            </a:pPr>
            <a:fld id="{C88C10DE-8DD2-4646-8963-B56C28543D75}" type="datetime4">
              <a:rPr lang="it-IT"/>
              <a:pPr>
                <a:defRPr/>
              </a:pPr>
              <a:t>9 luglio 2009</a:t>
            </a:fld>
            <a:endParaRPr lang="en-US"/>
          </a:p>
        </p:txBody>
      </p:sp>
      <p:sp>
        <p:nvSpPr>
          <p:cNvPr id="5" name="Segnaposto numero diapositiva 4"/>
          <p:cNvSpPr>
            <a:spLocks noGrp="1"/>
          </p:cNvSpPr>
          <p:nvPr>
            <p:ph type="sldNum" sz="quarter" idx="12"/>
          </p:nvPr>
        </p:nvSpPr>
        <p:spPr/>
        <p:txBody>
          <a:bodyPr/>
          <a:lstStyle/>
          <a:p>
            <a:pPr>
              <a:defRPr/>
            </a:pPr>
            <a:fld id="{FBF23485-A3A2-41C7-8536-ADAFCE0D29E9}" type="slidenum">
              <a:rPr lang="en-US"/>
              <a:pPr>
                <a:defRPr/>
              </a:pPr>
              <a:t>11</a:t>
            </a:fld>
            <a:endParaRPr lang="en-US"/>
          </a:p>
        </p:txBody>
      </p:sp>
      <p:pic>
        <p:nvPicPr>
          <p:cNvPr id="13" name="Immagine 12" descr="tui e jflt.jpg"/>
          <p:cNvPicPr>
            <a:picLocks noChangeAspect="1"/>
          </p:cNvPicPr>
          <p:nvPr/>
        </p:nvPicPr>
        <p:blipFill>
          <a:blip r:embed="rId3" cstate="print"/>
          <a:stretch>
            <a:fillRect/>
          </a:stretch>
        </p:blipFill>
        <p:spPr>
          <a:xfrm>
            <a:off x="3000364" y="4143404"/>
            <a:ext cx="6000792" cy="292893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1" name="Immagine 10" descr="ricerca-di-mercato.jpg"/>
          <p:cNvPicPr>
            <a:picLocks noChangeAspect="1"/>
          </p:cNvPicPr>
          <p:nvPr/>
        </p:nvPicPr>
        <p:blipFill>
          <a:blip r:embed="rId4"/>
          <a:srcRect/>
          <a:stretch>
            <a:fillRect/>
          </a:stretch>
        </p:blipFill>
        <p:spPr bwMode="auto">
          <a:xfrm>
            <a:off x="0" y="0"/>
            <a:ext cx="4017963" cy="6858000"/>
          </a:xfrm>
          <a:prstGeom prst="rect">
            <a:avLst/>
          </a:prstGeom>
          <a:noFill/>
          <a:ln w="9525">
            <a:noFill/>
            <a:miter lim="800000"/>
            <a:headEnd/>
            <a:tailEnd/>
          </a:ln>
        </p:spPr>
      </p:pic>
      <p:sp>
        <p:nvSpPr>
          <p:cNvPr id="14" name="Rettangolo 13"/>
          <p:cNvSpPr>
            <a:spLocks noChangeArrowheads="1"/>
          </p:cNvSpPr>
          <p:nvPr/>
        </p:nvSpPr>
        <p:spPr bwMode="auto">
          <a:xfrm>
            <a:off x="3571875" y="47625"/>
            <a:ext cx="5857875" cy="2124075"/>
          </a:xfrm>
          <a:prstGeom prst="rect">
            <a:avLst/>
          </a:prstGeom>
          <a:noFill/>
          <a:ln w="9525">
            <a:noFill/>
            <a:miter lim="800000"/>
            <a:headEnd/>
            <a:tailEnd/>
          </a:ln>
        </p:spPr>
        <p:txBody>
          <a:bodyPr>
            <a:spAutoFit/>
          </a:bodyPr>
          <a:lstStyle/>
          <a:p>
            <a:pPr algn="ctr"/>
            <a:r>
              <a:rPr lang="en-US" sz="4400" b="1">
                <a:latin typeface="Akron"/>
              </a:rPr>
              <a:t>scrutiny with a lexical analysis software</a:t>
            </a:r>
          </a:p>
        </p:txBody>
      </p:sp>
      <p:sp>
        <p:nvSpPr>
          <p:cNvPr id="15" name="Rettangolo 14"/>
          <p:cNvSpPr>
            <a:spLocks noChangeArrowheads="1"/>
          </p:cNvSpPr>
          <p:nvPr/>
        </p:nvSpPr>
        <p:spPr bwMode="auto">
          <a:xfrm>
            <a:off x="3571875" y="3241675"/>
            <a:ext cx="5857875" cy="830263"/>
          </a:xfrm>
          <a:prstGeom prst="rect">
            <a:avLst/>
          </a:prstGeom>
          <a:noFill/>
          <a:ln w="9525">
            <a:noFill/>
            <a:miter lim="800000"/>
            <a:headEnd/>
            <a:tailEnd/>
          </a:ln>
        </p:spPr>
        <p:txBody>
          <a:bodyPr>
            <a:spAutoFit/>
          </a:bodyPr>
          <a:lstStyle/>
          <a:p>
            <a:pPr algn="ctr"/>
            <a:r>
              <a:rPr lang="en-US" sz="4800" b="1" u="sng">
                <a:latin typeface="Akron"/>
              </a:rPr>
              <a:t>WORDLISTS</a:t>
            </a:r>
          </a:p>
        </p:txBody>
      </p:sp>
      <p:sp>
        <p:nvSpPr>
          <p:cNvPr id="16" name="Freccia a destra 15"/>
          <p:cNvSpPr/>
          <p:nvPr/>
        </p:nvSpPr>
        <p:spPr>
          <a:xfrm rot="5400000">
            <a:off x="6002338" y="2349500"/>
            <a:ext cx="1241425" cy="542925"/>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childTnLst>
                          </p:cTn>
                        </p:par>
                        <p:par>
                          <p:cTn id="11" fill="hold">
                            <p:stCondLst>
                              <p:cond delay="1000"/>
                            </p:stCondLst>
                            <p:childTnLst>
                              <p:par>
                                <p:cTn id="12" presetID="10" presetClass="entr" presetSubtype="0" fill="hold" nodeType="afterEffect">
                                  <p:stCondLst>
                                    <p:cond delay="100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2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quarter" idx="10"/>
          </p:nvPr>
        </p:nvSpPr>
        <p:spPr>
          <a:xfrm>
            <a:off x="71438" y="6492875"/>
            <a:ext cx="1285875" cy="365125"/>
          </a:xfrm>
        </p:spPr>
        <p:txBody>
          <a:bodyPr/>
          <a:lstStyle/>
          <a:p>
            <a:pPr>
              <a:defRPr/>
            </a:pPr>
            <a:fld id="{BBF4F5EE-C536-4A1E-BEA9-35E2ACFEF26C}" type="datetime4">
              <a:rPr lang="it-IT"/>
              <a:pPr>
                <a:defRPr/>
              </a:pPr>
              <a:t>9 luglio 2009</a:t>
            </a:fld>
            <a:endParaRPr lang="en-US" dirty="0"/>
          </a:p>
        </p:txBody>
      </p:sp>
      <p:sp>
        <p:nvSpPr>
          <p:cNvPr id="5" name="Rectangle 4"/>
          <p:cNvSpPr>
            <a:spLocks noChangeArrowheads="1"/>
          </p:cNvSpPr>
          <p:nvPr/>
        </p:nvSpPr>
        <p:spPr bwMode="auto">
          <a:xfrm>
            <a:off x="-642938" y="214313"/>
            <a:ext cx="10215563" cy="708025"/>
          </a:xfrm>
          <a:prstGeom prst="rect">
            <a:avLst/>
          </a:prstGeom>
          <a:noFill/>
          <a:ln w="9525">
            <a:noFill/>
            <a:miter lim="800000"/>
            <a:headEnd/>
            <a:tailEnd/>
          </a:ln>
        </p:spPr>
        <p:txBody>
          <a:bodyPr>
            <a:spAutoFit/>
          </a:bodyPr>
          <a:lstStyle/>
          <a:p>
            <a:pPr algn="ctr"/>
            <a:r>
              <a:rPr lang="en-US" sz="4000" b="1">
                <a:latin typeface="Akron"/>
              </a:rPr>
              <a:t>Corpus: Advantages for testers</a:t>
            </a:r>
          </a:p>
        </p:txBody>
      </p:sp>
      <p:sp>
        <p:nvSpPr>
          <p:cNvPr id="16" name="Rectangle 15"/>
          <p:cNvSpPr>
            <a:spLocks noChangeArrowheads="1"/>
          </p:cNvSpPr>
          <p:nvPr/>
        </p:nvSpPr>
        <p:spPr bwMode="auto">
          <a:xfrm>
            <a:off x="0" y="1390650"/>
            <a:ext cx="9144000" cy="768350"/>
          </a:xfrm>
          <a:prstGeom prst="rect">
            <a:avLst/>
          </a:prstGeom>
          <a:noFill/>
          <a:ln w="9525">
            <a:noFill/>
            <a:miter lim="800000"/>
            <a:headEnd/>
            <a:tailEnd/>
          </a:ln>
        </p:spPr>
        <p:txBody>
          <a:bodyPr>
            <a:spAutoFit/>
          </a:bodyPr>
          <a:lstStyle/>
          <a:p>
            <a:pPr marL="627063" indent="-627063">
              <a:buFont typeface="Arial" charset="0"/>
              <a:buChar char="•"/>
            </a:pPr>
            <a:r>
              <a:rPr lang="en-US" sz="4400" b="1">
                <a:latin typeface="Akron"/>
              </a:rPr>
              <a:t>easy to obtain</a:t>
            </a:r>
          </a:p>
        </p:txBody>
      </p:sp>
      <p:sp>
        <p:nvSpPr>
          <p:cNvPr id="17" name="Rectangle 16"/>
          <p:cNvSpPr>
            <a:spLocks noChangeArrowheads="1"/>
          </p:cNvSpPr>
          <p:nvPr/>
        </p:nvSpPr>
        <p:spPr bwMode="auto">
          <a:xfrm>
            <a:off x="0" y="2786063"/>
            <a:ext cx="9144000" cy="1446212"/>
          </a:xfrm>
          <a:prstGeom prst="rect">
            <a:avLst/>
          </a:prstGeom>
          <a:noFill/>
          <a:ln w="9525">
            <a:noFill/>
            <a:miter lim="800000"/>
            <a:headEnd/>
            <a:tailEnd/>
          </a:ln>
        </p:spPr>
        <p:txBody>
          <a:bodyPr>
            <a:spAutoFit/>
          </a:bodyPr>
          <a:lstStyle/>
          <a:p>
            <a:pPr marL="627063" indent="-627063">
              <a:buFont typeface="Arial" charset="0"/>
              <a:buChar char="•"/>
            </a:pPr>
            <a:r>
              <a:rPr lang="en-US" sz="4400" b="1">
                <a:latin typeface="Akron"/>
              </a:rPr>
              <a:t>customize the way info is received and stored</a:t>
            </a:r>
          </a:p>
        </p:txBody>
      </p:sp>
      <p:sp>
        <p:nvSpPr>
          <p:cNvPr id="18" name="Rectangle 17"/>
          <p:cNvSpPr>
            <a:spLocks noChangeArrowheads="1"/>
          </p:cNvSpPr>
          <p:nvPr/>
        </p:nvSpPr>
        <p:spPr bwMode="auto">
          <a:xfrm>
            <a:off x="0" y="4857750"/>
            <a:ext cx="9144000" cy="1446213"/>
          </a:xfrm>
          <a:prstGeom prst="rect">
            <a:avLst/>
          </a:prstGeom>
          <a:noFill/>
          <a:ln w="9525">
            <a:noFill/>
            <a:miter lim="800000"/>
            <a:headEnd/>
            <a:tailEnd/>
          </a:ln>
        </p:spPr>
        <p:txBody>
          <a:bodyPr>
            <a:spAutoFit/>
          </a:bodyPr>
          <a:lstStyle/>
          <a:p>
            <a:pPr marL="627063" indent="-627063">
              <a:buFont typeface="Arial" charset="0"/>
              <a:buChar char="•"/>
            </a:pPr>
            <a:r>
              <a:rPr lang="en-US" sz="4400" b="1">
                <a:latin typeface="Akron"/>
              </a:rPr>
              <a:t>built for own specific purposes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ssolv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quarter" idx="10"/>
          </p:nvPr>
        </p:nvSpPr>
        <p:spPr>
          <a:xfrm>
            <a:off x="71438" y="6492875"/>
            <a:ext cx="1285875" cy="365125"/>
          </a:xfrm>
        </p:spPr>
        <p:txBody>
          <a:bodyPr/>
          <a:lstStyle/>
          <a:p>
            <a:pPr>
              <a:defRPr/>
            </a:pPr>
            <a:fld id="{BBF4F5EE-C536-4A1E-BEA9-35E2ACFEF26C}" type="datetime4">
              <a:rPr lang="it-IT"/>
              <a:pPr>
                <a:defRPr/>
              </a:pPr>
              <a:t>9 luglio 2009</a:t>
            </a:fld>
            <a:endParaRPr lang="en-US" dirty="0"/>
          </a:p>
        </p:txBody>
      </p:sp>
      <p:sp>
        <p:nvSpPr>
          <p:cNvPr id="22531" name="Slide Number Placeholder 8"/>
          <p:cNvSpPr>
            <a:spLocks noGrp="1"/>
          </p:cNvSpPr>
          <p:nvPr>
            <p:ph type="sldNum" sz="quarter" idx="12"/>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DC92558-FDEE-4DE6-AEA1-2765EABBC04F}" type="slidenum">
              <a:rPr lang="en-US"/>
              <a:pPr fontAlgn="base">
                <a:spcBef>
                  <a:spcPct val="0"/>
                </a:spcBef>
                <a:spcAft>
                  <a:spcPct val="0"/>
                </a:spcAft>
                <a:defRPr/>
              </a:pPr>
              <a:t>13</a:t>
            </a:fld>
            <a:endParaRPr lang="en-US" dirty="0"/>
          </a:p>
        </p:txBody>
      </p:sp>
      <p:sp>
        <p:nvSpPr>
          <p:cNvPr id="22532" name="Rectangle 9"/>
          <p:cNvSpPr>
            <a:spLocks noChangeArrowheads="1"/>
          </p:cNvSpPr>
          <p:nvPr/>
        </p:nvSpPr>
        <p:spPr bwMode="auto">
          <a:xfrm>
            <a:off x="2614613" y="257175"/>
            <a:ext cx="4006850" cy="769938"/>
          </a:xfrm>
          <a:prstGeom prst="rect">
            <a:avLst/>
          </a:prstGeom>
          <a:noFill/>
          <a:ln w="9525">
            <a:noFill/>
            <a:miter lim="800000"/>
            <a:headEnd/>
            <a:tailEnd/>
          </a:ln>
        </p:spPr>
        <p:txBody>
          <a:bodyPr wrap="none">
            <a:spAutoFit/>
          </a:bodyPr>
          <a:lstStyle/>
          <a:p>
            <a:r>
              <a:rPr lang="en-US" sz="4400" b="1">
                <a:latin typeface="Akron"/>
              </a:rPr>
              <a:t>Case Study:</a:t>
            </a:r>
          </a:p>
        </p:txBody>
      </p:sp>
      <p:sp>
        <p:nvSpPr>
          <p:cNvPr id="10" name="Rectangle 4"/>
          <p:cNvSpPr>
            <a:spLocks noChangeArrowheads="1"/>
          </p:cNvSpPr>
          <p:nvPr/>
        </p:nvSpPr>
        <p:spPr bwMode="auto">
          <a:xfrm>
            <a:off x="1071563" y="1543050"/>
            <a:ext cx="2214562" cy="768350"/>
          </a:xfrm>
          <a:prstGeom prst="rect">
            <a:avLst/>
          </a:prstGeom>
          <a:noFill/>
          <a:ln w="9525">
            <a:noFill/>
            <a:miter lim="800000"/>
            <a:headEnd/>
            <a:tailEnd/>
          </a:ln>
        </p:spPr>
        <p:txBody>
          <a:bodyPr>
            <a:spAutoFit/>
          </a:bodyPr>
          <a:lstStyle/>
          <a:p>
            <a:r>
              <a:rPr lang="en-US" sz="4400" b="1">
                <a:latin typeface="Akron"/>
              </a:rPr>
              <a:t>Corpus  </a:t>
            </a:r>
          </a:p>
        </p:txBody>
      </p:sp>
      <p:sp>
        <p:nvSpPr>
          <p:cNvPr id="12" name="Rectangle 4"/>
          <p:cNvSpPr>
            <a:spLocks noChangeArrowheads="1"/>
          </p:cNvSpPr>
          <p:nvPr/>
        </p:nvSpPr>
        <p:spPr bwMode="auto">
          <a:xfrm>
            <a:off x="3316288" y="1543050"/>
            <a:ext cx="5468937" cy="768350"/>
          </a:xfrm>
          <a:prstGeom prst="rect">
            <a:avLst/>
          </a:prstGeom>
          <a:noFill/>
          <a:ln w="9525">
            <a:noFill/>
            <a:miter lim="800000"/>
            <a:headEnd/>
            <a:tailEnd/>
          </a:ln>
        </p:spPr>
        <p:txBody>
          <a:bodyPr>
            <a:spAutoFit/>
          </a:bodyPr>
          <a:lstStyle/>
          <a:p>
            <a:r>
              <a:rPr lang="en-US" sz="4400" b="1">
                <a:latin typeface="Akron"/>
              </a:rPr>
              <a:t>of TUI and JFLT </a:t>
            </a:r>
          </a:p>
        </p:txBody>
      </p:sp>
      <p:sp>
        <p:nvSpPr>
          <p:cNvPr id="22" name="Rettangolo 21"/>
          <p:cNvSpPr>
            <a:spLocks noChangeArrowheads="1"/>
          </p:cNvSpPr>
          <p:nvPr/>
        </p:nvSpPr>
        <p:spPr bwMode="auto">
          <a:xfrm>
            <a:off x="428625" y="285750"/>
            <a:ext cx="8286750" cy="708025"/>
          </a:xfrm>
          <a:prstGeom prst="rect">
            <a:avLst/>
          </a:prstGeom>
          <a:noFill/>
          <a:ln w="9525">
            <a:noFill/>
            <a:miter lim="800000"/>
            <a:headEnd/>
            <a:tailEnd/>
          </a:ln>
        </p:spPr>
        <p:txBody>
          <a:bodyPr>
            <a:spAutoFit/>
          </a:bodyPr>
          <a:lstStyle/>
          <a:p>
            <a:pPr marL="363538" indent="-363538" algn="ctr"/>
            <a:r>
              <a:rPr lang="en-GB" sz="4000" b="1">
                <a:latin typeface="Akron"/>
              </a:rPr>
              <a:t>COMPARISON BETWEEN:</a:t>
            </a:r>
            <a:endParaRPr lang="en-US" sz="4000" b="1">
              <a:latin typeface="Akron"/>
            </a:endParaRPr>
          </a:p>
        </p:txBody>
      </p:sp>
      <p:sp>
        <p:nvSpPr>
          <p:cNvPr id="23" name="Rettangolo 22"/>
          <p:cNvSpPr>
            <a:spLocks noChangeArrowheads="1"/>
          </p:cNvSpPr>
          <p:nvPr/>
        </p:nvSpPr>
        <p:spPr bwMode="auto">
          <a:xfrm>
            <a:off x="285750" y="1225550"/>
            <a:ext cx="5106988" cy="708025"/>
          </a:xfrm>
          <a:prstGeom prst="rect">
            <a:avLst/>
          </a:prstGeom>
          <a:noFill/>
          <a:ln w="9525">
            <a:noFill/>
            <a:miter lim="800000"/>
            <a:headEnd/>
            <a:tailEnd/>
          </a:ln>
        </p:spPr>
        <p:txBody>
          <a:bodyPr>
            <a:spAutoFit/>
          </a:bodyPr>
          <a:lstStyle/>
          <a:p>
            <a:pPr marL="363538" indent="-363538">
              <a:buFont typeface="Akron"/>
              <a:buChar char="-"/>
            </a:pPr>
            <a:r>
              <a:rPr lang="en-GB" sz="4000">
                <a:latin typeface="Akron"/>
              </a:rPr>
              <a:t>military English</a:t>
            </a:r>
            <a:endParaRPr lang="en-US" sz="4000">
              <a:latin typeface="Calibri" pitchFamily="34" charset="0"/>
            </a:endParaRPr>
          </a:p>
        </p:txBody>
      </p:sp>
      <p:sp>
        <p:nvSpPr>
          <p:cNvPr id="24" name="Rettangolo 23"/>
          <p:cNvSpPr>
            <a:spLocks noChangeArrowheads="1"/>
          </p:cNvSpPr>
          <p:nvPr/>
        </p:nvSpPr>
        <p:spPr bwMode="auto">
          <a:xfrm>
            <a:off x="2143125" y="3719513"/>
            <a:ext cx="6281738" cy="708025"/>
          </a:xfrm>
          <a:prstGeom prst="rect">
            <a:avLst/>
          </a:prstGeom>
          <a:noFill/>
          <a:ln w="9525">
            <a:noFill/>
            <a:miter lim="800000"/>
            <a:headEnd/>
            <a:tailEnd/>
          </a:ln>
        </p:spPr>
        <p:txBody>
          <a:bodyPr wrap="none">
            <a:spAutoFit/>
          </a:bodyPr>
          <a:lstStyle/>
          <a:p>
            <a:pPr marL="363538" indent="-363538" algn="ctr"/>
            <a:r>
              <a:rPr lang="en-GB" sz="4000" b="1">
                <a:latin typeface="Akron"/>
              </a:rPr>
              <a:t>LIST OF </a:t>
            </a:r>
            <a:r>
              <a:rPr lang="en-GB" sz="4000" b="1" u="sng">
                <a:latin typeface="Akron"/>
              </a:rPr>
              <a:t>KEY WORDS </a:t>
            </a:r>
            <a:endParaRPr lang="en-US" sz="4000" b="1" u="sng">
              <a:latin typeface="Akron"/>
            </a:endParaRPr>
          </a:p>
        </p:txBody>
      </p:sp>
      <p:sp>
        <p:nvSpPr>
          <p:cNvPr id="25" name="Rettangolo 24"/>
          <p:cNvSpPr>
            <a:spLocks noChangeArrowheads="1"/>
          </p:cNvSpPr>
          <p:nvPr/>
        </p:nvSpPr>
        <p:spPr bwMode="auto">
          <a:xfrm>
            <a:off x="285750" y="2165350"/>
            <a:ext cx="8858250" cy="1323975"/>
          </a:xfrm>
          <a:prstGeom prst="rect">
            <a:avLst/>
          </a:prstGeom>
          <a:noFill/>
          <a:ln w="9525">
            <a:noFill/>
            <a:miter lim="800000"/>
            <a:headEnd/>
            <a:tailEnd/>
          </a:ln>
        </p:spPr>
        <p:txBody>
          <a:bodyPr>
            <a:spAutoFit/>
          </a:bodyPr>
          <a:lstStyle/>
          <a:p>
            <a:pPr marL="363538" indent="-363538">
              <a:buFont typeface="Akron"/>
              <a:buChar char="-"/>
            </a:pPr>
            <a:r>
              <a:rPr lang="en-GB" sz="4000">
                <a:latin typeface="Akron"/>
              </a:rPr>
              <a:t>more specific geopolitical language</a:t>
            </a:r>
            <a:endParaRPr lang="en-US" sz="4000">
              <a:latin typeface="Calibri" pitchFamily="34" charset="0"/>
            </a:endParaRPr>
          </a:p>
        </p:txBody>
      </p:sp>
      <p:sp>
        <p:nvSpPr>
          <p:cNvPr id="26" name="Rettangolo 25"/>
          <p:cNvSpPr>
            <a:spLocks noChangeArrowheads="1"/>
          </p:cNvSpPr>
          <p:nvPr/>
        </p:nvSpPr>
        <p:spPr bwMode="auto">
          <a:xfrm>
            <a:off x="285750" y="4659313"/>
            <a:ext cx="8643938" cy="708025"/>
          </a:xfrm>
          <a:prstGeom prst="rect">
            <a:avLst/>
          </a:prstGeom>
          <a:noFill/>
          <a:ln w="9525">
            <a:noFill/>
            <a:miter lim="800000"/>
            <a:headEnd/>
            <a:tailEnd/>
          </a:ln>
        </p:spPr>
        <p:txBody>
          <a:bodyPr>
            <a:spAutoFit/>
          </a:bodyPr>
          <a:lstStyle/>
          <a:p>
            <a:pPr marL="363538" indent="-363538">
              <a:buFont typeface="Akron"/>
              <a:buChar char="-"/>
            </a:pPr>
            <a:r>
              <a:rPr lang="en-GB" sz="4000">
                <a:latin typeface="Akron"/>
              </a:rPr>
              <a:t>5000 words from TUI</a:t>
            </a:r>
            <a:endParaRPr lang="en-US" sz="4000">
              <a:latin typeface="Calibri" pitchFamily="34" charset="0"/>
            </a:endParaRPr>
          </a:p>
        </p:txBody>
      </p:sp>
      <p:sp>
        <p:nvSpPr>
          <p:cNvPr id="27" name="Rettangolo 26"/>
          <p:cNvSpPr>
            <a:spLocks noChangeArrowheads="1"/>
          </p:cNvSpPr>
          <p:nvPr/>
        </p:nvSpPr>
        <p:spPr bwMode="auto">
          <a:xfrm>
            <a:off x="250825" y="5599113"/>
            <a:ext cx="8893175" cy="708025"/>
          </a:xfrm>
          <a:prstGeom prst="rect">
            <a:avLst/>
          </a:prstGeom>
          <a:noFill/>
          <a:ln w="9525">
            <a:noFill/>
            <a:miter lim="800000"/>
            <a:headEnd/>
            <a:tailEnd/>
          </a:ln>
        </p:spPr>
        <p:txBody>
          <a:bodyPr>
            <a:spAutoFit/>
          </a:bodyPr>
          <a:lstStyle/>
          <a:p>
            <a:pPr marL="363538" indent="-363538">
              <a:buFont typeface="Akron"/>
              <a:buChar char="-"/>
            </a:pPr>
            <a:r>
              <a:rPr lang="en-GB" sz="4000">
                <a:latin typeface="Akron"/>
              </a:rPr>
              <a:t>10.000 from JFLT</a:t>
            </a:r>
            <a:endParaRPr lang="en-US" sz="40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afterEffect">
                                  <p:stCondLst>
                                    <p:cond delay="0"/>
                                  </p:stCondLst>
                                  <p:childTnLst>
                                    <p:animMotion origin="layout" path="M 0 0  L -0.25 0  E" pathEditMode="relative" ptsTypes="">
                                      <p:cBhvr>
                                        <p:cTn id="6" dur="1000" fill="hold"/>
                                        <p:tgtEl>
                                          <p:spTgt spid="22532"/>
                                        </p:tgtEl>
                                        <p:attrNameLst>
                                          <p:attrName>ppt_x</p:attrName>
                                          <p:attrName>ppt_y</p:attrName>
                                        </p:attrNameLst>
                                      </p:cBhvr>
                                    </p:animMotion>
                                  </p:childTnLst>
                                </p:cTn>
                              </p:par>
                              <p:par>
                                <p:cTn id="7" presetID="1" presetClass="exit"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hidden"/>
                                      </p:to>
                                    </p:set>
                                  </p:childTnLst>
                                </p:cTn>
                              </p:par>
                              <p:par>
                                <p:cTn id="9" presetID="56" presetClass="path" presetSubtype="0" accel="50000" decel="50000" fill="hold" grpId="0" nodeType="withEffect">
                                  <p:stCondLst>
                                    <p:cond delay="0"/>
                                  </p:stCondLst>
                                  <p:childTnLst>
                                    <p:animMotion origin="layout" path="M -1.66667E-6 1.48148E-6 L 0.34792 -0.1875 " pathEditMode="relative" rAng="0" ptsTypes="AA">
                                      <p:cBhvr>
                                        <p:cTn id="10" dur="1000" fill="hold"/>
                                        <p:tgtEl>
                                          <p:spTgt spid="10"/>
                                        </p:tgtEl>
                                        <p:attrNameLst>
                                          <p:attrName>ppt_x</p:attrName>
                                          <p:attrName>ppt_y</p:attrName>
                                        </p:attrNameLst>
                                      </p:cBhvr>
                                      <p:rCtr x="174" y="-94"/>
                                    </p:animMotion>
                                  </p:childTnLst>
                                </p:cTn>
                              </p:par>
                            </p:childTnLst>
                          </p:cTn>
                        </p:par>
                        <p:par>
                          <p:cTn id="11" fill="hold">
                            <p:stCondLst>
                              <p:cond delay="1000"/>
                            </p:stCondLst>
                            <p:childTnLst>
                              <p:par>
                                <p:cTn id="12" presetID="10" presetClass="exit" presetSubtype="0" fill="hold" grpId="1" nodeType="afterEffect">
                                  <p:stCondLst>
                                    <p:cond delay="1500"/>
                                  </p:stCondLst>
                                  <p:childTnLst>
                                    <p:animEffect transition="out" filter="fade">
                                      <p:cBhvr>
                                        <p:cTn id="13" dur="500"/>
                                        <p:tgtEl>
                                          <p:spTgt spid="10"/>
                                        </p:tgtEl>
                                      </p:cBhvr>
                                    </p:animEffect>
                                    <p:set>
                                      <p:cBhvr>
                                        <p:cTn id="14" dur="1" fill="hold">
                                          <p:stCondLst>
                                            <p:cond delay="499"/>
                                          </p:stCondLst>
                                        </p:cTn>
                                        <p:tgtEl>
                                          <p:spTgt spid="10"/>
                                        </p:tgtEl>
                                        <p:attrNameLst>
                                          <p:attrName>style.visibility</p:attrName>
                                        </p:attrNameLst>
                                      </p:cBhvr>
                                      <p:to>
                                        <p:strVal val="hidden"/>
                                      </p:to>
                                    </p:set>
                                  </p:childTnLst>
                                </p:cTn>
                              </p:par>
                              <p:par>
                                <p:cTn id="15" presetID="10" presetClass="exit" presetSubtype="0" fill="hold" grpId="1" nodeType="withEffect">
                                  <p:stCondLst>
                                    <p:cond delay="1500"/>
                                  </p:stCondLst>
                                  <p:childTnLst>
                                    <p:animEffect transition="out" filter="fade">
                                      <p:cBhvr>
                                        <p:cTn id="16" dur="500"/>
                                        <p:tgtEl>
                                          <p:spTgt spid="22532"/>
                                        </p:tgtEl>
                                      </p:cBhvr>
                                    </p:animEffect>
                                    <p:set>
                                      <p:cBhvr>
                                        <p:cTn id="17" dur="1" fill="hold">
                                          <p:stCondLst>
                                            <p:cond delay="499"/>
                                          </p:stCondLst>
                                        </p:cTn>
                                        <p:tgtEl>
                                          <p:spTgt spid="22532"/>
                                        </p:tgtEl>
                                        <p:attrNameLst>
                                          <p:attrName>style.visibility</p:attrName>
                                        </p:attrNameLst>
                                      </p:cBhvr>
                                      <p:to>
                                        <p:strVal val="hidden"/>
                                      </p:to>
                                    </p:set>
                                  </p:childTnLst>
                                </p:cTn>
                              </p:par>
                            </p:childTnLst>
                          </p:cTn>
                        </p:par>
                        <p:par>
                          <p:cTn id="18" fill="hold">
                            <p:stCondLst>
                              <p:cond delay="3000"/>
                            </p:stCondLst>
                            <p:childTnLst>
                              <p:par>
                                <p:cTn id="19" presetID="9"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dissolve">
                                      <p:cBhvr>
                                        <p:cTn id="21" dur="500"/>
                                        <p:tgtEl>
                                          <p:spTgt spid="22"/>
                                        </p:tgtEl>
                                      </p:cBhvr>
                                    </p:animEffect>
                                  </p:childTnLst>
                                </p:cTn>
                              </p:par>
                            </p:childTnLst>
                          </p:cTn>
                        </p:par>
                        <p:par>
                          <p:cTn id="22" fill="hold">
                            <p:stCondLst>
                              <p:cond delay="3500"/>
                            </p:stCondLst>
                            <p:childTnLst>
                              <p:par>
                                <p:cTn id="23" presetID="9" presetClass="entr" presetSubtype="0"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dissolve">
                                      <p:cBhvr>
                                        <p:cTn id="25" dur="500"/>
                                        <p:tgtEl>
                                          <p:spTgt spid="23"/>
                                        </p:tgtEl>
                                      </p:cBhvr>
                                    </p:animEffect>
                                  </p:childTnLst>
                                </p:cTn>
                              </p:par>
                            </p:childTnLst>
                          </p:cTn>
                        </p:par>
                        <p:par>
                          <p:cTn id="26" fill="hold">
                            <p:stCondLst>
                              <p:cond delay="4000"/>
                            </p:stCondLst>
                            <p:childTnLst>
                              <p:par>
                                <p:cTn id="27" presetID="9" presetClass="entr" presetSubtype="0"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dissolv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dissolve">
                                      <p:cBhvr>
                                        <p:cTn id="34" dur="500"/>
                                        <p:tgtEl>
                                          <p:spTgt spid="24"/>
                                        </p:tgtEl>
                                      </p:cBhvr>
                                    </p:animEffect>
                                  </p:childTnLst>
                                </p:cTn>
                              </p:par>
                            </p:childTnLst>
                          </p:cTn>
                        </p:par>
                        <p:par>
                          <p:cTn id="35" fill="hold">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dissolve">
                                      <p:cBhvr>
                                        <p:cTn id="38" dur="500"/>
                                        <p:tgtEl>
                                          <p:spTgt spid="26"/>
                                        </p:tgtEl>
                                      </p:cBhvr>
                                    </p:animEffect>
                                  </p:childTnLst>
                                </p:cTn>
                              </p:par>
                            </p:childTnLst>
                          </p:cTn>
                        </p:par>
                        <p:par>
                          <p:cTn id="39" fill="hold">
                            <p:stCondLst>
                              <p:cond delay="1000"/>
                            </p:stCondLst>
                            <p:childTnLst>
                              <p:par>
                                <p:cTn id="40" presetID="9"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dissolve">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P spid="22532" grpId="1"/>
      <p:bldP spid="10" grpId="0"/>
      <p:bldP spid="10" grpId="1"/>
      <p:bldP spid="12" grpId="0"/>
      <p:bldP spid="22" grpId="0"/>
      <p:bldP spid="23" grpId="0"/>
      <p:bldP spid="24" grpId="0"/>
      <p:bldP spid="25" grpId="0"/>
      <p:bldP spid="26"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3988"/>
            <a:ext cx="8229600" cy="631825"/>
          </a:xfrm>
        </p:spPr>
        <p:txBody>
          <a:bodyPr rtlCol="0">
            <a:normAutofit fontScale="90000"/>
          </a:bodyPr>
          <a:lstStyle/>
          <a:p>
            <a:pPr fontAlgn="auto">
              <a:spcAft>
                <a:spcPts val="0"/>
              </a:spcAft>
              <a:defRPr/>
            </a:pPr>
            <a:r>
              <a:rPr lang="en-US" b="1" dirty="0" smtClean="0">
                <a:latin typeface="Akron" pitchFamily="2" charset="0"/>
              </a:rPr>
              <a:t>CASE STUDY</a:t>
            </a:r>
          </a:p>
        </p:txBody>
      </p:sp>
      <p:sp>
        <p:nvSpPr>
          <p:cNvPr id="4" name="Date Placeholder 3"/>
          <p:cNvSpPr>
            <a:spLocks noGrp="1"/>
          </p:cNvSpPr>
          <p:nvPr>
            <p:ph type="dt" sz="quarter" idx="10"/>
          </p:nvPr>
        </p:nvSpPr>
        <p:spPr/>
        <p:txBody>
          <a:bodyPr/>
          <a:lstStyle/>
          <a:p>
            <a:pPr>
              <a:defRPr/>
            </a:pPr>
            <a:fld id="{30F9ED92-438E-4968-9F33-2435B14D6C5A}" type="datetime4">
              <a:rPr lang="it-IT"/>
              <a:pPr>
                <a:defRPr/>
              </a:pPr>
              <a:t>9 luglio 2009</a:t>
            </a:fld>
            <a:endParaRPr lang="en-US" dirty="0"/>
          </a:p>
        </p:txBody>
      </p:sp>
      <p:sp>
        <p:nvSpPr>
          <p:cNvPr id="23556" name="Slide Number Placeholder 4"/>
          <p:cNvSpPr>
            <a:spLocks noGrp="1"/>
          </p:cNvSpPr>
          <p:nvPr>
            <p:ph type="sldNum" sz="quarter" idx="12"/>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F07FB97B-6125-4B72-878B-F3907082C5AA}" type="slidenum">
              <a:rPr lang="en-US"/>
              <a:pPr fontAlgn="base">
                <a:spcBef>
                  <a:spcPct val="0"/>
                </a:spcBef>
                <a:spcAft>
                  <a:spcPct val="0"/>
                </a:spcAft>
                <a:defRPr/>
              </a:pPr>
              <a:t>14</a:t>
            </a:fld>
            <a:endParaRPr lang="en-US" dirty="0"/>
          </a:p>
        </p:txBody>
      </p:sp>
      <p:sp>
        <p:nvSpPr>
          <p:cNvPr id="6" name="Rectangle 5"/>
          <p:cNvSpPr/>
          <p:nvPr/>
        </p:nvSpPr>
        <p:spPr>
          <a:xfrm>
            <a:off x="71438" y="2911144"/>
            <a:ext cx="9072594" cy="1446550"/>
          </a:xfrm>
          <a:prstGeom prst="rect">
            <a:avLst/>
          </a:prstGeom>
        </p:spPr>
        <p:txBody>
          <a:bodyPr>
            <a:spAutoFit/>
          </a:bodyPr>
          <a:lstStyle/>
          <a:p>
            <a:pPr marL="6350" lvl="7" algn="ctr" defTabSz="457200">
              <a:defRPr/>
            </a:pPr>
            <a:r>
              <a:rPr lang="en-US" sz="4400" b="1" dirty="0">
                <a:latin typeface="Akron" pitchFamily="2" charset="0"/>
              </a:rPr>
              <a:t>STANAG Level three</a:t>
            </a:r>
          </a:p>
          <a:p>
            <a:pPr marL="6350" lvl="7" algn="ctr" defTabSz="457200">
              <a:defRPr/>
            </a:pPr>
            <a:r>
              <a:rPr lang="en-US" sz="4400" b="1" dirty="0">
                <a:latin typeface="Akron" pitchFamily="2" charset="0"/>
              </a:rPr>
              <a:t>reading comprehension</a:t>
            </a:r>
          </a:p>
        </p:txBody>
      </p:sp>
      <p:sp>
        <p:nvSpPr>
          <p:cNvPr id="7" name="Rectangle 6"/>
          <p:cNvSpPr>
            <a:spLocks noChangeArrowheads="1"/>
          </p:cNvSpPr>
          <p:nvPr/>
        </p:nvSpPr>
        <p:spPr bwMode="auto">
          <a:xfrm>
            <a:off x="428625" y="5576888"/>
            <a:ext cx="2927350" cy="923925"/>
          </a:xfrm>
          <a:prstGeom prst="rect">
            <a:avLst/>
          </a:prstGeom>
          <a:noFill/>
          <a:ln w="9525">
            <a:noFill/>
            <a:miter lim="800000"/>
            <a:headEnd/>
            <a:tailEnd/>
          </a:ln>
        </p:spPr>
        <p:txBody>
          <a:bodyPr wrap="none">
            <a:spAutoFit/>
          </a:bodyPr>
          <a:lstStyle/>
          <a:p>
            <a:r>
              <a:rPr lang="en-US" sz="5400" b="1">
                <a:latin typeface="Akron"/>
              </a:rPr>
              <a:t>Mini TUI</a:t>
            </a:r>
          </a:p>
        </p:txBody>
      </p:sp>
      <p:sp>
        <p:nvSpPr>
          <p:cNvPr id="8" name="Rectangle 7"/>
          <p:cNvSpPr>
            <a:spLocks noChangeArrowheads="1"/>
          </p:cNvSpPr>
          <p:nvPr/>
        </p:nvSpPr>
        <p:spPr bwMode="auto">
          <a:xfrm>
            <a:off x="5214938" y="5576888"/>
            <a:ext cx="3530600" cy="923925"/>
          </a:xfrm>
          <a:prstGeom prst="rect">
            <a:avLst/>
          </a:prstGeom>
          <a:noFill/>
          <a:ln w="9525">
            <a:noFill/>
            <a:miter lim="800000"/>
            <a:headEnd/>
            <a:tailEnd/>
          </a:ln>
        </p:spPr>
        <p:txBody>
          <a:bodyPr wrap="none">
            <a:spAutoFit/>
          </a:bodyPr>
          <a:lstStyle/>
          <a:p>
            <a:r>
              <a:rPr lang="en-US" sz="5400" b="1">
                <a:latin typeface="Akron"/>
              </a:rPr>
              <a:t>Mini JFLT</a:t>
            </a:r>
          </a:p>
        </p:txBody>
      </p:sp>
      <p:sp>
        <p:nvSpPr>
          <p:cNvPr id="9" name="Rectangle 6"/>
          <p:cNvSpPr>
            <a:spLocks noChangeArrowheads="1"/>
          </p:cNvSpPr>
          <p:nvPr/>
        </p:nvSpPr>
        <p:spPr bwMode="auto">
          <a:xfrm>
            <a:off x="3143250" y="1820863"/>
            <a:ext cx="2868613" cy="1200150"/>
          </a:xfrm>
          <a:prstGeom prst="rect">
            <a:avLst/>
          </a:prstGeom>
          <a:noFill/>
          <a:ln w="9525">
            <a:noFill/>
            <a:miter lim="800000"/>
            <a:headEnd/>
            <a:tailEnd/>
          </a:ln>
        </p:spPr>
        <p:txBody>
          <a:bodyPr wrap="none">
            <a:spAutoFit/>
          </a:bodyPr>
          <a:lstStyle/>
          <a:p>
            <a:r>
              <a:rPr lang="en-US" sz="7200" b="1">
                <a:latin typeface="Akron"/>
              </a:rPr>
              <a:t>ONLY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par>
                          <p:cTn id="10" fill="hold">
                            <p:stCondLst>
                              <p:cond delay="2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gtEl>
                                        <p:attrNameLst>
                                          <p:attrName>fillcolor</p:attrName>
                                        </p:attrNameLst>
                                      </p:cBhvr>
                                      <p:tavLst>
                                        <p:tav tm="0">
                                          <p:val>
                                            <p:clrVal>
                                              <a:schemeClr val="accent2"/>
                                            </p:clrVal>
                                          </p:val>
                                        </p:tav>
                                        <p:tav tm="50000">
                                          <p:val>
                                            <p:clrVal>
                                              <a:schemeClr val="hlink"/>
                                            </p:clrVal>
                                          </p:val>
                                        </p:tav>
                                      </p:tavLst>
                                    </p:anim>
                                    <p:set>
                                      <p:cBhvr>
                                        <p:cTn id="15" dur="80"/>
                                        <p:tgtEl>
                                          <p:spTgt spid="6"/>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7"/>
                                        </p:tgtEl>
                                        <p:attrNameLst>
                                          <p:attrName>style.visibility</p:attrName>
                                        </p:attrNameLst>
                                      </p:cBhvr>
                                      <p:to>
                                        <p:strVal val="visible"/>
                                      </p:to>
                                    </p:set>
                                    <p:anim calcmode="discrete" valueType="clr">
                                      <p:cBhvr override="childStyle">
                                        <p:cTn id="20"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7"/>
                                        </p:tgtEl>
                                        <p:attrNameLst>
                                          <p:attrName>fillcolor</p:attrName>
                                        </p:attrNameLst>
                                      </p:cBhvr>
                                      <p:tavLst>
                                        <p:tav tm="0">
                                          <p:val>
                                            <p:clrVal>
                                              <a:schemeClr val="accent2"/>
                                            </p:clrVal>
                                          </p:val>
                                        </p:tav>
                                        <p:tav tm="50000">
                                          <p:val>
                                            <p:clrVal>
                                              <a:schemeClr val="hlink"/>
                                            </p:clrVal>
                                          </p:val>
                                        </p:tav>
                                      </p:tavLst>
                                    </p:anim>
                                    <p:set>
                                      <p:cBhvr>
                                        <p:cTn id="22" dur="80"/>
                                        <p:tgtEl>
                                          <p:spTgt spid="7"/>
                                        </p:tgtEl>
                                        <p:attrNameLst>
                                          <p:attrName>fill.type</p:attrName>
                                        </p:attrNameLst>
                                      </p:cBhvr>
                                      <p:to>
                                        <p:strVal val="solid"/>
                                      </p:to>
                                    </p:set>
                                  </p:childTnLst>
                                </p:cTn>
                              </p:par>
                            </p:childTnLst>
                          </p:cTn>
                        </p:par>
                        <p:par>
                          <p:cTn id="23" fill="hold">
                            <p:stCondLst>
                              <p:cond delay="320"/>
                            </p:stCondLst>
                            <p:childTnLst>
                              <p:par>
                                <p:cTn id="24" presetID="27" presetClass="entr" presetSubtype="0" fill="hold" grpId="0" nodeType="afterEffect">
                                  <p:stCondLst>
                                    <p:cond delay="1000"/>
                                  </p:stCondLst>
                                  <p:iterate type="lt">
                                    <p:tmPct val="50000"/>
                                  </p:iterate>
                                  <p:childTnLst>
                                    <p:set>
                                      <p:cBhvr>
                                        <p:cTn id="25" dur="1" fill="hold">
                                          <p:stCondLst>
                                            <p:cond delay="0"/>
                                          </p:stCondLst>
                                        </p:cTn>
                                        <p:tgtEl>
                                          <p:spTgt spid="8"/>
                                        </p:tgtEl>
                                        <p:attrNameLst>
                                          <p:attrName>style.visibility</p:attrName>
                                        </p:attrNameLst>
                                      </p:cBhvr>
                                      <p:to>
                                        <p:strVal val="visible"/>
                                      </p:to>
                                    </p:set>
                                    <p:anim calcmode="discrete" valueType="clr">
                                      <p:cBhvr override="childStyle">
                                        <p:cTn id="26"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8"/>
                                        </p:tgtEl>
                                        <p:attrNameLst>
                                          <p:attrName>fillcolor</p:attrName>
                                        </p:attrNameLst>
                                      </p:cBhvr>
                                      <p:tavLst>
                                        <p:tav tm="0">
                                          <p:val>
                                            <p:clrVal>
                                              <a:schemeClr val="accent2"/>
                                            </p:clrVal>
                                          </p:val>
                                        </p:tav>
                                        <p:tav tm="50000">
                                          <p:val>
                                            <p:clrVal>
                                              <a:schemeClr val="hlink"/>
                                            </p:clrVal>
                                          </p:val>
                                        </p:tav>
                                      </p:tavLst>
                                    </p:anim>
                                    <p:set>
                                      <p:cBhvr>
                                        <p:cTn id="28"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4572000" y="0"/>
            <a:ext cx="4572000" cy="6858000"/>
          </a:xfrm>
          <a:prstGeom prst="rect">
            <a:avLst/>
          </a:prstGeom>
          <a:solidFill>
            <a:srgbClr val="99FFCC"/>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44" name="Rectangle 43"/>
          <p:cNvSpPr/>
          <p:nvPr/>
        </p:nvSpPr>
        <p:spPr>
          <a:xfrm>
            <a:off x="0" y="0"/>
            <a:ext cx="4572000" cy="685800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4" name="Date Placeholder 3"/>
          <p:cNvSpPr>
            <a:spLocks noGrp="1"/>
          </p:cNvSpPr>
          <p:nvPr>
            <p:ph type="dt" sz="quarter" idx="10"/>
          </p:nvPr>
        </p:nvSpPr>
        <p:spPr>
          <a:xfrm>
            <a:off x="1163638" y="6804025"/>
            <a:ext cx="1400175" cy="268288"/>
          </a:xfrm>
        </p:spPr>
        <p:txBody>
          <a:bodyPr/>
          <a:lstStyle/>
          <a:p>
            <a:pPr>
              <a:defRPr/>
            </a:pPr>
            <a:fld id="{07C6A23E-2404-4ADF-A4E9-2B744743912B}" type="datetime4">
              <a:rPr lang="it-IT"/>
              <a:pPr>
                <a:defRPr/>
              </a:pPr>
              <a:t>9 luglio 2009</a:t>
            </a:fld>
            <a:endParaRPr lang="en-US" dirty="0"/>
          </a:p>
        </p:txBody>
      </p:sp>
      <p:sp>
        <p:nvSpPr>
          <p:cNvPr id="24581" name="Slide Number Placeholder 4"/>
          <p:cNvSpPr>
            <a:spLocks noGrp="1"/>
          </p:cNvSpPr>
          <p:nvPr>
            <p:ph type="sldNum" sz="quarter" idx="12"/>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81803478-D0D5-40E3-9D54-1D79153D759C}" type="slidenum">
              <a:rPr lang="en-US"/>
              <a:pPr fontAlgn="base">
                <a:spcBef>
                  <a:spcPct val="0"/>
                </a:spcBef>
                <a:spcAft>
                  <a:spcPct val="0"/>
                </a:spcAft>
                <a:defRPr/>
              </a:pPr>
              <a:t>15</a:t>
            </a:fld>
            <a:endParaRPr lang="en-US" dirty="0"/>
          </a:p>
        </p:txBody>
      </p:sp>
      <p:grpSp>
        <p:nvGrpSpPr>
          <p:cNvPr id="2" name="Group 9"/>
          <p:cNvGrpSpPr/>
          <p:nvPr/>
        </p:nvGrpSpPr>
        <p:grpSpPr>
          <a:xfrm>
            <a:off x="285720" y="4341820"/>
            <a:ext cx="3071834" cy="1000132"/>
            <a:chOff x="368379" y="4714884"/>
            <a:chExt cx="3071834" cy="1357322"/>
          </a:xfrm>
          <a:solidFill>
            <a:srgbClr val="FFFF00"/>
          </a:solidFill>
        </p:grpSpPr>
        <p:sp>
          <p:nvSpPr>
            <p:cNvPr id="8" name="Rectangle 7"/>
            <p:cNvSpPr/>
            <p:nvPr/>
          </p:nvSpPr>
          <p:spPr>
            <a:xfrm>
              <a:off x="368379" y="4714884"/>
              <a:ext cx="3071834" cy="1357322"/>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9" name="Rectangle 8"/>
            <p:cNvSpPr/>
            <p:nvPr/>
          </p:nvSpPr>
          <p:spPr>
            <a:xfrm>
              <a:off x="430150" y="5072070"/>
              <a:ext cx="2938625" cy="769440"/>
            </a:xfrm>
            <a:prstGeom prst="rect">
              <a:avLst/>
            </a:prstGeom>
            <a:grpFill/>
          </p:spPr>
          <p:txBody>
            <a:bodyPr wrap="none">
              <a:spAutoFit/>
            </a:bodyPr>
            <a:lstStyle/>
            <a:p>
              <a:pPr fontAlgn="auto">
                <a:spcBef>
                  <a:spcPts val="0"/>
                </a:spcBef>
                <a:spcAft>
                  <a:spcPts val="0"/>
                </a:spcAft>
                <a:defRPr/>
              </a:pPr>
              <a:r>
                <a:rPr lang="en-US" sz="4400" b="1" dirty="0">
                  <a:latin typeface="Akron" pitchFamily="2" charset="0"/>
                </a:rPr>
                <a:t>LEVEL 2</a:t>
              </a:r>
            </a:p>
          </p:txBody>
        </p:sp>
      </p:grpSp>
      <p:grpSp>
        <p:nvGrpSpPr>
          <p:cNvPr id="3" name="Group 10"/>
          <p:cNvGrpSpPr/>
          <p:nvPr/>
        </p:nvGrpSpPr>
        <p:grpSpPr>
          <a:xfrm>
            <a:off x="327293" y="5548330"/>
            <a:ext cx="3071834" cy="1000132"/>
            <a:chOff x="357158" y="4714884"/>
            <a:chExt cx="3071834" cy="1357322"/>
          </a:xfrm>
          <a:solidFill>
            <a:srgbClr val="FFC000"/>
          </a:solidFill>
        </p:grpSpPr>
        <p:sp>
          <p:nvSpPr>
            <p:cNvPr id="12" name="Rectangle 11"/>
            <p:cNvSpPr/>
            <p:nvPr/>
          </p:nvSpPr>
          <p:spPr>
            <a:xfrm>
              <a:off x="357158" y="4714884"/>
              <a:ext cx="3071834" cy="1357322"/>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3" name="Rectangle 12"/>
            <p:cNvSpPr/>
            <p:nvPr/>
          </p:nvSpPr>
          <p:spPr>
            <a:xfrm>
              <a:off x="595956" y="5072071"/>
              <a:ext cx="2690160" cy="769440"/>
            </a:xfrm>
            <a:prstGeom prst="rect">
              <a:avLst/>
            </a:prstGeom>
            <a:grpFill/>
          </p:spPr>
          <p:txBody>
            <a:bodyPr wrap="none">
              <a:spAutoFit/>
            </a:bodyPr>
            <a:lstStyle/>
            <a:p>
              <a:pPr fontAlgn="auto">
                <a:spcBef>
                  <a:spcPts val="0"/>
                </a:spcBef>
                <a:spcAft>
                  <a:spcPts val="0"/>
                </a:spcAft>
                <a:defRPr/>
              </a:pPr>
              <a:r>
                <a:rPr lang="en-US" sz="4400" b="1" dirty="0">
                  <a:latin typeface="Akron" pitchFamily="2" charset="0"/>
                </a:rPr>
                <a:t>LEVEL 1</a:t>
              </a:r>
            </a:p>
          </p:txBody>
        </p:sp>
      </p:grpSp>
      <p:grpSp>
        <p:nvGrpSpPr>
          <p:cNvPr id="5" name="Group 13"/>
          <p:cNvGrpSpPr/>
          <p:nvPr/>
        </p:nvGrpSpPr>
        <p:grpSpPr>
          <a:xfrm>
            <a:off x="291330" y="3135311"/>
            <a:ext cx="3071834" cy="1000132"/>
            <a:chOff x="357158" y="4714884"/>
            <a:chExt cx="3071834" cy="1357322"/>
          </a:xfrm>
          <a:solidFill>
            <a:srgbClr val="99FF99"/>
          </a:solidFill>
        </p:grpSpPr>
        <p:sp>
          <p:nvSpPr>
            <p:cNvPr id="15" name="Rectangle 14"/>
            <p:cNvSpPr/>
            <p:nvPr/>
          </p:nvSpPr>
          <p:spPr>
            <a:xfrm>
              <a:off x="357158" y="4714884"/>
              <a:ext cx="3071834" cy="1357322"/>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6" name="Rectangle 15"/>
            <p:cNvSpPr/>
            <p:nvPr/>
          </p:nvSpPr>
          <p:spPr>
            <a:xfrm>
              <a:off x="422986" y="5072070"/>
              <a:ext cx="2904962" cy="769440"/>
            </a:xfrm>
            <a:prstGeom prst="rect">
              <a:avLst/>
            </a:prstGeom>
            <a:grpFill/>
          </p:spPr>
          <p:txBody>
            <a:bodyPr wrap="none">
              <a:spAutoFit/>
            </a:bodyPr>
            <a:lstStyle/>
            <a:p>
              <a:pPr fontAlgn="auto">
                <a:spcBef>
                  <a:spcPts val="0"/>
                </a:spcBef>
                <a:spcAft>
                  <a:spcPts val="0"/>
                </a:spcAft>
                <a:defRPr/>
              </a:pPr>
              <a:r>
                <a:rPr lang="en-US" sz="4400" b="1" dirty="0">
                  <a:latin typeface="Akron" pitchFamily="2" charset="0"/>
                </a:rPr>
                <a:t>LEVEL 3</a:t>
              </a:r>
            </a:p>
          </p:txBody>
        </p:sp>
      </p:grpSp>
      <p:grpSp>
        <p:nvGrpSpPr>
          <p:cNvPr id="6" name="Group 16"/>
          <p:cNvGrpSpPr/>
          <p:nvPr/>
        </p:nvGrpSpPr>
        <p:grpSpPr>
          <a:xfrm>
            <a:off x="285720" y="1928802"/>
            <a:ext cx="3071834" cy="1000132"/>
            <a:chOff x="357158" y="4714884"/>
            <a:chExt cx="3071834" cy="1357322"/>
          </a:xfrm>
          <a:solidFill>
            <a:schemeClr val="accent3">
              <a:lumMod val="40000"/>
              <a:lumOff val="60000"/>
            </a:schemeClr>
          </a:solidFill>
        </p:grpSpPr>
        <p:sp>
          <p:nvSpPr>
            <p:cNvPr id="18" name="Rectangle 17"/>
            <p:cNvSpPr/>
            <p:nvPr/>
          </p:nvSpPr>
          <p:spPr>
            <a:xfrm>
              <a:off x="357158" y="4714884"/>
              <a:ext cx="3071834" cy="1357322"/>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9" name="Rectangle 18"/>
            <p:cNvSpPr/>
            <p:nvPr/>
          </p:nvSpPr>
          <p:spPr>
            <a:xfrm>
              <a:off x="428596" y="5072070"/>
              <a:ext cx="2916183" cy="769440"/>
            </a:xfrm>
            <a:prstGeom prst="rect">
              <a:avLst/>
            </a:prstGeom>
            <a:grpFill/>
          </p:spPr>
          <p:txBody>
            <a:bodyPr wrap="none">
              <a:spAutoFit/>
            </a:bodyPr>
            <a:lstStyle/>
            <a:p>
              <a:pPr fontAlgn="auto">
                <a:spcBef>
                  <a:spcPts val="0"/>
                </a:spcBef>
                <a:spcAft>
                  <a:spcPts val="0"/>
                </a:spcAft>
                <a:defRPr/>
              </a:pPr>
              <a:r>
                <a:rPr lang="en-US" sz="4400" b="1" dirty="0">
                  <a:latin typeface="Akron" pitchFamily="2" charset="0"/>
                </a:rPr>
                <a:t>LEVEL 4</a:t>
              </a:r>
            </a:p>
          </p:txBody>
        </p:sp>
      </p:grpSp>
      <p:sp>
        <p:nvSpPr>
          <p:cNvPr id="20" name="Rectangle 19"/>
          <p:cNvSpPr>
            <a:spLocks noChangeArrowheads="1"/>
          </p:cNvSpPr>
          <p:nvPr/>
        </p:nvSpPr>
        <p:spPr bwMode="auto">
          <a:xfrm>
            <a:off x="1643063" y="301625"/>
            <a:ext cx="2182812" cy="769938"/>
          </a:xfrm>
          <a:prstGeom prst="rect">
            <a:avLst/>
          </a:prstGeom>
          <a:solidFill>
            <a:srgbClr val="FFFF00"/>
          </a:solidFill>
          <a:ln w="9525">
            <a:noFill/>
            <a:miter lim="800000"/>
            <a:headEnd/>
            <a:tailEnd/>
          </a:ln>
        </p:spPr>
        <p:txBody>
          <a:bodyPr>
            <a:spAutoFit/>
          </a:bodyPr>
          <a:lstStyle/>
          <a:p>
            <a:pPr algn="ctr"/>
            <a:r>
              <a:rPr lang="en-US" sz="4400" b="1">
                <a:latin typeface="Akron"/>
              </a:rPr>
              <a:t>TUI</a:t>
            </a:r>
          </a:p>
        </p:txBody>
      </p:sp>
      <p:sp>
        <p:nvSpPr>
          <p:cNvPr id="21" name="Rectangle 20"/>
          <p:cNvSpPr>
            <a:spLocks noChangeArrowheads="1"/>
          </p:cNvSpPr>
          <p:nvPr/>
        </p:nvSpPr>
        <p:spPr bwMode="auto">
          <a:xfrm>
            <a:off x="242888" y="285750"/>
            <a:ext cx="1828800" cy="769938"/>
          </a:xfrm>
          <a:prstGeom prst="rect">
            <a:avLst/>
          </a:prstGeom>
          <a:solidFill>
            <a:srgbClr val="FFFF00"/>
          </a:solidFill>
          <a:ln w="9525">
            <a:noFill/>
            <a:miter lim="800000"/>
            <a:headEnd/>
            <a:tailEnd/>
          </a:ln>
        </p:spPr>
        <p:txBody>
          <a:bodyPr>
            <a:spAutoFit/>
          </a:bodyPr>
          <a:lstStyle/>
          <a:p>
            <a:pPr algn="r"/>
            <a:r>
              <a:rPr lang="en-US" sz="4400" b="1">
                <a:latin typeface="Akron"/>
              </a:rPr>
              <a:t>MINI</a:t>
            </a:r>
          </a:p>
        </p:txBody>
      </p:sp>
      <p:sp>
        <p:nvSpPr>
          <p:cNvPr id="22" name="Rectangle 21"/>
          <p:cNvSpPr>
            <a:spLocks noChangeArrowheads="1"/>
          </p:cNvSpPr>
          <p:nvPr/>
        </p:nvSpPr>
        <p:spPr bwMode="auto">
          <a:xfrm>
            <a:off x="-61913" y="4340225"/>
            <a:ext cx="3776663" cy="1446213"/>
          </a:xfrm>
          <a:prstGeom prst="rect">
            <a:avLst/>
          </a:prstGeom>
          <a:noFill/>
          <a:ln w="9525">
            <a:noFill/>
            <a:miter lim="800000"/>
            <a:headEnd/>
            <a:tailEnd/>
          </a:ln>
        </p:spPr>
        <p:txBody>
          <a:bodyPr wrap="none">
            <a:spAutoFit/>
          </a:bodyPr>
          <a:lstStyle/>
          <a:p>
            <a:pPr algn="ctr"/>
            <a:r>
              <a:rPr lang="en-US" sz="4400" b="1">
                <a:latin typeface="Akron"/>
              </a:rPr>
              <a:t>10 </a:t>
            </a:r>
          </a:p>
          <a:p>
            <a:pPr algn="ctr"/>
            <a:r>
              <a:rPr lang="en-US" sz="4400" b="1">
                <a:latin typeface="Akron"/>
              </a:rPr>
              <a:t>QUESTIONS</a:t>
            </a:r>
          </a:p>
        </p:txBody>
      </p:sp>
      <p:sp>
        <p:nvSpPr>
          <p:cNvPr id="26" name="Date Placeholder 3"/>
          <p:cNvSpPr txBox="1">
            <a:spLocks/>
          </p:cNvSpPr>
          <p:nvPr/>
        </p:nvSpPr>
        <p:spPr>
          <a:xfrm>
            <a:off x="6399213" y="6804025"/>
            <a:ext cx="1400175" cy="268288"/>
          </a:xfrm>
          <a:prstGeom prst="rect">
            <a:avLst/>
          </a:prstGeom>
        </p:spPr>
        <p:txBody>
          <a:bodyPr anchor="ctr"/>
          <a:lstStyle/>
          <a:p>
            <a:pPr fontAlgn="auto">
              <a:spcBef>
                <a:spcPts val="0"/>
              </a:spcBef>
              <a:spcAft>
                <a:spcPts val="0"/>
              </a:spcAft>
              <a:defRPr/>
            </a:pPr>
            <a:fld id="{07C6A23E-2404-4ADF-A4E9-2B744743912B}" type="datetime4">
              <a:rPr lang="it-IT" sz="1200">
                <a:solidFill>
                  <a:schemeClr val="tx1">
                    <a:tint val="75000"/>
                  </a:schemeClr>
                </a:solidFill>
                <a:latin typeface="+mn-lt"/>
              </a:rPr>
              <a:pPr fontAlgn="auto">
                <a:spcBef>
                  <a:spcPts val="0"/>
                </a:spcBef>
                <a:spcAft>
                  <a:spcPts val="0"/>
                </a:spcAft>
                <a:defRPr/>
              </a:pPr>
              <a:t>9 luglio 2009</a:t>
            </a:fld>
            <a:endParaRPr lang="en-US" sz="1200" dirty="0">
              <a:solidFill>
                <a:schemeClr val="tx1">
                  <a:tint val="75000"/>
                </a:schemeClr>
              </a:solidFill>
              <a:latin typeface="+mn-lt"/>
            </a:endParaRPr>
          </a:p>
        </p:txBody>
      </p:sp>
      <p:grpSp>
        <p:nvGrpSpPr>
          <p:cNvPr id="7" name="Group 26"/>
          <p:cNvGrpSpPr/>
          <p:nvPr/>
        </p:nvGrpSpPr>
        <p:grpSpPr>
          <a:xfrm>
            <a:off x="5522440" y="4341822"/>
            <a:ext cx="3071834" cy="1000132"/>
            <a:chOff x="368379" y="4714884"/>
            <a:chExt cx="3071834" cy="1357322"/>
          </a:xfrm>
          <a:solidFill>
            <a:srgbClr val="FFFF00"/>
          </a:solidFill>
        </p:grpSpPr>
        <p:sp>
          <p:nvSpPr>
            <p:cNvPr id="28" name="Rectangle 27"/>
            <p:cNvSpPr/>
            <p:nvPr/>
          </p:nvSpPr>
          <p:spPr>
            <a:xfrm>
              <a:off x="368379" y="4714884"/>
              <a:ext cx="3071834" cy="1357322"/>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9" name="Rectangle 28"/>
            <p:cNvSpPr/>
            <p:nvPr/>
          </p:nvSpPr>
          <p:spPr>
            <a:xfrm>
              <a:off x="430150" y="5072070"/>
              <a:ext cx="2938625" cy="769440"/>
            </a:xfrm>
            <a:prstGeom prst="rect">
              <a:avLst/>
            </a:prstGeom>
            <a:grpFill/>
          </p:spPr>
          <p:txBody>
            <a:bodyPr wrap="none">
              <a:spAutoFit/>
            </a:bodyPr>
            <a:lstStyle/>
            <a:p>
              <a:pPr fontAlgn="auto">
                <a:spcBef>
                  <a:spcPts val="0"/>
                </a:spcBef>
                <a:spcAft>
                  <a:spcPts val="0"/>
                </a:spcAft>
                <a:defRPr/>
              </a:pPr>
              <a:r>
                <a:rPr lang="en-US" sz="4400" b="1" dirty="0">
                  <a:latin typeface="Akron" pitchFamily="2" charset="0"/>
                </a:rPr>
                <a:t>LEVEL 2</a:t>
              </a:r>
            </a:p>
          </p:txBody>
        </p:sp>
      </p:grpSp>
      <p:grpSp>
        <p:nvGrpSpPr>
          <p:cNvPr id="10" name="Group 29"/>
          <p:cNvGrpSpPr/>
          <p:nvPr/>
        </p:nvGrpSpPr>
        <p:grpSpPr>
          <a:xfrm>
            <a:off x="5564013" y="5548332"/>
            <a:ext cx="3071834" cy="1000132"/>
            <a:chOff x="357158" y="4714884"/>
            <a:chExt cx="3071834" cy="1357322"/>
          </a:xfrm>
          <a:solidFill>
            <a:srgbClr val="FFC000"/>
          </a:solidFill>
        </p:grpSpPr>
        <p:sp>
          <p:nvSpPr>
            <p:cNvPr id="31" name="Rectangle 30"/>
            <p:cNvSpPr/>
            <p:nvPr/>
          </p:nvSpPr>
          <p:spPr>
            <a:xfrm>
              <a:off x="357158" y="4714884"/>
              <a:ext cx="3071834" cy="1357322"/>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32" name="Rectangle 31"/>
            <p:cNvSpPr/>
            <p:nvPr/>
          </p:nvSpPr>
          <p:spPr>
            <a:xfrm>
              <a:off x="595956" y="5072071"/>
              <a:ext cx="2690160" cy="769440"/>
            </a:xfrm>
            <a:prstGeom prst="rect">
              <a:avLst/>
            </a:prstGeom>
            <a:grpFill/>
          </p:spPr>
          <p:txBody>
            <a:bodyPr wrap="none">
              <a:spAutoFit/>
            </a:bodyPr>
            <a:lstStyle/>
            <a:p>
              <a:pPr fontAlgn="auto">
                <a:spcBef>
                  <a:spcPts val="0"/>
                </a:spcBef>
                <a:spcAft>
                  <a:spcPts val="0"/>
                </a:spcAft>
                <a:defRPr/>
              </a:pPr>
              <a:r>
                <a:rPr lang="en-US" sz="4400" b="1" dirty="0">
                  <a:latin typeface="Akron" pitchFamily="2" charset="0"/>
                </a:rPr>
                <a:t>LEVEL 1</a:t>
              </a:r>
            </a:p>
          </p:txBody>
        </p:sp>
      </p:grpSp>
      <p:grpSp>
        <p:nvGrpSpPr>
          <p:cNvPr id="11" name="Group 32"/>
          <p:cNvGrpSpPr/>
          <p:nvPr/>
        </p:nvGrpSpPr>
        <p:grpSpPr>
          <a:xfrm>
            <a:off x="5528050" y="3135313"/>
            <a:ext cx="3071834" cy="1000132"/>
            <a:chOff x="357158" y="4714884"/>
            <a:chExt cx="3071834" cy="1357322"/>
          </a:xfrm>
          <a:solidFill>
            <a:srgbClr val="99FF99"/>
          </a:solidFill>
        </p:grpSpPr>
        <p:sp>
          <p:nvSpPr>
            <p:cNvPr id="34" name="Rectangle 33"/>
            <p:cNvSpPr/>
            <p:nvPr/>
          </p:nvSpPr>
          <p:spPr>
            <a:xfrm>
              <a:off x="357158" y="4714884"/>
              <a:ext cx="3071834" cy="1357322"/>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35" name="Rectangle 34"/>
            <p:cNvSpPr/>
            <p:nvPr/>
          </p:nvSpPr>
          <p:spPr>
            <a:xfrm>
              <a:off x="422986" y="5072070"/>
              <a:ext cx="2904962" cy="769440"/>
            </a:xfrm>
            <a:prstGeom prst="rect">
              <a:avLst/>
            </a:prstGeom>
            <a:grpFill/>
          </p:spPr>
          <p:txBody>
            <a:bodyPr wrap="none">
              <a:spAutoFit/>
            </a:bodyPr>
            <a:lstStyle/>
            <a:p>
              <a:pPr fontAlgn="auto">
                <a:spcBef>
                  <a:spcPts val="0"/>
                </a:spcBef>
                <a:spcAft>
                  <a:spcPts val="0"/>
                </a:spcAft>
                <a:defRPr/>
              </a:pPr>
              <a:r>
                <a:rPr lang="en-US" sz="4400" b="1" dirty="0">
                  <a:latin typeface="Akron" pitchFamily="2" charset="0"/>
                </a:rPr>
                <a:t>LEVEL 3</a:t>
              </a:r>
            </a:p>
          </p:txBody>
        </p:sp>
      </p:grpSp>
      <p:grpSp>
        <p:nvGrpSpPr>
          <p:cNvPr id="14" name="Group 35"/>
          <p:cNvGrpSpPr/>
          <p:nvPr/>
        </p:nvGrpSpPr>
        <p:grpSpPr>
          <a:xfrm>
            <a:off x="5522440" y="1928804"/>
            <a:ext cx="3071834" cy="1000132"/>
            <a:chOff x="357158" y="4714884"/>
            <a:chExt cx="3071834" cy="1357322"/>
          </a:xfrm>
          <a:solidFill>
            <a:schemeClr val="accent3">
              <a:lumMod val="40000"/>
              <a:lumOff val="60000"/>
            </a:schemeClr>
          </a:solidFill>
        </p:grpSpPr>
        <p:sp>
          <p:nvSpPr>
            <p:cNvPr id="37" name="Rectangle 36"/>
            <p:cNvSpPr/>
            <p:nvPr/>
          </p:nvSpPr>
          <p:spPr>
            <a:xfrm>
              <a:off x="357158" y="4714884"/>
              <a:ext cx="3071834" cy="1357322"/>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38" name="Rectangle 37"/>
            <p:cNvSpPr/>
            <p:nvPr/>
          </p:nvSpPr>
          <p:spPr>
            <a:xfrm>
              <a:off x="428596" y="5072070"/>
              <a:ext cx="2916183" cy="769440"/>
            </a:xfrm>
            <a:prstGeom prst="rect">
              <a:avLst/>
            </a:prstGeom>
            <a:grpFill/>
          </p:spPr>
          <p:txBody>
            <a:bodyPr wrap="none">
              <a:spAutoFit/>
            </a:bodyPr>
            <a:lstStyle/>
            <a:p>
              <a:pPr fontAlgn="auto">
                <a:spcBef>
                  <a:spcPts val="0"/>
                </a:spcBef>
                <a:spcAft>
                  <a:spcPts val="0"/>
                </a:spcAft>
                <a:defRPr/>
              </a:pPr>
              <a:r>
                <a:rPr lang="en-US" sz="4400" b="1" dirty="0">
                  <a:latin typeface="Akron" pitchFamily="2" charset="0"/>
                </a:rPr>
                <a:t>LEVEL 4</a:t>
              </a:r>
            </a:p>
          </p:txBody>
        </p:sp>
      </p:grpSp>
      <p:sp>
        <p:nvSpPr>
          <p:cNvPr id="39" name="Rectangle 38"/>
          <p:cNvSpPr>
            <a:spLocks noChangeArrowheads="1"/>
          </p:cNvSpPr>
          <p:nvPr/>
        </p:nvSpPr>
        <p:spPr bwMode="auto">
          <a:xfrm>
            <a:off x="7175500" y="301625"/>
            <a:ext cx="1887538" cy="769938"/>
          </a:xfrm>
          <a:prstGeom prst="rect">
            <a:avLst/>
          </a:prstGeom>
          <a:solidFill>
            <a:srgbClr val="99FFCC"/>
          </a:solidFill>
          <a:ln w="9525">
            <a:noFill/>
            <a:miter lim="800000"/>
            <a:headEnd/>
            <a:tailEnd/>
          </a:ln>
        </p:spPr>
        <p:txBody>
          <a:bodyPr>
            <a:spAutoFit/>
          </a:bodyPr>
          <a:lstStyle/>
          <a:p>
            <a:r>
              <a:rPr lang="en-US" sz="4400" b="1">
                <a:latin typeface="Akron"/>
              </a:rPr>
              <a:t>JFLT</a:t>
            </a:r>
          </a:p>
        </p:txBody>
      </p:sp>
      <p:sp>
        <p:nvSpPr>
          <p:cNvPr id="40" name="Rectangle 39"/>
          <p:cNvSpPr>
            <a:spLocks noChangeArrowheads="1"/>
          </p:cNvSpPr>
          <p:nvPr/>
        </p:nvSpPr>
        <p:spPr bwMode="auto">
          <a:xfrm>
            <a:off x="5286375" y="285750"/>
            <a:ext cx="1889125" cy="769938"/>
          </a:xfrm>
          <a:prstGeom prst="rect">
            <a:avLst/>
          </a:prstGeom>
          <a:solidFill>
            <a:srgbClr val="99FFCC"/>
          </a:solidFill>
          <a:ln w="9525">
            <a:noFill/>
            <a:miter lim="800000"/>
            <a:headEnd/>
            <a:tailEnd/>
          </a:ln>
        </p:spPr>
        <p:txBody>
          <a:bodyPr>
            <a:spAutoFit/>
          </a:bodyPr>
          <a:lstStyle/>
          <a:p>
            <a:r>
              <a:rPr lang="en-US" sz="4400" b="1">
                <a:latin typeface="Akron"/>
              </a:rPr>
              <a:t>MINI</a:t>
            </a:r>
          </a:p>
        </p:txBody>
      </p:sp>
      <p:sp>
        <p:nvSpPr>
          <p:cNvPr id="41" name="Rectangle 40"/>
          <p:cNvSpPr>
            <a:spLocks noChangeArrowheads="1"/>
          </p:cNvSpPr>
          <p:nvPr/>
        </p:nvSpPr>
        <p:spPr bwMode="auto">
          <a:xfrm>
            <a:off x="5286375" y="4340225"/>
            <a:ext cx="3776663" cy="1446213"/>
          </a:xfrm>
          <a:prstGeom prst="rect">
            <a:avLst/>
          </a:prstGeom>
          <a:noFill/>
          <a:ln w="9525">
            <a:noFill/>
            <a:miter lim="800000"/>
            <a:headEnd/>
            <a:tailEnd/>
          </a:ln>
        </p:spPr>
        <p:txBody>
          <a:bodyPr wrap="none">
            <a:spAutoFit/>
          </a:bodyPr>
          <a:lstStyle/>
          <a:p>
            <a:pPr algn="ctr"/>
            <a:r>
              <a:rPr lang="en-US" sz="4400" b="1">
                <a:latin typeface="Akron"/>
              </a:rPr>
              <a:t>10 </a:t>
            </a:r>
          </a:p>
          <a:p>
            <a:pPr algn="ctr"/>
            <a:r>
              <a:rPr lang="en-US" sz="4400" b="1">
                <a:latin typeface="Akron"/>
              </a:rPr>
              <a:t>QUESTIONS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1000"/>
                                        <p:tgtEl>
                                          <p:spTgt spid="2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up)">
                                      <p:cBhvr>
                                        <p:cTn id="10" dur="1000"/>
                                        <p:tgtEl>
                                          <p:spTgt spid="39"/>
                                        </p:tgtEl>
                                      </p:cBhvr>
                                    </p:animEffect>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1000"/>
                                        <p:tgtEl>
                                          <p:spTgt spid="6"/>
                                        </p:tgtEl>
                                      </p:cBhvr>
                                    </p:animEffect>
                                  </p:childTnLst>
                                </p:cTn>
                              </p:par>
                              <p:par>
                                <p:cTn id="15" presetID="22" presetClass="entr" presetSubtype="1"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1000"/>
                                        <p:tgtEl>
                                          <p:spTgt spid="14"/>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1000"/>
                                        <p:tgtEl>
                                          <p:spTgt spid="5"/>
                                        </p:tgtEl>
                                      </p:cBhvr>
                                    </p:animEffect>
                                  </p:childTnLst>
                                </p:cTn>
                              </p:par>
                              <p:par>
                                <p:cTn id="22" presetID="22" presetClass="entr" presetSubtype="1"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1000"/>
                                        <p:tgtEl>
                                          <p:spTgt spid="11"/>
                                        </p:tgtEl>
                                      </p:cBhvr>
                                    </p:animEffect>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1000"/>
                                        <p:tgtEl>
                                          <p:spTgt spid="2"/>
                                        </p:tgtEl>
                                      </p:cBhvr>
                                    </p:animEffect>
                                  </p:childTnLst>
                                </p:cTn>
                              </p:par>
                              <p:par>
                                <p:cTn id="29" presetID="22" presetClass="entr" presetSubtype="1"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1000"/>
                                        <p:tgtEl>
                                          <p:spTgt spid="7"/>
                                        </p:tgtEl>
                                      </p:cBhvr>
                                    </p:animEffect>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up)">
                                      <p:cBhvr>
                                        <p:cTn id="35" dur="1000"/>
                                        <p:tgtEl>
                                          <p:spTgt spid="3"/>
                                        </p:tgtEl>
                                      </p:cBhvr>
                                    </p:animEffect>
                                  </p:childTnLst>
                                </p:cTn>
                              </p:par>
                              <p:par>
                                <p:cTn id="36" presetID="22" presetClass="entr" presetSubtype="1"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up)">
                                      <p:cBhvr>
                                        <p:cTn id="38" dur="1000"/>
                                        <p:tgtEl>
                                          <p:spTgt spid="10"/>
                                        </p:tgtEl>
                                      </p:cBhvr>
                                    </p:animEffect>
                                  </p:childTnLst>
                                </p:cTn>
                              </p:par>
                            </p:childTnLst>
                          </p:cTn>
                        </p:par>
                        <p:par>
                          <p:cTn id="39" fill="hold">
                            <p:stCondLst>
                              <p:cond delay="5000"/>
                            </p:stCondLst>
                            <p:childTnLst>
                              <p:par>
                                <p:cTn id="40" presetID="9" presetClass="exit" presetSubtype="0" fill="hold" nodeType="afterEffect">
                                  <p:stCondLst>
                                    <p:cond delay="1500"/>
                                  </p:stCondLst>
                                  <p:childTnLst>
                                    <p:animEffect transition="out" filter="dissolve">
                                      <p:cBhvr>
                                        <p:cTn id="41" dur="500"/>
                                        <p:tgtEl>
                                          <p:spTgt spid="6"/>
                                        </p:tgtEl>
                                      </p:cBhvr>
                                    </p:animEffect>
                                    <p:set>
                                      <p:cBhvr>
                                        <p:cTn id="42" dur="1" fill="hold">
                                          <p:stCondLst>
                                            <p:cond delay="499"/>
                                          </p:stCondLst>
                                        </p:cTn>
                                        <p:tgtEl>
                                          <p:spTgt spid="6"/>
                                        </p:tgtEl>
                                        <p:attrNameLst>
                                          <p:attrName>style.visibility</p:attrName>
                                        </p:attrNameLst>
                                      </p:cBhvr>
                                      <p:to>
                                        <p:strVal val="hidden"/>
                                      </p:to>
                                    </p:set>
                                  </p:childTnLst>
                                </p:cTn>
                              </p:par>
                              <p:par>
                                <p:cTn id="43" presetID="9" presetClass="exit" presetSubtype="0" fill="hold" nodeType="withEffect">
                                  <p:stCondLst>
                                    <p:cond delay="1500"/>
                                  </p:stCondLst>
                                  <p:childTnLst>
                                    <p:animEffect transition="out" filter="dissolve">
                                      <p:cBhvr>
                                        <p:cTn id="44" dur="500"/>
                                        <p:tgtEl>
                                          <p:spTgt spid="14"/>
                                        </p:tgtEl>
                                      </p:cBhvr>
                                    </p:animEffect>
                                    <p:set>
                                      <p:cBhvr>
                                        <p:cTn id="45" dur="1" fill="hold">
                                          <p:stCondLst>
                                            <p:cond delay="499"/>
                                          </p:stCondLst>
                                        </p:cTn>
                                        <p:tgtEl>
                                          <p:spTgt spid="14"/>
                                        </p:tgtEl>
                                        <p:attrNameLst>
                                          <p:attrName>style.visibility</p:attrName>
                                        </p:attrNameLst>
                                      </p:cBhvr>
                                      <p:to>
                                        <p:strVal val="hidden"/>
                                      </p:to>
                                    </p:set>
                                  </p:childTnLst>
                                </p:cTn>
                              </p:par>
                              <p:par>
                                <p:cTn id="46" presetID="9" presetClass="exit" presetSubtype="0" fill="hold" nodeType="withEffect">
                                  <p:stCondLst>
                                    <p:cond delay="1500"/>
                                  </p:stCondLst>
                                  <p:childTnLst>
                                    <p:animEffect transition="out" filter="dissolve">
                                      <p:cBhvr>
                                        <p:cTn id="47" dur="500"/>
                                        <p:tgtEl>
                                          <p:spTgt spid="2"/>
                                        </p:tgtEl>
                                      </p:cBhvr>
                                    </p:animEffect>
                                    <p:set>
                                      <p:cBhvr>
                                        <p:cTn id="48" dur="1" fill="hold">
                                          <p:stCondLst>
                                            <p:cond delay="499"/>
                                          </p:stCondLst>
                                        </p:cTn>
                                        <p:tgtEl>
                                          <p:spTgt spid="2"/>
                                        </p:tgtEl>
                                        <p:attrNameLst>
                                          <p:attrName>style.visibility</p:attrName>
                                        </p:attrNameLst>
                                      </p:cBhvr>
                                      <p:to>
                                        <p:strVal val="hidden"/>
                                      </p:to>
                                    </p:set>
                                  </p:childTnLst>
                                </p:cTn>
                              </p:par>
                              <p:par>
                                <p:cTn id="49" presetID="9" presetClass="exit" presetSubtype="0" fill="hold" nodeType="withEffect">
                                  <p:stCondLst>
                                    <p:cond delay="1500"/>
                                  </p:stCondLst>
                                  <p:childTnLst>
                                    <p:animEffect transition="out" filter="dissolve">
                                      <p:cBhvr>
                                        <p:cTn id="50" dur="500"/>
                                        <p:tgtEl>
                                          <p:spTgt spid="7"/>
                                        </p:tgtEl>
                                      </p:cBhvr>
                                    </p:animEffect>
                                    <p:set>
                                      <p:cBhvr>
                                        <p:cTn id="51" dur="1" fill="hold">
                                          <p:stCondLst>
                                            <p:cond delay="499"/>
                                          </p:stCondLst>
                                        </p:cTn>
                                        <p:tgtEl>
                                          <p:spTgt spid="7"/>
                                        </p:tgtEl>
                                        <p:attrNameLst>
                                          <p:attrName>style.visibility</p:attrName>
                                        </p:attrNameLst>
                                      </p:cBhvr>
                                      <p:to>
                                        <p:strVal val="hidden"/>
                                      </p:to>
                                    </p:set>
                                  </p:childTnLst>
                                </p:cTn>
                              </p:par>
                              <p:par>
                                <p:cTn id="52" presetID="9" presetClass="exit" presetSubtype="0" fill="hold" nodeType="withEffect">
                                  <p:stCondLst>
                                    <p:cond delay="1500"/>
                                  </p:stCondLst>
                                  <p:childTnLst>
                                    <p:animEffect transition="out" filter="dissolve">
                                      <p:cBhvr>
                                        <p:cTn id="53" dur="500"/>
                                        <p:tgtEl>
                                          <p:spTgt spid="3"/>
                                        </p:tgtEl>
                                      </p:cBhvr>
                                    </p:animEffect>
                                    <p:set>
                                      <p:cBhvr>
                                        <p:cTn id="54" dur="1" fill="hold">
                                          <p:stCondLst>
                                            <p:cond delay="499"/>
                                          </p:stCondLst>
                                        </p:cTn>
                                        <p:tgtEl>
                                          <p:spTgt spid="3"/>
                                        </p:tgtEl>
                                        <p:attrNameLst>
                                          <p:attrName>style.visibility</p:attrName>
                                        </p:attrNameLst>
                                      </p:cBhvr>
                                      <p:to>
                                        <p:strVal val="hidden"/>
                                      </p:to>
                                    </p:set>
                                  </p:childTnLst>
                                </p:cTn>
                              </p:par>
                              <p:par>
                                <p:cTn id="55" presetID="9" presetClass="exit" presetSubtype="0" fill="hold" nodeType="withEffect">
                                  <p:stCondLst>
                                    <p:cond delay="1500"/>
                                  </p:stCondLst>
                                  <p:childTnLst>
                                    <p:animEffect transition="out" filter="dissolve">
                                      <p:cBhvr>
                                        <p:cTn id="56" dur="500"/>
                                        <p:tgtEl>
                                          <p:spTgt spid="10"/>
                                        </p:tgtEl>
                                      </p:cBhvr>
                                    </p:animEffect>
                                    <p:set>
                                      <p:cBhvr>
                                        <p:cTn id="57" dur="1" fill="hold">
                                          <p:stCondLst>
                                            <p:cond delay="499"/>
                                          </p:stCondLst>
                                        </p:cTn>
                                        <p:tgtEl>
                                          <p:spTgt spid="10"/>
                                        </p:tgtEl>
                                        <p:attrNameLst>
                                          <p:attrName>style.visibility</p:attrName>
                                        </p:attrNameLst>
                                      </p:cBhvr>
                                      <p:to>
                                        <p:strVal val="hidden"/>
                                      </p:to>
                                    </p:set>
                                  </p:childTnLst>
                                </p:cTn>
                              </p:par>
                              <p:par>
                                <p:cTn id="58" presetID="9" presetClass="entr" presetSubtype="0" fill="hold" grpId="0" nodeType="withEffect">
                                  <p:stCondLst>
                                    <p:cond delay="1500"/>
                                  </p:stCondLst>
                                  <p:childTnLst>
                                    <p:set>
                                      <p:cBhvr>
                                        <p:cTn id="59" dur="1" fill="hold">
                                          <p:stCondLst>
                                            <p:cond delay="0"/>
                                          </p:stCondLst>
                                        </p:cTn>
                                        <p:tgtEl>
                                          <p:spTgt spid="21"/>
                                        </p:tgtEl>
                                        <p:attrNameLst>
                                          <p:attrName>style.visibility</p:attrName>
                                        </p:attrNameLst>
                                      </p:cBhvr>
                                      <p:to>
                                        <p:strVal val="visible"/>
                                      </p:to>
                                    </p:set>
                                    <p:animEffect transition="in" filter="dissolve">
                                      <p:cBhvr>
                                        <p:cTn id="60" dur="500"/>
                                        <p:tgtEl>
                                          <p:spTgt spid="21"/>
                                        </p:tgtEl>
                                      </p:cBhvr>
                                    </p:animEffect>
                                  </p:childTnLst>
                                </p:cTn>
                              </p:par>
                              <p:par>
                                <p:cTn id="61" presetID="9" presetClass="entr" presetSubtype="0" fill="hold" grpId="0" nodeType="withEffect">
                                  <p:stCondLst>
                                    <p:cond delay="1500"/>
                                  </p:stCondLst>
                                  <p:childTnLst>
                                    <p:set>
                                      <p:cBhvr>
                                        <p:cTn id="62" dur="1" fill="hold">
                                          <p:stCondLst>
                                            <p:cond delay="0"/>
                                          </p:stCondLst>
                                        </p:cTn>
                                        <p:tgtEl>
                                          <p:spTgt spid="40"/>
                                        </p:tgtEl>
                                        <p:attrNameLst>
                                          <p:attrName>style.visibility</p:attrName>
                                        </p:attrNameLst>
                                      </p:cBhvr>
                                      <p:to>
                                        <p:strVal val="visible"/>
                                      </p:to>
                                    </p:set>
                                    <p:animEffect transition="in" filter="dissolve">
                                      <p:cBhvr>
                                        <p:cTn id="63" dur="500"/>
                                        <p:tgtEl>
                                          <p:spTgt spid="40"/>
                                        </p:tgtEl>
                                      </p:cBhvr>
                                    </p:animEffect>
                                  </p:childTnLst>
                                </p:cTn>
                              </p:par>
                              <p:par>
                                <p:cTn id="64" presetID="9" presetClass="entr" presetSubtype="0" fill="hold" grpId="0" nodeType="withEffect">
                                  <p:stCondLst>
                                    <p:cond delay="1500"/>
                                  </p:stCondLst>
                                  <p:childTnLst>
                                    <p:set>
                                      <p:cBhvr>
                                        <p:cTn id="65" dur="1" fill="hold">
                                          <p:stCondLst>
                                            <p:cond delay="0"/>
                                          </p:stCondLst>
                                        </p:cTn>
                                        <p:tgtEl>
                                          <p:spTgt spid="41"/>
                                        </p:tgtEl>
                                        <p:attrNameLst>
                                          <p:attrName>style.visibility</p:attrName>
                                        </p:attrNameLst>
                                      </p:cBhvr>
                                      <p:to>
                                        <p:strVal val="visible"/>
                                      </p:to>
                                    </p:set>
                                    <p:animEffect transition="in" filter="dissolve">
                                      <p:cBhvr>
                                        <p:cTn id="66" dur="500"/>
                                        <p:tgtEl>
                                          <p:spTgt spid="41"/>
                                        </p:tgtEl>
                                      </p:cBhvr>
                                    </p:animEffect>
                                  </p:childTnLst>
                                </p:cTn>
                              </p:par>
                              <p:par>
                                <p:cTn id="67" presetID="9" presetClass="entr" presetSubtype="0" fill="hold" grpId="0" nodeType="withEffect">
                                  <p:stCondLst>
                                    <p:cond delay="1500"/>
                                  </p:stCondLst>
                                  <p:childTnLst>
                                    <p:set>
                                      <p:cBhvr>
                                        <p:cTn id="68" dur="1" fill="hold">
                                          <p:stCondLst>
                                            <p:cond delay="0"/>
                                          </p:stCondLst>
                                        </p:cTn>
                                        <p:tgtEl>
                                          <p:spTgt spid="22"/>
                                        </p:tgtEl>
                                        <p:attrNameLst>
                                          <p:attrName>style.visibility</p:attrName>
                                        </p:attrNameLst>
                                      </p:cBhvr>
                                      <p:to>
                                        <p:strVal val="visible"/>
                                      </p:to>
                                    </p:set>
                                    <p:animEffect transition="in" filter="dissolve">
                                      <p:cBhvr>
                                        <p:cTn id="6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P spid="39" grpId="0" animBg="1"/>
      <p:bldP spid="40" grpId="0" animBg="1"/>
      <p:bldP spid="4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603500" y="1000125"/>
            <a:ext cx="3921125" cy="769938"/>
          </a:xfrm>
          <a:prstGeom prst="rect">
            <a:avLst/>
          </a:prstGeom>
          <a:noFill/>
          <a:ln w="9525">
            <a:noFill/>
            <a:miter lim="800000"/>
            <a:headEnd/>
            <a:tailEnd/>
          </a:ln>
        </p:spPr>
        <p:txBody>
          <a:bodyPr wrap="none">
            <a:spAutoFit/>
          </a:bodyPr>
          <a:lstStyle/>
          <a:p>
            <a:r>
              <a:rPr lang="en-US" sz="4400" b="1">
                <a:latin typeface="Akron"/>
              </a:rPr>
              <a:t>Background </a:t>
            </a:r>
          </a:p>
        </p:txBody>
      </p:sp>
      <p:sp>
        <p:nvSpPr>
          <p:cNvPr id="5" name="Rectangle 4"/>
          <p:cNvSpPr>
            <a:spLocks noChangeArrowheads="1"/>
          </p:cNvSpPr>
          <p:nvPr/>
        </p:nvSpPr>
        <p:spPr bwMode="auto">
          <a:xfrm>
            <a:off x="2600325" y="2547938"/>
            <a:ext cx="3925888" cy="769937"/>
          </a:xfrm>
          <a:prstGeom prst="rect">
            <a:avLst/>
          </a:prstGeom>
          <a:noFill/>
          <a:ln w="9525">
            <a:noFill/>
            <a:miter lim="800000"/>
            <a:headEnd/>
            <a:tailEnd/>
          </a:ln>
        </p:spPr>
        <p:txBody>
          <a:bodyPr wrap="none">
            <a:spAutoFit/>
          </a:bodyPr>
          <a:lstStyle/>
          <a:p>
            <a:r>
              <a:rPr lang="en-US" sz="4400" b="1">
                <a:latin typeface="Akron"/>
              </a:rPr>
              <a:t>Case Study</a:t>
            </a:r>
          </a:p>
        </p:txBody>
      </p:sp>
      <p:sp>
        <p:nvSpPr>
          <p:cNvPr id="6" name="Rectangle 5"/>
          <p:cNvSpPr>
            <a:spLocks noChangeArrowheads="1"/>
          </p:cNvSpPr>
          <p:nvPr/>
        </p:nvSpPr>
        <p:spPr bwMode="auto">
          <a:xfrm>
            <a:off x="2832100" y="4095750"/>
            <a:ext cx="3462338" cy="769938"/>
          </a:xfrm>
          <a:prstGeom prst="rect">
            <a:avLst/>
          </a:prstGeom>
          <a:noFill/>
          <a:ln w="9525">
            <a:noFill/>
            <a:miter lim="800000"/>
            <a:headEnd/>
            <a:tailEnd/>
          </a:ln>
        </p:spPr>
        <p:txBody>
          <a:bodyPr wrap="none">
            <a:spAutoFit/>
          </a:bodyPr>
          <a:lstStyle/>
          <a:p>
            <a:r>
              <a:rPr lang="en-US" sz="4400" b="1">
                <a:latin typeface="Akron"/>
              </a:rPr>
              <a:t>Procedures</a:t>
            </a:r>
            <a:endParaRPr lang="it-IT" sz="4400" b="1">
              <a:latin typeface="Akron"/>
            </a:endParaRPr>
          </a:p>
        </p:txBody>
      </p:sp>
      <p:sp>
        <p:nvSpPr>
          <p:cNvPr id="7" name="Rectangle 6"/>
          <p:cNvSpPr>
            <a:spLocks noChangeArrowheads="1"/>
          </p:cNvSpPr>
          <p:nvPr/>
        </p:nvSpPr>
        <p:spPr bwMode="auto">
          <a:xfrm>
            <a:off x="3427413" y="5643563"/>
            <a:ext cx="2271712" cy="769937"/>
          </a:xfrm>
          <a:prstGeom prst="rect">
            <a:avLst/>
          </a:prstGeom>
          <a:noFill/>
          <a:ln w="9525">
            <a:noFill/>
            <a:miter lim="800000"/>
            <a:headEnd/>
            <a:tailEnd/>
          </a:ln>
        </p:spPr>
        <p:txBody>
          <a:bodyPr wrap="none">
            <a:spAutoFit/>
          </a:bodyPr>
          <a:lstStyle/>
          <a:p>
            <a:r>
              <a:rPr lang="en-US" sz="4400" b="1">
                <a:latin typeface="Akron"/>
              </a:rPr>
              <a:t>Results</a:t>
            </a:r>
            <a:endParaRPr lang="it-IT" sz="4400" b="1">
              <a:latin typeface="Akron"/>
            </a:endParaRPr>
          </a:p>
        </p:txBody>
      </p:sp>
      <p:sp>
        <p:nvSpPr>
          <p:cNvPr id="8" name="Date Placeholder 7"/>
          <p:cNvSpPr>
            <a:spLocks noGrp="1"/>
          </p:cNvSpPr>
          <p:nvPr>
            <p:ph type="dt" sz="quarter" idx="10"/>
          </p:nvPr>
        </p:nvSpPr>
        <p:spPr>
          <a:xfrm>
            <a:off x="71438" y="6492875"/>
            <a:ext cx="1285875" cy="365125"/>
          </a:xfrm>
        </p:spPr>
        <p:txBody>
          <a:bodyPr/>
          <a:lstStyle/>
          <a:p>
            <a:pPr>
              <a:defRPr/>
            </a:pPr>
            <a:fld id="{BBF4F5EE-C536-4A1E-BEA9-35E2ACFEF26C}" type="datetime4">
              <a:rPr lang="it-IT"/>
              <a:pPr>
                <a:defRPr/>
              </a:pPr>
              <a:t>9 luglio 2009</a:t>
            </a:fld>
            <a:endParaRPr lang="en-US" dirty="0"/>
          </a:p>
        </p:txBody>
      </p:sp>
      <p:sp>
        <p:nvSpPr>
          <p:cNvPr id="25607" name="Slide Number Placeholder 8"/>
          <p:cNvSpPr>
            <a:spLocks noGrp="1"/>
          </p:cNvSpPr>
          <p:nvPr>
            <p:ph type="sldNum" sz="quarter" idx="12"/>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D200D47-5DD3-42D5-BCEF-AB8B55434CF8}" type="slidenum">
              <a:rPr lang="en-US"/>
              <a:pPr fontAlgn="base">
                <a:spcBef>
                  <a:spcPct val="0"/>
                </a:spcBef>
                <a:spcAft>
                  <a:spcPct val="0"/>
                </a:spcAft>
                <a:defRPr/>
              </a:pPr>
              <a:t>16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100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9" presetClass="exit" presetSubtype="0" fill="hold" grpId="0" nodeType="withEffect">
                                  <p:stCondLst>
                                    <p:cond delay="1000"/>
                                  </p:stCondLst>
                                  <p:childTnLst>
                                    <p:animEffect transition="out" filter="dissolv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9" presetClass="exit" presetSubtype="0" fill="hold" grpId="0" nodeType="withEffect">
                                  <p:stCondLst>
                                    <p:cond delay="1000"/>
                                  </p:stCondLst>
                                  <p:childTnLst>
                                    <p:animEffect transition="out" filter="dissolv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par>
                          <p:cTn id="14" fill="hold">
                            <p:stCondLst>
                              <p:cond delay="1500"/>
                            </p:stCondLst>
                            <p:childTnLst>
                              <p:par>
                                <p:cTn id="15" presetID="56" presetClass="path" presetSubtype="0" accel="50000" decel="50000" fill="hold" grpId="0" nodeType="afterEffect">
                                  <p:stCondLst>
                                    <p:cond delay="0"/>
                                  </p:stCondLst>
                                  <p:childTnLst>
                                    <p:animMotion origin="layout" path="M 1.66667E-6 4.45087E-6 L 1.66667E-6 -0.57249 " pathEditMode="relative" rAng="0" ptsTypes="AA">
                                      <p:cBhvr>
                                        <p:cTn id="16" dur="2000" fill="hold"/>
                                        <p:tgtEl>
                                          <p:spTgt spid="6"/>
                                        </p:tgtEl>
                                        <p:attrNameLst>
                                          <p:attrName>ppt_x</p:attrName>
                                          <p:attrName>ppt_y</p:attrName>
                                        </p:attrNameLst>
                                      </p:cBhvr>
                                      <p:rCtr x="0" y="-2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quarter" idx="10"/>
          </p:nvPr>
        </p:nvSpPr>
        <p:spPr>
          <a:xfrm>
            <a:off x="71438" y="6492875"/>
            <a:ext cx="1285875" cy="365125"/>
          </a:xfrm>
        </p:spPr>
        <p:txBody>
          <a:bodyPr/>
          <a:lstStyle/>
          <a:p>
            <a:pPr>
              <a:defRPr/>
            </a:pPr>
            <a:fld id="{BBF4F5EE-C536-4A1E-BEA9-35E2ACFEF26C}" type="datetime4">
              <a:rPr lang="it-IT"/>
              <a:pPr>
                <a:defRPr/>
              </a:pPr>
              <a:t>9 luglio 2009</a:t>
            </a:fld>
            <a:endParaRPr lang="en-US" dirty="0"/>
          </a:p>
        </p:txBody>
      </p:sp>
      <p:sp>
        <p:nvSpPr>
          <p:cNvPr id="26627" name="Slide Number Placeholder 8"/>
          <p:cNvSpPr>
            <a:spLocks noGrp="1"/>
          </p:cNvSpPr>
          <p:nvPr>
            <p:ph type="sldNum" sz="quarter" idx="12"/>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1C44006C-0282-4E72-B939-2AB4848D2799}" type="slidenum">
              <a:rPr lang="en-US"/>
              <a:pPr fontAlgn="base">
                <a:spcBef>
                  <a:spcPct val="0"/>
                </a:spcBef>
                <a:spcAft>
                  <a:spcPct val="0"/>
                </a:spcAft>
                <a:defRPr/>
              </a:pPr>
              <a:t>17</a:t>
            </a:fld>
            <a:endParaRPr lang="en-US" dirty="0"/>
          </a:p>
        </p:txBody>
      </p:sp>
      <p:sp>
        <p:nvSpPr>
          <p:cNvPr id="10" name="Rectangle 9"/>
          <p:cNvSpPr>
            <a:spLocks noChangeArrowheads="1"/>
          </p:cNvSpPr>
          <p:nvPr/>
        </p:nvSpPr>
        <p:spPr bwMode="auto">
          <a:xfrm>
            <a:off x="2828925" y="155575"/>
            <a:ext cx="3462338" cy="769938"/>
          </a:xfrm>
          <a:prstGeom prst="rect">
            <a:avLst/>
          </a:prstGeom>
          <a:noFill/>
          <a:ln w="9525">
            <a:noFill/>
            <a:miter lim="800000"/>
            <a:headEnd/>
            <a:tailEnd/>
          </a:ln>
        </p:spPr>
        <p:txBody>
          <a:bodyPr wrap="none">
            <a:spAutoFit/>
          </a:bodyPr>
          <a:lstStyle/>
          <a:p>
            <a:r>
              <a:rPr lang="en-US" sz="4400" b="1">
                <a:latin typeface="Akron"/>
              </a:rPr>
              <a:t>Procedures</a:t>
            </a:r>
            <a:endParaRPr lang="it-IT" sz="4400" b="1">
              <a:latin typeface="Akron"/>
            </a:endParaRPr>
          </a:p>
        </p:txBody>
      </p:sp>
      <p:sp>
        <p:nvSpPr>
          <p:cNvPr id="11" name="Rectangle 10"/>
          <p:cNvSpPr>
            <a:spLocks noChangeArrowheads="1"/>
          </p:cNvSpPr>
          <p:nvPr/>
        </p:nvSpPr>
        <p:spPr bwMode="auto">
          <a:xfrm>
            <a:off x="217488" y="1357313"/>
            <a:ext cx="3959225" cy="769937"/>
          </a:xfrm>
          <a:prstGeom prst="rect">
            <a:avLst/>
          </a:prstGeom>
          <a:noFill/>
          <a:ln w="9525">
            <a:noFill/>
            <a:miter lim="800000"/>
            <a:headEnd/>
            <a:tailEnd/>
          </a:ln>
        </p:spPr>
        <p:txBody>
          <a:bodyPr wrap="none">
            <a:spAutoFit/>
          </a:bodyPr>
          <a:lstStyle/>
          <a:p>
            <a:r>
              <a:rPr lang="en-US" sz="4400" b="1">
                <a:latin typeface="Akron"/>
              </a:rPr>
              <a:t>Validity and</a:t>
            </a:r>
          </a:p>
        </p:txBody>
      </p:sp>
      <p:sp>
        <p:nvSpPr>
          <p:cNvPr id="14" name="Rectangle 13"/>
          <p:cNvSpPr>
            <a:spLocks noChangeArrowheads="1"/>
          </p:cNvSpPr>
          <p:nvPr/>
        </p:nvSpPr>
        <p:spPr bwMode="auto">
          <a:xfrm>
            <a:off x="4310063" y="1357313"/>
            <a:ext cx="2762250" cy="769937"/>
          </a:xfrm>
          <a:prstGeom prst="rect">
            <a:avLst/>
          </a:prstGeom>
          <a:noFill/>
          <a:ln w="9525">
            <a:noFill/>
            <a:miter lim="800000"/>
            <a:headEnd/>
            <a:tailEnd/>
          </a:ln>
        </p:spPr>
        <p:txBody>
          <a:bodyPr wrap="none">
            <a:spAutoFit/>
          </a:bodyPr>
          <a:lstStyle/>
          <a:p>
            <a:r>
              <a:rPr lang="en-US" sz="4400" b="1">
                <a:latin typeface="Akron"/>
              </a:rPr>
              <a:t>reliability</a:t>
            </a:r>
            <a:endParaRPr lang="it-IT" sz="4400" b="1">
              <a:latin typeface="Akron"/>
            </a:endParaRPr>
          </a:p>
        </p:txBody>
      </p:sp>
      <p:sp>
        <p:nvSpPr>
          <p:cNvPr id="15" name="Rettangolo 14"/>
          <p:cNvSpPr>
            <a:spLocks noChangeArrowheads="1"/>
          </p:cNvSpPr>
          <p:nvPr/>
        </p:nvSpPr>
        <p:spPr bwMode="auto">
          <a:xfrm>
            <a:off x="3482975" y="142875"/>
            <a:ext cx="588963" cy="769938"/>
          </a:xfrm>
          <a:prstGeom prst="rect">
            <a:avLst/>
          </a:prstGeom>
          <a:noFill/>
          <a:ln w="9525">
            <a:noFill/>
            <a:miter lim="800000"/>
            <a:headEnd/>
            <a:tailEnd/>
          </a:ln>
        </p:spPr>
        <p:txBody>
          <a:bodyPr>
            <a:spAutoFit/>
          </a:bodyPr>
          <a:lstStyle/>
          <a:p>
            <a:r>
              <a:rPr lang="en-US" sz="4400" b="1">
                <a:latin typeface="Akron"/>
              </a:rPr>
              <a:t>:</a:t>
            </a:r>
          </a:p>
        </p:txBody>
      </p:sp>
      <p:sp>
        <p:nvSpPr>
          <p:cNvPr id="19" name="Rectangle 18"/>
          <p:cNvSpPr>
            <a:spLocks noChangeArrowheads="1"/>
          </p:cNvSpPr>
          <p:nvPr/>
        </p:nvSpPr>
        <p:spPr bwMode="auto">
          <a:xfrm>
            <a:off x="0" y="2357438"/>
            <a:ext cx="9144000" cy="1754187"/>
          </a:xfrm>
          <a:prstGeom prst="rect">
            <a:avLst/>
          </a:prstGeom>
          <a:noFill/>
          <a:ln w="9525">
            <a:noFill/>
            <a:miter lim="800000"/>
            <a:headEnd/>
            <a:tailEnd/>
          </a:ln>
        </p:spPr>
        <p:txBody>
          <a:bodyPr>
            <a:spAutoFit/>
          </a:bodyPr>
          <a:lstStyle/>
          <a:p>
            <a:pPr marL="622300" indent="-622300">
              <a:buFont typeface="Arial" charset="0"/>
              <a:buChar char="•"/>
            </a:pPr>
            <a:r>
              <a:rPr lang="en-US" sz="3600" b="1">
                <a:latin typeface="Akron"/>
              </a:rPr>
              <a:t>Cronbach's α (alpha): statistics used as a measure of the internal consistency reliability </a:t>
            </a:r>
            <a:endParaRPr lang="it-IT" sz="3600" b="1">
              <a:latin typeface="Akron"/>
            </a:endParaRPr>
          </a:p>
        </p:txBody>
      </p:sp>
      <p:sp>
        <p:nvSpPr>
          <p:cNvPr id="16" name="Rectangle 15"/>
          <p:cNvSpPr>
            <a:spLocks noChangeArrowheads="1"/>
          </p:cNvSpPr>
          <p:nvPr/>
        </p:nvSpPr>
        <p:spPr bwMode="auto">
          <a:xfrm>
            <a:off x="217488" y="4572000"/>
            <a:ext cx="8143875" cy="1754188"/>
          </a:xfrm>
          <a:prstGeom prst="rect">
            <a:avLst/>
          </a:prstGeom>
          <a:noFill/>
          <a:ln w="9525">
            <a:noFill/>
            <a:miter lim="800000"/>
            <a:headEnd/>
            <a:tailEnd/>
          </a:ln>
        </p:spPr>
        <p:txBody>
          <a:bodyPr>
            <a:spAutoFit/>
          </a:bodyPr>
          <a:lstStyle/>
          <a:p>
            <a:pPr marL="444500" indent="-444500">
              <a:buFont typeface="Arial" charset="0"/>
              <a:buChar char="•"/>
            </a:pPr>
            <a:r>
              <a:rPr lang="en-US" sz="3600" b="1">
                <a:latin typeface="Akron"/>
              </a:rPr>
              <a:t>It will generally increase when the correlations between the items increase</a:t>
            </a:r>
            <a:endParaRPr lang="it-IT" sz="3600" b="1">
              <a:latin typeface="Akron"/>
            </a:endParaRPr>
          </a:p>
        </p:txBody>
      </p:sp>
      <p:sp>
        <p:nvSpPr>
          <p:cNvPr id="17" name="Rectangle 16"/>
          <p:cNvSpPr>
            <a:spLocks noChangeArrowheads="1"/>
          </p:cNvSpPr>
          <p:nvPr/>
        </p:nvSpPr>
        <p:spPr bwMode="auto">
          <a:xfrm>
            <a:off x="1047750" y="3730625"/>
            <a:ext cx="2416175" cy="769938"/>
          </a:xfrm>
          <a:prstGeom prst="rect">
            <a:avLst/>
          </a:prstGeom>
          <a:noFill/>
          <a:ln w="9525">
            <a:noFill/>
            <a:miter lim="800000"/>
            <a:headEnd/>
            <a:tailEnd/>
          </a:ln>
        </p:spPr>
        <p:txBody>
          <a:bodyPr wrap="none">
            <a:spAutoFit/>
          </a:bodyPr>
          <a:lstStyle/>
          <a:p>
            <a:r>
              <a:rPr lang="en-US" sz="4400" b="1">
                <a:latin typeface="Akron"/>
              </a:rPr>
              <a:t>Mini TUI</a:t>
            </a:r>
          </a:p>
        </p:txBody>
      </p:sp>
      <p:sp>
        <p:nvSpPr>
          <p:cNvPr id="20" name="Rectangle 19"/>
          <p:cNvSpPr>
            <a:spLocks noChangeArrowheads="1"/>
          </p:cNvSpPr>
          <p:nvPr/>
        </p:nvSpPr>
        <p:spPr bwMode="auto">
          <a:xfrm>
            <a:off x="5424488" y="3730625"/>
            <a:ext cx="2905125" cy="769938"/>
          </a:xfrm>
          <a:prstGeom prst="rect">
            <a:avLst/>
          </a:prstGeom>
          <a:noFill/>
          <a:ln w="9525">
            <a:noFill/>
            <a:miter lim="800000"/>
            <a:headEnd/>
            <a:tailEnd/>
          </a:ln>
        </p:spPr>
        <p:txBody>
          <a:bodyPr wrap="none">
            <a:spAutoFit/>
          </a:bodyPr>
          <a:lstStyle/>
          <a:p>
            <a:r>
              <a:rPr lang="en-US" sz="4400" b="1">
                <a:latin typeface="Akron"/>
              </a:rPr>
              <a:t>Mini JFLT</a:t>
            </a:r>
          </a:p>
        </p:txBody>
      </p:sp>
      <p:pic>
        <p:nvPicPr>
          <p:cNvPr id="21" name="Picture 2"/>
          <p:cNvPicPr>
            <a:picLocks noChangeAspect="1" noChangeArrowheads="1"/>
          </p:cNvPicPr>
          <p:nvPr/>
        </p:nvPicPr>
        <p:blipFill>
          <a:blip r:embed="rId3"/>
          <a:srcRect/>
          <a:stretch>
            <a:fillRect/>
          </a:stretch>
        </p:blipFill>
        <p:spPr bwMode="auto">
          <a:xfrm>
            <a:off x="4610100" y="4500563"/>
            <a:ext cx="4533900" cy="1928812"/>
          </a:xfrm>
          <a:prstGeom prst="rect">
            <a:avLst/>
          </a:prstGeom>
          <a:noFill/>
          <a:ln w="9525">
            <a:noFill/>
            <a:miter lim="800000"/>
            <a:headEnd/>
            <a:tailEnd/>
          </a:ln>
        </p:spPr>
      </p:pic>
      <p:pic>
        <p:nvPicPr>
          <p:cNvPr id="22" name="Picture 3"/>
          <p:cNvPicPr>
            <a:picLocks noChangeAspect="1" noChangeArrowheads="1"/>
          </p:cNvPicPr>
          <p:nvPr/>
        </p:nvPicPr>
        <p:blipFill>
          <a:blip r:embed="rId4"/>
          <a:srcRect/>
          <a:stretch>
            <a:fillRect/>
          </a:stretch>
        </p:blipFill>
        <p:spPr bwMode="auto">
          <a:xfrm>
            <a:off x="20638" y="4514850"/>
            <a:ext cx="4470400" cy="1914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1"/>
                                        </p:tgtEl>
                                        <p:attrNameLst>
                                          <p:attrName>style.visibility</p:attrName>
                                        </p:attrNameLst>
                                      </p:cBhvr>
                                      <p:to>
                                        <p:strVal val="visible"/>
                                      </p:to>
                                    </p:set>
                                    <p:anim calcmode="discrete" valueType="clr">
                                      <p:cBhvr override="childStyle">
                                        <p:cTn id="7"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
                                        </p:tgtEl>
                                        <p:attrNameLst>
                                          <p:attrName>fillcolor</p:attrName>
                                        </p:attrNameLst>
                                      </p:cBhvr>
                                      <p:tavLst>
                                        <p:tav tm="0">
                                          <p:val>
                                            <p:clrVal>
                                              <a:schemeClr val="accent2"/>
                                            </p:clrVal>
                                          </p:val>
                                        </p:tav>
                                        <p:tav tm="50000">
                                          <p:val>
                                            <p:clrVal>
                                              <a:schemeClr val="hlink"/>
                                            </p:clrVal>
                                          </p:val>
                                        </p:tav>
                                      </p:tavLst>
                                    </p:anim>
                                    <p:set>
                                      <p:cBhvr>
                                        <p:cTn id="9" dur="80"/>
                                        <p:tgtEl>
                                          <p:spTgt spid="11"/>
                                        </p:tgtEl>
                                        <p:attrNameLst>
                                          <p:attrName>fill.type</p:attrName>
                                        </p:attrNameLst>
                                      </p:cBhvr>
                                      <p:to>
                                        <p:strVal val="solid"/>
                                      </p:to>
                                    </p:set>
                                  </p:childTnLst>
                                </p:cTn>
                              </p:par>
                            </p:childTnLst>
                          </p:cTn>
                        </p:par>
                        <p:par>
                          <p:cTn id="10" fill="hold">
                            <p:stCondLst>
                              <p:cond delay="48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4"/>
                                        </p:tgtEl>
                                        <p:attrNameLst>
                                          <p:attrName>style.visibility</p:attrName>
                                        </p:attrNameLst>
                                      </p:cBhvr>
                                      <p:to>
                                        <p:strVal val="visible"/>
                                      </p:to>
                                    </p:set>
                                    <p:anim calcmode="discrete" valueType="clr">
                                      <p:cBhvr override="childStyle">
                                        <p:cTn id="13"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4"/>
                                        </p:tgtEl>
                                        <p:attrNameLst>
                                          <p:attrName>fillcolor</p:attrName>
                                        </p:attrNameLst>
                                      </p:cBhvr>
                                      <p:tavLst>
                                        <p:tav tm="0">
                                          <p:val>
                                            <p:clrVal>
                                              <a:schemeClr val="accent2"/>
                                            </p:clrVal>
                                          </p:val>
                                        </p:tav>
                                        <p:tav tm="50000">
                                          <p:val>
                                            <p:clrVal>
                                              <a:schemeClr val="hlink"/>
                                            </p:clrVal>
                                          </p:val>
                                        </p:tav>
                                      </p:tavLst>
                                    </p:anim>
                                    <p:set>
                                      <p:cBhvr>
                                        <p:cTn id="15" dur="80"/>
                                        <p:tgtEl>
                                          <p:spTgt spid="14"/>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35" presetClass="path" presetSubtype="0" accel="50000" decel="50000" fill="hold" grpId="0" nodeType="clickEffect">
                                  <p:stCondLst>
                                    <p:cond delay="0"/>
                                  </p:stCondLst>
                                  <p:childTnLst>
                                    <p:animMotion origin="layout" path="M -1.11111E-6 -2.71676E-6 L -0.28212 -2.71676E-6 " pathEditMode="relative" rAng="0" ptsTypes="AA">
                                      <p:cBhvr>
                                        <p:cTn id="19" dur="500" fill="hold"/>
                                        <p:tgtEl>
                                          <p:spTgt spid="10"/>
                                        </p:tgtEl>
                                        <p:attrNameLst>
                                          <p:attrName>ppt_x</p:attrName>
                                          <p:attrName>ppt_y</p:attrName>
                                        </p:attrNameLst>
                                      </p:cBhvr>
                                      <p:rCtr x="-141" y="0"/>
                                    </p:animMotion>
                                  </p:childTnLst>
                                </p:cTn>
                              </p:par>
                              <p:par>
                                <p:cTn id="20" presetID="9" presetClass="exit" presetSubtype="0" fill="hold" grpId="1" nodeType="withEffect">
                                  <p:stCondLst>
                                    <p:cond delay="0"/>
                                  </p:stCondLst>
                                  <p:iterate type="lt">
                                    <p:tmPct val="0"/>
                                  </p:iterate>
                                  <p:childTnLst>
                                    <p:animEffect transition="out" filter="dissolv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par>
                                <p:cTn id="23" presetID="35" presetClass="path" presetSubtype="0" accel="50000" decel="50000" fill="hold" grpId="1" nodeType="withEffect">
                                  <p:stCondLst>
                                    <p:cond delay="0"/>
                                  </p:stCondLst>
                                  <p:iterate type="lt">
                                    <p:tmPct val="0"/>
                                  </p:iterate>
                                  <p:childTnLst>
                                    <p:animMotion origin="layout" path="M 4.16667E-6 4.81481E-6 L -0.03577 -0.17524 " pathEditMode="relative" rAng="0" ptsTypes="AA">
                                      <p:cBhvr>
                                        <p:cTn id="24" dur="500" fill="hold"/>
                                        <p:tgtEl>
                                          <p:spTgt spid="14"/>
                                        </p:tgtEl>
                                        <p:attrNameLst>
                                          <p:attrName>ppt_x</p:attrName>
                                          <p:attrName>ppt_y</p:attrName>
                                        </p:attrNameLst>
                                      </p:cBhvr>
                                      <p:rCtr x="-18" y="-88"/>
                                    </p:animMotion>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27" presetClass="entr" presetSubtype="0" fill="hold" grpId="0" nodeType="withEffect">
                                  <p:stCondLst>
                                    <p:cond delay="0"/>
                                  </p:stCondLst>
                                  <p:iterate type="lt">
                                    <p:tmPct val="50000"/>
                                  </p:iterate>
                                  <p:childTnLst>
                                    <p:set>
                                      <p:cBhvr>
                                        <p:cTn id="29" dur="1" fill="hold">
                                          <p:stCondLst>
                                            <p:cond delay="0"/>
                                          </p:stCondLst>
                                        </p:cTn>
                                        <p:tgtEl>
                                          <p:spTgt spid="19"/>
                                        </p:tgtEl>
                                        <p:attrNameLst>
                                          <p:attrName>style.visibility</p:attrName>
                                        </p:attrNameLst>
                                      </p:cBhvr>
                                      <p:to>
                                        <p:strVal val="visible"/>
                                      </p:to>
                                    </p:set>
                                    <p:anim calcmode="discrete" valueType="clr">
                                      <p:cBhvr override="childStyle">
                                        <p:cTn id="30"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19"/>
                                        </p:tgtEl>
                                        <p:attrNameLst>
                                          <p:attrName>fillcolor</p:attrName>
                                        </p:attrNameLst>
                                      </p:cBhvr>
                                      <p:tavLst>
                                        <p:tav tm="0">
                                          <p:val>
                                            <p:clrVal>
                                              <a:schemeClr val="accent2"/>
                                            </p:clrVal>
                                          </p:val>
                                        </p:tav>
                                        <p:tav tm="50000">
                                          <p:val>
                                            <p:clrVal>
                                              <a:schemeClr val="hlink"/>
                                            </p:clrVal>
                                          </p:val>
                                        </p:tav>
                                      </p:tavLst>
                                    </p:anim>
                                    <p:set>
                                      <p:cBhvr>
                                        <p:cTn id="32" dur="80"/>
                                        <p:tgtEl>
                                          <p:spTgt spid="19"/>
                                        </p:tgtEl>
                                        <p:attrNameLst>
                                          <p:attrName>fill.type</p:attrName>
                                        </p:attrNameLst>
                                      </p:cBhvr>
                                      <p:to>
                                        <p:strVal val="solid"/>
                                      </p:to>
                                    </p:set>
                                  </p:childTnLst>
                                </p:cTn>
                              </p:par>
                            </p:childTnLst>
                          </p:cTn>
                        </p:par>
                        <p:par>
                          <p:cTn id="33" fill="hold">
                            <p:stCondLst>
                              <p:cond delay="3160"/>
                            </p:stCondLst>
                            <p:childTnLst>
                              <p:par>
                                <p:cTn id="34" presetID="9" presetClass="entr" presetSubtype="0" fill="hold" grpId="0" nodeType="afterEffect">
                                  <p:stCondLst>
                                    <p:cond delay="0"/>
                                  </p:stCondLst>
                                  <p:iterate type="lt">
                                    <p:tmPct val="0"/>
                                  </p:iterate>
                                  <p:childTnLst>
                                    <p:set>
                                      <p:cBhvr>
                                        <p:cTn id="35" dur="1" fill="hold">
                                          <p:stCondLst>
                                            <p:cond delay="0"/>
                                          </p:stCondLst>
                                        </p:cTn>
                                        <p:tgtEl>
                                          <p:spTgt spid="16"/>
                                        </p:tgtEl>
                                        <p:attrNameLst>
                                          <p:attrName>style.visibility</p:attrName>
                                        </p:attrNameLst>
                                      </p:cBhvr>
                                      <p:to>
                                        <p:strVal val="visible"/>
                                      </p:to>
                                    </p:set>
                                    <p:animEffect transition="in" filter="dissolv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xit" presetSubtype="0" fill="hold" grpId="1" nodeType="clickEffect">
                                  <p:stCondLst>
                                    <p:cond delay="0"/>
                                  </p:stCondLst>
                                  <p:iterate type="lt">
                                    <p:tmPct val="0"/>
                                  </p:iterate>
                                  <p:childTnLst>
                                    <p:animEffect transition="out" filter="dissolve">
                                      <p:cBhvr>
                                        <p:cTn id="40" dur="500"/>
                                        <p:tgtEl>
                                          <p:spTgt spid="19"/>
                                        </p:tgtEl>
                                      </p:cBhvr>
                                    </p:animEffect>
                                    <p:set>
                                      <p:cBhvr>
                                        <p:cTn id="41" dur="1" fill="hold">
                                          <p:stCondLst>
                                            <p:cond delay="499"/>
                                          </p:stCondLst>
                                        </p:cTn>
                                        <p:tgtEl>
                                          <p:spTgt spid="19"/>
                                        </p:tgtEl>
                                        <p:attrNameLst>
                                          <p:attrName>style.visibility</p:attrName>
                                        </p:attrNameLst>
                                      </p:cBhvr>
                                      <p:to>
                                        <p:strVal val="hidden"/>
                                      </p:to>
                                    </p:set>
                                  </p:childTnLst>
                                </p:cTn>
                              </p:par>
                              <p:par>
                                <p:cTn id="42" presetID="64" presetClass="path" presetSubtype="0" accel="50000" decel="50000" fill="hold" nodeType="withEffect">
                                  <p:stCondLst>
                                    <p:cond delay="0"/>
                                  </p:stCondLst>
                                  <p:iterate type="lt">
                                    <p:tmPct val="0"/>
                                  </p:iterate>
                                  <p:childTnLst>
                                    <p:animMotion origin="layout" path="M 2.77778E-6 -4.44444E-6 L 2.77778E-6 -0.48333 " pathEditMode="relative" rAng="0" ptsTypes="AA">
                                      <p:cBhvr>
                                        <p:cTn id="43" dur="1000" fill="hold"/>
                                        <p:tgtEl>
                                          <p:spTgt spid="16"/>
                                        </p:tgtEl>
                                        <p:attrNameLst>
                                          <p:attrName>ppt_x</p:attrName>
                                          <p:attrName>ppt_y</p:attrName>
                                        </p:attrNameLst>
                                      </p:cBhvr>
                                      <p:rCtr x="0" y="-242"/>
                                    </p:animMotion>
                                  </p:childTnLst>
                                </p:cTn>
                              </p:par>
                            </p:childTnLst>
                          </p:cTn>
                        </p:par>
                        <p:par>
                          <p:cTn id="44" fill="hold">
                            <p:stCondLst>
                              <p:cond delay="1000"/>
                            </p:stCondLst>
                            <p:childTnLst>
                              <p:par>
                                <p:cTn id="45" presetID="27" presetClass="entr" presetSubtype="0" fill="hold" grpId="0" nodeType="afterEffect">
                                  <p:stCondLst>
                                    <p:cond delay="0"/>
                                  </p:stCondLst>
                                  <p:iterate type="lt">
                                    <p:tmPct val="50000"/>
                                  </p:iterate>
                                  <p:childTnLst>
                                    <p:set>
                                      <p:cBhvr>
                                        <p:cTn id="46" dur="1" fill="hold">
                                          <p:stCondLst>
                                            <p:cond delay="0"/>
                                          </p:stCondLst>
                                        </p:cTn>
                                        <p:tgtEl>
                                          <p:spTgt spid="17"/>
                                        </p:tgtEl>
                                        <p:attrNameLst>
                                          <p:attrName>style.visibility</p:attrName>
                                        </p:attrNameLst>
                                      </p:cBhvr>
                                      <p:to>
                                        <p:strVal val="visible"/>
                                      </p:to>
                                    </p:set>
                                    <p:anim calcmode="discrete" valueType="clr">
                                      <p:cBhvr override="childStyle">
                                        <p:cTn id="47"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17"/>
                                        </p:tgtEl>
                                        <p:attrNameLst>
                                          <p:attrName>fillcolor</p:attrName>
                                        </p:attrNameLst>
                                      </p:cBhvr>
                                      <p:tavLst>
                                        <p:tav tm="0">
                                          <p:val>
                                            <p:clrVal>
                                              <a:schemeClr val="accent2"/>
                                            </p:clrVal>
                                          </p:val>
                                        </p:tav>
                                        <p:tav tm="50000">
                                          <p:val>
                                            <p:clrVal>
                                              <a:schemeClr val="hlink"/>
                                            </p:clrVal>
                                          </p:val>
                                        </p:tav>
                                      </p:tavLst>
                                    </p:anim>
                                    <p:set>
                                      <p:cBhvr>
                                        <p:cTn id="49" dur="80"/>
                                        <p:tgtEl>
                                          <p:spTgt spid="17"/>
                                        </p:tgtEl>
                                        <p:attrNameLst>
                                          <p:attrName>fill.type</p:attrName>
                                        </p:attrNameLst>
                                      </p:cBhvr>
                                      <p:to>
                                        <p:strVal val="solid"/>
                                      </p:to>
                                    </p:set>
                                  </p:childTnLst>
                                </p:cTn>
                              </p:par>
                              <p:par>
                                <p:cTn id="50" presetID="9" presetClass="entr" presetSubtype="0"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dissolve">
                                      <p:cBhvr>
                                        <p:cTn id="52" dur="500"/>
                                        <p:tgtEl>
                                          <p:spTgt spid="22"/>
                                        </p:tgtEl>
                                      </p:cBhvr>
                                    </p:animEffect>
                                  </p:childTnLst>
                                </p:cTn>
                              </p:par>
                            </p:childTnLst>
                          </p:cTn>
                        </p:par>
                        <p:par>
                          <p:cTn id="53" fill="hold">
                            <p:stCondLst>
                              <p:cond delay="1500"/>
                            </p:stCondLst>
                            <p:childTnLst>
                              <p:par>
                                <p:cTn id="54" presetID="27" presetClass="entr" presetSubtype="0" fill="hold" grpId="0" nodeType="afterEffect">
                                  <p:stCondLst>
                                    <p:cond delay="0"/>
                                  </p:stCondLst>
                                  <p:iterate type="lt">
                                    <p:tmPct val="50000"/>
                                  </p:iterate>
                                  <p:childTnLst>
                                    <p:set>
                                      <p:cBhvr>
                                        <p:cTn id="55" dur="1" fill="hold">
                                          <p:stCondLst>
                                            <p:cond delay="0"/>
                                          </p:stCondLst>
                                        </p:cTn>
                                        <p:tgtEl>
                                          <p:spTgt spid="20"/>
                                        </p:tgtEl>
                                        <p:attrNameLst>
                                          <p:attrName>style.visibility</p:attrName>
                                        </p:attrNameLst>
                                      </p:cBhvr>
                                      <p:to>
                                        <p:strVal val="visible"/>
                                      </p:to>
                                    </p:set>
                                    <p:anim calcmode="discrete" valueType="clr">
                                      <p:cBhvr override="childStyle">
                                        <p:cTn id="56"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20"/>
                                        </p:tgtEl>
                                        <p:attrNameLst>
                                          <p:attrName>fillcolor</p:attrName>
                                        </p:attrNameLst>
                                      </p:cBhvr>
                                      <p:tavLst>
                                        <p:tav tm="0">
                                          <p:val>
                                            <p:clrVal>
                                              <a:schemeClr val="accent2"/>
                                            </p:clrVal>
                                          </p:val>
                                        </p:tav>
                                        <p:tav tm="50000">
                                          <p:val>
                                            <p:clrVal>
                                              <a:schemeClr val="hlink"/>
                                            </p:clrVal>
                                          </p:val>
                                        </p:tav>
                                      </p:tavLst>
                                    </p:anim>
                                    <p:set>
                                      <p:cBhvr>
                                        <p:cTn id="58" dur="80"/>
                                        <p:tgtEl>
                                          <p:spTgt spid="20"/>
                                        </p:tgtEl>
                                        <p:attrNameLst>
                                          <p:attrName>fill.type</p:attrName>
                                        </p:attrNameLst>
                                      </p:cBhvr>
                                      <p:to>
                                        <p:strVal val="solid"/>
                                      </p:to>
                                    </p:set>
                                  </p:childTnLst>
                                </p:cTn>
                              </p:par>
                              <p:par>
                                <p:cTn id="59" presetID="9" presetClass="entr" presetSubtype="0"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dissolve">
                                      <p:cBhvr>
                                        <p:cTn id="6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1" grpId="1"/>
      <p:bldP spid="14" grpId="0"/>
      <p:bldP spid="14" grpId="1"/>
      <p:bldP spid="15" grpId="0"/>
      <p:bldP spid="19" grpId="0"/>
      <p:bldP spid="19" grpId="1"/>
      <p:bldP spid="16" grpId="0"/>
      <p:bldP spid="17"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srcRect/>
          <a:stretch>
            <a:fillRect/>
          </a:stretch>
        </p:blipFill>
        <p:spPr bwMode="auto">
          <a:xfrm>
            <a:off x="1130300" y="1847850"/>
            <a:ext cx="6870700" cy="3509963"/>
          </a:xfrm>
          <a:prstGeom prst="rect">
            <a:avLst/>
          </a:prstGeom>
          <a:noFill/>
          <a:ln w="9525">
            <a:noFill/>
            <a:miter lim="800000"/>
            <a:headEnd/>
            <a:tailEnd/>
          </a:ln>
        </p:spPr>
      </p:pic>
      <p:sp>
        <p:nvSpPr>
          <p:cNvPr id="8" name="Date Placeholder 7"/>
          <p:cNvSpPr>
            <a:spLocks noGrp="1"/>
          </p:cNvSpPr>
          <p:nvPr>
            <p:ph type="dt" sz="quarter" idx="10"/>
          </p:nvPr>
        </p:nvSpPr>
        <p:spPr>
          <a:xfrm>
            <a:off x="71438" y="6492875"/>
            <a:ext cx="1285875" cy="365125"/>
          </a:xfrm>
        </p:spPr>
        <p:txBody>
          <a:bodyPr/>
          <a:lstStyle/>
          <a:p>
            <a:pPr>
              <a:defRPr/>
            </a:pPr>
            <a:fld id="{BBF4F5EE-C536-4A1E-BEA9-35E2ACFEF26C}" type="datetime4">
              <a:rPr lang="it-IT"/>
              <a:pPr>
                <a:defRPr/>
              </a:pPr>
              <a:t>9 luglio 2009</a:t>
            </a:fld>
            <a:endParaRPr lang="en-US" dirty="0"/>
          </a:p>
        </p:txBody>
      </p:sp>
      <p:sp>
        <p:nvSpPr>
          <p:cNvPr id="41987" name="Slide Number Placeholder 8"/>
          <p:cNvSpPr>
            <a:spLocks noGrp="1"/>
          </p:cNvSpPr>
          <p:nvPr>
            <p:ph type="sldNum" sz="quarter" idx="12"/>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7BBC9625-67DF-4A2B-A638-8A75DB642352}" type="slidenum">
              <a:rPr lang="en-US"/>
              <a:pPr fontAlgn="base">
                <a:spcBef>
                  <a:spcPct val="0"/>
                </a:spcBef>
                <a:spcAft>
                  <a:spcPct val="0"/>
                </a:spcAft>
                <a:defRPr/>
              </a:pPr>
              <a:t>18</a:t>
            </a:fld>
            <a:endParaRPr lang="en-US"/>
          </a:p>
        </p:txBody>
      </p:sp>
      <p:sp>
        <p:nvSpPr>
          <p:cNvPr id="14" name="Rectangle 13"/>
          <p:cNvSpPr>
            <a:spLocks noChangeArrowheads="1"/>
          </p:cNvSpPr>
          <p:nvPr/>
        </p:nvSpPr>
        <p:spPr bwMode="auto">
          <a:xfrm>
            <a:off x="-147638" y="0"/>
            <a:ext cx="9291638" cy="769938"/>
          </a:xfrm>
          <a:prstGeom prst="rect">
            <a:avLst/>
          </a:prstGeom>
          <a:noFill/>
          <a:ln w="9525">
            <a:noFill/>
            <a:miter lim="800000"/>
            <a:headEnd/>
            <a:tailEnd/>
          </a:ln>
        </p:spPr>
        <p:txBody>
          <a:bodyPr>
            <a:spAutoFit/>
          </a:bodyPr>
          <a:lstStyle/>
          <a:p>
            <a:pPr algn="ctr"/>
            <a:r>
              <a:rPr lang="en-US" sz="4400" b="1">
                <a:latin typeface="Akron"/>
              </a:rPr>
              <a:t>Spearman –Brown Prophecy </a:t>
            </a:r>
            <a:endParaRPr lang="it-IT" sz="4400" b="1">
              <a:latin typeface="Akron"/>
            </a:endParaRPr>
          </a:p>
        </p:txBody>
      </p:sp>
      <p:pic>
        <p:nvPicPr>
          <p:cNvPr id="1027" name="Picture 3"/>
          <p:cNvPicPr>
            <a:picLocks noChangeAspect="1" noChangeArrowheads="1"/>
          </p:cNvPicPr>
          <p:nvPr/>
        </p:nvPicPr>
        <p:blipFill>
          <a:blip r:embed="rId4"/>
          <a:srcRect/>
          <a:stretch>
            <a:fillRect/>
          </a:stretch>
        </p:blipFill>
        <p:spPr bwMode="auto">
          <a:xfrm>
            <a:off x="0" y="1409700"/>
            <a:ext cx="4343400" cy="5448300"/>
          </a:xfrm>
          <a:prstGeom prst="rect">
            <a:avLst/>
          </a:prstGeom>
          <a:noFill/>
          <a:ln w="9525">
            <a:noFill/>
            <a:miter lim="800000"/>
            <a:headEnd/>
            <a:tailEnd/>
          </a:ln>
        </p:spPr>
      </p:pic>
      <p:pic>
        <p:nvPicPr>
          <p:cNvPr id="1028" name="Picture 4"/>
          <p:cNvPicPr>
            <a:picLocks noChangeAspect="1" noChangeArrowheads="1"/>
          </p:cNvPicPr>
          <p:nvPr/>
        </p:nvPicPr>
        <p:blipFill>
          <a:blip r:embed="rId5"/>
          <a:srcRect/>
          <a:stretch>
            <a:fillRect/>
          </a:stretch>
        </p:blipFill>
        <p:spPr bwMode="auto">
          <a:xfrm>
            <a:off x="4762500" y="1466850"/>
            <a:ext cx="4238625" cy="5391150"/>
          </a:xfrm>
          <a:prstGeom prst="rect">
            <a:avLst/>
          </a:prstGeom>
          <a:noFill/>
          <a:ln w="9525">
            <a:noFill/>
            <a:miter lim="800000"/>
            <a:headEnd/>
            <a:tailEnd/>
          </a:ln>
        </p:spPr>
      </p:pic>
      <p:sp>
        <p:nvSpPr>
          <p:cNvPr id="10" name="Rectangle 6"/>
          <p:cNvSpPr>
            <a:spLocks noChangeArrowheads="1"/>
          </p:cNvSpPr>
          <p:nvPr/>
        </p:nvSpPr>
        <p:spPr bwMode="auto">
          <a:xfrm>
            <a:off x="6380163" y="758825"/>
            <a:ext cx="1049337" cy="708025"/>
          </a:xfrm>
          <a:prstGeom prst="rect">
            <a:avLst/>
          </a:prstGeom>
          <a:noFill/>
          <a:ln w="9525">
            <a:noFill/>
            <a:miter lim="800000"/>
            <a:headEnd/>
            <a:tailEnd/>
          </a:ln>
        </p:spPr>
        <p:txBody>
          <a:bodyPr wrap="none">
            <a:spAutoFit/>
          </a:bodyPr>
          <a:lstStyle/>
          <a:p>
            <a:pPr algn="ctr"/>
            <a:r>
              <a:rPr lang="it-IT" sz="4000" b="1">
                <a:latin typeface="Akron"/>
              </a:rPr>
              <a:t>TUI</a:t>
            </a:r>
          </a:p>
        </p:txBody>
      </p:sp>
      <p:sp>
        <p:nvSpPr>
          <p:cNvPr id="11" name="Rectangle 6"/>
          <p:cNvSpPr>
            <a:spLocks noChangeArrowheads="1"/>
          </p:cNvSpPr>
          <p:nvPr/>
        </p:nvSpPr>
        <p:spPr bwMode="auto">
          <a:xfrm>
            <a:off x="1635125" y="857250"/>
            <a:ext cx="1493838" cy="708025"/>
          </a:xfrm>
          <a:prstGeom prst="rect">
            <a:avLst/>
          </a:prstGeom>
          <a:noFill/>
          <a:ln w="9525">
            <a:noFill/>
            <a:miter lim="800000"/>
            <a:headEnd/>
            <a:tailEnd/>
          </a:ln>
        </p:spPr>
        <p:txBody>
          <a:bodyPr wrap="none">
            <a:spAutoFit/>
          </a:bodyPr>
          <a:lstStyle/>
          <a:p>
            <a:pPr algn="ctr"/>
            <a:r>
              <a:rPr lang="it-IT" sz="4000" b="1">
                <a:latin typeface="Akron"/>
              </a:rPr>
              <a:t>JFLT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par>
                          <p:cTn id="10" fill="hold">
                            <p:stCondLst>
                              <p:cond delay="920"/>
                            </p:stCondLst>
                            <p:childTnLst>
                              <p:par>
                                <p:cTn id="11" presetID="9" presetClass="entr" presetSubtype="0" fill="hold" nodeType="after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dissolve">
                                      <p:cBhvr>
                                        <p:cTn id="13" dur="500"/>
                                        <p:tgtEl>
                                          <p:spTgt spid="103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000"/>
                                        <p:tgtEl>
                                          <p:spTgt spid="11"/>
                                        </p:tgtEl>
                                      </p:cBhvr>
                                    </p:animEffect>
                                  </p:childTnLst>
                                </p:cTn>
                              </p:par>
                              <p:par>
                                <p:cTn id="19" presetID="9" presetClass="exit" presetSubtype="0" fill="hold" nodeType="withEffect">
                                  <p:stCondLst>
                                    <p:cond delay="0"/>
                                  </p:stCondLst>
                                  <p:childTnLst>
                                    <p:animEffect transition="out" filter="dissolve">
                                      <p:cBhvr>
                                        <p:cTn id="20" dur="500"/>
                                        <p:tgtEl>
                                          <p:spTgt spid="1030"/>
                                        </p:tgtEl>
                                      </p:cBhvr>
                                    </p:animEffect>
                                    <p:set>
                                      <p:cBhvr>
                                        <p:cTn id="21" dur="1" fill="hold">
                                          <p:stCondLst>
                                            <p:cond delay="499"/>
                                          </p:stCondLst>
                                        </p:cTn>
                                        <p:tgtEl>
                                          <p:spTgt spid="1030"/>
                                        </p:tgtEl>
                                        <p:attrNameLst>
                                          <p:attrName>style.visibility</p:attrName>
                                        </p:attrNameLst>
                                      </p:cBhvr>
                                      <p:to>
                                        <p:strVal val="hidden"/>
                                      </p:to>
                                    </p:se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27"/>
                                        </p:tgtEl>
                                        <p:attrNameLst>
                                          <p:attrName>style.visibility</p:attrName>
                                        </p:attrNameLst>
                                      </p:cBhvr>
                                      <p:to>
                                        <p:strVal val="visible"/>
                                      </p:to>
                                    </p:set>
                                    <p:animEffect transition="in" filter="wipe(up)">
                                      <p:cBhvr>
                                        <p:cTn id="25" dur="500"/>
                                        <p:tgtEl>
                                          <p:spTgt spid="1027"/>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1028"/>
                                        </p:tgtEl>
                                        <p:attrNameLst>
                                          <p:attrName>style.visibility</p:attrName>
                                        </p:attrNameLst>
                                      </p:cBhvr>
                                      <p:to>
                                        <p:strVal val="visible"/>
                                      </p:to>
                                    </p:set>
                                    <p:animEffect transition="in" filter="wipe(up)">
                                      <p:cBhvr>
                                        <p:cTn id="33"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quarter" idx="10"/>
          </p:nvPr>
        </p:nvSpPr>
        <p:spPr>
          <a:xfrm>
            <a:off x="71438" y="6492875"/>
            <a:ext cx="1285875" cy="365125"/>
          </a:xfrm>
        </p:spPr>
        <p:txBody>
          <a:bodyPr/>
          <a:lstStyle/>
          <a:p>
            <a:pPr>
              <a:defRPr/>
            </a:pPr>
            <a:fld id="{BBF4F5EE-C536-4A1E-BEA9-35E2ACFEF26C}" type="datetime4">
              <a:rPr lang="it-IT"/>
              <a:pPr>
                <a:defRPr/>
              </a:pPr>
              <a:t>9 luglio 2009</a:t>
            </a:fld>
            <a:endParaRPr lang="en-US" dirty="0"/>
          </a:p>
        </p:txBody>
      </p:sp>
      <p:sp>
        <p:nvSpPr>
          <p:cNvPr id="27651" name="Slide Number Placeholder 8"/>
          <p:cNvSpPr>
            <a:spLocks noGrp="1"/>
          </p:cNvSpPr>
          <p:nvPr>
            <p:ph type="sldNum" sz="quarter" idx="12"/>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D48CA8F-8DDE-4DDC-B340-77FE416C3B0C}" type="slidenum">
              <a:rPr lang="en-US"/>
              <a:pPr fontAlgn="base">
                <a:spcBef>
                  <a:spcPct val="0"/>
                </a:spcBef>
                <a:spcAft>
                  <a:spcPct val="0"/>
                </a:spcAft>
                <a:defRPr/>
              </a:pPr>
              <a:t>19</a:t>
            </a:fld>
            <a:endParaRPr lang="en-US" dirty="0"/>
          </a:p>
        </p:txBody>
      </p:sp>
      <p:sp>
        <p:nvSpPr>
          <p:cNvPr id="10" name="Rectangle 9"/>
          <p:cNvSpPr>
            <a:spLocks noChangeArrowheads="1"/>
          </p:cNvSpPr>
          <p:nvPr/>
        </p:nvSpPr>
        <p:spPr bwMode="auto">
          <a:xfrm>
            <a:off x="71438" y="114300"/>
            <a:ext cx="3462337" cy="768350"/>
          </a:xfrm>
          <a:prstGeom prst="rect">
            <a:avLst/>
          </a:prstGeom>
          <a:noFill/>
          <a:ln w="9525">
            <a:noFill/>
            <a:miter lim="800000"/>
            <a:headEnd/>
            <a:tailEnd/>
          </a:ln>
        </p:spPr>
        <p:txBody>
          <a:bodyPr wrap="none">
            <a:spAutoFit/>
          </a:bodyPr>
          <a:lstStyle/>
          <a:p>
            <a:r>
              <a:rPr lang="en-US" sz="4400" b="1">
                <a:latin typeface="Akron"/>
              </a:rPr>
              <a:t>Procedures</a:t>
            </a:r>
            <a:endParaRPr lang="it-IT" sz="4400" b="1">
              <a:latin typeface="Akron"/>
            </a:endParaRPr>
          </a:p>
        </p:txBody>
      </p:sp>
      <p:sp>
        <p:nvSpPr>
          <p:cNvPr id="14" name="Rectangle 13"/>
          <p:cNvSpPr>
            <a:spLocks noChangeArrowheads="1"/>
          </p:cNvSpPr>
          <p:nvPr/>
        </p:nvSpPr>
        <p:spPr bwMode="auto">
          <a:xfrm>
            <a:off x="3714750" y="114300"/>
            <a:ext cx="5318125" cy="768350"/>
          </a:xfrm>
          <a:prstGeom prst="rect">
            <a:avLst/>
          </a:prstGeom>
          <a:noFill/>
          <a:ln w="9525">
            <a:noFill/>
            <a:miter lim="800000"/>
            <a:headEnd/>
            <a:tailEnd/>
          </a:ln>
        </p:spPr>
        <p:txBody>
          <a:bodyPr wrap="none">
            <a:spAutoFit/>
          </a:bodyPr>
          <a:lstStyle/>
          <a:p>
            <a:r>
              <a:rPr lang="en-US" sz="4400" b="1">
                <a:latin typeface="Akron"/>
              </a:rPr>
              <a:t>paired t-samples</a:t>
            </a:r>
            <a:endParaRPr lang="it-IT" sz="4400" b="1">
              <a:latin typeface="Akron"/>
            </a:endParaRPr>
          </a:p>
        </p:txBody>
      </p:sp>
      <p:sp>
        <p:nvSpPr>
          <p:cNvPr id="15" name="Rettangolo 14"/>
          <p:cNvSpPr>
            <a:spLocks noChangeArrowheads="1"/>
          </p:cNvSpPr>
          <p:nvPr/>
        </p:nvSpPr>
        <p:spPr bwMode="auto">
          <a:xfrm>
            <a:off x="3357563" y="114300"/>
            <a:ext cx="588962" cy="768350"/>
          </a:xfrm>
          <a:prstGeom prst="rect">
            <a:avLst/>
          </a:prstGeom>
          <a:noFill/>
          <a:ln w="9525">
            <a:noFill/>
            <a:miter lim="800000"/>
            <a:headEnd/>
            <a:tailEnd/>
          </a:ln>
        </p:spPr>
        <p:txBody>
          <a:bodyPr>
            <a:spAutoFit/>
          </a:bodyPr>
          <a:lstStyle/>
          <a:p>
            <a:r>
              <a:rPr lang="en-US" sz="4400" b="1">
                <a:latin typeface="Akron"/>
              </a:rPr>
              <a:t>:</a:t>
            </a:r>
          </a:p>
        </p:txBody>
      </p:sp>
      <p:grpSp>
        <p:nvGrpSpPr>
          <p:cNvPr id="2" name="Gruppo 22"/>
          <p:cNvGrpSpPr>
            <a:grpSpLocks/>
          </p:cNvGrpSpPr>
          <p:nvPr/>
        </p:nvGrpSpPr>
        <p:grpSpPr bwMode="auto">
          <a:xfrm>
            <a:off x="2214563" y="842963"/>
            <a:ext cx="4478337" cy="1943100"/>
            <a:chOff x="2307908" y="1026117"/>
            <a:chExt cx="4478670" cy="1942479"/>
          </a:xfrm>
        </p:grpSpPr>
        <p:pic>
          <p:nvPicPr>
            <p:cNvPr id="50187" name="Immagine 17" descr="Picture1"/>
            <p:cNvPicPr>
              <a:picLocks noChangeAspect="1" noChangeArrowheads="1"/>
            </p:cNvPicPr>
            <p:nvPr/>
          </p:nvPicPr>
          <p:blipFill>
            <a:blip r:embed="rId3"/>
            <a:srcRect t="13708" b="66692"/>
            <a:stretch>
              <a:fillRect/>
            </a:stretch>
          </p:blipFill>
          <p:spPr bwMode="auto">
            <a:xfrm>
              <a:off x="2307908" y="1825588"/>
              <a:ext cx="4478670" cy="1143008"/>
            </a:xfrm>
            <a:prstGeom prst="rect">
              <a:avLst/>
            </a:prstGeom>
            <a:noFill/>
            <a:ln w="9525">
              <a:noFill/>
              <a:miter lim="800000"/>
              <a:headEnd/>
              <a:tailEnd/>
            </a:ln>
          </p:spPr>
        </p:pic>
        <p:pic>
          <p:nvPicPr>
            <p:cNvPr id="50188" name="Immagine 18" descr="Picture1"/>
            <p:cNvPicPr>
              <a:picLocks noChangeAspect="1" noChangeArrowheads="1"/>
            </p:cNvPicPr>
            <p:nvPr/>
          </p:nvPicPr>
          <p:blipFill>
            <a:blip r:embed="rId3"/>
            <a:srcRect b="86292"/>
            <a:stretch>
              <a:fillRect/>
            </a:stretch>
          </p:blipFill>
          <p:spPr bwMode="auto">
            <a:xfrm>
              <a:off x="2307908" y="1026117"/>
              <a:ext cx="4478670" cy="799471"/>
            </a:xfrm>
            <a:prstGeom prst="rect">
              <a:avLst/>
            </a:prstGeom>
            <a:noFill/>
            <a:ln w="9525">
              <a:noFill/>
              <a:miter lim="800000"/>
              <a:headEnd/>
              <a:tailEnd/>
            </a:ln>
          </p:spPr>
        </p:pic>
      </p:grpSp>
      <p:pic>
        <p:nvPicPr>
          <p:cNvPr id="21" name="Immagine 20" descr="Picture1"/>
          <p:cNvPicPr>
            <a:picLocks noChangeAspect="1" noChangeArrowheads="1"/>
          </p:cNvPicPr>
          <p:nvPr/>
        </p:nvPicPr>
        <p:blipFill>
          <a:blip r:embed="rId3"/>
          <a:srcRect t="33308" b="21368"/>
          <a:stretch>
            <a:fillRect/>
          </a:stretch>
        </p:blipFill>
        <p:spPr bwMode="auto">
          <a:xfrm>
            <a:off x="2214563" y="2786063"/>
            <a:ext cx="4478337" cy="2643187"/>
          </a:xfrm>
          <a:prstGeom prst="rect">
            <a:avLst/>
          </a:prstGeom>
          <a:noFill/>
          <a:ln w="9525">
            <a:noFill/>
            <a:miter lim="800000"/>
            <a:headEnd/>
            <a:tailEnd/>
          </a:ln>
        </p:spPr>
      </p:pic>
      <p:pic>
        <p:nvPicPr>
          <p:cNvPr id="22" name="Immagine 21" descr="Picture1"/>
          <p:cNvPicPr>
            <a:picLocks noChangeAspect="1" noChangeArrowheads="1"/>
          </p:cNvPicPr>
          <p:nvPr/>
        </p:nvPicPr>
        <p:blipFill>
          <a:blip r:embed="rId3"/>
          <a:srcRect t="78632"/>
          <a:stretch>
            <a:fillRect/>
          </a:stretch>
        </p:blipFill>
        <p:spPr bwMode="auto">
          <a:xfrm>
            <a:off x="2214563" y="5429250"/>
            <a:ext cx="4478337" cy="1246188"/>
          </a:xfrm>
          <a:prstGeom prst="rect">
            <a:avLst/>
          </a:prstGeom>
          <a:noFill/>
          <a:ln w="9525">
            <a:noFill/>
            <a:miter lim="800000"/>
            <a:headEnd/>
            <a:tailEnd/>
          </a:ln>
        </p:spPr>
      </p:pic>
      <p:sp>
        <p:nvSpPr>
          <p:cNvPr id="25" name="Rettangolo 24"/>
          <p:cNvSpPr>
            <a:spLocks noChangeArrowheads="1"/>
          </p:cNvSpPr>
          <p:nvPr/>
        </p:nvSpPr>
        <p:spPr bwMode="auto">
          <a:xfrm>
            <a:off x="71438" y="1585913"/>
            <a:ext cx="8258175" cy="1684337"/>
          </a:xfrm>
          <a:prstGeom prst="rect">
            <a:avLst/>
          </a:prstGeom>
          <a:noFill/>
          <a:ln w="9525">
            <a:noFill/>
            <a:miter lim="800000"/>
            <a:headEnd/>
            <a:tailEnd/>
          </a:ln>
        </p:spPr>
        <p:txBody>
          <a:bodyPr>
            <a:spAutoFit/>
          </a:bodyPr>
          <a:lstStyle/>
          <a:p>
            <a:pPr>
              <a:lnSpc>
                <a:spcPct val="150000"/>
              </a:lnSpc>
            </a:pPr>
            <a:r>
              <a:rPr lang="en-US" sz="3600" b="1">
                <a:latin typeface="Akron"/>
              </a:rPr>
              <a:t>used to determine if two population means are equal.</a:t>
            </a:r>
          </a:p>
        </p:txBody>
      </p:sp>
      <p:sp>
        <p:nvSpPr>
          <p:cNvPr id="27" name="Rettangolo 26"/>
          <p:cNvSpPr>
            <a:spLocks noChangeArrowheads="1"/>
          </p:cNvSpPr>
          <p:nvPr/>
        </p:nvSpPr>
        <p:spPr bwMode="auto">
          <a:xfrm>
            <a:off x="142875" y="3857625"/>
            <a:ext cx="8601075" cy="2586038"/>
          </a:xfrm>
          <a:prstGeom prst="rect">
            <a:avLst/>
          </a:prstGeom>
          <a:noFill/>
          <a:ln w="9525">
            <a:noFill/>
            <a:miter lim="800000"/>
            <a:headEnd/>
            <a:tailEnd/>
          </a:ln>
        </p:spPr>
        <p:txBody>
          <a:bodyPr>
            <a:spAutoFit/>
          </a:bodyPr>
          <a:lstStyle/>
          <a:p>
            <a:pPr>
              <a:lnSpc>
                <a:spcPct val="150000"/>
              </a:lnSpc>
            </a:pPr>
            <a:r>
              <a:rPr lang="en-US" sz="3600" b="1">
                <a:latin typeface="Akron"/>
              </a:rPr>
              <a:t>example, a subject measured before and after a process change.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par>
                          <p:cTn id="10" fill="hold">
                            <p:stCondLst>
                              <p:cond delay="44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5"/>
                                        </p:tgtEl>
                                        <p:attrNameLst>
                                          <p:attrName>style.visibility</p:attrName>
                                        </p:attrNameLst>
                                      </p:cBhvr>
                                      <p:to>
                                        <p:strVal val="visible"/>
                                      </p:to>
                                    </p:set>
                                    <p:anim calcmode="discrete" valueType="clr">
                                      <p:cBhvr override="childStyle">
                                        <p:cTn id="13"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5"/>
                                        </p:tgtEl>
                                        <p:attrNameLst>
                                          <p:attrName>fillcolor</p:attrName>
                                        </p:attrNameLst>
                                      </p:cBhvr>
                                      <p:tavLst>
                                        <p:tav tm="0">
                                          <p:val>
                                            <p:clrVal>
                                              <a:schemeClr val="accent2"/>
                                            </p:clrVal>
                                          </p:val>
                                        </p:tav>
                                        <p:tav tm="50000">
                                          <p:val>
                                            <p:clrVal>
                                              <a:schemeClr val="hlink"/>
                                            </p:clrVal>
                                          </p:val>
                                        </p:tav>
                                      </p:tavLst>
                                    </p:anim>
                                    <p:set>
                                      <p:cBhvr>
                                        <p:cTn id="15" dur="80"/>
                                        <p:tgtEl>
                                          <p:spTgt spid="15"/>
                                        </p:tgtEl>
                                        <p:attrNameLst>
                                          <p:attrName>fill.type</p:attrName>
                                        </p:attrNameLst>
                                      </p:cBhvr>
                                      <p:to>
                                        <p:strVal val="solid"/>
                                      </p:to>
                                    </p:set>
                                  </p:childTnLst>
                                </p:cTn>
                              </p:par>
                            </p:childTnLst>
                          </p:cTn>
                        </p:par>
                        <p:par>
                          <p:cTn id="16" fill="hold">
                            <p:stCondLst>
                              <p:cond delay="52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14"/>
                                        </p:tgtEl>
                                        <p:attrNameLst>
                                          <p:attrName>style.visibility</p:attrName>
                                        </p:attrNameLst>
                                      </p:cBhvr>
                                      <p:to>
                                        <p:strVal val="visible"/>
                                      </p:to>
                                    </p:set>
                                    <p:anim calcmode="discrete" valueType="clr">
                                      <p:cBhvr override="childStyle">
                                        <p:cTn id="19"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4"/>
                                        </p:tgtEl>
                                        <p:attrNameLst>
                                          <p:attrName>fillcolor</p:attrName>
                                        </p:attrNameLst>
                                      </p:cBhvr>
                                      <p:tavLst>
                                        <p:tav tm="0">
                                          <p:val>
                                            <p:clrVal>
                                              <a:schemeClr val="accent2"/>
                                            </p:clrVal>
                                          </p:val>
                                        </p:tav>
                                        <p:tav tm="50000">
                                          <p:val>
                                            <p:clrVal>
                                              <a:schemeClr val="hlink"/>
                                            </p:clrVal>
                                          </p:val>
                                        </p:tav>
                                      </p:tavLst>
                                    </p:anim>
                                    <p:set>
                                      <p:cBhvr>
                                        <p:cTn id="21" dur="80"/>
                                        <p:tgtEl>
                                          <p:spTgt spid="14"/>
                                        </p:tgtEl>
                                        <p:attrNameLst>
                                          <p:attrName>fill.type</p:attrName>
                                        </p:attrNameLst>
                                      </p:cBhvr>
                                      <p:to>
                                        <p:strVal val="solid"/>
                                      </p:to>
                                    </p:set>
                                  </p:childTnLst>
                                </p:cTn>
                              </p:par>
                            </p:childTnLst>
                          </p:cTn>
                        </p:par>
                        <p:par>
                          <p:cTn id="22" fill="hold">
                            <p:stCondLst>
                              <p:cond delay="1160"/>
                            </p:stCondLst>
                            <p:childTnLst>
                              <p:par>
                                <p:cTn id="23" presetID="9" presetClass="entr" presetSubtype="0" fill="hold" grpId="1" nodeType="afterEffect">
                                  <p:stCondLst>
                                    <p:cond delay="0"/>
                                  </p:stCondLst>
                                  <p:iterate type="lt">
                                    <p:tmPct val="0"/>
                                  </p:iterate>
                                  <p:childTnLst>
                                    <p:set>
                                      <p:cBhvr>
                                        <p:cTn id="24" dur="1" fill="hold">
                                          <p:stCondLst>
                                            <p:cond delay="0"/>
                                          </p:stCondLst>
                                        </p:cTn>
                                        <p:tgtEl>
                                          <p:spTgt spid="25"/>
                                        </p:tgtEl>
                                        <p:attrNameLst>
                                          <p:attrName>style.visibility</p:attrName>
                                        </p:attrNameLst>
                                      </p:cBhvr>
                                      <p:to>
                                        <p:strVal val="visible"/>
                                      </p:to>
                                    </p:set>
                                    <p:animEffect transition="in" filter="dissolve">
                                      <p:cBhvr>
                                        <p:cTn id="25" dur="500"/>
                                        <p:tgtEl>
                                          <p:spTgt spid="25"/>
                                        </p:tgtEl>
                                      </p:cBhvr>
                                    </p:animEffect>
                                  </p:childTnLst>
                                </p:cTn>
                              </p:par>
                            </p:childTnLst>
                          </p:cTn>
                        </p:par>
                        <p:par>
                          <p:cTn id="26" fill="hold">
                            <p:stCondLst>
                              <p:cond delay="1660"/>
                            </p:stCondLst>
                            <p:childTnLst>
                              <p:par>
                                <p:cTn id="27" presetID="9" presetClass="entr" presetSubtype="0" fill="hold" grpId="1" nodeType="afterEffect">
                                  <p:stCondLst>
                                    <p:cond delay="2000"/>
                                  </p:stCondLst>
                                  <p:iterate type="lt">
                                    <p:tmPct val="0"/>
                                  </p:iterate>
                                  <p:childTnLst>
                                    <p:set>
                                      <p:cBhvr>
                                        <p:cTn id="28" dur="1" fill="hold">
                                          <p:stCondLst>
                                            <p:cond delay="0"/>
                                          </p:stCondLst>
                                        </p:cTn>
                                        <p:tgtEl>
                                          <p:spTgt spid="27"/>
                                        </p:tgtEl>
                                        <p:attrNameLst>
                                          <p:attrName>style.visibility</p:attrName>
                                        </p:attrNameLst>
                                      </p:cBhvr>
                                      <p:to>
                                        <p:strVal val="visible"/>
                                      </p:to>
                                    </p:set>
                                    <p:animEffect transition="in" filter="dissolve">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up)">
                                      <p:cBhvr>
                                        <p:cTn id="34" dur="500"/>
                                        <p:tgtEl>
                                          <p:spTgt spid="2"/>
                                        </p:tgtEl>
                                      </p:cBhvr>
                                    </p:animEffect>
                                  </p:childTnLst>
                                </p:cTn>
                              </p:par>
                              <p:par>
                                <p:cTn id="35" presetID="9" presetClass="exit" presetSubtype="0" fill="hold" grpId="0" nodeType="withEffect">
                                  <p:stCondLst>
                                    <p:cond delay="0"/>
                                  </p:stCondLst>
                                  <p:iterate type="lt">
                                    <p:tmPct val="0"/>
                                  </p:iterate>
                                  <p:childTnLst>
                                    <p:animEffect transition="out" filter="dissolve">
                                      <p:cBhvr>
                                        <p:cTn id="36" dur="500"/>
                                        <p:tgtEl>
                                          <p:spTgt spid="25"/>
                                        </p:tgtEl>
                                      </p:cBhvr>
                                    </p:animEffect>
                                    <p:set>
                                      <p:cBhvr>
                                        <p:cTn id="37" dur="1" fill="hold">
                                          <p:stCondLst>
                                            <p:cond delay="499"/>
                                          </p:stCondLst>
                                        </p:cTn>
                                        <p:tgtEl>
                                          <p:spTgt spid="25"/>
                                        </p:tgtEl>
                                        <p:attrNameLst>
                                          <p:attrName>style.visibility</p:attrName>
                                        </p:attrNameLst>
                                      </p:cBhvr>
                                      <p:to>
                                        <p:strVal val="hidden"/>
                                      </p:to>
                                    </p:set>
                                  </p:childTnLst>
                                </p:cTn>
                              </p:par>
                              <p:par>
                                <p:cTn id="38" presetID="9" presetClass="exit" presetSubtype="0" fill="hold" grpId="0" nodeType="withEffect">
                                  <p:stCondLst>
                                    <p:cond delay="0"/>
                                  </p:stCondLst>
                                  <p:iterate type="lt">
                                    <p:tmPct val="0"/>
                                  </p:iterate>
                                  <p:childTnLst>
                                    <p:animEffect transition="out" filter="dissolve">
                                      <p:cBhvr>
                                        <p:cTn id="39" dur="500"/>
                                        <p:tgtEl>
                                          <p:spTgt spid="27"/>
                                        </p:tgtEl>
                                      </p:cBhvr>
                                    </p:animEffect>
                                    <p:set>
                                      <p:cBhvr>
                                        <p:cTn id="40" dur="1" fill="hold">
                                          <p:stCondLst>
                                            <p:cond delay="499"/>
                                          </p:stCondLst>
                                        </p:cTn>
                                        <p:tgtEl>
                                          <p:spTgt spid="27"/>
                                        </p:tgtEl>
                                        <p:attrNameLst>
                                          <p:attrName>style.visibility</p:attrName>
                                        </p:attrNameLst>
                                      </p:cBhvr>
                                      <p:to>
                                        <p:strVal val="hidden"/>
                                      </p:to>
                                    </p:set>
                                  </p:childTnLst>
                                </p:cTn>
                              </p:par>
                            </p:childTnLst>
                          </p:cTn>
                        </p:par>
                        <p:par>
                          <p:cTn id="41" fill="hold">
                            <p:stCondLst>
                              <p:cond delay="500"/>
                            </p:stCondLst>
                            <p:childTnLst>
                              <p:par>
                                <p:cTn id="42" presetID="22" presetClass="entr" presetSubtype="1" fill="hold" nodeType="afterEffect">
                                  <p:stCondLst>
                                    <p:cond delay="1500"/>
                                  </p:stCondLst>
                                  <p:childTnLst>
                                    <p:set>
                                      <p:cBhvr>
                                        <p:cTn id="43" dur="1" fill="hold">
                                          <p:stCondLst>
                                            <p:cond delay="0"/>
                                          </p:stCondLst>
                                        </p:cTn>
                                        <p:tgtEl>
                                          <p:spTgt spid="21"/>
                                        </p:tgtEl>
                                        <p:attrNameLst>
                                          <p:attrName>style.visibility</p:attrName>
                                        </p:attrNameLst>
                                      </p:cBhvr>
                                      <p:to>
                                        <p:strVal val="visible"/>
                                      </p:to>
                                    </p:set>
                                    <p:animEffect transition="in" filter="wipe(up)">
                                      <p:cBhvr>
                                        <p:cTn id="44" dur="500"/>
                                        <p:tgtEl>
                                          <p:spTgt spid="21"/>
                                        </p:tgtEl>
                                      </p:cBhvr>
                                    </p:animEffect>
                                  </p:childTnLst>
                                </p:cTn>
                              </p:par>
                            </p:childTnLst>
                          </p:cTn>
                        </p:par>
                        <p:par>
                          <p:cTn id="45" fill="hold">
                            <p:stCondLst>
                              <p:cond delay="2500"/>
                            </p:stCondLst>
                            <p:childTnLst>
                              <p:par>
                                <p:cTn id="46" presetID="22" presetClass="entr" presetSubtype="1" fill="hold" nodeType="afterEffect">
                                  <p:stCondLst>
                                    <p:cond delay="1500"/>
                                  </p:stCondLst>
                                  <p:childTnLst>
                                    <p:set>
                                      <p:cBhvr>
                                        <p:cTn id="47" dur="1" fill="hold">
                                          <p:stCondLst>
                                            <p:cond delay="0"/>
                                          </p:stCondLst>
                                        </p:cTn>
                                        <p:tgtEl>
                                          <p:spTgt spid="22"/>
                                        </p:tgtEl>
                                        <p:attrNameLst>
                                          <p:attrName>style.visibility</p:attrName>
                                        </p:attrNameLst>
                                      </p:cBhvr>
                                      <p:to>
                                        <p:strVal val="visible"/>
                                      </p:to>
                                    </p:set>
                                    <p:animEffect transition="in" filter="wipe(up)">
                                      <p:cBhvr>
                                        <p:cTn id="4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5" grpId="0"/>
      <p:bldP spid="25" grpId="0"/>
      <p:bldP spid="25" grpId="1"/>
      <p:bldP spid="27" grpId="0"/>
      <p:bldP spid="2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py of walking on a beach.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Oval Callout 5"/>
          <p:cNvSpPr>
            <a:spLocks noChangeArrowheads="1"/>
          </p:cNvSpPr>
          <p:nvPr/>
        </p:nvSpPr>
        <p:spPr bwMode="auto">
          <a:xfrm>
            <a:off x="214313" y="0"/>
            <a:ext cx="4357687" cy="2428875"/>
          </a:xfrm>
          <a:prstGeom prst="wedgeEllipseCallout">
            <a:avLst>
              <a:gd name="adj1" fmla="val 58889"/>
              <a:gd name="adj2" fmla="val 100588"/>
            </a:avLst>
          </a:prstGeom>
          <a:noFill/>
          <a:ln w="76200" algn="ctr">
            <a:solidFill>
              <a:schemeClr val="tx1"/>
            </a:solidFill>
            <a:miter lim="800000"/>
            <a:headEnd/>
            <a:tailEnd/>
          </a:ln>
        </p:spPr>
        <p:txBody>
          <a:bodyPr anchor="ctr"/>
          <a:lstStyle/>
          <a:p>
            <a:pPr algn="ctr" fontAlgn="auto">
              <a:spcBef>
                <a:spcPts val="0"/>
              </a:spcBef>
              <a:spcAft>
                <a:spcPts val="0"/>
              </a:spcAft>
              <a:defRPr/>
            </a:pPr>
            <a:endParaRPr lang="it-IT">
              <a:solidFill>
                <a:schemeClr val="lt1"/>
              </a:solidFill>
              <a:latin typeface="+mn-lt"/>
            </a:endParaRPr>
          </a:p>
        </p:txBody>
      </p:sp>
      <p:sp>
        <p:nvSpPr>
          <p:cNvPr id="7" name="Rectangle 6"/>
          <p:cNvSpPr>
            <a:spLocks noChangeArrowheads="1"/>
          </p:cNvSpPr>
          <p:nvPr/>
        </p:nvSpPr>
        <p:spPr bwMode="auto">
          <a:xfrm>
            <a:off x="339725" y="676275"/>
            <a:ext cx="4124325" cy="1447800"/>
          </a:xfrm>
          <a:prstGeom prst="rect">
            <a:avLst/>
          </a:prstGeom>
          <a:noFill/>
          <a:ln w="9525">
            <a:noFill/>
            <a:miter lim="800000"/>
            <a:headEnd/>
            <a:tailEnd/>
          </a:ln>
        </p:spPr>
        <p:txBody>
          <a:bodyPr wrap="none">
            <a:spAutoFit/>
          </a:bodyPr>
          <a:lstStyle/>
          <a:p>
            <a:pPr algn="ctr"/>
            <a:r>
              <a:rPr lang="en-GB" sz="4400" b="1">
                <a:latin typeface="Akron"/>
              </a:rPr>
              <a:t>Anything????</a:t>
            </a:r>
          </a:p>
          <a:p>
            <a:pPr algn="ctr"/>
            <a:r>
              <a:rPr lang="en-GB" sz="4400" b="1">
                <a:latin typeface="Akron"/>
              </a:rPr>
              <a:t>No kidding!!!</a:t>
            </a:r>
            <a:endParaRPr lang="it-IT" sz="4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afterEffect">
                                  <p:stCondLst>
                                    <p:cond delay="500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9" presetClass="exit" presetSubtype="0" fill="hold" grpId="0" nodeType="withEffect">
                                  <p:stCondLst>
                                    <p:cond delay="5000"/>
                                  </p:stCondLst>
                                  <p:childTnLst>
                                    <p:animEffect transition="out" filter="dissolv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9" presetClass="exit" presetSubtype="0" fill="hold" grpId="0" nodeType="withEffect">
                                  <p:stCondLst>
                                    <p:cond delay="5000"/>
                                  </p:stCondLst>
                                  <p:childTnLst>
                                    <p:animEffect transition="out" filter="dissolv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quarter" idx="10"/>
          </p:nvPr>
        </p:nvSpPr>
        <p:spPr>
          <a:xfrm>
            <a:off x="71438" y="6492875"/>
            <a:ext cx="1285875" cy="365125"/>
          </a:xfrm>
        </p:spPr>
        <p:txBody>
          <a:bodyPr/>
          <a:lstStyle/>
          <a:p>
            <a:pPr>
              <a:defRPr/>
            </a:pPr>
            <a:fld id="{BBF4F5EE-C536-4A1E-BEA9-35E2ACFEF26C}" type="datetime4">
              <a:rPr lang="it-IT"/>
              <a:pPr>
                <a:defRPr/>
              </a:pPr>
              <a:t>9 luglio 2009</a:t>
            </a:fld>
            <a:endParaRPr lang="en-US" dirty="0"/>
          </a:p>
        </p:txBody>
      </p:sp>
      <p:sp>
        <p:nvSpPr>
          <p:cNvPr id="28675" name="Slide Number Placeholder 8"/>
          <p:cNvSpPr>
            <a:spLocks noGrp="1"/>
          </p:cNvSpPr>
          <p:nvPr>
            <p:ph type="sldNum" sz="quarter" idx="12"/>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79F75532-0978-4376-BA5A-7C95403F5CAF}" type="slidenum">
              <a:rPr lang="en-US"/>
              <a:pPr fontAlgn="base">
                <a:spcBef>
                  <a:spcPct val="0"/>
                </a:spcBef>
                <a:spcAft>
                  <a:spcPct val="0"/>
                </a:spcAft>
                <a:defRPr/>
              </a:pPr>
              <a:t>20</a:t>
            </a:fld>
            <a:endParaRPr lang="en-US"/>
          </a:p>
        </p:txBody>
      </p:sp>
      <p:sp>
        <p:nvSpPr>
          <p:cNvPr id="52227" name="Rectangle 9"/>
          <p:cNvSpPr>
            <a:spLocks noChangeArrowheads="1"/>
          </p:cNvSpPr>
          <p:nvPr/>
        </p:nvSpPr>
        <p:spPr bwMode="auto">
          <a:xfrm>
            <a:off x="2828925" y="155575"/>
            <a:ext cx="3462338" cy="769938"/>
          </a:xfrm>
          <a:prstGeom prst="rect">
            <a:avLst/>
          </a:prstGeom>
          <a:noFill/>
          <a:ln w="9525">
            <a:noFill/>
            <a:miter lim="800000"/>
            <a:headEnd/>
            <a:tailEnd/>
          </a:ln>
        </p:spPr>
        <p:txBody>
          <a:bodyPr wrap="none">
            <a:spAutoFit/>
          </a:bodyPr>
          <a:lstStyle/>
          <a:p>
            <a:r>
              <a:rPr lang="en-US" sz="4400" b="1">
                <a:latin typeface="Akron"/>
              </a:rPr>
              <a:t>Procedures</a:t>
            </a:r>
            <a:endParaRPr lang="it-IT" sz="4400" b="1">
              <a:latin typeface="Akron"/>
            </a:endParaRPr>
          </a:p>
        </p:txBody>
      </p:sp>
      <p:pic>
        <p:nvPicPr>
          <p:cNvPr id="5" name="Content Placeholder 4"/>
          <p:cNvPicPr>
            <a:picLocks noGrp="1" noChangeAspect="1" noChangeArrowheads="1"/>
          </p:cNvPicPr>
          <p:nvPr>
            <p:ph sz="quarter" idx="4294967295"/>
          </p:nvPr>
        </p:nvPicPr>
        <p:blipFill>
          <a:blip r:embed="rId3"/>
          <a:srcRect/>
          <a:stretch>
            <a:fillRect/>
          </a:stretch>
        </p:blipFill>
        <p:spPr>
          <a:xfrm>
            <a:off x="301625" y="2905125"/>
            <a:ext cx="1006475" cy="857250"/>
          </a:xfrm>
        </p:spPr>
      </p:pic>
      <p:pic>
        <p:nvPicPr>
          <p:cNvPr id="21" name="Content Placeholder 20"/>
          <p:cNvPicPr>
            <a:picLocks noGrp="1" noChangeAspect="1" noChangeArrowheads="1"/>
          </p:cNvPicPr>
          <p:nvPr>
            <p:ph sz="quarter" idx="4294967295"/>
          </p:nvPr>
        </p:nvPicPr>
        <p:blipFill>
          <a:blip r:embed="rId3"/>
          <a:srcRect/>
          <a:stretch>
            <a:fillRect/>
          </a:stretch>
        </p:blipFill>
        <p:spPr>
          <a:xfrm>
            <a:off x="3332163" y="2905125"/>
            <a:ext cx="1006475" cy="857250"/>
          </a:xfrm>
        </p:spPr>
      </p:pic>
      <p:pic>
        <p:nvPicPr>
          <p:cNvPr id="22" name="Content Placeholder 21"/>
          <p:cNvPicPr>
            <a:picLocks noGrp="1" noChangeAspect="1" noChangeArrowheads="1"/>
          </p:cNvPicPr>
          <p:nvPr>
            <p:ph sz="quarter" idx="4294967295"/>
          </p:nvPr>
        </p:nvPicPr>
        <p:blipFill>
          <a:blip r:embed="rId3"/>
          <a:srcRect/>
          <a:stretch>
            <a:fillRect/>
          </a:stretch>
        </p:blipFill>
        <p:spPr>
          <a:xfrm>
            <a:off x="2322513" y="2905125"/>
            <a:ext cx="1006475" cy="857250"/>
          </a:xfrm>
        </p:spPr>
      </p:pic>
      <p:pic>
        <p:nvPicPr>
          <p:cNvPr id="23" name="Content Placeholder 22"/>
          <p:cNvPicPr>
            <a:picLocks noGrp="1" noChangeAspect="1" noChangeArrowheads="1"/>
          </p:cNvPicPr>
          <p:nvPr>
            <p:ph sz="quarter" idx="4294967295"/>
          </p:nvPr>
        </p:nvPicPr>
        <p:blipFill>
          <a:blip r:embed="rId3"/>
          <a:srcRect/>
          <a:stretch>
            <a:fillRect/>
          </a:stretch>
        </p:blipFill>
        <p:spPr>
          <a:xfrm>
            <a:off x="1311275" y="2905125"/>
            <a:ext cx="1008063" cy="857250"/>
          </a:xfrm>
        </p:spPr>
      </p:pic>
      <p:pic>
        <p:nvPicPr>
          <p:cNvPr id="24" name="Content Placeholder 23"/>
          <p:cNvPicPr>
            <a:picLocks noGrp="1" noChangeAspect="1" noChangeArrowheads="1"/>
          </p:cNvPicPr>
          <p:nvPr>
            <p:ph sz="quarter" idx="4294967295"/>
          </p:nvPr>
        </p:nvPicPr>
        <p:blipFill>
          <a:blip r:embed="rId3"/>
          <a:srcRect/>
          <a:stretch>
            <a:fillRect/>
          </a:stretch>
        </p:blipFill>
        <p:spPr>
          <a:xfrm>
            <a:off x="285750" y="3786188"/>
            <a:ext cx="1006475" cy="857250"/>
          </a:xfrm>
        </p:spPr>
      </p:pic>
      <p:pic>
        <p:nvPicPr>
          <p:cNvPr id="25" name="Content Placeholder 24"/>
          <p:cNvPicPr>
            <a:picLocks noGrp="1" noChangeAspect="1" noChangeArrowheads="1"/>
          </p:cNvPicPr>
          <p:nvPr>
            <p:ph sz="quarter" idx="4294967295"/>
          </p:nvPr>
        </p:nvPicPr>
        <p:blipFill>
          <a:blip r:embed="rId3"/>
          <a:srcRect/>
          <a:stretch>
            <a:fillRect/>
          </a:stretch>
        </p:blipFill>
        <p:spPr>
          <a:xfrm>
            <a:off x="3316288" y="3786188"/>
            <a:ext cx="1008062" cy="857250"/>
          </a:xfrm>
        </p:spPr>
      </p:pic>
      <p:pic>
        <p:nvPicPr>
          <p:cNvPr id="26" name="Content Placeholder 25"/>
          <p:cNvPicPr>
            <a:picLocks noGrp="1" noChangeAspect="1" noChangeArrowheads="1"/>
          </p:cNvPicPr>
          <p:nvPr>
            <p:ph sz="quarter" idx="4294967295"/>
          </p:nvPr>
        </p:nvPicPr>
        <p:blipFill>
          <a:blip r:embed="rId3"/>
          <a:srcRect/>
          <a:stretch>
            <a:fillRect/>
          </a:stretch>
        </p:blipFill>
        <p:spPr>
          <a:xfrm>
            <a:off x="2306638" y="3786188"/>
            <a:ext cx="1006475" cy="857250"/>
          </a:xfrm>
        </p:spPr>
      </p:pic>
      <p:pic>
        <p:nvPicPr>
          <p:cNvPr id="27" name="Content Placeholder 26"/>
          <p:cNvPicPr>
            <a:picLocks noGrp="1" noChangeAspect="1" noChangeArrowheads="1"/>
          </p:cNvPicPr>
          <p:nvPr>
            <p:ph sz="quarter" idx="4294967295"/>
          </p:nvPr>
        </p:nvPicPr>
        <p:blipFill>
          <a:blip r:embed="rId3"/>
          <a:srcRect/>
          <a:stretch>
            <a:fillRect/>
          </a:stretch>
        </p:blipFill>
        <p:spPr>
          <a:xfrm>
            <a:off x="1295400" y="3786188"/>
            <a:ext cx="1008063" cy="857250"/>
          </a:xfrm>
        </p:spPr>
      </p:pic>
      <p:pic>
        <p:nvPicPr>
          <p:cNvPr id="28" name="Content Placeholder 27"/>
          <p:cNvPicPr>
            <a:picLocks noGrp="1" noChangeAspect="1" noChangeArrowheads="1"/>
          </p:cNvPicPr>
          <p:nvPr>
            <p:ph sz="quarter" idx="4294967295"/>
          </p:nvPr>
        </p:nvPicPr>
        <p:blipFill>
          <a:blip r:embed="rId3"/>
          <a:srcRect/>
          <a:stretch>
            <a:fillRect/>
          </a:stretch>
        </p:blipFill>
        <p:spPr>
          <a:xfrm>
            <a:off x="285750" y="4714875"/>
            <a:ext cx="1006475" cy="857250"/>
          </a:xfrm>
        </p:spPr>
      </p:pic>
      <p:pic>
        <p:nvPicPr>
          <p:cNvPr id="29" name="Content Placeholder 28"/>
          <p:cNvPicPr>
            <a:picLocks noGrp="1" noChangeAspect="1" noChangeArrowheads="1"/>
          </p:cNvPicPr>
          <p:nvPr>
            <p:ph sz="quarter" idx="4294967295"/>
          </p:nvPr>
        </p:nvPicPr>
        <p:blipFill>
          <a:blip r:embed="rId3"/>
          <a:srcRect/>
          <a:stretch>
            <a:fillRect/>
          </a:stretch>
        </p:blipFill>
        <p:spPr>
          <a:xfrm>
            <a:off x="3316288" y="4714875"/>
            <a:ext cx="1008062" cy="857250"/>
          </a:xfrm>
        </p:spPr>
      </p:pic>
      <p:pic>
        <p:nvPicPr>
          <p:cNvPr id="30" name="Content Placeholder 29"/>
          <p:cNvPicPr>
            <a:picLocks noGrp="1" noChangeAspect="1" noChangeArrowheads="1"/>
          </p:cNvPicPr>
          <p:nvPr>
            <p:ph sz="quarter" idx="4294967295"/>
          </p:nvPr>
        </p:nvPicPr>
        <p:blipFill>
          <a:blip r:embed="rId3"/>
          <a:srcRect/>
          <a:stretch>
            <a:fillRect/>
          </a:stretch>
        </p:blipFill>
        <p:spPr>
          <a:xfrm>
            <a:off x="2306638" y="4714875"/>
            <a:ext cx="1006475" cy="857250"/>
          </a:xfrm>
        </p:spPr>
      </p:pic>
      <p:pic>
        <p:nvPicPr>
          <p:cNvPr id="31" name="Content Placeholder 30"/>
          <p:cNvPicPr>
            <a:picLocks noGrp="1" noChangeAspect="1" noChangeArrowheads="1"/>
          </p:cNvPicPr>
          <p:nvPr>
            <p:ph sz="quarter" idx="4294967295"/>
          </p:nvPr>
        </p:nvPicPr>
        <p:blipFill>
          <a:blip r:embed="rId3"/>
          <a:srcRect/>
          <a:stretch>
            <a:fillRect/>
          </a:stretch>
        </p:blipFill>
        <p:spPr>
          <a:xfrm>
            <a:off x="1295400" y="4714875"/>
            <a:ext cx="1008063" cy="857250"/>
          </a:xfrm>
        </p:spPr>
      </p:pic>
      <p:pic>
        <p:nvPicPr>
          <p:cNvPr id="32" name="Content Placeholder 31"/>
          <p:cNvPicPr>
            <a:picLocks noGrp="1" noChangeAspect="1" noChangeArrowheads="1"/>
          </p:cNvPicPr>
          <p:nvPr>
            <p:ph sz="quarter" idx="4294967295"/>
          </p:nvPr>
        </p:nvPicPr>
        <p:blipFill>
          <a:blip r:embed="rId3"/>
          <a:srcRect/>
          <a:stretch>
            <a:fillRect/>
          </a:stretch>
        </p:blipFill>
        <p:spPr>
          <a:xfrm>
            <a:off x="285750" y="5572125"/>
            <a:ext cx="1006475" cy="857250"/>
          </a:xfrm>
        </p:spPr>
      </p:pic>
      <p:pic>
        <p:nvPicPr>
          <p:cNvPr id="33" name="Content Placeholder 32"/>
          <p:cNvPicPr>
            <a:picLocks noGrp="1" noChangeAspect="1" noChangeArrowheads="1"/>
          </p:cNvPicPr>
          <p:nvPr>
            <p:ph sz="quarter" idx="4294967295"/>
          </p:nvPr>
        </p:nvPicPr>
        <p:blipFill>
          <a:blip r:embed="rId3"/>
          <a:srcRect/>
          <a:stretch>
            <a:fillRect/>
          </a:stretch>
        </p:blipFill>
        <p:spPr>
          <a:xfrm>
            <a:off x="3316288" y="5572125"/>
            <a:ext cx="1008062" cy="857250"/>
          </a:xfrm>
        </p:spPr>
      </p:pic>
      <p:pic>
        <p:nvPicPr>
          <p:cNvPr id="34" name="Content Placeholder 33"/>
          <p:cNvPicPr>
            <a:picLocks noGrp="1" noChangeAspect="1" noChangeArrowheads="1"/>
          </p:cNvPicPr>
          <p:nvPr>
            <p:ph sz="quarter" idx="4294967295"/>
          </p:nvPr>
        </p:nvPicPr>
        <p:blipFill>
          <a:blip r:embed="rId3"/>
          <a:srcRect/>
          <a:stretch>
            <a:fillRect/>
          </a:stretch>
        </p:blipFill>
        <p:spPr>
          <a:xfrm>
            <a:off x="2306638" y="5572125"/>
            <a:ext cx="1006475" cy="857250"/>
          </a:xfrm>
        </p:spPr>
      </p:pic>
      <p:pic>
        <p:nvPicPr>
          <p:cNvPr id="35" name="Content Placeholder 34"/>
          <p:cNvPicPr>
            <a:picLocks noGrp="1" noChangeAspect="1" noChangeArrowheads="1"/>
          </p:cNvPicPr>
          <p:nvPr>
            <p:ph sz="quarter" idx="4294967295"/>
          </p:nvPr>
        </p:nvPicPr>
        <p:blipFill>
          <a:blip r:embed="rId3"/>
          <a:srcRect/>
          <a:stretch>
            <a:fillRect/>
          </a:stretch>
        </p:blipFill>
        <p:spPr>
          <a:xfrm>
            <a:off x="1295400" y="5572125"/>
            <a:ext cx="1008063" cy="857250"/>
          </a:xfrm>
        </p:spPr>
      </p:pic>
      <p:sp>
        <p:nvSpPr>
          <p:cNvPr id="36" name="Rectangle 35"/>
          <p:cNvSpPr>
            <a:spLocks noChangeArrowheads="1"/>
          </p:cNvSpPr>
          <p:nvPr/>
        </p:nvSpPr>
        <p:spPr bwMode="auto">
          <a:xfrm>
            <a:off x="0" y="1776413"/>
            <a:ext cx="4465638" cy="1077912"/>
          </a:xfrm>
          <a:prstGeom prst="rect">
            <a:avLst/>
          </a:prstGeom>
          <a:noFill/>
          <a:ln w="9525">
            <a:noFill/>
            <a:miter lim="800000"/>
            <a:headEnd/>
            <a:tailEnd/>
          </a:ln>
        </p:spPr>
        <p:txBody>
          <a:bodyPr wrap="none">
            <a:spAutoFit/>
          </a:bodyPr>
          <a:lstStyle/>
          <a:p>
            <a:pPr algn="ctr"/>
            <a:r>
              <a:rPr lang="en-US" sz="3200" b="1">
                <a:latin typeface="Akron"/>
              </a:rPr>
              <a:t>Tests: </a:t>
            </a:r>
          </a:p>
          <a:p>
            <a:pPr algn="ctr"/>
            <a:r>
              <a:rPr lang="en-US" sz="3200" b="1">
                <a:latin typeface="Akron"/>
              </a:rPr>
              <a:t>mini TUI and JFLTs</a:t>
            </a:r>
            <a:r>
              <a:rPr lang="en-US" sz="3200">
                <a:latin typeface="Calibri" pitchFamily="34" charset="0"/>
              </a:rPr>
              <a:t> </a:t>
            </a:r>
            <a:endParaRPr lang="it-IT" sz="3200">
              <a:latin typeface="Calibri" pitchFamily="34" charset="0"/>
            </a:endParaRPr>
          </a:p>
        </p:txBody>
      </p:sp>
      <p:sp>
        <p:nvSpPr>
          <p:cNvPr id="40" name="Rectangle 39"/>
          <p:cNvSpPr>
            <a:spLocks noChangeArrowheads="1"/>
          </p:cNvSpPr>
          <p:nvPr/>
        </p:nvSpPr>
        <p:spPr bwMode="auto">
          <a:xfrm>
            <a:off x="5100638" y="1714500"/>
            <a:ext cx="3773487" cy="1077913"/>
          </a:xfrm>
          <a:prstGeom prst="rect">
            <a:avLst/>
          </a:prstGeom>
          <a:noFill/>
          <a:ln w="9525">
            <a:noFill/>
            <a:miter lim="800000"/>
            <a:headEnd/>
            <a:tailEnd/>
          </a:ln>
        </p:spPr>
        <p:txBody>
          <a:bodyPr wrap="none">
            <a:spAutoFit/>
          </a:bodyPr>
          <a:lstStyle/>
          <a:p>
            <a:pPr algn="ctr"/>
            <a:r>
              <a:rPr lang="en-US" sz="3200" b="1">
                <a:latin typeface="Akron"/>
              </a:rPr>
              <a:t>Verbal Protocol </a:t>
            </a:r>
          </a:p>
          <a:p>
            <a:pPr algn="ctr"/>
            <a:r>
              <a:rPr lang="en-US" sz="3200" b="1">
                <a:latin typeface="Akron"/>
              </a:rPr>
              <a:t>Session</a:t>
            </a:r>
            <a:endParaRPr lang="it-IT" sz="2400">
              <a:latin typeface="Calibri" pitchFamily="34" charset="0"/>
            </a:endParaRPr>
          </a:p>
        </p:txBody>
      </p:sp>
      <p:pic>
        <p:nvPicPr>
          <p:cNvPr id="37" name="Immagine 36" descr="0511-0703-0217-1531_Businessman_Talking_to_a_Businesswoman_Sitting_Behind_Her_Desk_clipart_image.jpg"/>
          <p:cNvPicPr>
            <a:picLocks noChangeAspect="1"/>
          </p:cNvPicPr>
          <p:nvPr/>
        </p:nvPicPr>
        <p:blipFill>
          <a:blip r:embed="rId4"/>
          <a:srcRect/>
          <a:stretch>
            <a:fillRect/>
          </a:stretch>
        </p:blipFill>
        <p:spPr bwMode="auto">
          <a:xfrm>
            <a:off x="5857875" y="3825875"/>
            <a:ext cx="1143000" cy="960438"/>
          </a:xfrm>
          <a:prstGeom prst="rect">
            <a:avLst/>
          </a:prstGeom>
          <a:noFill/>
          <a:ln w="9525">
            <a:noFill/>
            <a:miter lim="800000"/>
            <a:headEnd/>
            <a:tailEnd/>
          </a:ln>
        </p:spPr>
      </p:pic>
      <p:pic>
        <p:nvPicPr>
          <p:cNvPr id="38" name="Picture 2" descr="G:\presentazione bilc JJ\interview.jpg"/>
          <p:cNvPicPr>
            <a:picLocks noChangeAspect="1" noChangeArrowheads="1"/>
          </p:cNvPicPr>
          <p:nvPr/>
        </p:nvPicPr>
        <p:blipFill>
          <a:blip r:embed="rId5"/>
          <a:srcRect l="15350" t="36687" r="23100"/>
          <a:stretch>
            <a:fillRect/>
          </a:stretch>
        </p:blipFill>
        <p:spPr bwMode="auto">
          <a:xfrm>
            <a:off x="6527800" y="2736850"/>
            <a:ext cx="1544638" cy="1189038"/>
          </a:xfrm>
          <a:prstGeom prst="rect">
            <a:avLst/>
          </a:prstGeom>
          <a:noFill/>
          <a:ln w="9525">
            <a:noFill/>
            <a:miter lim="800000"/>
            <a:headEnd/>
            <a:tailEnd/>
          </a:ln>
        </p:spPr>
      </p:pic>
      <p:pic>
        <p:nvPicPr>
          <p:cNvPr id="39" name="Immagine 38" descr="casual-interview-meeting--thumb4232679.jpg"/>
          <p:cNvPicPr>
            <a:picLocks noChangeAspect="1"/>
          </p:cNvPicPr>
          <p:nvPr/>
        </p:nvPicPr>
        <p:blipFill>
          <a:blip r:embed="rId6"/>
          <a:srcRect l="5499" t="16200" r="6375" b="26073"/>
          <a:stretch>
            <a:fillRect/>
          </a:stretch>
        </p:blipFill>
        <p:spPr bwMode="auto">
          <a:xfrm>
            <a:off x="7167563" y="3916363"/>
            <a:ext cx="1709737" cy="869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1000"/>
                                  </p:stCondLst>
                                  <p:childTnLst>
                                    <p:set>
                                      <p:cBhvr>
                                        <p:cTn id="9" dur="1" fill="hold">
                                          <p:stCondLst>
                                            <p:cond delay="0"/>
                                          </p:stCondLst>
                                        </p:cTn>
                                        <p:tgtEl>
                                          <p:spTgt spid="21"/>
                                        </p:tgtEl>
                                        <p:attrNameLst>
                                          <p:attrName>style.visibility</p:attrName>
                                        </p:attrNameLst>
                                      </p:cBhvr>
                                      <p:to>
                                        <p:strVal val="visible"/>
                                      </p:to>
                                    </p:set>
                                    <p:animEffect transition="in" filter="dissolve">
                                      <p:cBhvr>
                                        <p:cTn id="10" dur="500"/>
                                        <p:tgtEl>
                                          <p:spTgt spid="21"/>
                                        </p:tgtEl>
                                      </p:cBhvr>
                                    </p:animEffect>
                                  </p:childTnLst>
                                </p:cTn>
                              </p:par>
                              <p:par>
                                <p:cTn id="11" presetID="9" presetClass="entr" presetSubtype="0" fill="hold" nodeType="withEffect">
                                  <p:stCondLst>
                                    <p:cond delay="1000"/>
                                  </p:stCondLst>
                                  <p:childTnLst>
                                    <p:set>
                                      <p:cBhvr>
                                        <p:cTn id="12" dur="1" fill="hold">
                                          <p:stCondLst>
                                            <p:cond delay="0"/>
                                          </p:stCondLst>
                                        </p:cTn>
                                        <p:tgtEl>
                                          <p:spTgt spid="22"/>
                                        </p:tgtEl>
                                        <p:attrNameLst>
                                          <p:attrName>style.visibility</p:attrName>
                                        </p:attrNameLst>
                                      </p:cBhvr>
                                      <p:to>
                                        <p:strVal val="visible"/>
                                      </p:to>
                                    </p:set>
                                    <p:animEffect transition="in" filter="dissolve">
                                      <p:cBhvr>
                                        <p:cTn id="13" dur="500"/>
                                        <p:tgtEl>
                                          <p:spTgt spid="22"/>
                                        </p:tgtEl>
                                      </p:cBhvr>
                                    </p:animEffect>
                                  </p:childTnLst>
                                </p:cTn>
                              </p:par>
                              <p:par>
                                <p:cTn id="14" presetID="9" presetClass="entr" presetSubtype="0" fill="hold" nodeType="withEffect">
                                  <p:stCondLst>
                                    <p:cond delay="1000"/>
                                  </p:stCondLst>
                                  <p:childTnLst>
                                    <p:set>
                                      <p:cBhvr>
                                        <p:cTn id="15" dur="1" fill="hold">
                                          <p:stCondLst>
                                            <p:cond delay="0"/>
                                          </p:stCondLst>
                                        </p:cTn>
                                        <p:tgtEl>
                                          <p:spTgt spid="23"/>
                                        </p:tgtEl>
                                        <p:attrNameLst>
                                          <p:attrName>style.visibility</p:attrName>
                                        </p:attrNameLst>
                                      </p:cBhvr>
                                      <p:to>
                                        <p:strVal val="visible"/>
                                      </p:to>
                                    </p:set>
                                    <p:animEffect transition="in" filter="dissolve">
                                      <p:cBhvr>
                                        <p:cTn id="16" dur="500"/>
                                        <p:tgtEl>
                                          <p:spTgt spid="23"/>
                                        </p:tgtEl>
                                      </p:cBhvr>
                                    </p:animEffect>
                                  </p:childTnLst>
                                </p:cTn>
                              </p:par>
                              <p:par>
                                <p:cTn id="17" presetID="9" presetClass="entr" presetSubtype="0" fill="hold" nodeType="withEffect">
                                  <p:stCondLst>
                                    <p:cond delay="1000"/>
                                  </p:stCondLst>
                                  <p:childTnLst>
                                    <p:set>
                                      <p:cBhvr>
                                        <p:cTn id="18" dur="1" fill="hold">
                                          <p:stCondLst>
                                            <p:cond delay="0"/>
                                          </p:stCondLst>
                                        </p:cTn>
                                        <p:tgtEl>
                                          <p:spTgt spid="24"/>
                                        </p:tgtEl>
                                        <p:attrNameLst>
                                          <p:attrName>style.visibility</p:attrName>
                                        </p:attrNameLst>
                                      </p:cBhvr>
                                      <p:to>
                                        <p:strVal val="visible"/>
                                      </p:to>
                                    </p:set>
                                    <p:animEffect transition="in" filter="dissolve">
                                      <p:cBhvr>
                                        <p:cTn id="19" dur="500"/>
                                        <p:tgtEl>
                                          <p:spTgt spid="24"/>
                                        </p:tgtEl>
                                      </p:cBhvr>
                                    </p:animEffect>
                                  </p:childTnLst>
                                </p:cTn>
                              </p:par>
                              <p:par>
                                <p:cTn id="20" presetID="9" presetClass="entr" presetSubtype="0" fill="hold" nodeType="withEffect">
                                  <p:stCondLst>
                                    <p:cond delay="1000"/>
                                  </p:stCondLst>
                                  <p:childTnLst>
                                    <p:set>
                                      <p:cBhvr>
                                        <p:cTn id="21" dur="1" fill="hold">
                                          <p:stCondLst>
                                            <p:cond delay="0"/>
                                          </p:stCondLst>
                                        </p:cTn>
                                        <p:tgtEl>
                                          <p:spTgt spid="25"/>
                                        </p:tgtEl>
                                        <p:attrNameLst>
                                          <p:attrName>style.visibility</p:attrName>
                                        </p:attrNameLst>
                                      </p:cBhvr>
                                      <p:to>
                                        <p:strVal val="visible"/>
                                      </p:to>
                                    </p:set>
                                    <p:animEffect transition="in" filter="dissolve">
                                      <p:cBhvr>
                                        <p:cTn id="22" dur="500"/>
                                        <p:tgtEl>
                                          <p:spTgt spid="25"/>
                                        </p:tgtEl>
                                      </p:cBhvr>
                                    </p:animEffect>
                                  </p:childTnLst>
                                </p:cTn>
                              </p:par>
                              <p:par>
                                <p:cTn id="23" presetID="9" presetClass="entr" presetSubtype="0" fill="hold" nodeType="withEffect">
                                  <p:stCondLst>
                                    <p:cond delay="1000"/>
                                  </p:stCondLst>
                                  <p:childTnLst>
                                    <p:set>
                                      <p:cBhvr>
                                        <p:cTn id="24" dur="1" fill="hold">
                                          <p:stCondLst>
                                            <p:cond delay="0"/>
                                          </p:stCondLst>
                                        </p:cTn>
                                        <p:tgtEl>
                                          <p:spTgt spid="26"/>
                                        </p:tgtEl>
                                        <p:attrNameLst>
                                          <p:attrName>style.visibility</p:attrName>
                                        </p:attrNameLst>
                                      </p:cBhvr>
                                      <p:to>
                                        <p:strVal val="visible"/>
                                      </p:to>
                                    </p:set>
                                    <p:animEffect transition="in" filter="dissolve">
                                      <p:cBhvr>
                                        <p:cTn id="25" dur="500"/>
                                        <p:tgtEl>
                                          <p:spTgt spid="26"/>
                                        </p:tgtEl>
                                      </p:cBhvr>
                                    </p:animEffect>
                                  </p:childTnLst>
                                </p:cTn>
                              </p:par>
                              <p:par>
                                <p:cTn id="26" presetID="9" presetClass="entr" presetSubtype="0" fill="hold" nodeType="withEffect">
                                  <p:stCondLst>
                                    <p:cond delay="1000"/>
                                  </p:stCondLst>
                                  <p:childTnLst>
                                    <p:set>
                                      <p:cBhvr>
                                        <p:cTn id="27" dur="1" fill="hold">
                                          <p:stCondLst>
                                            <p:cond delay="0"/>
                                          </p:stCondLst>
                                        </p:cTn>
                                        <p:tgtEl>
                                          <p:spTgt spid="27"/>
                                        </p:tgtEl>
                                        <p:attrNameLst>
                                          <p:attrName>style.visibility</p:attrName>
                                        </p:attrNameLst>
                                      </p:cBhvr>
                                      <p:to>
                                        <p:strVal val="visible"/>
                                      </p:to>
                                    </p:set>
                                    <p:animEffect transition="in" filter="dissolve">
                                      <p:cBhvr>
                                        <p:cTn id="28" dur="500"/>
                                        <p:tgtEl>
                                          <p:spTgt spid="27"/>
                                        </p:tgtEl>
                                      </p:cBhvr>
                                    </p:animEffect>
                                  </p:childTnLst>
                                </p:cTn>
                              </p:par>
                              <p:par>
                                <p:cTn id="29" presetID="9" presetClass="entr" presetSubtype="0" fill="hold" nodeType="withEffect">
                                  <p:stCondLst>
                                    <p:cond delay="1000"/>
                                  </p:stCondLst>
                                  <p:childTnLst>
                                    <p:set>
                                      <p:cBhvr>
                                        <p:cTn id="30" dur="1" fill="hold">
                                          <p:stCondLst>
                                            <p:cond delay="0"/>
                                          </p:stCondLst>
                                        </p:cTn>
                                        <p:tgtEl>
                                          <p:spTgt spid="28"/>
                                        </p:tgtEl>
                                        <p:attrNameLst>
                                          <p:attrName>style.visibility</p:attrName>
                                        </p:attrNameLst>
                                      </p:cBhvr>
                                      <p:to>
                                        <p:strVal val="visible"/>
                                      </p:to>
                                    </p:set>
                                    <p:animEffect transition="in" filter="dissolve">
                                      <p:cBhvr>
                                        <p:cTn id="31" dur="500"/>
                                        <p:tgtEl>
                                          <p:spTgt spid="28"/>
                                        </p:tgtEl>
                                      </p:cBhvr>
                                    </p:animEffect>
                                  </p:childTnLst>
                                </p:cTn>
                              </p:par>
                              <p:par>
                                <p:cTn id="32" presetID="9" presetClass="entr" presetSubtype="0" fill="hold" nodeType="withEffect">
                                  <p:stCondLst>
                                    <p:cond delay="1000"/>
                                  </p:stCondLst>
                                  <p:childTnLst>
                                    <p:set>
                                      <p:cBhvr>
                                        <p:cTn id="33" dur="1" fill="hold">
                                          <p:stCondLst>
                                            <p:cond delay="0"/>
                                          </p:stCondLst>
                                        </p:cTn>
                                        <p:tgtEl>
                                          <p:spTgt spid="29"/>
                                        </p:tgtEl>
                                        <p:attrNameLst>
                                          <p:attrName>style.visibility</p:attrName>
                                        </p:attrNameLst>
                                      </p:cBhvr>
                                      <p:to>
                                        <p:strVal val="visible"/>
                                      </p:to>
                                    </p:set>
                                    <p:animEffect transition="in" filter="dissolve">
                                      <p:cBhvr>
                                        <p:cTn id="34" dur="500"/>
                                        <p:tgtEl>
                                          <p:spTgt spid="29"/>
                                        </p:tgtEl>
                                      </p:cBhvr>
                                    </p:animEffect>
                                  </p:childTnLst>
                                </p:cTn>
                              </p:par>
                              <p:par>
                                <p:cTn id="35" presetID="9" presetClass="entr" presetSubtype="0" fill="hold" nodeType="withEffect">
                                  <p:stCondLst>
                                    <p:cond delay="1000"/>
                                  </p:stCondLst>
                                  <p:childTnLst>
                                    <p:set>
                                      <p:cBhvr>
                                        <p:cTn id="36" dur="1" fill="hold">
                                          <p:stCondLst>
                                            <p:cond delay="0"/>
                                          </p:stCondLst>
                                        </p:cTn>
                                        <p:tgtEl>
                                          <p:spTgt spid="30"/>
                                        </p:tgtEl>
                                        <p:attrNameLst>
                                          <p:attrName>style.visibility</p:attrName>
                                        </p:attrNameLst>
                                      </p:cBhvr>
                                      <p:to>
                                        <p:strVal val="visible"/>
                                      </p:to>
                                    </p:set>
                                    <p:animEffect transition="in" filter="dissolve">
                                      <p:cBhvr>
                                        <p:cTn id="37" dur="500"/>
                                        <p:tgtEl>
                                          <p:spTgt spid="30"/>
                                        </p:tgtEl>
                                      </p:cBhvr>
                                    </p:animEffect>
                                  </p:childTnLst>
                                </p:cTn>
                              </p:par>
                              <p:par>
                                <p:cTn id="38" presetID="9" presetClass="entr" presetSubtype="0" fill="hold" nodeType="withEffect">
                                  <p:stCondLst>
                                    <p:cond delay="1000"/>
                                  </p:stCondLst>
                                  <p:childTnLst>
                                    <p:set>
                                      <p:cBhvr>
                                        <p:cTn id="39" dur="1" fill="hold">
                                          <p:stCondLst>
                                            <p:cond delay="0"/>
                                          </p:stCondLst>
                                        </p:cTn>
                                        <p:tgtEl>
                                          <p:spTgt spid="31"/>
                                        </p:tgtEl>
                                        <p:attrNameLst>
                                          <p:attrName>style.visibility</p:attrName>
                                        </p:attrNameLst>
                                      </p:cBhvr>
                                      <p:to>
                                        <p:strVal val="visible"/>
                                      </p:to>
                                    </p:set>
                                    <p:animEffect transition="in" filter="dissolve">
                                      <p:cBhvr>
                                        <p:cTn id="40" dur="500"/>
                                        <p:tgtEl>
                                          <p:spTgt spid="31"/>
                                        </p:tgtEl>
                                      </p:cBhvr>
                                    </p:animEffect>
                                  </p:childTnLst>
                                </p:cTn>
                              </p:par>
                              <p:par>
                                <p:cTn id="41" presetID="9" presetClass="entr" presetSubtype="0" fill="hold" nodeType="withEffect">
                                  <p:stCondLst>
                                    <p:cond delay="1000"/>
                                  </p:stCondLst>
                                  <p:childTnLst>
                                    <p:set>
                                      <p:cBhvr>
                                        <p:cTn id="42" dur="1" fill="hold">
                                          <p:stCondLst>
                                            <p:cond delay="0"/>
                                          </p:stCondLst>
                                        </p:cTn>
                                        <p:tgtEl>
                                          <p:spTgt spid="32"/>
                                        </p:tgtEl>
                                        <p:attrNameLst>
                                          <p:attrName>style.visibility</p:attrName>
                                        </p:attrNameLst>
                                      </p:cBhvr>
                                      <p:to>
                                        <p:strVal val="visible"/>
                                      </p:to>
                                    </p:set>
                                    <p:animEffect transition="in" filter="dissolve">
                                      <p:cBhvr>
                                        <p:cTn id="43" dur="500"/>
                                        <p:tgtEl>
                                          <p:spTgt spid="32"/>
                                        </p:tgtEl>
                                      </p:cBhvr>
                                    </p:animEffect>
                                  </p:childTnLst>
                                </p:cTn>
                              </p:par>
                              <p:par>
                                <p:cTn id="44" presetID="9" presetClass="entr" presetSubtype="0" fill="hold" nodeType="withEffect">
                                  <p:stCondLst>
                                    <p:cond delay="1000"/>
                                  </p:stCondLst>
                                  <p:childTnLst>
                                    <p:set>
                                      <p:cBhvr>
                                        <p:cTn id="45" dur="1" fill="hold">
                                          <p:stCondLst>
                                            <p:cond delay="0"/>
                                          </p:stCondLst>
                                        </p:cTn>
                                        <p:tgtEl>
                                          <p:spTgt spid="33"/>
                                        </p:tgtEl>
                                        <p:attrNameLst>
                                          <p:attrName>style.visibility</p:attrName>
                                        </p:attrNameLst>
                                      </p:cBhvr>
                                      <p:to>
                                        <p:strVal val="visible"/>
                                      </p:to>
                                    </p:set>
                                    <p:animEffect transition="in" filter="dissolve">
                                      <p:cBhvr>
                                        <p:cTn id="46" dur="500"/>
                                        <p:tgtEl>
                                          <p:spTgt spid="33"/>
                                        </p:tgtEl>
                                      </p:cBhvr>
                                    </p:animEffect>
                                  </p:childTnLst>
                                </p:cTn>
                              </p:par>
                              <p:par>
                                <p:cTn id="47" presetID="9" presetClass="entr" presetSubtype="0" fill="hold" nodeType="withEffect">
                                  <p:stCondLst>
                                    <p:cond delay="100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500"/>
                                        <p:tgtEl>
                                          <p:spTgt spid="34"/>
                                        </p:tgtEl>
                                      </p:cBhvr>
                                    </p:animEffect>
                                  </p:childTnLst>
                                </p:cTn>
                              </p:par>
                              <p:par>
                                <p:cTn id="50" presetID="9" presetClass="entr" presetSubtype="0" fill="hold" nodeType="withEffect">
                                  <p:stCondLst>
                                    <p:cond delay="1000"/>
                                  </p:stCondLst>
                                  <p:childTnLst>
                                    <p:set>
                                      <p:cBhvr>
                                        <p:cTn id="51" dur="1" fill="hold">
                                          <p:stCondLst>
                                            <p:cond delay="0"/>
                                          </p:stCondLst>
                                        </p:cTn>
                                        <p:tgtEl>
                                          <p:spTgt spid="35"/>
                                        </p:tgtEl>
                                        <p:attrNameLst>
                                          <p:attrName>style.visibility</p:attrName>
                                        </p:attrNameLst>
                                      </p:cBhvr>
                                      <p:to>
                                        <p:strVal val="visible"/>
                                      </p:to>
                                    </p:set>
                                    <p:animEffect transition="in" filter="dissolve">
                                      <p:cBhvr>
                                        <p:cTn id="52" dur="500"/>
                                        <p:tgtEl>
                                          <p:spTgt spid="35"/>
                                        </p:tgtEl>
                                      </p:cBhvr>
                                    </p:animEffect>
                                  </p:childTnLst>
                                </p:cTn>
                              </p:par>
                              <p:par>
                                <p:cTn id="53" presetID="9" presetClass="entr" presetSubtype="0" fill="hold" grpId="0" nodeType="withEffect">
                                  <p:stCondLst>
                                    <p:cond delay="1000"/>
                                  </p:stCondLst>
                                  <p:childTnLst>
                                    <p:set>
                                      <p:cBhvr>
                                        <p:cTn id="54" dur="1" fill="hold">
                                          <p:stCondLst>
                                            <p:cond delay="0"/>
                                          </p:stCondLst>
                                        </p:cTn>
                                        <p:tgtEl>
                                          <p:spTgt spid="36"/>
                                        </p:tgtEl>
                                        <p:attrNameLst>
                                          <p:attrName>style.visibility</p:attrName>
                                        </p:attrNameLst>
                                      </p:cBhvr>
                                      <p:to>
                                        <p:strVal val="visible"/>
                                      </p:to>
                                    </p:set>
                                    <p:animEffect transition="in" filter="dissolve">
                                      <p:cBhvr>
                                        <p:cTn id="55" dur="500"/>
                                        <p:tgtEl>
                                          <p:spTgt spid="36"/>
                                        </p:tgtEl>
                                      </p:cBhvr>
                                    </p:animEffect>
                                  </p:childTnLst>
                                </p:cTn>
                              </p:par>
                            </p:childTnLst>
                          </p:cTn>
                        </p:par>
                      </p:childTnLst>
                    </p:cTn>
                  </p:par>
                  <p:par>
                    <p:cTn id="56" fill="hold">
                      <p:stCondLst>
                        <p:cond delay="indefinite"/>
                      </p:stCondLst>
                      <p:childTnLst>
                        <p:par>
                          <p:cTn id="57" fill="hold">
                            <p:stCondLst>
                              <p:cond delay="0"/>
                            </p:stCondLst>
                            <p:childTnLst>
                              <p:par>
                                <p:cTn id="58" presetID="63" presetClass="path" presetSubtype="0" accel="50000" decel="50000" fill="hold" nodeType="clickEffect">
                                  <p:stCondLst>
                                    <p:cond delay="0"/>
                                  </p:stCondLst>
                                  <p:childTnLst>
                                    <p:animMotion origin="layout" path="M -8.33333E-7 -1.11111E-6 L 0.7033 -1.11111E-6 " pathEditMode="relative" rAng="0" ptsTypes="AA">
                                      <p:cBhvr>
                                        <p:cTn id="59" dur="1000" fill="hold"/>
                                        <p:tgtEl>
                                          <p:spTgt spid="5"/>
                                        </p:tgtEl>
                                        <p:attrNameLst>
                                          <p:attrName>ppt_x</p:attrName>
                                          <p:attrName>ppt_y</p:attrName>
                                        </p:attrNameLst>
                                      </p:cBhvr>
                                      <p:rCtr x="352" y="0"/>
                                    </p:animMotion>
                                  </p:childTnLst>
                                </p:cTn>
                              </p:par>
                              <p:par>
                                <p:cTn id="60" presetID="63" presetClass="path" presetSubtype="0" accel="50000" decel="50000" fill="hold" nodeType="withEffect">
                                  <p:stCondLst>
                                    <p:cond delay="2000"/>
                                  </p:stCondLst>
                                  <p:childTnLst>
                                    <p:animMotion origin="layout" path="M -4.72222E-6 1.11022E-16 L 0.61841 -0.28056 " pathEditMode="relative" rAng="0" ptsTypes="AA">
                                      <p:cBhvr>
                                        <p:cTn id="61" dur="1000" fill="hold"/>
                                        <p:tgtEl>
                                          <p:spTgt spid="32"/>
                                        </p:tgtEl>
                                        <p:attrNameLst>
                                          <p:attrName>ppt_x</p:attrName>
                                          <p:attrName>ppt_y</p:attrName>
                                        </p:attrNameLst>
                                      </p:cBhvr>
                                      <p:rCtr x="309" y="-140"/>
                                    </p:animMotion>
                                  </p:childTnLst>
                                </p:cTn>
                              </p:par>
                              <p:par>
                                <p:cTn id="62" presetID="63" presetClass="path" presetSubtype="0" accel="50000" decel="50000" fill="hold" nodeType="withEffect">
                                  <p:stCondLst>
                                    <p:cond delay="2000"/>
                                  </p:stCondLst>
                                  <p:childTnLst>
                                    <p:animMotion origin="layout" path="M 1.66667E-6 1.11022E-16 L 0.45243 -0.28056 " pathEditMode="relative" rAng="0" ptsTypes="AA">
                                      <p:cBhvr>
                                        <p:cTn id="63" dur="1000" fill="hold"/>
                                        <p:tgtEl>
                                          <p:spTgt spid="33"/>
                                        </p:tgtEl>
                                        <p:attrNameLst>
                                          <p:attrName>ppt_x</p:attrName>
                                          <p:attrName>ppt_y</p:attrName>
                                        </p:attrNameLst>
                                      </p:cBhvr>
                                      <p:rCtr x="226" y="-140"/>
                                    </p:animMotion>
                                  </p:childTnLst>
                                </p:cTn>
                              </p:par>
                              <p:par>
                                <p:cTn id="64" presetID="9" presetClass="entr" presetSubtype="0" fill="hold" grpId="0" nodeType="withEffect">
                                  <p:stCondLst>
                                    <p:cond delay="2000"/>
                                  </p:stCondLst>
                                  <p:childTnLst>
                                    <p:set>
                                      <p:cBhvr>
                                        <p:cTn id="65" dur="1" fill="hold">
                                          <p:stCondLst>
                                            <p:cond delay="0"/>
                                          </p:stCondLst>
                                        </p:cTn>
                                        <p:tgtEl>
                                          <p:spTgt spid="40"/>
                                        </p:tgtEl>
                                        <p:attrNameLst>
                                          <p:attrName>style.visibility</p:attrName>
                                        </p:attrNameLst>
                                      </p:cBhvr>
                                      <p:to>
                                        <p:strVal val="visible"/>
                                      </p:to>
                                    </p:set>
                                    <p:animEffect transition="in" filter="dissolve">
                                      <p:cBhvr>
                                        <p:cTn id="66" dur="1000"/>
                                        <p:tgtEl>
                                          <p:spTgt spid="40"/>
                                        </p:tgtEl>
                                      </p:cBhvr>
                                    </p:animEffect>
                                  </p:childTnLst>
                                </p:cTn>
                              </p:par>
                            </p:childTnLst>
                          </p:cTn>
                        </p:par>
                        <p:par>
                          <p:cTn id="67" fill="hold">
                            <p:stCondLst>
                              <p:cond delay="3000"/>
                            </p:stCondLst>
                            <p:childTnLst>
                              <p:par>
                                <p:cTn id="68" presetID="10" presetClass="entr" presetSubtype="0" fill="hold" nodeType="afterEffect">
                                  <p:stCondLst>
                                    <p:cond delay="1000"/>
                                  </p:stCondLst>
                                  <p:childTnLst>
                                    <p:set>
                                      <p:cBhvr>
                                        <p:cTn id="69" dur="1" fill="hold">
                                          <p:stCondLst>
                                            <p:cond delay="0"/>
                                          </p:stCondLst>
                                        </p:cTn>
                                        <p:tgtEl>
                                          <p:spTgt spid="38"/>
                                        </p:tgtEl>
                                        <p:attrNameLst>
                                          <p:attrName>style.visibility</p:attrName>
                                        </p:attrNameLst>
                                      </p:cBhvr>
                                      <p:to>
                                        <p:strVal val="visible"/>
                                      </p:to>
                                    </p:set>
                                    <p:animEffect transition="in" filter="fade">
                                      <p:cBhvr>
                                        <p:cTn id="70" dur="500"/>
                                        <p:tgtEl>
                                          <p:spTgt spid="38"/>
                                        </p:tgtEl>
                                      </p:cBhvr>
                                    </p:animEffect>
                                  </p:childTnLst>
                                </p:cTn>
                              </p:par>
                              <p:par>
                                <p:cTn id="71" presetID="10" presetClass="exit" presetSubtype="0" fill="hold" nodeType="withEffect">
                                  <p:stCondLst>
                                    <p:cond delay="1000"/>
                                  </p:stCondLst>
                                  <p:childTnLst>
                                    <p:animEffect transition="out" filter="fade">
                                      <p:cBhvr>
                                        <p:cTn id="72" dur="2000"/>
                                        <p:tgtEl>
                                          <p:spTgt spid="5"/>
                                        </p:tgtEl>
                                      </p:cBhvr>
                                    </p:animEffect>
                                    <p:set>
                                      <p:cBhvr>
                                        <p:cTn id="73" dur="1" fill="hold">
                                          <p:stCondLst>
                                            <p:cond delay="1999"/>
                                          </p:stCondLst>
                                        </p:cTn>
                                        <p:tgtEl>
                                          <p:spTgt spid="5"/>
                                        </p:tgtEl>
                                        <p:attrNameLst>
                                          <p:attrName>style.visibility</p:attrName>
                                        </p:attrNameLst>
                                      </p:cBhvr>
                                      <p:to>
                                        <p:strVal val="hidden"/>
                                      </p:to>
                                    </p:set>
                                  </p:childTnLst>
                                </p:cTn>
                              </p:par>
                              <p:par>
                                <p:cTn id="74" presetID="10" presetClass="exit" presetSubtype="0" fill="hold" nodeType="withEffect">
                                  <p:stCondLst>
                                    <p:cond delay="1000"/>
                                  </p:stCondLst>
                                  <p:childTnLst>
                                    <p:animEffect transition="out" filter="fade">
                                      <p:cBhvr>
                                        <p:cTn id="75" dur="2000"/>
                                        <p:tgtEl>
                                          <p:spTgt spid="32"/>
                                        </p:tgtEl>
                                      </p:cBhvr>
                                    </p:animEffect>
                                    <p:set>
                                      <p:cBhvr>
                                        <p:cTn id="76" dur="1" fill="hold">
                                          <p:stCondLst>
                                            <p:cond delay="1999"/>
                                          </p:stCondLst>
                                        </p:cTn>
                                        <p:tgtEl>
                                          <p:spTgt spid="32"/>
                                        </p:tgtEl>
                                        <p:attrNameLst>
                                          <p:attrName>style.visibility</p:attrName>
                                        </p:attrNameLst>
                                      </p:cBhvr>
                                      <p:to>
                                        <p:strVal val="hidden"/>
                                      </p:to>
                                    </p:set>
                                  </p:childTnLst>
                                </p:cTn>
                              </p:par>
                              <p:par>
                                <p:cTn id="77" presetID="10" presetClass="exit" presetSubtype="0" fill="hold" nodeType="withEffect">
                                  <p:stCondLst>
                                    <p:cond delay="1000"/>
                                  </p:stCondLst>
                                  <p:childTnLst>
                                    <p:animEffect transition="out" filter="fade">
                                      <p:cBhvr>
                                        <p:cTn id="78" dur="2000"/>
                                        <p:tgtEl>
                                          <p:spTgt spid="33"/>
                                        </p:tgtEl>
                                      </p:cBhvr>
                                    </p:animEffect>
                                    <p:set>
                                      <p:cBhvr>
                                        <p:cTn id="79" dur="1" fill="hold">
                                          <p:stCondLst>
                                            <p:cond delay="1999"/>
                                          </p:stCondLst>
                                        </p:cTn>
                                        <p:tgtEl>
                                          <p:spTgt spid="33"/>
                                        </p:tgtEl>
                                        <p:attrNameLst>
                                          <p:attrName>style.visibility</p:attrName>
                                        </p:attrNameLst>
                                      </p:cBhvr>
                                      <p:to>
                                        <p:strVal val="hidden"/>
                                      </p:to>
                                    </p:set>
                                  </p:childTnLst>
                                </p:cTn>
                              </p:par>
                              <p:par>
                                <p:cTn id="80" presetID="10" presetClass="entr" presetSubtype="0" fill="hold" nodeType="withEffect">
                                  <p:stCondLst>
                                    <p:cond delay="1000"/>
                                  </p:stCondLst>
                                  <p:childTnLst>
                                    <p:set>
                                      <p:cBhvr>
                                        <p:cTn id="81" dur="1" fill="hold">
                                          <p:stCondLst>
                                            <p:cond delay="0"/>
                                          </p:stCondLst>
                                        </p:cTn>
                                        <p:tgtEl>
                                          <p:spTgt spid="37"/>
                                        </p:tgtEl>
                                        <p:attrNameLst>
                                          <p:attrName>style.visibility</p:attrName>
                                        </p:attrNameLst>
                                      </p:cBhvr>
                                      <p:to>
                                        <p:strVal val="visible"/>
                                      </p:to>
                                    </p:set>
                                    <p:animEffect transition="in" filter="fade">
                                      <p:cBhvr>
                                        <p:cTn id="82" dur="500"/>
                                        <p:tgtEl>
                                          <p:spTgt spid="37"/>
                                        </p:tgtEl>
                                      </p:cBhvr>
                                    </p:animEffect>
                                  </p:childTnLst>
                                </p:cTn>
                              </p:par>
                              <p:par>
                                <p:cTn id="83" presetID="10" presetClass="entr" presetSubtype="0" fill="hold" nodeType="withEffect">
                                  <p:stCondLst>
                                    <p:cond delay="100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quarter" idx="10"/>
          </p:nvPr>
        </p:nvSpPr>
        <p:spPr>
          <a:xfrm>
            <a:off x="71438" y="6492875"/>
            <a:ext cx="1285875" cy="365125"/>
          </a:xfrm>
        </p:spPr>
        <p:txBody>
          <a:bodyPr/>
          <a:lstStyle/>
          <a:p>
            <a:pPr>
              <a:defRPr/>
            </a:pPr>
            <a:fld id="{BBF4F5EE-C536-4A1E-BEA9-35E2ACFEF26C}" type="datetime4">
              <a:rPr lang="it-IT"/>
              <a:pPr>
                <a:defRPr/>
              </a:pPr>
              <a:t>9 luglio 2009</a:t>
            </a:fld>
            <a:endParaRPr lang="en-US" dirty="0"/>
          </a:p>
        </p:txBody>
      </p:sp>
      <p:sp>
        <p:nvSpPr>
          <p:cNvPr id="29699" name="Slide Number Placeholder 8"/>
          <p:cNvSpPr>
            <a:spLocks noGrp="1"/>
          </p:cNvSpPr>
          <p:nvPr>
            <p:ph type="sldNum" sz="quarter" idx="12"/>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BDD363B-19AC-4887-8674-004BE001546D}" type="slidenum">
              <a:rPr lang="en-US"/>
              <a:pPr fontAlgn="base">
                <a:spcBef>
                  <a:spcPct val="0"/>
                </a:spcBef>
                <a:spcAft>
                  <a:spcPct val="0"/>
                </a:spcAft>
                <a:defRPr/>
              </a:pPr>
              <a:t>21</a:t>
            </a:fld>
            <a:endParaRPr lang="en-US"/>
          </a:p>
        </p:txBody>
      </p:sp>
      <p:sp>
        <p:nvSpPr>
          <p:cNvPr id="54275" name="Rectangle 9"/>
          <p:cNvSpPr>
            <a:spLocks noChangeArrowheads="1"/>
          </p:cNvSpPr>
          <p:nvPr/>
        </p:nvSpPr>
        <p:spPr bwMode="auto">
          <a:xfrm>
            <a:off x="-71438" y="187325"/>
            <a:ext cx="3189288" cy="676275"/>
          </a:xfrm>
          <a:prstGeom prst="rect">
            <a:avLst/>
          </a:prstGeom>
          <a:noFill/>
          <a:ln w="9525">
            <a:noFill/>
            <a:miter lim="800000"/>
            <a:headEnd/>
            <a:tailEnd/>
          </a:ln>
        </p:spPr>
        <p:txBody>
          <a:bodyPr wrap="none">
            <a:spAutoFit/>
          </a:bodyPr>
          <a:lstStyle/>
          <a:p>
            <a:r>
              <a:rPr lang="en-US" sz="3800" b="1">
                <a:latin typeface="Akron"/>
              </a:rPr>
              <a:t>Procedures:</a:t>
            </a:r>
            <a:endParaRPr lang="it-IT" sz="3800" b="1">
              <a:latin typeface="Akron"/>
            </a:endParaRPr>
          </a:p>
        </p:txBody>
      </p:sp>
      <p:sp>
        <p:nvSpPr>
          <p:cNvPr id="40" name="Rectangle 39"/>
          <p:cNvSpPr>
            <a:spLocks noChangeArrowheads="1"/>
          </p:cNvSpPr>
          <p:nvPr/>
        </p:nvSpPr>
        <p:spPr bwMode="auto">
          <a:xfrm>
            <a:off x="2928938" y="187325"/>
            <a:ext cx="6286500" cy="676275"/>
          </a:xfrm>
          <a:prstGeom prst="rect">
            <a:avLst/>
          </a:prstGeom>
          <a:noFill/>
          <a:ln w="9525">
            <a:noFill/>
            <a:miter lim="800000"/>
            <a:headEnd/>
            <a:tailEnd/>
          </a:ln>
        </p:spPr>
        <p:txBody>
          <a:bodyPr>
            <a:spAutoFit/>
          </a:bodyPr>
          <a:lstStyle/>
          <a:p>
            <a:pPr algn="ctr"/>
            <a:r>
              <a:rPr lang="en-US" sz="3800" b="1">
                <a:latin typeface="Akron"/>
              </a:rPr>
              <a:t>Verbal Protocol Session</a:t>
            </a:r>
            <a:endParaRPr lang="it-IT" sz="3800">
              <a:latin typeface="Calibri" pitchFamily="34" charset="0"/>
            </a:endParaRPr>
          </a:p>
        </p:txBody>
      </p:sp>
      <p:sp>
        <p:nvSpPr>
          <p:cNvPr id="37" name="Rectangle 36"/>
          <p:cNvSpPr>
            <a:spLocks noChangeArrowheads="1"/>
          </p:cNvSpPr>
          <p:nvPr/>
        </p:nvSpPr>
        <p:spPr bwMode="auto">
          <a:xfrm>
            <a:off x="114300" y="1571625"/>
            <a:ext cx="8572500" cy="1262063"/>
          </a:xfrm>
          <a:prstGeom prst="rect">
            <a:avLst/>
          </a:prstGeom>
          <a:noFill/>
          <a:ln w="9525">
            <a:noFill/>
            <a:miter lim="800000"/>
            <a:headEnd/>
            <a:tailEnd/>
          </a:ln>
        </p:spPr>
        <p:txBody>
          <a:bodyPr>
            <a:spAutoFit/>
          </a:bodyPr>
          <a:lstStyle/>
          <a:p>
            <a:pPr marL="444500" indent="-444500">
              <a:buFont typeface="Arial" charset="0"/>
              <a:buChar char="•"/>
            </a:pPr>
            <a:r>
              <a:rPr lang="en-US" sz="3800" b="1">
                <a:latin typeface="Akron"/>
              </a:rPr>
              <a:t>to investigate thoughts  and test strategies</a:t>
            </a:r>
            <a:endParaRPr lang="it-IT" sz="3800" b="1">
              <a:latin typeface="Akron"/>
            </a:endParaRPr>
          </a:p>
        </p:txBody>
      </p:sp>
      <p:sp>
        <p:nvSpPr>
          <p:cNvPr id="38" name="Rectangle 37"/>
          <p:cNvSpPr>
            <a:spLocks noChangeArrowheads="1"/>
          </p:cNvSpPr>
          <p:nvPr/>
        </p:nvSpPr>
        <p:spPr bwMode="auto">
          <a:xfrm>
            <a:off x="114300" y="3857625"/>
            <a:ext cx="8715375" cy="2432050"/>
          </a:xfrm>
          <a:prstGeom prst="rect">
            <a:avLst/>
          </a:prstGeom>
          <a:noFill/>
          <a:ln w="9525">
            <a:noFill/>
            <a:miter lim="800000"/>
            <a:headEnd/>
            <a:tailEnd/>
          </a:ln>
        </p:spPr>
        <p:txBody>
          <a:bodyPr>
            <a:spAutoFit/>
          </a:bodyPr>
          <a:lstStyle/>
          <a:p>
            <a:pPr marL="444500" indent="-444500">
              <a:buFont typeface="Arial" charset="0"/>
              <a:buChar char="•"/>
            </a:pPr>
            <a:r>
              <a:rPr lang="en-US" sz="3800" b="1">
                <a:latin typeface="Akron"/>
              </a:rPr>
              <a:t>turned into a semi-structured interview as students’ responses were probed in depth</a:t>
            </a:r>
            <a:endParaRPr lang="it-IT" sz="3800" b="1">
              <a:latin typeface="Akro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40"/>
                                        </p:tgtEl>
                                        <p:attrNameLst>
                                          <p:attrName>style.visibility</p:attrName>
                                        </p:attrNameLst>
                                      </p:cBhvr>
                                      <p:to>
                                        <p:strVal val="visible"/>
                                      </p:to>
                                    </p:set>
                                    <p:anim calcmode="discrete" valueType="clr">
                                      <p:cBhvr override="childStyle">
                                        <p:cTn id="7" dur="80"/>
                                        <p:tgtEl>
                                          <p:spTgt spid="4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0"/>
                                        </p:tgtEl>
                                        <p:attrNameLst>
                                          <p:attrName>fillcolor</p:attrName>
                                        </p:attrNameLst>
                                      </p:cBhvr>
                                      <p:tavLst>
                                        <p:tav tm="0">
                                          <p:val>
                                            <p:clrVal>
                                              <a:schemeClr val="accent2"/>
                                            </p:clrVal>
                                          </p:val>
                                        </p:tav>
                                        <p:tav tm="50000">
                                          <p:val>
                                            <p:clrVal>
                                              <a:schemeClr val="hlink"/>
                                            </p:clrVal>
                                          </p:val>
                                        </p:tav>
                                      </p:tavLst>
                                    </p:anim>
                                    <p:set>
                                      <p:cBhvr>
                                        <p:cTn id="9" dur="80"/>
                                        <p:tgtEl>
                                          <p:spTgt spid="40"/>
                                        </p:tgtEl>
                                        <p:attrNameLst>
                                          <p:attrName>fill.type</p:attrName>
                                        </p:attrNameLst>
                                      </p:cBhvr>
                                      <p:to>
                                        <p:strVal val="solid"/>
                                      </p:to>
                                    </p:set>
                                  </p:childTnLst>
                                </p:cTn>
                              </p:par>
                            </p:childTnLst>
                          </p:cTn>
                        </p:par>
                        <p:par>
                          <p:cTn id="10" fill="hold">
                            <p:stCondLst>
                              <p:cond delay="880"/>
                            </p:stCondLst>
                            <p:childTnLst>
                              <p:par>
                                <p:cTn id="11" presetID="9" presetClass="entr" presetSubtype="0"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dissolve">
                                      <p:cBhvr>
                                        <p:cTn id="13" dur="5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dissolve">
                                      <p:cBhvr>
                                        <p:cTn id="1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C88C10DE-8DD2-4646-8963-B56C28543D75}" type="datetime4">
              <a:rPr lang="it-IT"/>
              <a:pPr>
                <a:defRPr/>
              </a:pPr>
              <a:t>9 luglio 2009</a:t>
            </a:fld>
            <a:endParaRPr lang="en-US"/>
          </a:p>
        </p:txBody>
      </p:sp>
      <p:sp>
        <p:nvSpPr>
          <p:cNvPr id="5" name="Slide Number Placeholder 4"/>
          <p:cNvSpPr>
            <a:spLocks noGrp="1"/>
          </p:cNvSpPr>
          <p:nvPr>
            <p:ph type="sldNum" sz="quarter" idx="12"/>
          </p:nvPr>
        </p:nvSpPr>
        <p:spPr/>
        <p:txBody>
          <a:bodyPr/>
          <a:lstStyle/>
          <a:p>
            <a:pPr>
              <a:defRPr/>
            </a:pPr>
            <a:fld id="{458372B1-340B-4EBB-8D7F-89C46AB07D9F}" type="slidenum">
              <a:rPr lang="en-US"/>
              <a:pPr>
                <a:defRPr/>
              </a:pPr>
              <a:t>22</a:t>
            </a:fld>
            <a:endParaRPr lang="en-US"/>
          </a:p>
        </p:txBody>
      </p:sp>
      <p:pic>
        <p:nvPicPr>
          <p:cNvPr id="6" name="fishy fishy.mpg">
            <a:hlinkClick r:id="" action="ppaction://media"/>
          </p:cNvPr>
          <p:cNvPicPr>
            <a:picLocks noRot="1" noChangeAspect="1"/>
          </p:cNvPicPr>
          <p:nvPr>
            <a:videoFile r:link="rId1"/>
          </p:nvPr>
        </p:nvPicPr>
        <p:blipFill>
          <a:blip r:embed="rId3"/>
          <a:srcRect/>
          <a:stretch>
            <a:fillRect/>
          </a:stretch>
        </p:blipFill>
        <p:spPr bwMode="auto">
          <a:xfrm>
            <a:off x="-357188" y="-268288"/>
            <a:ext cx="9786938" cy="7340601"/>
          </a:xfrm>
          <a:prstGeom prst="rect">
            <a:avLst/>
          </a:prstGeom>
          <a:noFill/>
          <a:ln w="9525">
            <a:noFill/>
            <a:miter lim="800000"/>
            <a:headEnd/>
            <a:tailEnd/>
          </a:ln>
        </p:spPr>
      </p:pic>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603500" y="1000125"/>
            <a:ext cx="3921125" cy="769938"/>
          </a:xfrm>
          <a:prstGeom prst="rect">
            <a:avLst/>
          </a:prstGeom>
          <a:noFill/>
          <a:ln w="9525">
            <a:noFill/>
            <a:miter lim="800000"/>
            <a:headEnd/>
            <a:tailEnd/>
          </a:ln>
        </p:spPr>
        <p:txBody>
          <a:bodyPr wrap="none">
            <a:spAutoFit/>
          </a:bodyPr>
          <a:lstStyle/>
          <a:p>
            <a:r>
              <a:rPr lang="en-US" sz="4400" b="1">
                <a:latin typeface="Akron"/>
              </a:rPr>
              <a:t>Background </a:t>
            </a:r>
          </a:p>
        </p:txBody>
      </p:sp>
      <p:sp>
        <p:nvSpPr>
          <p:cNvPr id="5" name="Rectangle 4"/>
          <p:cNvSpPr>
            <a:spLocks noChangeArrowheads="1"/>
          </p:cNvSpPr>
          <p:nvPr/>
        </p:nvSpPr>
        <p:spPr bwMode="auto">
          <a:xfrm>
            <a:off x="2600325" y="2547938"/>
            <a:ext cx="3925888" cy="769937"/>
          </a:xfrm>
          <a:prstGeom prst="rect">
            <a:avLst/>
          </a:prstGeom>
          <a:noFill/>
          <a:ln w="9525">
            <a:noFill/>
            <a:miter lim="800000"/>
            <a:headEnd/>
            <a:tailEnd/>
          </a:ln>
        </p:spPr>
        <p:txBody>
          <a:bodyPr wrap="none">
            <a:spAutoFit/>
          </a:bodyPr>
          <a:lstStyle/>
          <a:p>
            <a:r>
              <a:rPr lang="en-US" sz="4400" b="1">
                <a:latin typeface="Akron"/>
              </a:rPr>
              <a:t>Case Study</a:t>
            </a:r>
          </a:p>
        </p:txBody>
      </p:sp>
      <p:sp>
        <p:nvSpPr>
          <p:cNvPr id="6" name="Rectangle 5"/>
          <p:cNvSpPr>
            <a:spLocks noChangeArrowheads="1"/>
          </p:cNvSpPr>
          <p:nvPr/>
        </p:nvSpPr>
        <p:spPr bwMode="auto">
          <a:xfrm>
            <a:off x="2832100" y="4095750"/>
            <a:ext cx="3462338" cy="769938"/>
          </a:xfrm>
          <a:prstGeom prst="rect">
            <a:avLst/>
          </a:prstGeom>
          <a:noFill/>
          <a:ln w="9525">
            <a:noFill/>
            <a:miter lim="800000"/>
            <a:headEnd/>
            <a:tailEnd/>
          </a:ln>
        </p:spPr>
        <p:txBody>
          <a:bodyPr wrap="none">
            <a:spAutoFit/>
          </a:bodyPr>
          <a:lstStyle/>
          <a:p>
            <a:r>
              <a:rPr lang="en-US" sz="4400" b="1">
                <a:latin typeface="Akron"/>
              </a:rPr>
              <a:t>Procedures</a:t>
            </a:r>
            <a:endParaRPr lang="it-IT" sz="4400" b="1">
              <a:latin typeface="Akron"/>
            </a:endParaRPr>
          </a:p>
        </p:txBody>
      </p:sp>
      <p:sp>
        <p:nvSpPr>
          <p:cNvPr id="7" name="Rectangle 6"/>
          <p:cNvSpPr>
            <a:spLocks noChangeArrowheads="1"/>
          </p:cNvSpPr>
          <p:nvPr/>
        </p:nvSpPr>
        <p:spPr bwMode="auto">
          <a:xfrm>
            <a:off x="3427413" y="5643563"/>
            <a:ext cx="2271712" cy="769937"/>
          </a:xfrm>
          <a:prstGeom prst="rect">
            <a:avLst/>
          </a:prstGeom>
          <a:noFill/>
          <a:ln w="9525">
            <a:noFill/>
            <a:miter lim="800000"/>
            <a:headEnd/>
            <a:tailEnd/>
          </a:ln>
        </p:spPr>
        <p:txBody>
          <a:bodyPr wrap="none">
            <a:spAutoFit/>
          </a:bodyPr>
          <a:lstStyle/>
          <a:p>
            <a:r>
              <a:rPr lang="en-US" sz="4400" b="1">
                <a:latin typeface="Akron"/>
              </a:rPr>
              <a:t>Results</a:t>
            </a:r>
            <a:endParaRPr lang="it-IT" sz="4400" b="1">
              <a:latin typeface="Akron"/>
            </a:endParaRPr>
          </a:p>
        </p:txBody>
      </p:sp>
      <p:sp>
        <p:nvSpPr>
          <p:cNvPr id="8" name="Date Placeholder 7"/>
          <p:cNvSpPr>
            <a:spLocks noGrp="1"/>
          </p:cNvSpPr>
          <p:nvPr>
            <p:ph type="dt" sz="quarter" idx="10"/>
          </p:nvPr>
        </p:nvSpPr>
        <p:spPr>
          <a:xfrm>
            <a:off x="71438" y="6492875"/>
            <a:ext cx="1285875" cy="365125"/>
          </a:xfrm>
        </p:spPr>
        <p:txBody>
          <a:bodyPr/>
          <a:lstStyle/>
          <a:p>
            <a:pPr>
              <a:defRPr/>
            </a:pPr>
            <a:fld id="{BBF4F5EE-C536-4A1E-BEA9-35E2ACFEF26C}" type="datetime4">
              <a:rPr lang="it-IT"/>
              <a:pPr>
                <a:defRPr/>
              </a:pPr>
              <a:t>9 luglio 2009</a:t>
            </a:fld>
            <a:endParaRPr lang="en-US" dirty="0"/>
          </a:p>
        </p:txBody>
      </p:sp>
      <p:sp>
        <p:nvSpPr>
          <p:cNvPr id="30727" name="Slide Number Placeholder 8"/>
          <p:cNvSpPr>
            <a:spLocks noGrp="1"/>
          </p:cNvSpPr>
          <p:nvPr>
            <p:ph type="sldNum" sz="quarter" idx="12"/>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271DE9FA-C611-4071-BE5B-0EBDF463CFED}" type="slidenum">
              <a:rPr lang="en-US"/>
              <a:pPr fontAlgn="base">
                <a:spcBef>
                  <a:spcPct val="0"/>
                </a:spcBef>
                <a:spcAft>
                  <a:spcPct val="0"/>
                </a:spcAft>
                <a:defRPr/>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100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9" presetClass="exit" presetSubtype="0" fill="hold" grpId="0" nodeType="withEffect">
                                  <p:stCondLst>
                                    <p:cond delay="1000"/>
                                  </p:stCondLst>
                                  <p:childTnLst>
                                    <p:animEffect transition="out" filter="dissolv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9" presetClass="exit" presetSubtype="0" fill="hold" grpId="0" nodeType="withEffect">
                                  <p:stCondLst>
                                    <p:cond delay="1000"/>
                                  </p:stCondLst>
                                  <p:childTnLst>
                                    <p:animEffect transition="out" filter="dissolv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par>
                          <p:cTn id="14" fill="hold">
                            <p:stCondLst>
                              <p:cond delay="1500"/>
                            </p:stCondLst>
                            <p:childTnLst>
                              <p:par>
                                <p:cTn id="15" presetID="56" presetClass="path" presetSubtype="0" accel="50000" decel="50000" fill="hold" grpId="0" nodeType="afterEffect">
                                  <p:stCondLst>
                                    <p:cond delay="0"/>
                                  </p:stCondLst>
                                  <p:childTnLst>
                                    <p:animMotion origin="layout" path="M 1.66667E-6 9.24855E-7 L 1.66667E-6 -0.79792 " pathEditMode="relative" rAng="0" ptsTypes="AA">
                                      <p:cBhvr>
                                        <p:cTn id="16" dur="2000" fill="hold"/>
                                        <p:tgtEl>
                                          <p:spTgt spid="7"/>
                                        </p:tgtEl>
                                        <p:attrNameLst>
                                          <p:attrName>ppt_x</p:attrName>
                                          <p:attrName>ppt_y</p:attrName>
                                        </p:attrNameLst>
                                      </p:cBhvr>
                                      <p:rCtr x="0" y="-3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quarter" idx="10"/>
          </p:nvPr>
        </p:nvSpPr>
        <p:spPr>
          <a:xfrm>
            <a:off x="71438" y="6492875"/>
            <a:ext cx="1285875" cy="365125"/>
          </a:xfrm>
        </p:spPr>
        <p:txBody>
          <a:bodyPr/>
          <a:lstStyle/>
          <a:p>
            <a:pPr>
              <a:defRPr/>
            </a:pPr>
            <a:fld id="{BBF4F5EE-C536-4A1E-BEA9-35E2ACFEF26C}" type="datetime4">
              <a:rPr lang="it-IT"/>
              <a:pPr>
                <a:defRPr/>
              </a:pPr>
              <a:t>9 luglio 2009</a:t>
            </a:fld>
            <a:endParaRPr lang="en-US" dirty="0"/>
          </a:p>
        </p:txBody>
      </p:sp>
      <p:sp>
        <p:nvSpPr>
          <p:cNvPr id="30727" name="Slide Number Placeholder 8"/>
          <p:cNvSpPr>
            <a:spLocks noGrp="1"/>
          </p:cNvSpPr>
          <p:nvPr>
            <p:ph type="sldNum" sz="quarter" idx="12"/>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AC3E3E3B-7EB7-49BF-922F-A4E3ECD82F56}" type="slidenum">
              <a:rPr lang="en-US"/>
              <a:pPr fontAlgn="base">
                <a:spcBef>
                  <a:spcPct val="0"/>
                </a:spcBef>
                <a:spcAft>
                  <a:spcPct val="0"/>
                </a:spcAft>
                <a:defRPr/>
              </a:pPr>
              <a:t>24</a:t>
            </a:fld>
            <a:endParaRPr lang="en-US"/>
          </a:p>
        </p:txBody>
      </p:sp>
      <p:sp>
        <p:nvSpPr>
          <p:cNvPr id="9" name="Rectangle 6"/>
          <p:cNvSpPr>
            <a:spLocks noChangeArrowheads="1"/>
          </p:cNvSpPr>
          <p:nvPr/>
        </p:nvSpPr>
        <p:spPr bwMode="auto">
          <a:xfrm>
            <a:off x="3429000" y="196850"/>
            <a:ext cx="2468563" cy="768350"/>
          </a:xfrm>
          <a:prstGeom prst="rect">
            <a:avLst/>
          </a:prstGeom>
          <a:noFill/>
          <a:ln w="9525">
            <a:noFill/>
            <a:miter lim="800000"/>
            <a:headEnd/>
            <a:tailEnd/>
          </a:ln>
        </p:spPr>
        <p:txBody>
          <a:bodyPr wrap="none">
            <a:spAutoFit/>
          </a:bodyPr>
          <a:lstStyle/>
          <a:p>
            <a:r>
              <a:rPr lang="en-US" sz="4400" b="1">
                <a:latin typeface="Akron"/>
              </a:rPr>
              <a:t>Results:</a:t>
            </a:r>
            <a:endParaRPr lang="it-IT" sz="4400" b="1">
              <a:latin typeface="Akron"/>
            </a:endParaRPr>
          </a:p>
        </p:txBody>
      </p:sp>
      <p:sp>
        <p:nvSpPr>
          <p:cNvPr id="10" name="Rectangle 6"/>
          <p:cNvSpPr>
            <a:spLocks noChangeArrowheads="1"/>
          </p:cNvSpPr>
          <p:nvPr/>
        </p:nvSpPr>
        <p:spPr bwMode="auto">
          <a:xfrm>
            <a:off x="3625850" y="182563"/>
            <a:ext cx="2481263" cy="769937"/>
          </a:xfrm>
          <a:prstGeom prst="rect">
            <a:avLst/>
          </a:prstGeom>
          <a:noFill/>
          <a:ln w="9525">
            <a:noFill/>
            <a:miter lim="800000"/>
            <a:headEnd/>
            <a:tailEnd/>
          </a:ln>
        </p:spPr>
        <p:txBody>
          <a:bodyPr wrap="none">
            <a:spAutoFit/>
          </a:bodyPr>
          <a:lstStyle/>
          <a:p>
            <a:r>
              <a:rPr lang="it-IT" sz="4400" b="1">
                <a:latin typeface="Akron"/>
              </a:rPr>
              <a:t>Corpora</a:t>
            </a:r>
          </a:p>
        </p:txBody>
      </p:sp>
      <p:sp>
        <p:nvSpPr>
          <p:cNvPr id="12" name="Rectangle 6"/>
          <p:cNvSpPr>
            <a:spLocks noChangeArrowheads="1"/>
          </p:cNvSpPr>
          <p:nvPr/>
        </p:nvSpPr>
        <p:spPr bwMode="auto">
          <a:xfrm>
            <a:off x="576263" y="0"/>
            <a:ext cx="3792537" cy="1323975"/>
          </a:xfrm>
          <a:prstGeom prst="rect">
            <a:avLst/>
          </a:prstGeom>
          <a:noFill/>
          <a:ln w="9525">
            <a:noFill/>
            <a:miter lim="800000"/>
            <a:headEnd/>
            <a:tailEnd/>
          </a:ln>
        </p:spPr>
        <p:txBody>
          <a:bodyPr wrap="none">
            <a:spAutoFit/>
          </a:bodyPr>
          <a:lstStyle/>
          <a:p>
            <a:pPr algn="ctr"/>
            <a:r>
              <a:rPr lang="it-IT" sz="4000" b="1">
                <a:latin typeface="Akron"/>
              </a:rPr>
              <a:t>TUI </a:t>
            </a:r>
          </a:p>
          <a:p>
            <a:pPr algn="ctr"/>
            <a:r>
              <a:rPr lang="it-IT" sz="4000" b="1">
                <a:latin typeface="Akron"/>
              </a:rPr>
              <a:t>5000 words</a:t>
            </a:r>
          </a:p>
        </p:txBody>
      </p:sp>
      <p:sp>
        <p:nvSpPr>
          <p:cNvPr id="13" name="Rectangle 6"/>
          <p:cNvSpPr>
            <a:spLocks noChangeArrowheads="1"/>
          </p:cNvSpPr>
          <p:nvPr/>
        </p:nvSpPr>
        <p:spPr bwMode="auto">
          <a:xfrm>
            <a:off x="5187950" y="61913"/>
            <a:ext cx="3670300" cy="1200150"/>
          </a:xfrm>
          <a:prstGeom prst="rect">
            <a:avLst/>
          </a:prstGeom>
          <a:noFill/>
          <a:ln w="9525">
            <a:noFill/>
            <a:miter lim="800000"/>
            <a:headEnd/>
            <a:tailEnd/>
          </a:ln>
        </p:spPr>
        <p:txBody>
          <a:bodyPr wrap="none">
            <a:spAutoFit/>
          </a:bodyPr>
          <a:lstStyle/>
          <a:p>
            <a:pPr algn="ctr"/>
            <a:r>
              <a:rPr lang="it-IT" sz="3600" b="1">
                <a:latin typeface="Akron"/>
              </a:rPr>
              <a:t>JFLT: </a:t>
            </a:r>
          </a:p>
          <a:p>
            <a:pPr algn="ctr"/>
            <a:r>
              <a:rPr lang="it-IT" sz="3600" b="1">
                <a:latin typeface="Akron"/>
              </a:rPr>
              <a:t>10.000 words</a:t>
            </a:r>
          </a:p>
        </p:txBody>
      </p:sp>
      <p:pic>
        <p:nvPicPr>
          <p:cNvPr id="1027" name="Picture 3"/>
          <p:cNvPicPr>
            <a:picLocks noChangeAspect="1" noChangeArrowheads="1"/>
          </p:cNvPicPr>
          <p:nvPr/>
        </p:nvPicPr>
        <p:blipFill>
          <a:blip r:embed="rId3"/>
          <a:srcRect/>
          <a:stretch>
            <a:fillRect/>
          </a:stretch>
        </p:blipFill>
        <p:spPr bwMode="auto">
          <a:xfrm>
            <a:off x="0" y="1143000"/>
            <a:ext cx="4297363" cy="5715000"/>
          </a:xfrm>
          <a:prstGeom prst="rect">
            <a:avLst/>
          </a:prstGeom>
          <a:noFill/>
          <a:ln w="9525">
            <a:noFill/>
            <a:miter lim="800000"/>
            <a:headEnd/>
            <a:tailEnd/>
          </a:ln>
        </p:spPr>
      </p:pic>
      <p:pic>
        <p:nvPicPr>
          <p:cNvPr id="1029" name="Picture 5"/>
          <p:cNvPicPr>
            <a:picLocks noChangeAspect="1" noChangeArrowheads="1"/>
          </p:cNvPicPr>
          <p:nvPr/>
        </p:nvPicPr>
        <p:blipFill>
          <a:blip r:embed="rId4"/>
          <a:srcRect/>
          <a:stretch>
            <a:fillRect/>
          </a:stretch>
        </p:blipFill>
        <p:spPr bwMode="auto">
          <a:xfrm>
            <a:off x="4643438" y="1143000"/>
            <a:ext cx="4249737" cy="571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afterEffect">
                                  <p:stCondLst>
                                    <p:cond delay="0"/>
                                  </p:stCondLst>
                                  <p:childTnLst>
                                    <p:animMotion origin="layout" path="M 0 0  L -0.25 0  E" pathEditMode="relative" ptsTypes="">
                                      <p:cBhvr>
                                        <p:cTn id="6" dur="2000" fill="hold"/>
                                        <p:tgtEl>
                                          <p:spTgt spid="9"/>
                                        </p:tgtEl>
                                        <p:attrNameLst>
                                          <p:attrName>ppt_x</p:attrName>
                                          <p:attrName>ppt_y</p:attrName>
                                        </p:attrNameLst>
                                      </p:cBhvr>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par>
                                <p:cTn id="16" presetID="9" presetClass="exit" presetSubtype="0" fill="hold" grpId="1" nodeType="withEffect">
                                  <p:stCondLst>
                                    <p:cond delay="0"/>
                                  </p:stCondLst>
                                  <p:childTnLst>
                                    <p:animEffect transition="out" filter="dissolve">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par>
                                <p:cTn id="19" presetID="9" presetClass="exit" presetSubtype="0" fill="hold" grpId="1" nodeType="withEffect">
                                  <p:stCondLst>
                                    <p:cond delay="0"/>
                                  </p:stCondLst>
                                  <p:childTnLst>
                                    <p:animEffect transition="out" filter="dissolv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27"/>
                                        </p:tgtEl>
                                        <p:attrNameLst>
                                          <p:attrName>style.visibility</p:attrName>
                                        </p:attrNameLst>
                                      </p:cBhvr>
                                      <p:to>
                                        <p:strVal val="visible"/>
                                      </p:to>
                                    </p:set>
                                    <p:animEffect transition="in" filter="wipe(up)">
                                      <p:cBhvr>
                                        <p:cTn id="25" dur="3000"/>
                                        <p:tgtEl>
                                          <p:spTgt spid="1027"/>
                                        </p:tgtEl>
                                      </p:cBhvr>
                                    </p:animEffect>
                                  </p:childTnLst>
                                </p:cTn>
                              </p:par>
                            </p:childTnLst>
                          </p:cTn>
                        </p:par>
                        <p:par>
                          <p:cTn id="26" fill="hold">
                            <p:stCondLst>
                              <p:cond delay="5000"/>
                            </p:stCondLst>
                            <p:childTnLst>
                              <p:par>
                                <p:cTn id="27" presetID="10"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22" presetClass="entr" presetSubtype="1" fill="hold" nodeType="withEffect">
                                  <p:stCondLst>
                                    <p:cond delay="0"/>
                                  </p:stCondLst>
                                  <p:childTnLst>
                                    <p:set>
                                      <p:cBhvr>
                                        <p:cTn id="31" dur="1" fill="hold">
                                          <p:stCondLst>
                                            <p:cond delay="0"/>
                                          </p:stCondLst>
                                        </p:cTn>
                                        <p:tgtEl>
                                          <p:spTgt spid="1029"/>
                                        </p:tgtEl>
                                        <p:attrNameLst>
                                          <p:attrName>style.visibility</p:attrName>
                                        </p:attrNameLst>
                                      </p:cBhvr>
                                      <p:to>
                                        <p:strVal val="visible"/>
                                      </p:to>
                                    </p:set>
                                    <p:animEffect transition="in" filter="wipe(up)">
                                      <p:cBhvr>
                                        <p:cTn id="32" dur="3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quarter" idx="10"/>
          </p:nvPr>
        </p:nvSpPr>
        <p:spPr>
          <a:xfrm>
            <a:off x="71438" y="6492875"/>
            <a:ext cx="1285875" cy="365125"/>
          </a:xfrm>
        </p:spPr>
        <p:txBody>
          <a:bodyPr/>
          <a:lstStyle/>
          <a:p>
            <a:pPr>
              <a:defRPr/>
            </a:pPr>
            <a:fld id="{BBF4F5EE-C536-4A1E-BEA9-35E2ACFEF26C}" type="datetime4">
              <a:rPr lang="it-IT"/>
              <a:pPr>
                <a:defRPr/>
              </a:pPr>
              <a:t>9 luglio 2009</a:t>
            </a:fld>
            <a:endParaRPr lang="en-US" dirty="0"/>
          </a:p>
        </p:txBody>
      </p:sp>
      <p:sp>
        <p:nvSpPr>
          <p:cNvPr id="31747" name="Slide Number Placeholder 8"/>
          <p:cNvSpPr>
            <a:spLocks noGrp="1"/>
          </p:cNvSpPr>
          <p:nvPr>
            <p:ph type="sldNum" sz="quarter" idx="12"/>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A89B061D-5377-4F90-9448-ADB6073EE984}" type="slidenum">
              <a:rPr lang="en-US"/>
              <a:pPr fontAlgn="base">
                <a:spcBef>
                  <a:spcPct val="0"/>
                </a:spcBef>
                <a:spcAft>
                  <a:spcPct val="0"/>
                </a:spcAft>
                <a:defRPr/>
              </a:pPr>
              <a:t>25</a:t>
            </a:fld>
            <a:endParaRPr lang="en-US"/>
          </a:p>
        </p:txBody>
      </p:sp>
      <p:sp>
        <p:nvSpPr>
          <p:cNvPr id="10" name="Rectangle 9"/>
          <p:cNvSpPr>
            <a:spLocks noChangeArrowheads="1"/>
          </p:cNvSpPr>
          <p:nvPr/>
        </p:nvSpPr>
        <p:spPr bwMode="auto">
          <a:xfrm>
            <a:off x="3414713" y="114300"/>
            <a:ext cx="2363787" cy="738188"/>
          </a:xfrm>
          <a:prstGeom prst="rect">
            <a:avLst/>
          </a:prstGeom>
          <a:noFill/>
          <a:ln w="9525">
            <a:noFill/>
            <a:miter lim="800000"/>
            <a:headEnd/>
            <a:tailEnd/>
          </a:ln>
        </p:spPr>
        <p:txBody>
          <a:bodyPr wrap="none">
            <a:spAutoFit/>
          </a:bodyPr>
          <a:lstStyle/>
          <a:p>
            <a:r>
              <a:rPr lang="en-US" sz="4200" b="1">
                <a:latin typeface="Akron"/>
              </a:rPr>
              <a:t>Results:</a:t>
            </a:r>
            <a:endParaRPr lang="it-IT" sz="4200" b="1">
              <a:latin typeface="Akron"/>
            </a:endParaRPr>
          </a:p>
        </p:txBody>
      </p:sp>
      <p:sp>
        <p:nvSpPr>
          <p:cNvPr id="7" name="Rectangle 1"/>
          <p:cNvSpPr>
            <a:spLocks noChangeArrowheads="1"/>
          </p:cNvSpPr>
          <p:nvPr/>
        </p:nvSpPr>
        <p:spPr bwMode="auto">
          <a:xfrm>
            <a:off x="2365375" y="130175"/>
            <a:ext cx="6850063" cy="738188"/>
          </a:xfrm>
          <a:prstGeom prst="rect">
            <a:avLst/>
          </a:prstGeom>
          <a:noFill/>
          <a:ln w="9525">
            <a:noFill/>
            <a:miter lim="800000"/>
            <a:headEnd/>
            <a:tailEnd/>
          </a:ln>
        </p:spPr>
        <p:txBody>
          <a:bodyPr wrap="none" anchor="ctr">
            <a:spAutoFit/>
          </a:bodyPr>
          <a:lstStyle/>
          <a:p>
            <a:pPr algn="just"/>
            <a:r>
              <a:rPr lang="en-US" altLang="zh-CN" sz="4200" b="1">
                <a:latin typeface="Akron"/>
                <a:cs typeface="宋体"/>
              </a:rPr>
              <a:t>Classical Item Analysis</a:t>
            </a:r>
          </a:p>
        </p:txBody>
      </p:sp>
      <p:sp>
        <p:nvSpPr>
          <p:cNvPr id="17" name="Rectangle 16"/>
          <p:cNvSpPr>
            <a:spLocks noChangeArrowheads="1"/>
          </p:cNvSpPr>
          <p:nvPr/>
        </p:nvSpPr>
        <p:spPr bwMode="auto">
          <a:xfrm>
            <a:off x="1357313" y="2230438"/>
            <a:ext cx="6548437" cy="769937"/>
          </a:xfrm>
          <a:prstGeom prst="rect">
            <a:avLst/>
          </a:prstGeom>
          <a:noFill/>
          <a:ln w="9525">
            <a:noFill/>
            <a:miter lim="800000"/>
            <a:headEnd/>
            <a:tailEnd/>
          </a:ln>
        </p:spPr>
        <p:txBody>
          <a:bodyPr wrap="none">
            <a:spAutoFit/>
          </a:bodyPr>
          <a:lstStyle/>
          <a:p>
            <a:r>
              <a:rPr lang="en-US" altLang="zh-CN" sz="4400" b="1">
                <a:latin typeface="Akron"/>
                <a:cs typeface="宋体"/>
              </a:rPr>
              <a:t>FACILITY VALUE: FV</a:t>
            </a:r>
            <a:endParaRPr lang="it-IT" altLang="zh-CN" sz="4400" b="1">
              <a:latin typeface="Akron"/>
              <a:cs typeface="宋体"/>
            </a:endParaRPr>
          </a:p>
        </p:txBody>
      </p:sp>
      <p:sp>
        <p:nvSpPr>
          <p:cNvPr id="18" name="Rectangle 17"/>
          <p:cNvSpPr>
            <a:spLocks noChangeArrowheads="1"/>
          </p:cNvSpPr>
          <p:nvPr/>
        </p:nvSpPr>
        <p:spPr bwMode="auto">
          <a:xfrm>
            <a:off x="71438" y="3268663"/>
            <a:ext cx="9001125" cy="1446212"/>
          </a:xfrm>
          <a:prstGeom prst="rect">
            <a:avLst/>
          </a:prstGeom>
          <a:noFill/>
          <a:ln w="9525">
            <a:noFill/>
            <a:miter lim="800000"/>
            <a:headEnd/>
            <a:tailEnd/>
          </a:ln>
        </p:spPr>
        <p:txBody>
          <a:bodyPr>
            <a:spAutoFit/>
          </a:bodyPr>
          <a:lstStyle/>
          <a:p>
            <a:pPr algn="ctr"/>
            <a:r>
              <a:rPr lang="en-US" altLang="zh-CN" sz="4400" b="1">
                <a:latin typeface="Akron"/>
                <a:cs typeface="宋体"/>
              </a:rPr>
              <a:t>the % of people who get the item right</a:t>
            </a:r>
            <a:endParaRPr lang="it-IT" altLang="zh-CN" sz="4400" b="1">
              <a:latin typeface="Akron"/>
              <a:cs typeface="宋体"/>
            </a:endParaRPr>
          </a:p>
        </p:txBody>
      </p:sp>
      <p:pic>
        <p:nvPicPr>
          <p:cNvPr id="20" name="Picture 2"/>
          <p:cNvPicPr>
            <a:picLocks noChangeAspect="1" noChangeArrowheads="1"/>
          </p:cNvPicPr>
          <p:nvPr/>
        </p:nvPicPr>
        <p:blipFill>
          <a:blip r:embed="rId3"/>
          <a:srcRect/>
          <a:stretch>
            <a:fillRect/>
          </a:stretch>
        </p:blipFill>
        <p:spPr bwMode="auto">
          <a:xfrm>
            <a:off x="0" y="2214563"/>
            <a:ext cx="9144000" cy="1855787"/>
          </a:xfrm>
          <a:prstGeom prst="rect">
            <a:avLst/>
          </a:prstGeom>
          <a:noFill/>
          <a:ln w="9525">
            <a:noFill/>
            <a:miter lim="800000"/>
            <a:headEnd/>
            <a:tailEnd/>
          </a:ln>
        </p:spPr>
      </p:pic>
      <p:pic>
        <p:nvPicPr>
          <p:cNvPr id="16" name="Picture 1"/>
          <p:cNvPicPr>
            <a:picLocks noChangeAspect="1" noChangeArrowheads="1"/>
          </p:cNvPicPr>
          <p:nvPr/>
        </p:nvPicPr>
        <p:blipFill>
          <a:blip r:embed="rId4"/>
          <a:srcRect/>
          <a:stretch>
            <a:fillRect/>
          </a:stretch>
        </p:blipFill>
        <p:spPr bwMode="auto">
          <a:xfrm>
            <a:off x="0" y="4368800"/>
            <a:ext cx="9144000" cy="1844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afterEffect">
                                  <p:stCondLst>
                                    <p:cond delay="0"/>
                                  </p:stCondLst>
                                  <p:childTnLst>
                                    <p:animMotion origin="layout" path="M -3.33333E-6 -4.07125E-7 L -0.37066 -4.07125E-7 " pathEditMode="relative" rAng="0" ptsTypes="AA">
                                      <p:cBhvr>
                                        <p:cTn id="6" dur="500" fill="hold"/>
                                        <p:tgtEl>
                                          <p:spTgt spid="10"/>
                                        </p:tgtEl>
                                        <p:attrNameLst>
                                          <p:attrName>ppt_x</p:attrName>
                                          <p:attrName>ppt_y</p:attrName>
                                        </p:attrNameLst>
                                      </p:cBhvr>
                                      <p:rCtr x="-185" y="0"/>
                                    </p:animMotion>
                                  </p:childTnLst>
                                </p:cTn>
                              </p:par>
                            </p:childTnLst>
                          </p:cTn>
                        </p:par>
                        <p:par>
                          <p:cTn id="7" fill="hold">
                            <p:stCondLst>
                              <p:cond delay="500"/>
                            </p:stCondLst>
                            <p:childTnLst>
                              <p:par>
                                <p:cTn id="8" presetID="27" presetClass="entr" presetSubtype="0" fill="hold" grpId="0" nodeType="afterEffect">
                                  <p:stCondLst>
                                    <p:cond delay="0"/>
                                  </p:stCondLst>
                                  <p:iterate type="lt">
                                    <p:tmPct val="50000"/>
                                  </p:iterate>
                                  <p:childTnLst>
                                    <p:set>
                                      <p:cBhvr>
                                        <p:cTn id="9" dur="1" fill="hold">
                                          <p:stCondLst>
                                            <p:cond delay="0"/>
                                          </p:stCondLst>
                                        </p:cTn>
                                        <p:tgtEl>
                                          <p:spTgt spid="7"/>
                                        </p:tgtEl>
                                        <p:attrNameLst>
                                          <p:attrName>style.visibility</p:attrName>
                                        </p:attrNameLst>
                                      </p:cBhvr>
                                      <p:to>
                                        <p:strVal val="visible"/>
                                      </p:to>
                                    </p:set>
                                    <p:anim calcmode="discrete" valueType="clr">
                                      <p:cBhvr override="childStyle">
                                        <p:cTn id="10"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7"/>
                                        </p:tgtEl>
                                        <p:attrNameLst>
                                          <p:attrName>fillcolor</p:attrName>
                                        </p:attrNameLst>
                                      </p:cBhvr>
                                      <p:tavLst>
                                        <p:tav tm="0">
                                          <p:val>
                                            <p:clrVal>
                                              <a:schemeClr val="accent2"/>
                                            </p:clrVal>
                                          </p:val>
                                        </p:tav>
                                        <p:tav tm="50000">
                                          <p:val>
                                            <p:clrVal>
                                              <a:schemeClr val="hlink"/>
                                            </p:clrVal>
                                          </p:val>
                                        </p:tav>
                                      </p:tavLst>
                                    </p:anim>
                                    <p:set>
                                      <p:cBhvr>
                                        <p:cTn id="12" dur="80"/>
                                        <p:tgtEl>
                                          <p:spTgt spid="7"/>
                                        </p:tgtEl>
                                        <p:attrNameLst>
                                          <p:attrName>fill.type</p:attrName>
                                        </p:attrNameLst>
                                      </p:cBhvr>
                                      <p:to>
                                        <p:strVal val="solid"/>
                                      </p:to>
                                    </p:set>
                                  </p:childTnLst>
                                </p:cTn>
                              </p:par>
                            </p:childTnLst>
                          </p:cTn>
                        </p:par>
                        <p:par>
                          <p:cTn id="13" fill="hold">
                            <p:stCondLst>
                              <p:cond delay="1380"/>
                            </p:stCondLst>
                            <p:childTnLst>
                              <p:par>
                                <p:cTn id="14" presetID="27" presetClass="entr" presetSubtype="0" fill="hold" grpId="0" nodeType="afterEffect">
                                  <p:stCondLst>
                                    <p:cond delay="1000"/>
                                  </p:stCondLst>
                                  <p:iterate type="lt">
                                    <p:tmPct val="50000"/>
                                  </p:iterate>
                                  <p:childTnLst>
                                    <p:set>
                                      <p:cBhvr>
                                        <p:cTn id="15" dur="1" fill="hold">
                                          <p:stCondLst>
                                            <p:cond delay="0"/>
                                          </p:stCondLst>
                                        </p:cTn>
                                        <p:tgtEl>
                                          <p:spTgt spid="17"/>
                                        </p:tgtEl>
                                        <p:attrNameLst>
                                          <p:attrName>style.visibility</p:attrName>
                                        </p:attrNameLst>
                                      </p:cBhvr>
                                      <p:to>
                                        <p:strVal val="visible"/>
                                      </p:to>
                                    </p:set>
                                    <p:anim calcmode="discrete" valueType="clr">
                                      <p:cBhvr override="childStyle">
                                        <p:cTn id="16"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17"/>
                                        </p:tgtEl>
                                        <p:attrNameLst>
                                          <p:attrName>fillcolor</p:attrName>
                                        </p:attrNameLst>
                                      </p:cBhvr>
                                      <p:tavLst>
                                        <p:tav tm="0">
                                          <p:val>
                                            <p:clrVal>
                                              <a:schemeClr val="accent2"/>
                                            </p:clrVal>
                                          </p:val>
                                        </p:tav>
                                        <p:tav tm="50000">
                                          <p:val>
                                            <p:clrVal>
                                              <a:schemeClr val="hlink"/>
                                            </p:clrVal>
                                          </p:val>
                                        </p:tav>
                                      </p:tavLst>
                                    </p:anim>
                                    <p:set>
                                      <p:cBhvr>
                                        <p:cTn id="18" dur="80"/>
                                        <p:tgtEl>
                                          <p:spTgt spid="17"/>
                                        </p:tgtEl>
                                        <p:attrNameLst>
                                          <p:attrName>fill.type</p:attrName>
                                        </p:attrNameLst>
                                      </p:cBhvr>
                                      <p:to>
                                        <p:strVal val="solid"/>
                                      </p:to>
                                    </p:set>
                                  </p:childTnLst>
                                </p:cTn>
                              </p:par>
                            </p:childTnLst>
                          </p:cTn>
                        </p:par>
                        <p:par>
                          <p:cTn id="19" fill="hold">
                            <p:stCondLst>
                              <p:cond delay="3060"/>
                            </p:stCondLst>
                            <p:childTnLst>
                              <p:par>
                                <p:cTn id="20" presetID="9" presetClass="entr" presetSubtype="0" fill="hold" grpId="0" nodeType="afterEffect">
                                  <p:stCondLst>
                                    <p:cond delay="1000"/>
                                  </p:stCondLst>
                                  <p:iterate type="lt">
                                    <p:tmPct val="0"/>
                                  </p:iterate>
                                  <p:childTnLst>
                                    <p:set>
                                      <p:cBhvr>
                                        <p:cTn id="21" dur="1" fill="hold">
                                          <p:stCondLst>
                                            <p:cond delay="0"/>
                                          </p:stCondLst>
                                        </p:cTn>
                                        <p:tgtEl>
                                          <p:spTgt spid="18"/>
                                        </p:tgtEl>
                                        <p:attrNameLst>
                                          <p:attrName>style.visibility</p:attrName>
                                        </p:attrNameLst>
                                      </p:cBhvr>
                                      <p:to>
                                        <p:strVal val="visible"/>
                                      </p:to>
                                    </p:set>
                                    <p:animEffect transition="in" filter="dissolve">
                                      <p:cBhvr>
                                        <p:cTn id="22" dur="500"/>
                                        <p:tgtEl>
                                          <p:spTgt spid="18"/>
                                        </p:tgtEl>
                                      </p:cBhvr>
                                    </p:animEffect>
                                  </p:childTnLst>
                                </p:cTn>
                              </p:par>
                              <p:par>
                                <p:cTn id="23" presetID="9" presetClass="exit" presetSubtype="0" fill="hold" grpId="1" nodeType="withEffect">
                                  <p:stCondLst>
                                    <p:cond delay="1000"/>
                                  </p:stCondLst>
                                  <p:childTnLst>
                                    <p:animEffect transition="out" filter="dissolv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par>
                                <p:cTn id="26" presetID="9" presetClass="exit" presetSubtype="0" fill="hold" grpId="1" nodeType="withEffect">
                                  <p:stCondLst>
                                    <p:cond delay="1000"/>
                                  </p:stCondLst>
                                  <p:iterate type="lt">
                                    <p:tmPct val="0"/>
                                  </p:iterate>
                                  <p:childTnLst>
                                    <p:animEffect transition="out" filter="dissolv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par>
                          <p:cTn id="29" fill="hold">
                            <p:stCondLst>
                              <p:cond delay="4560"/>
                            </p:stCondLst>
                            <p:childTnLst>
                              <p:par>
                                <p:cTn id="30" presetID="56" presetClass="path" presetSubtype="0" accel="50000" decel="50000" fill="hold" grpId="1" nodeType="afterEffect">
                                  <p:stCondLst>
                                    <p:cond delay="1000"/>
                                  </p:stCondLst>
                                  <p:iterate type="lt">
                                    <p:tmPct val="0"/>
                                  </p:iterate>
                                  <p:childTnLst>
                                    <p:animMotion origin="layout" path="M 0 -1.6763E-6 L 0 -0.41734 " pathEditMode="relative" rAng="0" ptsTypes="AA">
                                      <p:cBhvr>
                                        <p:cTn id="31" dur="2000" fill="hold"/>
                                        <p:tgtEl>
                                          <p:spTgt spid="18"/>
                                        </p:tgtEl>
                                        <p:attrNameLst>
                                          <p:attrName>ppt_x</p:attrName>
                                          <p:attrName>ppt_y</p:attrName>
                                        </p:attrNameLst>
                                      </p:cBhvr>
                                      <p:rCtr x="0" y="-209"/>
                                    </p:animMotion>
                                  </p:childTnLst>
                                </p:cTn>
                              </p:par>
                              <p:par>
                                <p:cTn id="32" presetID="9" presetClass="exit" presetSubtype="0" fill="hold" grpId="1" nodeType="withEffect">
                                  <p:stCondLst>
                                    <p:cond delay="1000"/>
                                  </p:stCondLst>
                                  <p:iterate type="lt">
                                    <p:tmPct val="0"/>
                                  </p:iterate>
                                  <p:childTnLst>
                                    <p:animEffect transition="out" filter="dissolve">
                                      <p:cBhvr>
                                        <p:cTn id="33" dur="500"/>
                                        <p:tgtEl>
                                          <p:spTgt spid="17"/>
                                        </p:tgtEl>
                                      </p:cBhvr>
                                    </p:animEffect>
                                    <p:set>
                                      <p:cBhvr>
                                        <p:cTn id="34" dur="1" fill="hold">
                                          <p:stCondLst>
                                            <p:cond delay="499"/>
                                          </p:stCondLst>
                                        </p:cTn>
                                        <p:tgtEl>
                                          <p:spTgt spid="1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dissolve">
                                      <p:cBhvr>
                                        <p:cTn id="39" dur="1000"/>
                                        <p:tgtEl>
                                          <p:spTgt spid="20"/>
                                        </p:tgtEl>
                                      </p:cBhvr>
                                    </p:animEffect>
                                  </p:childTnLst>
                                </p:cTn>
                              </p:par>
                            </p:childTnLst>
                          </p:cTn>
                        </p:par>
                        <p:par>
                          <p:cTn id="40" fill="hold">
                            <p:stCondLst>
                              <p:cond delay="1000"/>
                            </p:stCondLst>
                            <p:childTnLst>
                              <p:par>
                                <p:cTn id="41" presetID="9" presetClass="entr" presetSubtype="0" fill="hold" nodeType="afterEffect">
                                  <p:stCondLst>
                                    <p:cond delay="1000"/>
                                  </p:stCondLst>
                                  <p:childTnLst>
                                    <p:set>
                                      <p:cBhvr>
                                        <p:cTn id="42" dur="1" fill="hold">
                                          <p:stCondLst>
                                            <p:cond delay="0"/>
                                          </p:stCondLst>
                                        </p:cTn>
                                        <p:tgtEl>
                                          <p:spTgt spid="16"/>
                                        </p:tgtEl>
                                        <p:attrNameLst>
                                          <p:attrName>style.visibility</p:attrName>
                                        </p:attrNameLst>
                                      </p:cBhvr>
                                      <p:to>
                                        <p:strVal val="visible"/>
                                      </p:to>
                                    </p:set>
                                    <p:animEffect transition="in" filter="dissolve">
                                      <p:cBhvr>
                                        <p:cTn id="4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7" grpId="0"/>
      <p:bldP spid="7" grpId="1"/>
      <p:bldP spid="17" grpId="0"/>
      <p:bldP spid="17" grpId="1"/>
      <p:bldP spid="18" grpId="0"/>
      <p:bldP spid="18"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quarter" idx="10"/>
          </p:nvPr>
        </p:nvSpPr>
        <p:spPr>
          <a:xfrm>
            <a:off x="71438" y="6492875"/>
            <a:ext cx="1285875" cy="365125"/>
          </a:xfrm>
        </p:spPr>
        <p:txBody>
          <a:bodyPr/>
          <a:lstStyle/>
          <a:p>
            <a:pPr>
              <a:defRPr/>
            </a:pPr>
            <a:fld id="{BBF4F5EE-C536-4A1E-BEA9-35E2ACFEF26C}" type="datetime4">
              <a:rPr lang="it-IT"/>
              <a:pPr>
                <a:defRPr/>
              </a:pPr>
              <a:t>9 luglio 2009</a:t>
            </a:fld>
            <a:endParaRPr lang="en-US" dirty="0"/>
          </a:p>
        </p:txBody>
      </p:sp>
      <p:sp>
        <p:nvSpPr>
          <p:cNvPr id="32771" name="Slide Number Placeholder 8"/>
          <p:cNvSpPr>
            <a:spLocks noGrp="1"/>
          </p:cNvSpPr>
          <p:nvPr>
            <p:ph type="sldNum" sz="quarter" idx="12"/>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1ACFB64E-92BA-4B56-87D1-66A8CD5FD64C}" type="slidenum">
              <a:rPr lang="en-US"/>
              <a:pPr fontAlgn="base">
                <a:spcBef>
                  <a:spcPct val="0"/>
                </a:spcBef>
                <a:spcAft>
                  <a:spcPct val="0"/>
                </a:spcAft>
                <a:defRPr/>
              </a:pPr>
              <a:t>26</a:t>
            </a:fld>
            <a:endParaRPr lang="en-US" dirty="0"/>
          </a:p>
        </p:txBody>
      </p:sp>
      <p:pic>
        <p:nvPicPr>
          <p:cNvPr id="16" name="Picture 2"/>
          <p:cNvPicPr>
            <a:picLocks noChangeAspect="1" noChangeArrowheads="1"/>
          </p:cNvPicPr>
          <p:nvPr/>
        </p:nvPicPr>
        <p:blipFill>
          <a:blip r:embed="rId3"/>
          <a:srcRect/>
          <a:stretch>
            <a:fillRect/>
          </a:stretch>
        </p:blipFill>
        <p:spPr bwMode="auto">
          <a:xfrm>
            <a:off x="152400" y="2424113"/>
            <a:ext cx="8839200" cy="2219325"/>
          </a:xfrm>
          <a:prstGeom prst="rect">
            <a:avLst/>
          </a:prstGeom>
          <a:noFill/>
          <a:ln w="9525">
            <a:noFill/>
            <a:miter lim="800000"/>
            <a:headEnd/>
            <a:tailEnd/>
          </a:ln>
        </p:spPr>
      </p:pic>
      <p:pic>
        <p:nvPicPr>
          <p:cNvPr id="17" name="Picture 3"/>
          <p:cNvPicPr>
            <a:picLocks noChangeAspect="1" noChangeArrowheads="1"/>
          </p:cNvPicPr>
          <p:nvPr/>
        </p:nvPicPr>
        <p:blipFill>
          <a:blip r:embed="rId4"/>
          <a:srcRect/>
          <a:stretch>
            <a:fillRect/>
          </a:stretch>
        </p:blipFill>
        <p:spPr bwMode="auto">
          <a:xfrm>
            <a:off x="166688" y="4705350"/>
            <a:ext cx="8810625" cy="2152650"/>
          </a:xfrm>
          <a:prstGeom prst="rect">
            <a:avLst/>
          </a:prstGeom>
          <a:noFill/>
          <a:ln w="9525">
            <a:noFill/>
            <a:miter lim="800000"/>
            <a:headEnd/>
            <a:tailEnd/>
          </a:ln>
        </p:spPr>
      </p:pic>
      <p:sp>
        <p:nvSpPr>
          <p:cNvPr id="19" name="Rectangle 1"/>
          <p:cNvSpPr>
            <a:spLocks noChangeArrowheads="1"/>
          </p:cNvSpPr>
          <p:nvPr/>
        </p:nvSpPr>
        <p:spPr bwMode="auto">
          <a:xfrm>
            <a:off x="1143000" y="130175"/>
            <a:ext cx="6850063" cy="738188"/>
          </a:xfrm>
          <a:prstGeom prst="rect">
            <a:avLst/>
          </a:prstGeom>
          <a:noFill/>
          <a:ln w="9525">
            <a:noFill/>
            <a:miter lim="800000"/>
            <a:headEnd/>
            <a:tailEnd/>
          </a:ln>
        </p:spPr>
        <p:txBody>
          <a:bodyPr wrap="none" anchor="ctr">
            <a:spAutoFit/>
          </a:bodyPr>
          <a:lstStyle/>
          <a:p>
            <a:pPr algn="just"/>
            <a:r>
              <a:rPr lang="en-US" altLang="zh-CN" sz="4200" b="1">
                <a:latin typeface="Akron"/>
                <a:cs typeface="宋体"/>
              </a:rPr>
              <a:t>Classical Item Analysis</a:t>
            </a:r>
          </a:p>
        </p:txBody>
      </p:sp>
      <p:sp>
        <p:nvSpPr>
          <p:cNvPr id="20" name="Rectangle 19"/>
          <p:cNvSpPr>
            <a:spLocks noChangeArrowheads="1"/>
          </p:cNvSpPr>
          <p:nvPr/>
        </p:nvSpPr>
        <p:spPr bwMode="auto">
          <a:xfrm>
            <a:off x="463550" y="2230438"/>
            <a:ext cx="8223250" cy="769937"/>
          </a:xfrm>
          <a:prstGeom prst="rect">
            <a:avLst/>
          </a:prstGeom>
          <a:noFill/>
          <a:ln w="9525">
            <a:noFill/>
            <a:miter lim="800000"/>
            <a:headEnd/>
            <a:tailEnd/>
          </a:ln>
        </p:spPr>
        <p:txBody>
          <a:bodyPr wrap="none">
            <a:spAutoFit/>
          </a:bodyPr>
          <a:lstStyle/>
          <a:p>
            <a:r>
              <a:rPr lang="en-US" altLang="zh-CN" sz="4400" b="1">
                <a:latin typeface="Akron"/>
                <a:cs typeface="宋体"/>
              </a:rPr>
              <a:t>DISCRIMINATION INDEX: DI</a:t>
            </a:r>
            <a:endParaRPr lang="it-IT" altLang="zh-CN" sz="4400" b="1">
              <a:latin typeface="Akron"/>
              <a:cs typeface="宋体"/>
            </a:endParaRPr>
          </a:p>
        </p:txBody>
      </p:sp>
      <p:sp>
        <p:nvSpPr>
          <p:cNvPr id="21" name="Rectangle 20"/>
          <p:cNvSpPr>
            <a:spLocks noChangeArrowheads="1"/>
          </p:cNvSpPr>
          <p:nvPr/>
        </p:nvSpPr>
        <p:spPr bwMode="auto">
          <a:xfrm>
            <a:off x="71438" y="3268663"/>
            <a:ext cx="9001125" cy="2678112"/>
          </a:xfrm>
          <a:prstGeom prst="rect">
            <a:avLst/>
          </a:prstGeom>
          <a:noFill/>
          <a:ln w="9525">
            <a:noFill/>
            <a:miter lim="800000"/>
            <a:headEnd/>
            <a:tailEnd/>
          </a:ln>
        </p:spPr>
        <p:txBody>
          <a:bodyPr>
            <a:spAutoFit/>
          </a:bodyPr>
          <a:lstStyle/>
          <a:p>
            <a:r>
              <a:rPr lang="en-US" altLang="zh-CN" sz="4200" b="1">
                <a:latin typeface="Akron"/>
                <a:cs typeface="宋体"/>
              </a:rPr>
              <a:t>how well an item distinguished between examinees who performed well on the overall test, and those who did not.</a:t>
            </a:r>
            <a:endParaRPr lang="it-IT" altLang="zh-CN" sz="4200" b="1">
              <a:latin typeface="Akron"/>
              <a:cs typeface="宋体"/>
            </a:endParaRPr>
          </a:p>
        </p:txBody>
      </p:sp>
      <p:sp>
        <p:nvSpPr>
          <p:cNvPr id="25" name="Rectangle 24"/>
          <p:cNvSpPr>
            <a:spLocks noChangeArrowheads="1"/>
          </p:cNvSpPr>
          <p:nvPr/>
        </p:nvSpPr>
        <p:spPr bwMode="auto">
          <a:xfrm>
            <a:off x="71438" y="0"/>
            <a:ext cx="9001125" cy="2554288"/>
          </a:xfrm>
          <a:prstGeom prst="rect">
            <a:avLst/>
          </a:prstGeom>
          <a:noFill/>
          <a:ln w="9525">
            <a:noFill/>
            <a:miter lim="800000"/>
            <a:headEnd/>
            <a:tailEnd/>
          </a:ln>
        </p:spPr>
        <p:txBody>
          <a:bodyPr>
            <a:spAutoFit/>
          </a:bodyPr>
          <a:lstStyle/>
          <a:p>
            <a:pPr algn="ctr"/>
            <a:r>
              <a:rPr lang="en-US" altLang="zh-CN" sz="4000" b="1">
                <a:latin typeface="Akron"/>
                <a:cs typeface="宋体"/>
              </a:rPr>
              <a:t>how well the item </a:t>
            </a:r>
          </a:p>
          <a:p>
            <a:pPr algn="ctr"/>
            <a:r>
              <a:rPr lang="en-US" altLang="zh-CN" sz="4000" b="1">
                <a:latin typeface="Akron"/>
                <a:cs typeface="宋体"/>
              </a:rPr>
              <a:t>Distinguished </a:t>
            </a:r>
          </a:p>
          <a:p>
            <a:pPr algn="ctr"/>
            <a:r>
              <a:rPr lang="en-US" altLang="zh-CN" sz="4000" b="1">
                <a:latin typeface="Akron"/>
                <a:cs typeface="宋体"/>
              </a:rPr>
              <a:t>Between good and bad achievers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9"/>
                                        </p:tgtEl>
                                        <p:attrNameLst>
                                          <p:attrName>style.visibility</p:attrName>
                                        </p:attrNameLst>
                                      </p:cBhvr>
                                      <p:to>
                                        <p:strVal val="visible"/>
                                      </p:to>
                                    </p:set>
                                    <p:anim calcmode="discrete" valueType="clr">
                                      <p:cBhvr override="childStyle">
                                        <p:cTn id="7"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
                                        </p:tgtEl>
                                        <p:attrNameLst>
                                          <p:attrName>fillcolor</p:attrName>
                                        </p:attrNameLst>
                                      </p:cBhvr>
                                      <p:tavLst>
                                        <p:tav tm="0">
                                          <p:val>
                                            <p:clrVal>
                                              <a:schemeClr val="accent2"/>
                                            </p:clrVal>
                                          </p:val>
                                        </p:tav>
                                        <p:tav tm="50000">
                                          <p:val>
                                            <p:clrVal>
                                              <a:schemeClr val="hlink"/>
                                            </p:clrVal>
                                          </p:val>
                                        </p:tav>
                                      </p:tavLst>
                                    </p:anim>
                                    <p:set>
                                      <p:cBhvr>
                                        <p:cTn id="9" dur="80"/>
                                        <p:tgtEl>
                                          <p:spTgt spid="19"/>
                                        </p:tgtEl>
                                        <p:attrNameLst>
                                          <p:attrName>fill.type</p:attrName>
                                        </p:attrNameLst>
                                      </p:cBhvr>
                                      <p:to>
                                        <p:strVal val="solid"/>
                                      </p:to>
                                    </p:set>
                                  </p:childTnLst>
                                </p:cTn>
                              </p:par>
                            </p:childTnLst>
                          </p:cTn>
                        </p:par>
                        <p:par>
                          <p:cTn id="10" fill="hold">
                            <p:stCondLst>
                              <p:cond delay="880"/>
                            </p:stCondLst>
                            <p:childTnLst>
                              <p:par>
                                <p:cTn id="11" presetID="27" presetClass="entr" presetSubtype="0" fill="hold" grpId="0" nodeType="afterEffect">
                                  <p:stCondLst>
                                    <p:cond delay="1000"/>
                                  </p:stCondLst>
                                  <p:iterate type="lt">
                                    <p:tmPct val="50000"/>
                                  </p:iterate>
                                  <p:childTnLst>
                                    <p:set>
                                      <p:cBhvr>
                                        <p:cTn id="12" dur="1" fill="hold">
                                          <p:stCondLst>
                                            <p:cond delay="0"/>
                                          </p:stCondLst>
                                        </p:cTn>
                                        <p:tgtEl>
                                          <p:spTgt spid="20"/>
                                        </p:tgtEl>
                                        <p:attrNameLst>
                                          <p:attrName>style.visibility</p:attrName>
                                        </p:attrNameLst>
                                      </p:cBhvr>
                                      <p:to>
                                        <p:strVal val="visible"/>
                                      </p:to>
                                    </p:set>
                                    <p:anim calcmode="discrete" valueType="clr">
                                      <p:cBhvr override="childStyle">
                                        <p:cTn id="13"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0"/>
                                        </p:tgtEl>
                                        <p:attrNameLst>
                                          <p:attrName>fillcolor</p:attrName>
                                        </p:attrNameLst>
                                      </p:cBhvr>
                                      <p:tavLst>
                                        <p:tav tm="0">
                                          <p:val>
                                            <p:clrVal>
                                              <a:schemeClr val="accent2"/>
                                            </p:clrVal>
                                          </p:val>
                                        </p:tav>
                                        <p:tav tm="50000">
                                          <p:val>
                                            <p:clrVal>
                                              <a:schemeClr val="hlink"/>
                                            </p:clrVal>
                                          </p:val>
                                        </p:tav>
                                      </p:tavLst>
                                    </p:anim>
                                    <p:set>
                                      <p:cBhvr>
                                        <p:cTn id="15" dur="80"/>
                                        <p:tgtEl>
                                          <p:spTgt spid="20"/>
                                        </p:tgtEl>
                                        <p:attrNameLst>
                                          <p:attrName>fill.type</p:attrName>
                                        </p:attrNameLst>
                                      </p:cBhvr>
                                      <p:to>
                                        <p:strVal val="solid"/>
                                      </p:to>
                                    </p:set>
                                  </p:childTnLst>
                                </p:cTn>
                              </p:par>
                            </p:childTnLst>
                          </p:cTn>
                        </p:par>
                        <p:par>
                          <p:cTn id="16" fill="hold">
                            <p:stCondLst>
                              <p:cond delay="2800"/>
                            </p:stCondLst>
                            <p:childTnLst>
                              <p:par>
                                <p:cTn id="17" presetID="27" presetClass="entr" presetSubtype="0" fill="hold" grpId="0" nodeType="afterEffect">
                                  <p:stCondLst>
                                    <p:cond delay="1000"/>
                                  </p:stCondLst>
                                  <p:iterate type="lt">
                                    <p:tmPct val="50000"/>
                                  </p:iterate>
                                  <p:childTnLst>
                                    <p:set>
                                      <p:cBhvr>
                                        <p:cTn id="18" dur="1" fill="hold">
                                          <p:stCondLst>
                                            <p:cond delay="0"/>
                                          </p:stCondLst>
                                        </p:cTn>
                                        <p:tgtEl>
                                          <p:spTgt spid="21"/>
                                        </p:tgtEl>
                                        <p:attrNameLst>
                                          <p:attrName>style.visibility</p:attrName>
                                        </p:attrNameLst>
                                      </p:cBhvr>
                                      <p:to>
                                        <p:strVal val="visible"/>
                                      </p:to>
                                    </p:set>
                                    <p:anim calcmode="discrete" valueType="clr">
                                      <p:cBhvr override="childStyle">
                                        <p:cTn id="19"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1"/>
                                        </p:tgtEl>
                                        <p:attrNameLst>
                                          <p:attrName>fillcolor</p:attrName>
                                        </p:attrNameLst>
                                      </p:cBhvr>
                                      <p:tavLst>
                                        <p:tav tm="0">
                                          <p:val>
                                            <p:clrVal>
                                              <a:schemeClr val="accent2"/>
                                            </p:clrVal>
                                          </p:val>
                                        </p:tav>
                                        <p:tav tm="50000">
                                          <p:val>
                                            <p:clrVal>
                                              <a:schemeClr val="hlink"/>
                                            </p:clrVal>
                                          </p:val>
                                        </p:tav>
                                      </p:tavLst>
                                    </p:anim>
                                    <p:set>
                                      <p:cBhvr>
                                        <p:cTn id="21" dur="80"/>
                                        <p:tgtEl>
                                          <p:spTgt spid="21"/>
                                        </p:tgtEl>
                                        <p:attrNameLst>
                                          <p:attrName>fill.type</p:attrName>
                                        </p:attrNameLst>
                                      </p:cBhvr>
                                      <p:to>
                                        <p:strVal val="solid"/>
                                      </p:to>
                                    </p:set>
                                  </p:childTnLst>
                                </p:cTn>
                              </p:par>
                            </p:childTnLst>
                          </p:cTn>
                        </p:par>
                        <p:par>
                          <p:cTn id="22" fill="hold">
                            <p:stCondLst>
                              <p:cond delay="7560"/>
                            </p:stCondLst>
                            <p:childTnLst>
                              <p:par>
                                <p:cTn id="23" presetID="9" presetClass="exit" presetSubtype="0" fill="hold" grpId="1" nodeType="afterEffect">
                                  <p:stCondLst>
                                    <p:cond delay="0"/>
                                  </p:stCondLst>
                                  <p:iterate type="lt">
                                    <p:tmPct val="0"/>
                                  </p:iterate>
                                  <p:childTnLst>
                                    <p:animEffect transition="out" filter="dissolve">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par>
                                <p:cTn id="26" presetID="9" presetClass="exit" presetSubtype="0" fill="hold" grpId="1" nodeType="withEffect">
                                  <p:stCondLst>
                                    <p:cond delay="0"/>
                                  </p:stCondLst>
                                  <p:iterate type="lt">
                                    <p:tmPct val="0"/>
                                  </p:iterate>
                                  <p:childTnLst>
                                    <p:animEffect transition="out" filter="dissolve">
                                      <p:cBhvr>
                                        <p:cTn id="27" dur="500"/>
                                        <p:tgtEl>
                                          <p:spTgt spid="20"/>
                                        </p:tgtEl>
                                      </p:cBhvr>
                                    </p:animEffect>
                                    <p:set>
                                      <p:cBhvr>
                                        <p:cTn id="28" dur="1" fill="hold">
                                          <p:stCondLst>
                                            <p:cond delay="499"/>
                                          </p:stCondLst>
                                        </p:cTn>
                                        <p:tgtEl>
                                          <p:spTgt spid="20"/>
                                        </p:tgtEl>
                                        <p:attrNameLst>
                                          <p:attrName>style.visibility</p:attrName>
                                        </p:attrNameLst>
                                      </p:cBhvr>
                                      <p:to>
                                        <p:strVal val="hidden"/>
                                      </p:to>
                                    </p:set>
                                  </p:childTnLst>
                                </p:cTn>
                              </p:par>
                              <p:par>
                                <p:cTn id="29" presetID="9" presetClass="exit" presetSubtype="0" fill="hold" grpId="1" nodeType="withEffect">
                                  <p:stCondLst>
                                    <p:cond delay="0"/>
                                  </p:stCondLst>
                                  <p:iterate type="lt">
                                    <p:tmPct val="0"/>
                                  </p:iterate>
                                  <p:childTnLst>
                                    <p:animEffect transition="out" filter="dissolve">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childTnLst>
                          </p:cTn>
                        </p:par>
                        <p:par>
                          <p:cTn id="32" fill="hold">
                            <p:stCondLst>
                              <p:cond delay="8060"/>
                            </p:stCondLst>
                            <p:childTnLst>
                              <p:par>
                                <p:cTn id="33" presetID="9"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dissolve">
                                      <p:cBhvr>
                                        <p:cTn id="35" dur="500"/>
                                        <p:tgtEl>
                                          <p:spTgt spid="25"/>
                                        </p:tgtEl>
                                      </p:cBhvr>
                                    </p:animEffect>
                                  </p:childTnLst>
                                </p:cTn>
                              </p:par>
                            </p:childTnLst>
                          </p:cTn>
                        </p:par>
                        <p:par>
                          <p:cTn id="36" fill="hold">
                            <p:stCondLst>
                              <p:cond delay="8560"/>
                            </p:stCondLst>
                            <p:childTnLst>
                              <p:par>
                                <p:cTn id="37" presetID="9" presetClass="entr" presetSubtype="0" fill="hold" nodeType="afterEffect">
                                  <p:stCondLst>
                                    <p:cond delay="1000"/>
                                  </p:stCondLst>
                                  <p:childTnLst>
                                    <p:set>
                                      <p:cBhvr>
                                        <p:cTn id="38" dur="1" fill="hold">
                                          <p:stCondLst>
                                            <p:cond delay="0"/>
                                          </p:stCondLst>
                                        </p:cTn>
                                        <p:tgtEl>
                                          <p:spTgt spid="16"/>
                                        </p:tgtEl>
                                        <p:attrNameLst>
                                          <p:attrName>style.visibility</p:attrName>
                                        </p:attrNameLst>
                                      </p:cBhvr>
                                      <p:to>
                                        <p:strVal val="visible"/>
                                      </p:to>
                                    </p:set>
                                    <p:animEffect transition="in" filter="dissolve">
                                      <p:cBhvr>
                                        <p:cTn id="39" dur="500"/>
                                        <p:tgtEl>
                                          <p:spTgt spid="16"/>
                                        </p:tgtEl>
                                      </p:cBhvr>
                                    </p:animEffect>
                                  </p:childTnLst>
                                </p:cTn>
                              </p:par>
                            </p:childTnLst>
                          </p:cTn>
                        </p:par>
                        <p:par>
                          <p:cTn id="40" fill="hold">
                            <p:stCondLst>
                              <p:cond delay="10060"/>
                            </p:stCondLst>
                            <p:childTnLst>
                              <p:par>
                                <p:cTn id="41" presetID="9"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dissolve">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0" grpId="0"/>
      <p:bldP spid="20" grpId="1"/>
      <p:bldP spid="21" grpId="0"/>
      <p:bldP spid="21" grpId="1"/>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C88C10DE-8DD2-4646-8963-B56C28543D75}" type="datetime4">
              <a:rPr lang="it-IT"/>
              <a:pPr>
                <a:defRPr/>
              </a:pPr>
              <a:t>9 luglio 2009</a:t>
            </a:fld>
            <a:endParaRPr lang="en-US"/>
          </a:p>
        </p:txBody>
      </p:sp>
      <p:sp>
        <p:nvSpPr>
          <p:cNvPr id="5" name="Slide Number Placeholder 4"/>
          <p:cNvSpPr>
            <a:spLocks noGrp="1"/>
          </p:cNvSpPr>
          <p:nvPr>
            <p:ph type="sldNum" sz="quarter" idx="12"/>
          </p:nvPr>
        </p:nvSpPr>
        <p:spPr/>
        <p:txBody>
          <a:bodyPr/>
          <a:lstStyle/>
          <a:p>
            <a:pPr>
              <a:defRPr/>
            </a:pPr>
            <a:fld id="{3CE1313E-652A-4A1A-B62C-EFE4A7F94A75}" type="slidenum">
              <a:rPr lang="en-US"/>
              <a:pPr>
                <a:defRPr/>
              </a:pPr>
              <a:t>27</a:t>
            </a:fld>
            <a:endParaRPr lang="en-US"/>
          </a:p>
        </p:txBody>
      </p:sp>
      <p:pic>
        <p:nvPicPr>
          <p:cNvPr id="1026" name="Picture 2" descr="I:\ATT0018133.jpg"/>
          <p:cNvPicPr>
            <a:picLocks noChangeAspect="1" noChangeArrowheads="1"/>
          </p:cNvPicPr>
          <p:nvPr/>
        </p:nvPicPr>
        <p:blipFill>
          <a:blip r:embed="rId2"/>
          <a:srcRect/>
          <a:stretch>
            <a:fillRect/>
          </a:stretch>
        </p:blipFill>
        <p:spPr bwMode="auto">
          <a:xfrm>
            <a:off x="3429000" y="1958975"/>
            <a:ext cx="5715000" cy="4899025"/>
          </a:xfrm>
          <a:prstGeom prst="rect">
            <a:avLst/>
          </a:prstGeom>
          <a:noFill/>
          <a:ln w="9525">
            <a:noFill/>
            <a:miter lim="800000"/>
            <a:headEnd/>
            <a:tailEnd/>
          </a:ln>
        </p:spPr>
      </p:pic>
      <p:sp>
        <p:nvSpPr>
          <p:cNvPr id="7" name="Cloud Callout 6"/>
          <p:cNvSpPr/>
          <p:nvPr/>
        </p:nvSpPr>
        <p:spPr>
          <a:xfrm>
            <a:off x="-493713" y="-285750"/>
            <a:ext cx="3930651" cy="3000375"/>
          </a:xfrm>
          <a:prstGeom prst="cloudCallout">
            <a:avLst>
              <a:gd name="adj1" fmla="val 63465"/>
              <a:gd name="adj2" fmla="val 34098"/>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Title 1"/>
          <p:cNvSpPr txBox="1">
            <a:spLocks/>
          </p:cNvSpPr>
          <p:nvPr/>
        </p:nvSpPr>
        <p:spPr bwMode="auto">
          <a:xfrm>
            <a:off x="-493713" y="357188"/>
            <a:ext cx="4100513" cy="1428750"/>
          </a:xfrm>
          <a:prstGeom prst="rect">
            <a:avLst/>
          </a:prstGeom>
          <a:noFill/>
          <a:ln w="9525">
            <a:noFill/>
            <a:miter lim="800000"/>
            <a:headEnd/>
            <a:tailEnd/>
          </a:ln>
        </p:spPr>
        <p:txBody>
          <a:bodyPr anchor="ctr"/>
          <a:lstStyle/>
          <a:p>
            <a:pPr algn="ctr" defTabSz="457200">
              <a:lnSpc>
                <a:spcPct val="150000"/>
              </a:lnSpc>
              <a:defRPr/>
            </a:pPr>
            <a:r>
              <a:rPr lang="en-US" sz="4800" b="1" dirty="0">
                <a:latin typeface="Akron" pitchFamily="2" charset="0"/>
                <a:ea typeface="+mj-ea"/>
                <a:cs typeface="+mj-cs"/>
              </a:rPr>
              <a:t>Yeah…. </a:t>
            </a:r>
          </a:p>
          <a:p>
            <a:pPr algn="ctr" defTabSz="457200">
              <a:lnSpc>
                <a:spcPct val="150000"/>
              </a:lnSpc>
              <a:defRPr/>
            </a:pPr>
            <a:r>
              <a:rPr lang="en-US" sz="4800" b="1" dirty="0">
                <a:latin typeface="Akron" pitchFamily="2" charset="0"/>
                <a:ea typeface="+mj-ea"/>
                <a:cs typeface="+mj-cs"/>
              </a:rPr>
              <a:t>Right…</a:t>
            </a:r>
            <a:endParaRPr lang="en-US" sz="4800" dirty="0">
              <a:latin typeface="+mj-lt"/>
              <a:ea typeface="+mj-ea"/>
              <a:cs typeface="+mj-cs"/>
            </a:endParaRPr>
          </a:p>
        </p:txBody>
      </p:sp>
    </p:spTree>
  </p:cSld>
  <p:clrMapOvr>
    <a:masterClrMapping/>
  </p:clrMapOvr>
  <p:transition advClick="0"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9" presetClass="exit" presetSubtype="0" fill="hold" grpId="1" nodeType="afterEffect">
                                  <p:stCondLst>
                                    <p:cond delay="2000"/>
                                  </p:stCondLst>
                                  <p:childTnLst>
                                    <p:animEffect transition="out" filter="dissolve">
                                      <p:cBhvr>
                                        <p:cTn id="10" dur="500"/>
                                        <p:tgtEl>
                                          <p:spTgt spid="8"/>
                                        </p:tgtEl>
                                      </p:cBhvr>
                                    </p:animEffect>
                                    <p:set>
                                      <p:cBhvr>
                                        <p:cTn id="11" dur="1" fill="hold">
                                          <p:stCondLst>
                                            <p:cond delay="499"/>
                                          </p:stCondLst>
                                        </p:cTn>
                                        <p:tgtEl>
                                          <p:spTgt spid="8"/>
                                        </p:tgtEl>
                                        <p:attrNameLst>
                                          <p:attrName>style.visibility</p:attrName>
                                        </p:attrNameLst>
                                      </p:cBhvr>
                                      <p:to>
                                        <p:strVal val="hidden"/>
                                      </p:to>
                                    </p:set>
                                  </p:childTnLst>
                                </p:cTn>
                              </p:par>
                              <p:par>
                                <p:cTn id="12" presetID="9" presetClass="exit" presetSubtype="0" fill="hold" grpId="0" nodeType="withEffect">
                                  <p:stCondLst>
                                    <p:cond delay="2000"/>
                                  </p:stCondLst>
                                  <p:childTnLst>
                                    <p:animEffect transition="out" filter="dissolv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par>
                                <p:cTn id="15" presetID="9" presetClass="exit" presetSubtype="0" fill="hold" nodeType="withEffect">
                                  <p:stCondLst>
                                    <p:cond delay="2000"/>
                                  </p:stCondLst>
                                  <p:childTnLst>
                                    <p:animEffect transition="out" filter="dissolve">
                                      <p:cBhvr>
                                        <p:cTn id="16" dur="500"/>
                                        <p:tgtEl>
                                          <p:spTgt spid="1026"/>
                                        </p:tgtEl>
                                      </p:cBhvr>
                                    </p:animEffect>
                                    <p:set>
                                      <p:cBhvr>
                                        <p:cTn id="17"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8"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3"/>
          <a:srcRect l="7130" t="23392" r="68597" b="4741"/>
          <a:stretch>
            <a:fillRect/>
          </a:stretch>
        </p:blipFill>
        <p:spPr bwMode="auto">
          <a:xfrm>
            <a:off x="1071563" y="1476375"/>
            <a:ext cx="4071937" cy="2452688"/>
          </a:xfrm>
          <a:prstGeom prst="rect">
            <a:avLst/>
          </a:prstGeom>
          <a:noFill/>
          <a:ln w="9525">
            <a:noFill/>
            <a:miter lim="800000"/>
            <a:headEnd/>
            <a:tailEnd/>
          </a:ln>
        </p:spPr>
      </p:pic>
      <p:grpSp>
        <p:nvGrpSpPr>
          <p:cNvPr id="2" name="Group 10"/>
          <p:cNvGrpSpPr>
            <a:grpSpLocks/>
          </p:cNvGrpSpPr>
          <p:nvPr/>
        </p:nvGrpSpPr>
        <p:grpSpPr bwMode="auto">
          <a:xfrm>
            <a:off x="5143500" y="1476375"/>
            <a:ext cx="2093913" cy="2357438"/>
            <a:chOff x="7683522" y="2500306"/>
            <a:chExt cx="1376296" cy="1928826"/>
          </a:xfrm>
        </p:grpSpPr>
        <p:pic>
          <p:nvPicPr>
            <p:cNvPr id="66574" name="Picture 2"/>
            <p:cNvPicPr>
              <a:picLocks noChangeAspect="1" noChangeArrowheads="1"/>
            </p:cNvPicPr>
            <p:nvPr/>
          </p:nvPicPr>
          <p:blipFill>
            <a:blip r:embed="rId3"/>
            <a:srcRect l="69720" t="7974" r="17790" b="4741"/>
            <a:stretch>
              <a:fillRect/>
            </a:stretch>
          </p:blipFill>
          <p:spPr bwMode="auto">
            <a:xfrm>
              <a:off x="7683522" y="2500306"/>
              <a:ext cx="1376296" cy="1928826"/>
            </a:xfrm>
            <a:prstGeom prst="rect">
              <a:avLst/>
            </a:prstGeom>
            <a:noFill/>
            <a:ln w="9525">
              <a:noFill/>
              <a:miter lim="800000"/>
              <a:headEnd/>
              <a:tailEnd/>
            </a:ln>
          </p:spPr>
        </p:pic>
        <p:pic>
          <p:nvPicPr>
            <p:cNvPr id="66575" name="Picture 3"/>
            <p:cNvPicPr>
              <a:picLocks noChangeAspect="1" noChangeArrowheads="1"/>
            </p:cNvPicPr>
            <p:nvPr/>
          </p:nvPicPr>
          <p:blipFill>
            <a:blip r:embed="rId3"/>
            <a:srcRect l="87511" t="7974" b="4741"/>
            <a:stretch>
              <a:fillRect/>
            </a:stretch>
          </p:blipFill>
          <p:spPr bwMode="auto">
            <a:xfrm>
              <a:off x="7683522" y="2500306"/>
              <a:ext cx="1376296" cy="1928826"/>
            </a:xfrm>
            <a:prstGeom prst="rect">
              <a:avLst/>
            </a:prstGeom>
            <a:noFill/>
            <a:ln w="9525">
              <a:noFill/>
              <a:miter lim="800000"/>
              <a:headEnd/>
              <a:tailEnd/>
            </a:ln>
          </p:spPr>
        </p:pic>
      </p:grpSp>
      <p:sp>
        <p:nvSpPr>
          <p:cNvPr id="8" name="Date Placeholder 7"/>
          <p:cNvSpPr>
            <a:spLocks noGrp="1"/>
          </p:cNvSpPr>
          <p:nvPr>
            <p:ph type="dt" sz="quarter" idx="10"/>
          </p:nvPr>
        </p:nvSpPr>
        <p:spPr>
          <a:xfrm>
            <a:off x="71438" y="6492875"/>
            <a:ext cx="1285875" cy="365125"/>
          </a:xfrm>
        </p:spPr>
        <p:txBody>
          <a:bodyPr/>
          <a:lstStyle/>
          <a:p>
            <a:pPr>
              <a:defRPr/>
            </a:pPr>
            <a:fld id="{BBF4F5EE-C536-4A1E-BEA9-35E2ACFEF26C}" type="datetime4">
              <a:rPr lang="it-IT"/>
              <a:pPr>
                <a:defRPr/>
              </a:pPr>
              <a:t>9 luglio 2009</a:t>
            </a:fld>
            <a:endParaRPr lang="en-US" dirty="0"/>
          </a:p>
        </p:txBody>
      </p:sp>
      <p:sp>
        <p:nvSpPr>
          <p:cNvPr id="33796" name="Slide Number Placeholder 8"/>
          <p:cNvSpPr>
            <a:spLocks noGrp="1"/>
          </p:cNvSpPr>
          <p:nvPr>
            <p:ph type="sldNum" sz="quarter" idx="12"/>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01A89FF2-478C-43E4-A92B-44F1D6E9CAF1}" type="slidenum">
              <a:rPr lang="en-US"/>
              <a:pPr fontAlgn="base">
                <a:spcBef>
                  <a:spcPct val="0"/>
                </a:spcBef>
                <a:spcAft>
                  <a:spcPct val="0"/>
                </a:spcAft>
                <a:defRPr/>
              </a:pPr>
              <a:t>28</a:t>
            </a:fld>
            <a:endParaRPr lang="en-US" dirty="0"/>
          </a:p>
        </p:txBody>
      </p:sp>
      <p:sp>
        <p:nvSpPr>
          <p:cNvPr id="66565" name="Rectangle 5"/>
          <p:cNvSpPr>
            <a:spLocks noChangeArrowheads="1"/>
          </p:cNvSpPr>
          <p:nvPr/>
        </p:nvSpPr>
        <p:spPr bwMode="auto">
          <a:xfrm>
            <a:off x="71438" y="1000125"/>
            <a:ext cx="184150" cy="769938"/>
          </a:xfrm>
          <a:prstGeom prst="rect">
            <a:avLst/>
          </a:prstGeom>
          <a:noFill/>
          <a:ln w="9525">
            <a:noFill/>
            <a:miter lim="800000"/>
            <a:headEnd/>
            <a:tailEnd/>
          </a:ln>
        </p:spPr>
        <p:txBody>
          <a:bodyPr wrap="none">
            <a:spAutoFit/>
          </a:bodyPr>
          <a:lstStyle/>
          <a:p>
            <a:endParaRPr lang="hr-HR" sz="4400" b="1">
              <a:latin typeface="Akron"/>
            </a:endParaRPr>
          </a:p>
        </p:txBody>
      </p:sp>
      <p:sp>
        <p:nvSpPr>
          <p:cNvPr id="14" name="Oval 13"/>
          <p:cNvSpPr/>
          <p:nvPr/>
        </p:nvSpPr>
        <p:spPr>
          <a:xfrm>
            <a:off x="3571875" y="2071688"/>
            <a:ext cx="1571625" cy="2143125"/>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cxnSp>
        <p:nvCxnSpPr>
          <p:cNvPr id="17" name="Straight Arrow Connector 16"/>
          <p:cNvCxnSpPr/>
          <p:nvPr/>
        </p:nvCxnSpPr>
        <p:spPr>
          <a:xfrm flipV="1">
            <a:off x="1571625" y="4000500"/>
            <a:ext cx="2214563" cy="1406525"/>
          </a:xfrm>
          <a:prstGeom prst="straightConnector1">
            <a:avLst/>
          </a:prstGeom>
          <a:ln w="762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5" name="Rectangle 14"/>
          <p:cNvSpPr>
            <a:spLocks noChangeArrowheads="1"/>
          </p:cNvSpPr>
          <p:nvPr/>
        </p:nvSpPr>
        <p:spPr bwMode="auto">
          <a:xfrm>
            <a:off x="195263" y="5214938"/>
            <a:ext cx="3590925" cy="1384300"/>
          </a:xfrm>
          <a:prstGeom prst="rect">
            <a:avLst/>
          </a:prstGeom>
          <a:solidFill>
            <a:schemeClr val="accent2">
              <a:lumMod val="20000"/>
              <a:lumOff val="80000"/>
            </a:schemeClr>
          </a:solidFill>
          <a:ln w="9525">
            <a:noFill/>
            <a:miter lim="800000"/>
            <a:headEnd/>
            <a:tailEnd/>
          </a:ln>
        </p:spPr>
        <p:txBody>
          <a:bodyPr>
            <a:spAutoFit/>
          </a:bodyPr>
          <a:lstStyle/>
          <a:p>
            <a:pPr algn="ctr" fontAlgn="auto">
              <a:spcBef>
                <a:spcPts val="0"/>
              </a:spcBef>
              <a:spcAft>
                <a:spcPts val="0"/>
              </a:spcAft>
              <a:defRPr/>
            </a:pPr>
            <a:r>
              <a:rPr lang="en-GB" sz="2800" dirty="0">
                <a:latin typeface="Akron" pitchFamily="2" charset="0"/>
              </a:rPr>
              <a:t>difference </a:t>
            </a:r>
            <a:r>
              <a:rPr lang="en-GB" sz="2800" dirty="0" err="1">
                <a:latin typeface="Akron" pitchFamily="2" charset="0"/>
              </a:rPr>
              <a:t>btwn</a:t>
            </a:r>
            <a:endParaRPr lang="en-GB" sz="2800" dirty="0">
              <a:latin typeface="Akron" pitchFamily="2" charset="0"/>
            </a:endParaRPr>
          </a:p>
          <a:p>
            <a:pPr algn="ctr" fontAlgn="auto">
              <a:spcBef>
                <a:spcPts val="0"/>
              </a:spcBef>
              <a:spcAft>
                <a:spcPts val="0"/>
              </a:spcAft>
              <a:defRPr/>
            </a:pPr>
            <a:r>
              <a:rPr lang="en-GB" sz="2800" dirty="0">
                <a:latin typeface="Akron" pitchFamily="2" charset="0"/>
              </a:rPr>
              <a:t>the means of </a:t>
            </a:r>
          </a:p>
          <a:p>
            <a:pPr algn="ctr" fontAlgn="auto">
              <a:spcBef>
                <a:spcPts val="0"/>
              </a:spcBef>
              <a:spcAft>
                <a:spcPts val="0"/>
              </a:spcAft>
              <a:defRPr/>
            </a:pPr>
            <a:r>
              <a:rPr lang="en-GB" sz="2800" dirty="0">
                <a:latin typeface="Akron" pitchFamily="2" charset="0"/>
              </a:rPr>
              <a:t>JFLT </a:t>
            </a:r>
            <a:r>
              <a:rPr lang="en-GB" sz="2800" dirty="0">
                <a:latin typeface="Akron" pitchFamily="2" charset="0"/>
              </a:rPr>
              <a:t>and TUI </a:t>
            </a:r>
            <a:endParaRPr lang="it-IT" sz="2800" dirty="0">
              <a:latin typeface="Akron" pitchFamily="2" charset="0"/>
            </a:endParaRPr>
          </a:p>
        </p:txBody>
      </p:sp>
      <p:sp>
        <p:nvSpPr>
          <p:cNvPr id="20" name="Oval 19"/>
          <p:cNvSpPr/>
          <p:nvPr/>
        </p:nvSpPr>
        <p:spPr>
          <a:xfrm>
            <a:off x="5143500" y="1770063"/>
            <a:ext cx="2093913" cy="2444750"/>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1" name="Rectangle 20"/>
          <p:cNvSpPr>
            <a:spLocks noChangeArrowheads="1"/>
          </p:cNvSpPr>
          <p:nvPr/>
        </p:nvSpPr>
        <p:spPr bwMode="auto">
          <a:xfrm>
            <a:off x="4965700" y="5214938"/>
            <a:ext cx="4000500" cy="1384300"/>
          </a:xfrm>
          <a:prstGeom prst="rect">
            <a:avLst/>
          </a:prstGeom>
          <a:solidFill>
            <a:srgbClr val="99FF99"/>
          </a:solidFill>
          <a:ln w="9525">
            <a:noFill/>
            <a:miter lim="800000"/>
            <a:headEnd/>
            <a:tailEnd/>
          </a:ln>
        </p:spPr>
        <p:txBody>
          <a:bodyPr>
            <a:spAutoFit/>
          </a:bodyPr>
          <a:lstStyle/>
          <a:p>
            <a:pPr algn="ctr"/>
            <a:r>
              <a:rPr lang="en-GB" sz="2800">
                <a:latin typeface="Akron"/>
              </a:rPr>
              <a:t>the difference in means is not due to chance</a:t>
            </a:r>
            <a:endParaRPr lang="it-IT" sz="2800">
              <a:latin typeface="Akron"/>
            </a:endParaRPr>
          </a:p>
        </p:txBody>
      </p:sp>
      <p:cxnSp>
        <p:nvCxnSpPr>
          <p:cNvPr id="22" name="Straight Arrow Connector 21"/>
          <p:cNvCxnSpPr/>
          <p:nvPr/>
        </p:nvCxnSpPr>
        <p:spPr>
          <a:xfrm rot="16200000" flipV="1">
            <a:off x="6269832" y="4064794"/>
            <a:ext cx="1358900" cy="896937"/>
          </a:xfrm>
          <a:prstGeom prst="straightConnector1">
            <a:avLst/>
          </a:prstGeom>
          <a:ln w="762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6" name="Rectangle 15"/>
          <p:cNvSpPr>
            <a:spLocks noChangeArrowheads="1"/>
          </p:cNvSpPr>
          <p:nvPr/>
        </p:nvSpPr>
        <p:spPr bwMode="auto">
          <a:xfrm>
            <a:off x="3414713" y="119063"/>
            <a:ext cx="2363787" cy="738187"/>
          </a:xfrm>
          <a:prstGeom prst="rect">
            <a:avLst/>
          </a:prstGeom>
          <a:noFill/>
          <a:ln w="9525">
            <a:noFill/>
            <a:miter lim="800000"/>
            <a:headEnd/>
            <a:tailEnd/>
          </a:ln>
        </p:spPr>
        <p:txBody>
          <a:bodyPr wrap="none">
            <a:spAutoFit/>
          </a:bodyPr>
          <a:lstStyle/>
          <a:p>
            <a:r>
              <a:rPr lang="en-US" sz="4200" b="1">
                <a:latin typeface="Akron"/>
              </a:rPr>
              <a:t>Results:</a:t>
            </a:r>
            <a:endParaRPr lang="it-IT" sz="4200" b="1">
              <a:latin typeface="Akron"/>
            </a:endParaRPr>
          </a:p>
        </p:txBody>
      </p:sp>
      <p:sp>
        <p:nvSpPr>
          <p:cNvPr id="18" name="Rectangle 1"/>
          <p:cNvSpPr>
            <a:spLocks noChangeArrowheads="1"/>
          </p:cNvSpPr>
          <p:nvPr/>
        </p:nvSpPr>
        <p:spPr bwMode="auto">
          <a:xfrm>
            <a:off x="2365375" y="133350"/>
            <a:ext cx="4600575" cy="708025"/>
          </a:xfrm>
          <a:prstGeom prst="rect">
            <a:avLst/>
          </a:prstGeom>
          <a:noFill/>
          <a:ln w="9525">
            <a:noFill/>
            <a:miter lim="800000"/>
            <a:headEnd/>
            <a:tailEnd/>
          </a:ln>
        </p:spPr>
        <p:txBody>
          <a:bodyPr wrap="none" anchor="ctr">
            <a:spAutoFit/>
          </a:bodyPr>
          <a:lstStyle/>
          <a:p>
            <a:r>
              <a:rPr lang="en-US" sz="4000" b="1">
                <a:latin typeface="Akron"/>
              </a:rPr>
              <a:t>Paired t sample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afterEffect">
                                  <p:stCondLst>
                                    <p:cond delay="0"/>
                                  </p:stCondLst>
                                  <p:childTnLst>
                                    <p:animMotion origin="layout" path="M -3.33333E-6 -4.07125E-7 L -0.37066 -4.07125E-7 " pathEditMode="relative" rAng="0" ptsTypes="AA">
                                      <p:cBhvr>
                                        <p:cTn id="6" dur="500" fill="hold"/>
                                        <p:tgtEl>
                                          <p:spTgt spid="16"/>
                                        </p:tgtEl>
                                        <p:attrNameLst>
                                          <p:attrName>ppt_x</p:attrName>
                                          <p:attrName>ppt_y</p:attrName>
                                        </p:attrNameLst>
                                      </p:cBhvr>
                                      <p:rCtr x="-185" y="0"/>
                                    </p:animMotion>
                                  </p:childTnLst>
                                </p:cTn>
                              </p:par>
                            </p:childTnLst>
                          </p:cTn>
                        </p:par>
                        <p:par>
                          <p:cTn id="7" fill="hold">
                            <p:stCondLst>
                              <p:cond delay="500"/>
                            </p:stCondLst>
                            <p:childTnLst>
                              <p:par>
                                <p:cTn id="8" presetID="27" presetClass="entr" presetSubtype="0" fill="hold" grpId="0" nodeType="afterEffect">
                                  <p:stCondLst>
                                    <p:cond delay="0"/>
                                  </p:stCondLst>
                                  <p:iterate type="lt">
                                    <p:tmPct val="50000"/>
                                  </p:iterate>
                                  <p:childTnLst>
                                    <p:set>
                                      <p:cBhvr>
                                        <p:cTn id="9" dur="1" fill="hold">
                                          <p:stCondLst>
                                            <p:cond delay="0"/>
                                          </p:stCondLst>
                                        </p:cTn>
                                        <p:tgtEl>
                                          <p:spTgt spid="18"/>
                                        </p:tgtEl>
                                        <p:attrNameLst>
                                          <p:attrName>style.visibility</p:attrName>
                                        </p:attrNameLst>
                                      </p:cBhvr>
                                      <p:to>
                                        <p:strVal val="visible"/>
                                      </p:to>
                                    </p:set>
                                    <p:anim calcmode="discrete" valueType="clr">
                                      <p:cBhvr override="childStyle">
                                        <p:cTn id="10"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18"/>
                                        </p:tgtEl>
                                        <p:attrNameLst>
                                          <p:attrName>fillcolor</p:attrName>
                                        </p:attrNameLst>
                                      </p:cBhvr>
                                      <p:tavLst>
                                        <p:tav tm="0">
                                          <p:val>
                                            <p:clrVal>
                                              <a:schemeClr val="accent2"/>
                                            </p:clrVal>
                                          </p:val>
                                        </p:tav>
                                        <p:tav tm="50000">
                                          <p:val>
                                            <p:clrVal>
                                              <a:schemeClr val="hlink"/>
                                            </p:clrVal>
                                          </p:val>
                                        </p:tav>
                                      </p:tavLst>
                                    </p:anim>
                                    <p:set>
                                      <p:cBhvr>
                                        <p:cTn id="12" dur="80"/>
                                        <p:tgtEl>
                                          <p:spTgt spid="18"/>
                                        </p:tgtEl>
                                        <p:attrNameLst>
                                          <p:attrName>fill.type</p:attrName>
                                        </p:attrNameLst>
                                      </p:cBhvr>
                                      <p:to>
                                        <p:strVal val="solid"/>
                                      </p:to>
                                    </p:set>
                                  </p:childTnLst>
                                </p:cTn>
                              </p:par>
                            </p:childTnLst>
                          </p:cTn>
                        </p:par>
                        <p:par>
                          <p:cTn id="13" fill="hold">
                            <p:stCondLst>
                              <p:cond delay="1060"/>
                            </p:stCondLst>
                            <p:childTnLst>
                              <p:par>
                                <p:cTn id="14" presetID="9" presetClass="entr" presetSubtype="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dissolve">
                                      <p:cBhvr>
                                        <p:cTn id="16" dur="500"/>
                                        <p:tgtEl>
                                          <p:spTgt spid="19"/>
                                        </p:tgtEl>
                                      </p:cBhvr>
                                    </p:animEffect>
                                  </p:childTnLst>
                                </p:cTn>
                              </p:par>
                            </p:childTnLst>
                          </p:cTn>
                        </p:par>
                        <p:par>
                          <p:cTn id="17" fill="hold">
                            <p:stCondLst>
                              <p:cond delay="1560"/>
                            </p:stCondLst>
                            <p:childTnLst>
                              <p:par>
                                <p:cTn id="18" presetID="2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edge">
                                      <p:cBhvr>
                                        <p:cTn id="20" dur="500"/>
                                        <p:tgtEl>
                                          <p:spTgt spid="14"/>
                                        </p:tgtEl>
                                      </p:cBhvr>
                                    </p:animEffect>
                                  </p:childTnLst>
                                </p:cTn>
                              </p:par>
                            </p:childTnLst>
                          </p:cTn>
                        </p:par>
                        <p:par>
                          <p:cTn id="21" fill="hold">
                            <p:stCondLst>
                              <p:cond delay="2060"/>
                            </p:stCondLst>
                            <p:childTnLst>
                              <p:par>
                                <p:cTn id="22" presetID="22" presetClass="entr" presetSubtype="4"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dissolv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dissolve">
                                      <p:cBhvr>
                                        <p:cTn id="32" dur="500"/>
                                        <p:tgtEl>
                                          <p:spTgt spid="2"/>
                                        </p:tgtEl>
                                      </p:cBhvr>
                                    </p:animEffect>
                                  </p:childTnLst>
                                </p:cTn>
                              </p:par>
                            </p:childTnLst>
                          </p:cTn>
                        </p:par>
                        <p:par>
                          <p:cTn id="33" fill="hold">
                            <p:stCondLst>
                              <p:cond delay="500"/>
                            </p:stCondLst>
                            <p:childTnLst>
                              <p:par>
                                <p:cTn id="34" presetID="20"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edge">
                                      <p:cBhvr>
                                        <p:cTn id="36" dur="500"/>
                                        <p:tgtEl>
                                          <p:spTgt spid="20"/>
                                        </p:tgtEl>
                                      </p:cBhvr>
                                    </p:animEffect>
                                  </p:childTnLst>
                                </p:cTn>
                              </p:par>
                            </p:childTnLst>
                          </p:cTn>
                        </p:par>
                        <p:par>
                          <p:cTn id="37" fill="hold">
                            <p:stCondLst>
                              <p:cond delay="1000"/>
                            </p:stCondLst>
                            <p:childTnLst>
                              <p:par>
                                <p:cTn id="38" presetID="22" presetClass="entr" presetSubtype="4"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down)">
                                      <p:cBhvr>
                                        <p:cTn id="40" dur="500"/>
                                        <p:tgtEl>
                                          <p:spTgt spid="22"/>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dissolve">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0" grpId="0" animBg="1"/>
      <p:bldP spid="21" grpId="0" animBg="1"/>
      <p:bldP spid="16"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9919B8A0-A127-4F93-ADD5-2848C9261C2A}" type="datetime4">
              <a:rPr lang="it-IT"/>
              <a:pPr>
                <a:defRPr/>
              </a:pPr>
              <a:t>9 luglio 2009</a:t>
            </a:fld>
            <a:endParaRPr lang="en-US" dirty="0"/>
          </a:p>
        </p:txBody>
      </p:sp>
      <p:sp>
        <p:nvSpPr>
          <p:cNvPr id="34819" name="Slide Number Placeholder 4"/>
          <p:cNvSpPr>
            <a:spLocks noGrp="1"/>
          </p:cNvSpPr>
          <p:nvPr>
            <p:ph type="sldNum" sz="quarter" idx="12"/>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E9B929A-4E8B-4120-963B-246D7471D227}" type="slidenum">
              <a:rPr lang="en-US"/>
              <a:pPr fontAlgn="base">
                <a:spcBef>
                  <a:spcPct val="0"/>
                </a:spcBef>
                <a:spcAft>
                  <a:spcPct val="0"/>
                </a:spcAft>
                <a:defRPr/>
              </a:pPr>
              <a:t>29</a:t>
            </a:fld>
            <a:endParaRPr lang="en-US"/>
          </a:p>
        </p:txBody>
      </p:sp>
      <p:sp>
        <p:nvSpPr>
          <p:cNvPr id="68611" name="Rectangle 5"/>
          <p:cNvSpPr>
            <a:spLocks noChangeArrowheads="1"/>
          </p:cNvSpPr>
          <p:nvPr/>
        </p:nvSpPr>
        <p:spPr bwMode="auto">
          <a:xfrm>
            <a:off x="993775" y="157163"/>
            <a:ext cx="7085013" cy="769937"/>
          </a:xfrm>
          <a:prstGeom prst="rect">
            <a:avLst/>
          </a:prstGeom>
          <a:noFill/>
          <a:ln w="9525">
            <a:noFill/>
            <a:miter lim="800000"/>
            <a:headEnd/>
            <a:tailEnd/>
          </a:ln>
        </p:spPr>
        <p:txBody>
          <a:bodyPr wrap="none">
            <a:spAutoFit/>
          </a:bodyPr>
          <a:lstStyle/>
          <a:p>
            <a:r>
              <a:rPr lang="en-US" sz="4400" b="1">
                <a:latin typeface="Akron"/>
              </a:rPr>
              <a:t>Verbal Protocol Session</a:t>
            </a:r>
            <a:endParaRPr lang="it-IT" sz="4400" b="1">
              <a:latin typeface="Akron"/>
            </a:endParaRPr>
          </a:p>
        </p:txBody>
      </p:sp>
      <p:sp>
        <p:nvSpPr>
          <p:cNvPr id="8" name="Rectangle 7"/>
          <p:cNvSpPr>
            <a:spLocks noChangeArrowheads="1"/>
          </p:cNvSpPr>
          <p:nvPr/>
        </p:nvSpPr>
        <p:spPr bwMode="auto">
          <a:xfrm>
            <a:off x="31750" y="2062163"/>
            <a:ext cx="9009063" cy="1446212"/>
          </a:xfrm>
          <a:prstGeom prst="rect">
            <a:avLst/>
          </a:prstGeom>
          <a:noFill/>
          <a:ln w="9525">
            <a:noFill/>
            <a:miter lim="800000"/>
            <a:headEnd/>
            <a:tailEnd/>
          </a:ln>
        </p:spPr>
        <p:txBody>
          <a:bodyPr>
            <a:spAutoFit/>
          </a:bodyPr>
          <a:lstStyle/>
          <a:p>
            <a:r>
              <a:rPr lang="en-GB" sz="4400" b="1">
                <a:latin typeface="Akron"/>
              </a:rPr>
              <a:t>“... it is clear that you’ve got to avoid local strifes...”</a:t>
            </a:r>
          </a:p>
        </p:txBody>
      </p:sp>
      <p:sp>
        <p:nvSpPr>
          <p:cNvPr id="9" name="Rectangle 8"/>
          <p:cNvSpPr>
            <a:spLocks noChangeArrowheads="1"/>
          </p:cNvSpPr>
          <p:nvPr/>
        </p:nvSpPr>
        <p:spPr bwMode="auto">
          <a:xfrm>
            <a:off x="0" y="4643438"/>
            <a:ext cx="9072563" cy="1446212"/>
          </a:xfrm>
          <a:prstGeom prst="rect">
            <a:avLst/>
          </a:prstGeom>
          <a:noFill/>
          <a:ln w="9525">
            <a:noFill/>
            <a:miter lim="800000"/>
            <a:headEnd/>
            <a:tailEnd/>
          </a:ln>
        </p:spPr>
        <p:txBody>
          <a:bodyPr>
            <a:spAutoFit/>
          </a:bodyPr>
          <a:lstStyle/>
          <a:p>
            <a:r>
              <a:rPr lang="en-GB" sz="4400" b="1">
                <a:latin typeface="Akron"/>
              </a:rPr>
              <a:t>“...I prefer being tested on familiar topics....”</a:t>
            </a:r>
            <a:endParaRPr lang="en-US" sz="4400" b="1">
              <a:latin typeface="Akro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603500" y="1000125"/>
            <a:ext cx="3921125" cy="769938"/>
          </a:xfrm>
          <a:prstGeom prst="rect">
            <a:avLst/>
          </a:prstGeom>
          <a:noFill/>
          <a:ln w="9525">
            <a:noFill/>
            <a:miter lim="800000"/>
            <a:headEnd/>
            <a:tailEnd/>
          </a:ln>
        </p:spPr>
        <p:txBody>
          <a:bodyPr wrap="none">
            <a:spAutoFit/>
          </a:bodyPr>
          <a:lstStyle/>
          <a:p>
            <a:r>
              <a:rPr lang="en-US" sz="4400" b="1">
                <a:latin typeface="Akron"/>
              </a:rPr>
              <a:t>Background </a:t>
            </a:r>
          </a:p>
        </p:txBody>
      </p:sp>
      <p:sp>
        <p:nvSpPr>
          <p:cNvPr id="5" name="Rectangle 4"/>
          <p:cNvSpPr>
            <a:spLocks noChangeArrowheads="1"/>
          </p:cNvSpPr>
          <p:nvPr/>
        </p:nvSpPr>
        <p:spPr bwMode="auto">
          <a:xfrm>
            <a:off x="2600325" y="2547938"/>
            <a:ext cx="3925888" cy="769937"/>
          </a:xfrm>
          <a:prstGeom prst="rect">
            <a:avLst/>
          </a:prstGeom>
          <a:noFill/>
          <a:ln w="9525">
            <a:noFill/>
            <a:miter lim="800000"/>
            <a:headEnd/>
            <a:tailEnd/>
          </a:ln>
        </p:spPr>
        <p:txBody>
          <a:bodyPr wrap="none">
            <a:spAutoFit/>
          </a:bodyPr>
          <a:lstStyle/>
          <a:p>
            <a:r>
              <a:rPr lang="en-US" sz="4400" b="1">
                <a:latin typeface="Akron"/>
              </a:rPr>
              <a:t>Case Study</a:t>
            </a:r>
          </a:p>
        </p:txBody>
      </p:sp>
      <p:sp>
        <p:nvSpPr>
          <p:cNvPr id="6" name="Rectangle 5"/>
          <p:cNvSpPr>
            <a:spLocks noChangeArrowheads="1"/>
          </p:cNvSpPr>
          <p:nvPr/>
        </p:nvSpPr>
        <p:spPr bwMode="auto">
          <a:xfrm>
            <a:off x="2832100" y="4095750"/>
            <a:ext cx="3462338" cy="769938"/>
          </a:xfrm>
          <a:prstGeom prst="rect">
            <a:avLst/>
          </a:prstGeom>
          <a:noFill/>
          <a:ln w="9525">
            <a:noFill/>
            <a:miter lim="800000"/>
            <a:headEnd/>
            <a:tailEnd/>
          </a:ln>
        </p:spPr>
        <p:txBody>
          <a:bodyPr wrap="none">
            <a:spAutoFit/>
          </a:bodyPr>
          <a:lstStyle/>
          <a:p>
            <a:r>
              <a:rPr lang="en-US" sz="4400" b="1">
                <a:latin typeface="Akron"/>
              </a:rPr>
              <a:t>Procedures</a:t>
            </a:r>
            <a:endParaRPr lang="it-IT" sz="4400" b="1">
              <a:latin typeface="Akron"/>
            </a:endParaRPr>
          </a:p>
        </p:txBody>
      </p:sp>
      <p:sp>
        <p:nvSpPr>
          <p:cNvPr id="7" name="Rectangle 6"/>
          <p:cNvSpPr>
            <a:spLocks noChangeArrowheads="1"/>
          </p:cNvSpPr>
          <p:nvPr/>
        </p:nvSpPr>
        <p:spPr bwMode="auto">
          <a:xfrm>
            <a:off x="3427413" y="5643563"/>
            <a:ext cx="2271712" cy="769937"/>
          </a:xfrm>
          <a:prstGeom prst="rect">
            <a:avLst/>
          </a:prstGeom>
          <a:noFill/>
          <a:ln w="9525">
            <a:noFill/>
            <a:miter lim="800000"/>
            <a:headEnd/>
            <a:tailEnd/>
          </a:ln>
        </p:spPr>
        <p:txBody>
          <a:bodyPr wrap="none">
            <a:spAutoFit/>
          </a:bodyPr>
          <a:lstStyle/>
          <a:p>
            <a:r>
              <a:rPr lang="en-US" sz="4400" b="1">
                <a:latin typeface="Akron"/>
              </a:rPr>
              <a:t>Results</a:t>
            </a:r>
            <a:endParaRPr lang="it-IT" sz="4400" b="1">
              <a:latin typeface="Akron"/>
            </a:endParaRPr>
          </a:p>
        </p:txBody>
      </p:sp>
      <p:sp>
        <p:nvSpPr>
          <p:cNvPr id="8" name="Date Placeholder 7"/>
          <p:cNvSpPr>
            <a:spLocks noGrp="1"/>
          </p:cNvSpPr>
          <p:nvPr>
            <p:ph type="dt" sz="quarter" idx="10"/>
          </p:nvPr>
        </p:nvSpPr>
        <p:spPr>
          <a:xfrm>
            <a:off x="71438" y="6492875"/>
            <a:ext cx="1285875" cy="365125"/>
          </a:xfrm>
        </p:spPr>
        <p:txBody>
          <a:bodyPr/>
          <a:lstStyle/>
          <a:p>
            <a:pPr>
              <a:defRPr/>
            </a:pPr>
            <a:fld id="{BBF4F5EE-C536-4A1E-BEA9-35E2ACFEF26C}" type="datetime4">
              <a:rPr lang="it-IT"/>
              <a:pPr>
                <a:defRPr/>
              </a:pPr>
              <a:t>9 luglio 2009</a:t>
            </a:fld>
            <a:endParaRPr lang="en-US" dirty="0"/>
          </a:p>
        </p:txBody>
      </p:sp>
      <p:sp>
        <p:nvSpPr>
          <p:cNvPr id="14343" name="Slide Number Placeholder 8"/>
          <p:cNvSpPr>
            <a:spLocks noGrp="1"/>
          </p:cNvSpPr>
          <p:nvPr>
            <p:ph type="sldNum" sz="quarter" idx="12"/>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4313316-8829-4DE7-9547-93B34E0294BF}" type="slidenum">
              <a:rPr lang="en-US"/>
              <a:pPr fontAlgn="base">
                <a:spcBef>
                  <a:spcPct val="0"/>
                </a:spcBef>
                <a:spcAft>
                  <a:spcPct val="0"/>
                </a:spcAft>
                <a:defRPr/>
              </a:pPr>
              <a:t>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150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par>
                          <p:cTn id="10" fill="hold">
                            <p:stCondLst>
                              <p:cond delay="1940"/>
                            </p:stCondLst>
                            <p:childTnLst>
                              <p:par>
                                <p:cTn id="11" presetID="27" presetClass="entr" presetSubtype="0" fill="hold" grpId="0" nodeType="afterEffect">
                                  <p:stCondLst>
                                    <p:cond delay="4000"/>
                                  </p:stCondLst>
                                  <p:iterate type="lt">
                                    <p:tmPct val="50000"/>
                                  </p:iterate>
                                  <p:childTnLst>
                                    <p:set>
                                      <p:cBhvr>
                                        <p:cTn id="12" dur="1" fill="hold">
                                          <p:stCondLst>
                                            <p:cond delay="0"/>
                                          </p:stCondLst>
                                        </p:cTn>
                                        <p:tgtEl>
                                          <p:spTgt spid="5"/>
                                        </p:tgtEl>
                                        <p:attrNameLst>
                                          <p:attrName>style.visibility</p:attrName>
                                        </p:attrNameLst>
                                      </p:cBhvr>
                                      <p:to>
                                        <p:strVal val="visible"/>
                                      </p:to>
                                    </p:set>
                                    <p:anim calcmode="discrete" valueType="clr">
                                      <p:cBhvr override="childStyle">
                                        <p:cTn id="13"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
                                        </p:tgtEl>
                                        <p:attrNameLst>
                                          <p:attrName>fillcolor</p:attrName>
                                        </p:attrNameLst>
                                      </p:cBhvr>
                                      <p:tavLst>
                                        <p:tav tm="0">
                                          <p:val>
                                            <p:clrVal>
                                              <a:schemeClr val="accent2"/>
                                            </p:clrVal>
                                          </p:val>
                                        </p:tav>
                                        <p:tav tm="50000">
                                          <p:val>
                                            <p:clrVal>
                                              <a:schemeClr val="hlink"/>
                                            </p:clrVal>
                                          </p:val>
                                        </p:tav>
                                      </p:tavLst>
                                    </p:anim>
                                    <p:set>
                                      <p:cBhvr>
                                        <p:cTn id="15" dur="80"/>
                                        <p:tgtEl>
                                          <p:spTgt spid="5"/>
                                        </p:tgtEl>
                                        <p:attrNameLst>
                                          <p:attrName>fill.type</p:attrName>
                                        </p:attrNameLst>
                                      </p:cBhvr>
                                      <p:to>
                                        <p:strVal val="solid"/>
                                      </p:to>
                                    </p:set>
                                  </p:childTnLst>
                                </p:cTn>
                              </p:par>
                            </p:childTnLst>
                          </p:cTn>
                        </p:par>
                        <p:par>
                          <p:cTn id="16" fill="hold">
                            <p:stCondLst>
                              <p:cond delay="6340"/>
                            </p:stCondLst>
                            <p:childTnLst>
                              <p:par>
                                <p:cTn id="17" presetID="27" presetClass="entr" presetSubtype="0" fill="hold" grpId="0" nodeType="afterEffect">
                                  <p:stCondLst>
                                    <p:cond delay="2000"/>
                                  </p:stCondLst>
                                  <p:iterate type="lt">
                                    <p:tmPct val="50000"/>
                                  </p:iterate>
                                  <p:childTnLst>
                                    <p:set>
                                      <p:cBhvr>
                                        <p:cTn id="18" dur="1" fill="hold">
                                          <p:stCondLst>
                                            <p:cond delay="0"/>
                                          </p:stCondLst>
                                        </p:cTn>
                                        <p:tgtEl>
                                          <p:spTgt spid="6"/>
                                        </p:tgtEl>
                                        <p:attrNameLst>
                                          <p:attrName>style.visibility</p:attrName>
                                        </p:attrNameLst>
                                      </p:cBhvr>
                                      <p:to>
                                        <p:strVal val="visible"/>
                                      </p:to>
                                    </p:set>
                                    <p:anim calcmode="discrete" valueType="clr">
                                      <p:cBhvr override="childStyle">
                                        <p:cTn id="19"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6"/>
                                        </p:tgtEl>
                                        <p:attrNameLst>
                                          <p:attrName>fillcolor</p:attrName>
                                        </p:attrNameLst>
                                      </p:cBhvr>
                                      <p:tavLst>
                                        <p:tav tm="0">
                                          <p:val>
                                            <p:clrVal>
                                              <a:schemeClr val="accent2"/>
                                            </p:clrVal>
                                          </p:val>
                                        </p:tav>
                                        <p:tav tm="50000">
                                          <p:val>
                                            <p:clrVal>
                                              <a:schemeClr val="hlink"/>
                                            </p:clrVal>
                                          </p:val>
                                        </p:tav>
                                      </p:tavLst>
                                    </p:anim>
                                    <p:set>
                                      <p:cBhvr>
                                        <p:cTn id="21" dur="80"/>
                                        <p:tgtEl>
                                          <p:spTgt spid="6"/>
                                        </p:tgtEl>
                                        <p:attrNameLst>
                                          <p:attrName>fill.type</p:attrName>
                                        </p:attrNameLst>
                                      </p:cBhvr>
                                      <p:to>
                                        <p:strVal val="solid"/>
                                      </p:to>
                                    </p:set>
                                  </p:childTnLst>
                                </p:cTn>
                              </p:par>
                            </p:childTnLst>
                          </p:cTn>
                        </p:par>
                        <p:par>
                          <p:cTn id="22" fill="hold">
                            <p:stCondLst>
                              <p:cond delay="8780"/>
                            </p:stCondLst>
                            <p:childTnLst>
                              <p:par>
                                <p:cTn id="23" presetID="27" presetClass="entr" presetSubtype="0" fill="hold" grpId="0" nodeType="afterEffect">
                                  <p:stCondLst>
                                    <p:cond delay="2000"/>
                                  </p:stCondLst>
                                  <p:iterate type="lt">
                                    <p:tmPct val="50000"/>
                                  </p:iterate>
                                  <p:childTnLst>
                                    <p:set>
                                      <p:cBhvr>
                                        <p:cTn id="24" dur="1" fill="hold">
                                          <p:stCondLst>
                                            <p:cond delay="0"/>
                                          </p:stCondLst>
                                        </p:cTn>
                                        <p:tgtEl>
                                          <p:spTgt spid="7"/>
                                        </p:tgtEl>
                                        <p:attrNameLst>
                                          <p:attrName>style.visibility</p:attrName>
                                        </p:attrNameLst>
                                      </p:cBhvr>
                                      <p:to>
                                        <p:strVal val="visible"/>
                                      </p:to>
                                    </p:set>
                                    <p:anim calcmode="discrete" valueType="clr">
                                      <p:cBhvr override="childStyle">
                                        <p:cTn id="25"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7"/>
                                        </p:tgtEl>
                                        <p:attrNameLst>
                                          <p:attrName>fillcolor</p:attrName>
                                        </p:attrNameLst>
                                      </p:cBhvr>
                                      <p:tavLst>
                                        <p:tav tm="0">
                                          <p:val>
                                            <p:clrVal>
                                              <a:schemeClr val="accent2"/>
                                            </p:clrVal>
                                          </p:val>
                                        </p:tav>
                                        <p:tav tm="50000">
                                          <p:val>
                                            <p:clrVal>
                                              <a:schemeClr val="hlink"/>
                                            </p:clrVal>
                                          </p:val>
                                        </p:tav>
                                      </p:tavLst>
                                    </p:anim>
                                    <p:set>
                                      <p:cBhvr>
                                        <p:cTn id="27" dur="80"/>
                                        <p:tgtEl>
                                          <p:spTgt spid="7"/>
                                        </p:tgtEl>
                                        <p:attrNameLst>
                                          <p:attrName>fill.type</p:attrName>
                                        </p:attrNameLst>
                                      </p:cBhvr>
                                      <p:to>
                                        <p:strVal val="solid"/>
                                      </p:to>
                                    </p:set>
                                  </p:childTnLst>
                                </p:cTn>
                              </p:par>
                            </p:childTnLst>
                          </p:cTn>
                        </p:par>
                        <p:par>
                          <p:cTn id="28" fill="hold">
                            <p:stCondLst>
                              <p:cond delay="11100"/>
                            </p:stCondLst>
                            <p:childTnLst>
                              <p:par>
                                <p:cTn id="29" presetID="56" presetClass="path" presetSubtype="0" accel="50000" decel="50000" fill="hold" grpId="1" nodeType="afterEffect">
                                  <p:stCondLst>
                                    <p:cond delay="1500"/>
                                  </p:stCondLst>
                                  <p:iterate type="lt">
                                    <p:tmPct val="0"/>
                                  </p:iterate>
                                  <p:childTnLst>
                                    <p:animMotion origin="layout" path="M -1.94444E-6 1.50289E-6 L -1.94444E-6 -0.12162 " pathEditMode="relative" rAng="0" ptsTypes="AA">
                                      <p:cBhvr>
                                        <p:cTn id="30" dur="500" fill="hold"/>
                                        <p:tgtEl>
                                          <p:spTgt spid="4"/>
                                        </p:tgtEl>
                                        <p:attrNameLst>
                                          <p:attrName>ppt_x</p:attrName>
                                          <p:attrName>ppt_y</p:attrName>
                                        </p:attrNameLst>
                                      </p:cBhvr>
                                      <p:rCtr x="0" y="-61"/>
                                    </p:animMotion>
                                  </p:childTnLst>
                                </p:cTn>
                              </p:par>
                              <p:par>
                                <p:cTn id="31" presetID="9" presetClass="exit" presetSubtype="0" fill="hold" grpId="1" nodeType="withEffect">
                                  <p:stCondLst>
                                    <p:cond delay="0"/>
                                  </p:stCondLst>
                                  <p:iterate type="lt">
                                    <p:tmPct val="0"/>
                                  </p:iterate>
                                  <p:childTnLst>
                                    <p:animEffect transition="out" filter="dissolv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9" presetClass="exit" presetSubtype="0" fill="hold" grpId="1" nodeType="withEffect">
                                  <p:stCondLst>
                                    <p:cond delay="0"/>
                                  </p:stCondLst>
                                  <p:iterate type="lt">
                                    <p:tmPct val="0"/>
                                  </p:iterate>
                                  <p:childTnLst>
                                    <p:animEffect transition="out" filter="dissolv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par>
                                <p:cTn id="37" presetID="9" presetClass="exit" presetSubtype="0" fill="hold" grpId="1" nodeType="withEffect">
                                  <p:stCondLst>
                                    <p:cond delay="0"/>
                                  </p:stCondLst>
                                  <p:iterate type="lt">
                                    <p:tmPct val="0"/>
                                  </p:iterate>
                                  <p:childTnLst>
                                    <p:animEffect transition="out" filter="dissolve">
                                      <p:cBhvr>
                                        <p:cTn id="38" dur="500"/>
                                        <p:tgtEl>
                                          <p:spTgt spid="7"/>
                                        </p:tgtEl>
                                      </p:cBhvr>
                                    </p:animEffect>
                                    <p:set>
                                      <p:cBhvr>
                                        <p:cTn id="39"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7" grpId="0"/>
      <p:bldP spid="7"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quarter" idx="10"/>
          </p:nvPr>
        </p:nvSpPr>
        <p:spPr>
          <a:xfrm>
            <a:off x="71438" y="6492875"/>
            <a:ext cx="1285875" cy="365125"/>
          </a:xfrm>
        </p:spPr>
        <p:txBody>
          <a:bodyPr/>
          <a:lstStyle/>
          <a:p>
            <a:pPr>
              <a:defRPr/>
            </a:pPr>
            <a:fld id="{BBF4F5EE-C536-4A1E-BEA9-35E2ACFEF26C}" type="datetime4">
              <a:rPr lang="it-IT" b="1"/>
              <a:pPr>
                <a:defRPr/>
              </a:pPr>
              <a:t>9 luglio 2009</a:t>
            </a:fld>
            <a:endParaRPr lang="en-US" b="1" dirty="0"/>
          </a:p>
        </p:txBody>
      </p:sp>
      <p:sp>
        <p:nvSpPr>
          <p:cNvPr id="35843" name="Slide Number Placeholder 8"/>
          <p:cNvSpPr>
            <a:spLocks noGrp="1"/>
          </p:cNvSpPr>
          <p:nvPr>
            <p:ph type="sldNum" sz="quarter" idx="12"/>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49AE482F-91D5-4955-94A4-39CD70697695}" type="slidenum">
              <a:rPr lang="en-US"/>
              <a:pPr fontAlgn="base">
                <a:spcBef>
                  <a:spcPct val="0"/>
                </a:spcBef>
                <a:spcAft>
                  <a:spcPct val="0"/>
                </a:spcAft>
                <a:defRPr/>
              </a:pPr>
              <a:t>30</a:t>
            </a:fld>
            <a:endParaRPr lang="en-US"/>
          </a:p>
        </p:txBody>
      </p:sp>
      <p:sp>
        <p:nvSpPr>
          <p:cNvPr id="70659" name="Rectangle 9"/>
          <p:cNvSpPr>
            <a:spLocks noChangeArrowheads="1"/>
          </p:cNvSpPr>
          <p:nvPr/>
        </p:nvSpPr>
        <p:spPr bwMode="auto">
          <a:xfrm>
            <a:off x="1058863" y="157163"/>
            <a:ext cx="7085012" cy="769937"/>
          </a:xfrm>
          <a:prstGeom prst="rect">
            <a:avLst/>
          </a:prstGeom>
          <a:noFill/>
          <a:ln w="9525">
            <a:noFill/>
            <a:miter lim="800000"/>
            <a:headEnd/>
            <a:tailEnd/>
          </a:ln>
        </p:spPr>
        <p:txBody>
          <a:bodyPr wrap="none">
            <a:spAutoFit/>
          </a:bodyPr>
          <a:lstStyle/>
          <a:p>
            <a:r>
              <a:rPr lang="en-US" sz="4400" b="1">
                <a:latin typeface="Akron"/>
              </a:rPr>
              <a:t>Verbal Protocol Session</a:t>
            </a:r>
            <a:endParaRPr lang="it-IT" sz="4400" b="1">
              <a:latin typeface="Akron"/>
            </a:endParaRPr>
          </a:p>
        </p:txBody>
      </p:sp>
      <p:sp>
        <p:nvSpPr>
          <p:cNvPr id="5" name="Rectangle 4"/>
          <p:cNvSpPr>
            <a:spLocks noChangeArrowheads="1"/>
          </p:cNvSpPr>
          <p:nvPr/>
        </p:nvSpPr>
        <p:spPr bwMode="auto">
          <a:xfrm>
            <a:off x="3214688" y="1214438"/>
            <a:ext cx="3349625" cy="769937"/>
          </a:xfrm>
          <a:prstGeom prst="rect">
            <a:avLst/>
          </a:prstGeom>
          <a:noFill/>
          <a:ln w="9525">
            <a:noFill/>
            <a:miter lim="800000"/>
            <a:headEnd/>
            <a:tailEnd/>
          </a:ln>
        </p:spPr>
        <p:txBody>
          <a:bodyPr wrap="none">
            <a:spAutoFit/>
          </a:bodyPr>
          <a:lstStyle/>
          <a:p>
            <a:r>
              <a:rPr lang="en-US" sz="4400">
                <a:latin typeface="Akron"/>
              </a:rPr>
              <a:t>TUI items </a:t>
            </a:r>
            <a:endParaRPr lang="it-IT" sz="4400">
              <a:latin typeface="Akron"/>
            </a:endParaRPr>
          </a:p>
        </p:txBody>
      </p:sp>
      <p:sp>
        <p:nvSpPr>
          <p:cNvPr id="6" name="Rectangle 5"/>
          <p:cNvSpPr>
            <a:spLocks noChangeArrowheads="1"/>
          </p:cNvSpPr>
          <p:nvPr/>
        </p:nvSpPr>
        <p:spPr bwMode="auto">
          <a:xfrm>
            <a:off x="71438" y="1963738"/>
            <a:ext cx="9031287" cy="1446212"/>
          </a:xfrm>
          <a:prstGeom prst="rect">
            <a:avLst/>
          </a:prstGeom>
          <a:noFill/>
          <a:ln w="9525">
            <a:noFill/>
            <a:miter lim="800000"/>
            <a:headEnd/>
            <a:tailEnd/>
          </a:ln>
        </p:spPr>
        <p:txBody>
          <a:bodyPr>
            <a:spAutoFit/>
          </a:bodyPr>
          <a:lstStyle/>
          <a:p>
            <a:r>
              <a:rPr lang="en-US" sz="4400">
                <a:latin typeface="Akron"/>
              </a:rPr>
              <a:t>… seemed familiar and therefore </a:t>
            </a:r>
            <a:r>
              <a:rPr lang="en-US" sz="4400" b="1" u="sng">
                <a:latin typeface="Akron"/>
              </a:rPr>
              <a:t>easier to respond</a:t>
            </a:r>
            <a:endParaRPr lang="it-IT" sz="4400" b="1" u="sng">
              <a:latin typeface="Akron"/>
            </a:endParaRPr>
          </a:p>
        </p:txBody>
      </p:sp>
      <p:sp>
        <p:nvSpPr>
          <p:cNvPr id="7" name="Rectangle 6"/>
          <p:cNvSpPr>
            <a:spLocks noChangeArrowheads="1"/>
          </p:cNvSpPr>
          <p:nvPr/>
        </p:nvSpPr>
        <p:spPr bwMode="auto">
          <a:xfrm>
            <a:off x="3000375" y="4143375"/>
            <a:ext cx="3841750" cy="768350"/>
          </a:xfrm>
          <a:prstGeom prst="rect">
            <a:avLst/>
          </a:prstGeom>
          <a:noFill/>
          <a:ln w="9525">
            <a:noFill/>
            <a:miter lim="800000"/>
            <a:headEnd/>
            <a:tailEnd/>
          </a:ln>
        </p:spPr>
        <p:txBody>
          <a:bodyPr wrap="none">
            <a:spAutoFit/>
          </a:bodyPr>
          <a:lstStyle/>
          <a:p>
            <a:r>
              <a:rPr lang="en-US" sz="4400">
                <a:latin typeface="Akron"/>
              </a:rPr>
              <a:t>JFLT items </a:t>
            </a:r>
            <a:endParaRPr lang="it-IT" sz="4400">
              <a:latin typeface="Akron"/>
            </a:endParaRPr>
          </a:p>
        </p:txBody>
      </p:sp>
      <p:sp>
        <p:nvSpPr>
          <p:cNvPr id="11" name="Rectangle 10"/>
          <p:cNvSpPr>
            <a:spLocks noChangeArrowheads="1"/>
          </p:cNvSpPr>
          <p:nvPr/>
        </p:nvSpPr>
        <p:spPr bwMode="auto">
          <a:xfrm>
            <a:off x="71438" y="4786313"/>
            <a:ext cx="9031287" cy="1446212"/>
          </a:xfrm>
          <a:prstGeom prst="rect">
            <a:avLst/>
          </a:prstGeom>
          <a:noFill/>
          <a:ln w="9525">
            <a:noFill/>
            <a:miter lim="800000"/>
            <a:headEnd/>
            <a:tailEnd/>
          </a:ln>
        </p:spPr>
        <p:txBody>
          <a:bodyPr>
            <a:spAutoFit/>
          </a:bodyPr>
          <a:lstStyle/>
          <a:p>
            <a:pPr algn="just"/>
            <a:r>
              <a:rPr lang="en-US" sz="4400">
                <a:latin typeface="Akron"/>
              </a:rPr>
              <a:t>must be read more carefully to choose the key.</a:t>
            </a:r>
            <a:endParaRPr lang="it-IT" sz="4400">
              <a:latin typeface="Akro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714375" y="1925638"/>
            <a:ext cx="7972425" cy="2646362"/>
          </a:xfrm>
          <a:prstGeom prst="rect">
            <a:avLst/>
          </a:prstGeom>
          <a:noFill/>
          <a:ln w="9525">
            <a:noFill/>
            <a:miter lim="800000"/>
            <a:headEnd/>
            <a:tailEnd/>
          </a:ln>
        </p:spPr>
        <p:txBody>
          <a:bodyPr>
            <a:spAutoFit/>
          </a:bodyPr>
          <a:lstStyle/>
          <a:p>
            <a:pPr algn="ctr"/>
            <a:r>
              <a:rPr lang="en-US" sz="16600" b="1">
                <a:latin typeface="Akron"/>
              </a:rPr>
              <a:t>BUT…</a:t>
            </a:r>
          </a:p>
        </p:txBody>
      </p:sp>
      <p:sp>
        <p:nvSpPr>
          <p:cNvPr id="6" name="Date Placeholder 3"/>
          <p:cNvSpPr txBox="1">
            <a:spLocks/>
          </p:cNvSpPr>
          <p:nvPr/>
        </p:nvSpPr>
        <p:spPr>
          <a:xfrm>
            <a:off x="71438" y="6421438"/>
            <a:ext cx="1400175" cy="365125"/>
          </a:xfrm>
          <a:prstGeom prst="rect">
            <a:avLst/>
          </a:prstGeom>
        </p:spPr>
        <p:txBody>
          <a:bodyPr anchor="ctr"/>
          <a:lstStyle/>
          <a:p>
            <a:pPr fontAlgn="auto">
              <a:spcBef>
                <a:spcPts val="0"/>
              </a:spcBef>
              <a:spcAft>
                <a:spcPts val="0"/>
              </a:spcAft>
              <a:defRPr/>
            </a:pPr>
            <a:fld id="{9919B8A0-A127-4F93-ADD5-2848C9261C2A}" type="datetime4">
              <a:rPr lang="it-IT" sz="1200">
                <a:solidFill>
                  <a:schemeClr val="tx1">
                    <a:tint val="75000"/>
                  </a:schemeClr>
                </a:solidFill>
                <a:latin typeface="+mn-lt"/>
              </a:rPr>
              <a:pPr fontAlgn="auto">
                <a:spcBef>
                  <a:spcPts val="0"/>
                </a:spcBef>
                <a:spcAft>
                  <a:spcPts val="0"/>
                </a:spcAft>
                <a:defRPr/>
              </a:pPr>
              <a:t>9 luglio 2009</a:t>
            </a:fld>
            <a:endParaRPr lang="en-US" sz="1200" dirty="0">
              <a:solidFill>
                <a:schemeClr val="tx1">
                  <a:tint val="75000"/>
                </a:schemeClr>
              </a:solidFill>
              <a:latin typeface="+mn-lt"/>
            </a:endParaRPr>
          </a:p>
        </p:txBody>
      </p:sp>
      <p:sp>
        <p:nvSpPr>
          <p:cNvPr id="72707" name="Slide Number Placeholder 4"/>
          <p:cNvSpPr txBox="1">
            <a:spLocks/>
          </p:cNvSpPr>
          <p:nvPr/>
        </p:nvSpPr>
        <p:spPr bwMode="auto">
          <a:xfrm>
            <a:off x="8143875" y="6421438"/>
            <a:ext cx="542925" cy="365125"/>
          </a:xfrm>
          <a:prstGeom prst="rect">
            <a:avLst/>
          </a:prstGeom>
          <a:noFill/>
          <a:ln w="9525">
            <a:noFill/>
            <a:miter lim="800000"/>
            <a:headEnd/>
            <a:tailEnd/>
          </a:ln>
        </p:spPr>
        <p:txBody>
          <a:bodyPr/>
          <a:lstStyle/>
          <a:p>
            <a:fld id="{AC6FB254-9887-4D1A-8DC3-D0A6C66AE124}" type="slidenum">
              <a:rPr lang="en-US">
                <a:latin typeface="Calibri" pitchFamily="34" charset="0"/>
              </a:rPr>
              <a:pPr/>
              <a:t>31</a:t>
            </a:fld>
            <a:endParaRPr lang="en-US">
              <a:latin typeface="Calibri" pitchFamily="34" charset="0"/>
            </a:endParaRPr>
          </a:p>
        </p:txBody>
      </p:sp>
      <p:grpSp>
        <p:nvGrpSpPr>
          <p:cNvPr id="2" name="Group 10"/>
          <p:cNvGrpSpPr>
            <a:grpSpLocks/>
          </p:cNvGrpSpPr>
          <p:nvPr/>
        </p:nvGrpSpPr>
        <p:grpSpPr bwMode="auto">
          <a:xfrm>
            <a:off x="4714875" y="1571625"/>
            <a:ext cx="4429125" cy="3335338"/>
            <a:chOff x="2500298" y="3714752"/>
            <a:chExt cx="4429156" cy="3857652"/>
          </a:xfrm>
        </p:grpSpPr>
        <p:pic>
          <p:nvPicPr>
            <p:cNvPr id="72715" name="Picture 3"/>
            <p:cNvPicPr>
              <a:picLocks noChangeAspect="1" noChangeArrowheads="1"/>
            </p:cNvPicPr>
            <p:nvPr/>
          </p:nvPicPr>
          <p:blipFill>
            <a:blip r:embed="rId3"/>
            <a:srcRect l="81853" t="14555" r="1491"/>
            <a:stretch>
              <a:fillRect/>
            </a:stretch>
          </p:blipFill>
          <p:spPr bwMode="auto">
            <a:xfrm>
              <a:off x="4429124" y="3714752"/>
              <a:ext cx="2500330" cy="3857652"/>
            </a:xfrm>
            <a:prstGeom prst="rect">
              <a:avLst/>
            </a:prstGeom>
            <a:noFill/>
            <a:ln w="9525">
              <a:noFill/>
              <a:miter lim="800000"/>
              <a:headEnd/>
              <a:tailEnd/>
            </a:ln>
          </p:spPr>
        </p:pic>
        <p:pic>
          <p:nvPicPr>
            <p:cNvPr id="72716" name="Picture 3"/>
            <p:cNvPicPr>
              <a:picLocks noChangeAspect="1" noChangeArrowheads="1"/>
            </p:cNvPicPr>
            <p:nvPr/>
          </p:nvPicPr>
          <p:blipFill>
            <a:blip r:embed="rId3"/>
            <a:srcRect l="3902" t="14555" r="83249"/>
            <a:stretch>
              <a:fillRect/>
            </a:stretch>
          </p:blipFill>
          <p:spPr bwMode="auto">
            <a:xfrm>
              <a:off x="2500298" y="3714752"/>
              <a:ext cx="1928826" cy="3857652"/>
            </a:xfrm>
            <a:prstGeom prst="rect">
              <a:avLst/>
            </a:prstGeom>
            <a:noFill/>
            <a:ln w="9525">
              <a:noFill/>
              <a:miter lim="800000"/>
              <a:headEnd/>
              <a:tailEnd/>
            </a:ln>
          </p:spPr>
        </p:pic>
      </p:grpSp>
      <p:grpSp>
        <p:nvGrpSpPr>
          <p:cNvPr id="3" name="Group 13"/>
          <p:cNvGrpSpPr>
            <a:grpSpLocks/>
          </p:cNvGrpSpPr>
          <p:nvPr/>
        </p:nvGrpSpPr>
        <p:grpSpPr bwMode="auto">
          <a:xfrm>
            <a:off x="285750" y="1643063"/>
            <a:ext cx="4071938" cy="3278187"/>
            <a:chOff x="4643438" y="-714404"/>
            <a:chExt cx="4429156" cy="3800470"/>
          </a:xfrm>
        </p:grpSpPr>
        <p:pic>
          <p:nvPicPr>
            <p:cNvPr id="72713" name="Picture 3"/>
            <p:cNvPicPr>
              <a:picLocks noChangeAspect="1" noChangeArrowheads="1"/>
            </p:cNvPicPr>
            <p:nvPr/>
          </p:nvPicPr>
          <p:blipFill>
            <a:blip r:embed="rId3"/>
            <a:srcRect l="66624" t="15823" r="17195"/>
            <a:stretch>
              <a:fillRect/>
            </a:stretch>
          </p:blipFill>
          <p:spPr bwMode="auto">
            <a:xfrm>
              <a:off x="6643702" y="-714404"/>
              <a:ext cx="2428892" cy="3800470"/>
            </a:xfrm>
            <a:prstGeom prst="rect">
              <a:avLst/>
            </a:prstGeom>
            <a:noFill/>
            <a:ln w="9525">
              <a:noFill/>
              <a:miter lim="800000"/>
              <a:headEnd/>
              <a:tailEnd/>
            </a:ln>
          </p:spPr>
        </p:pic>
        <p:pic>
          <p:nvPicPr>
            <p:cNvPr id="72714" name="Picture 3"/>
            <p:cNvPicPr>
              <a:picLocks noChangeAspect="1" noChangeArrowheads="1"/>
            </p:cNvPicPr>
            <p:nvPr/>
          </p:nvPicPr>
          <p:blipFill>
            <a:blip r:embed="rId3"/>
            <a:srcRect l="3807" t="15823" r="82867"/>
            <a:stretch>
              <a:fillRect/>
            </a:stretch>
          </p:blipFill>
          <p:spPr bwMode="auto">
            <a:xfrm>
              <a:off x="4643438" y="-714404"/>
              <a:ext cx="2000264" cy="3800470"/>
            </a:xfrm>
            <a:prstGeom prst="rect">
              <a:avLst/>
            </a:prstGeom>
            <a:noFill/>
            <a:ln w="9525">
              <a:noFill/>
              <a:miter lim="800000"/>
              <a:headEnd/>
              <a:tailEnd/>
            </a:ln>
          </p:spPr>
        </p:pic>
      </p:grpSp>
      <p:sp>
        <p:nvSpPr>
          <p:cNvPr id="17" name="Oval 16"/>
          <p:cNvSpPr/>
          <p:nvPr/>
        </p:nvSpPr>
        <p:spPr>
          <a:xfrm>
            <a:off x="285750" y="3071813"/>
            <a:ext cx="4071938" cy="928687"/>
          </a:xfrm>
          <a:prstGeom prst="ellipse">
            <a:avLst/>
          </a:prstGeom>
          <a:noFill/>
          <a:ln w="57150">
            <a:solidFill>
              <a:srgbClr val="00FF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8" name="Oval 17"/>
          <p:cNvSpPr/>
          <p:nvPr/>
        </p:nvSpPr>
        <p:spPr>
          <a:xfrm>
            <a:off x="4714875" y="3071813"/>
            <a:ext cx="4429125" cy="928687"/>
          </a:xfrm>
          <a:prstGeom prst="ellipse">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0" name="Rectangle 19"/>
          <p:cNvSpPr>
            <a:spLocks noChangeArrowheads="1"/>
          </p:cNvSpPr>
          <p:nvPr/>
        </p:nvSpPr>
        <p:spPr bwMode="auto">
          <a:xfrm>
            <a:off x="25400" y="5357813"/>
            <a:ext cx="6345238" cy="830262"/>
          </a:xfrm>
          <a:prstGeom prst="rect">
            <a:avLst/>
          </a:prstGeom>
          <a:noFill/>
          <a:ln w="9525">
            <a:noFill/>
            <a:miter lim="800000"/>
            <a:headEnd/>
            <a:tailEnd/>
          </a:ln>
        </p:spPr>
        <p:txBody>
          <a:bodyPr wrap="none">
            <a:spAutoFit/>
          </a:bodyPr>
          <a:lstStyle/>
          <a:p>
            <a:r>
              <a:rPr lang="en-US" sz="4800" b="1">
                <a:latin typeface="Akron"/>
              </a:rPr>
              <a:t>JFLT was easier!!!</a:t>
            </a:r>
            <a:endParaRPr lang="it-IT" sz="4800" b="1">
              <a:latin typeface="Akro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mph" presetSubtype="2" fill="hold" grpId="1" nodeType="afterEffect">
                                  <p:stCondLst>
                                    <p:cond delay="0"/>
                                  </p:stCondLst>
                                  <p:childTnLst>
                                    <p:anim to="0.5" calcmode="lin" valueType="num">
                                      <p:cBhvr override="childStyle">
                                        <p:cTn id="6" dur="2000" fill="hold"/>
                                        <p:tgtEl>
                                          <p:spTgt spid="5"/>
                                        </p:tgtEl>
                                        <p:attrNameLst>
                                          <p:attrName>style.fontSize</p:attrName>
                                        </p:attrNameLst>
                                      </p:cBhvr>
                                    </p:anim>
                                  </p:childTnLst>
                                </p:cTn>
                              </p:par>
                              <p:par>
                                <p:cTn id="7" presetID="63" presetClass="path" presetSubtype="0" accel="50000" decel="50000" fill="hold" grpId="0" nodeType="withEffect">
                                  <p:stCondLst>
                                    <p:cond delay="0"/>
                                  </p:stCondLst>
                                  <p:childTnLst>
                                    <p:animMotion origin="layout" path="M -2.5E-6 -1.11111E-6 L -2.5E-6 -0.24653 " pathEditMode="relative" rAng="0" ptsTypes="AA">
                                      <p:cBhvr>
                                        <p:cTn id="8" dur="2000" fill="hold"/>
                                        <p:tgtEl>
                                          <p:spTgt spid="5"/>
                                        </p:tgtEl>
                                        <p:attrNameLst>
                                          <p:attrName>ppt_x</p:attrName>
                                          <p:attrName>ppt_y</p:attrName>
                                        </p:attrNameLst>
                                      </p:cBhvr>
                                      <p:rCtr x="0" y="-123"/>
                                    </p:animMotion>
                                  </p:childTnLst>
                                </p:cTn>
                              </p:par>
                            </p:childTnLst>
                          </p:cTn>
                        </p:par>
                        <p:par>
                          <p:cTn id="9" fill="hold">
                            <p:stCondLst>
                              <p:cond delay="2000"/>
                            </p:stCondLst>
                            <p:childTnLst>
                              <p:par>
                                <p:cTn id="10" presetID="9" presetClass="entr" presetSubtype="0" fill="hold" nodeType="afterEffect">
                                  <p:stCondLst>
                                    <p:cond delay="100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2000"/>
                                        <p:tgtEl>
                                          <p:spTgt spid="3"/>
                                        </p:tgtEl>
                                      </p:cBhvr>
                                    </p:animEffect>
                                  </p:childTnLst>
                                </p:cTn>
                              </p:par>
                            </p:childTnLst>
                          </p:cTn>
                        </p:par>
                        <p:par>
                          <p:cTn id="13" fill="hold">
                            <p:stCondLst>
                              <p:cond delay="5000"/>
                            </p:stCondLst>
                            <p:childTnLst>
                              <p:par>
                                <p:cTn id="14" presetID="20"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edge">
                                      <p:cBhvr>
                                        <p:cTn id="16" dur="2000"/>
                                        <p:tgtEl>
                                          <p:spTgt spid="17"/>
                                        </p:tgtEl>
                                      </p:cBhvr>
                                    </p:animEffect>
                                  </p:childTnLst>
                                </p:cTn>
                              </p:par>
                            </p:childTnLst>
                          </p:cTn>
                        </p:par>
                        <p:par>
                          <p:cTn id="17" fill="hold">
                            <p:stCondLst>
                              <p:cond delay="7000"/>
                            </p:stCondLst>
                            <p:childTnLst>
                              <p:par>
                                <p:cTn id="18" presetID="9" presetClass="entr" presetSubtype="0" fill="hold" nodeType="afterEffect">
                                  <p:stCondLst>
                                    <p:cond delay="100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2000"/>
                                        <p:tgtEl>
                                          <p:spTgt spid="2"/>
                                        </p:tgtEl>
                                      </p:cBhvr>
                                    </p:animEffect>
                                  </p:childTnLst>
                                </p:cTn>
                              </p:par>
                            </p:childTnLst>
                          </p:cTn>
                        </p:par>
                        <p:par>
                          <p:cTn id="21" fill="hold">
                            <p:stCondLst>
                              <p:cond delay="10000"/>
                            </p:stCondLst>
                            <p:childTnLst>
                              <p:par>
                                <p:cTn id="22" presetID="20" presetClass="entr" presetSubtype="0" fill="hold" grpId="0" nodeType="afterEffect">
                                  <p:stCondLst>
                                    <p:cond delay="1000"/>
                                  </p:stCondLst>
                                  <p:childTnLst>
                                    <p:set>
                                      <p:cBhvr>
                                        <p:cTn id="23" dur="1" fill="hold">
                                          <p:stCondLst>
                                            <p:cond delay="0"/>
                                          </p:stCondLst>
                                        </p:cTn>
                                        <p:tgtEl>
                                          <p:spTgt spid="18"/>
                                        </p:tgtEl>
                                        <p:attrNameLst>
                                          <p:attrName>style.visibility</p:attrName>
                                        </p:attrNameLst>
                                      </p:cBhvr>
                                      <p:to>
                                        <p:strVal val="visible"/>
                                      </p:to>
                                    </p:set>
                                    <p:animEffect transition="in" filter="wedge">
                                      <p:cBhvr>
                                        <p:cTn id="24" dur="2000"/>
                                        <p:tgtEl>
                                          <p:spTgt spid="18"/>
                                        </p:tgtEl>
                                      </p:cBhvr>
                                    </p:animEffect>
                                  </p:childTnLst>
                                </p:cTn>
                              </p:par>
                            </p:childTnLst>
                          </p:cTn>
                        </p:par>
                        <p:par>
                          <p:cTn id="25" fill="hold">
                            <p:stCondLst>
                              <p:cond delay="13000"/>
                            </p:stCondLst>
                            <p:childTnLst>
                              <p:par>
                                <p:cTn id="26" presetID="9" presetClass="entr" presetSubtype="0" fill="hold" grpId="1" nodeType="afterEffect">
                                  <p:stCondLst>
                                    <p:cond delay="1000"/>
                                  </p:stCondLst>
                                  <p:iterate type="lt">
                                    <p:tmPct val="0"/>
                                  </p:iterate>
                                  <p:childTnLst>
                                    <p:set>
                                      <p:cBhvr>
                                        <p:cTn id="27" dur="1" fill="hold">
                                          <p:stCondLst>
                                            <p:cond delay="0"/>
                                          </p:stCondLst>
                                        </p:cTn>
                                        <p:tgtEl>
                                          <p:spTgt spid="20"/>
                                        </p:tgtEl>
                                        <p:attrNameLst>
                                          <p:attrName>style.visibility</p:attrName>
                                        </p:attrNameLst>
                                      </p:cBhvr>
                                      <p:to>
                                        <p:strVal val="visible"/>
                                      </p:to>
                                    </p:set>
                                    <p:animEffect transition="in" filter="dissolve">
                                      <p:cBhvr>
                                        <p:cTn id="28" dur="500"/>
                                        <p:tgtEl>
                                          <p:spTgt spid="20"/>
                                        </p:tgtEl>
                                      </p:cBhvr>
                                    </p:animEffect>
                                  </p:childTnLst>
                                </p:cTn>
                              </p:par>
                              <p:par>
                                <p:cTn id="29" presetID="4" presetClass="emph" presetSubtype="2" fill="hold" grpId="0" nodeType="withEffect">
                                  <p:stCondLst>
                                    <p:cond delay="1000"/>
                                  </p:stCondLst>
                                  <p:iterate type="lt">
                                    <p:tmPct val="0"/>
                                  </p:iterate>
                                  <p:childTnLst>
                                    <p:anim to="1.4" calcmode="lin" valueType="num">
                                      <p:cBhvr override="childStyle">
                                        <p:cTn id="30" dur="500" fill="hold"/>
                                        <p:tgtEl>
                                          <p:spTgt spid="20"/>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7" grpId="0" animBg="1"/>
      <p:bldP spid="18" grpId="0" animBg="1"/>
      <p:bldP spid="20" grpId="0"/>
      <p:bldP spid="20"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75"/>
            <a:ext cx="8229600" cy="642938"/>
          </a:xfrm>
        </p:spPr>
        <p:txBody>
          <a:bodyPr rtlCol="0">
            <a:normAutofit fontScale="90000"/>
          </a:bodyPr>
          <a:lstStyle/>
          <a:p>
            <a:pPr fontAlgn="auto">
              <a:spcAft>
                <a:spcPts val="0"/>
              </a:spcAft>
              <a:defRPr/>
            </a:pPr>
            <a:r>
              <a:rPr lang="en-US" b="1" dirty="0" smtClean="0">
                <a:latin typeface="Akron" pitchFamily="2" charset="0"/>
              </a:rPr>
              <a:t>LIMITATIONS</a:t>
            </a:r>
          </a:p>
        </p:txBody>
      </p:sp>
      <p:sp>
        <p:nvSpPr>
          <p:cNvPr id="4" name="Date Placeholder 3"/>
          <p:cNvSpPr>
            <a:spLocks noGrp="1"/>
          </p:cNvSpPr>
          <p:nvPr>
            <p:ph type="dt" sz="quarter" idx="10"/>
          </p:nvPr>
        </p:nvSpPr>
        <p:spPr/>
        <p:txBody>
          <a:bodyPr/>
          <a:lstStyle/>
          <a:p>
            <a:pPr>
              <a:defRPr/>
            </a:pPr>
            <a:fld id="{9919B8A0-A127-4F93-ADD5-2848C9261C2A}" type="datetime4">
              <a:rPr lang="it-IT"/>
              <a:pPr>
                <a:defRPr/>
              </a:pPr>
              <a:t>9 luglio 2009</a:t>
            </a:fld>
            <a:endParaRPr lang="en-US"/>
          </a:p>
        </p:txBody>
      </p:sp>
      <p:sp>
        <p:nvSpPr>
          <p:cNvPr id="38916" name="Slide Number Placeholder 4"/>
          <p:cNvSpPr>
            <a:spLocks noGrp="1"/>
          </p:cNvSpPr>
          <p:nvPr>
            <p:ph type="sldNum" sz="quarter" idx="12"/>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86F96592-97C2-4E4E-A2D4-1382D8D57713}" type="slidenum">
              <a:rPr lang="en-US"/>
              <a:pPr fontAlgn="base">
                <a:spcBef>
                  <a:spcPct val="0"/>
                </a:spcBef>
                <a:spcAft>
                  <a:spcPct val="0"/>
                </a:spcAft>
                <a:defRPr/>
              </a:pPr>
              <a:t>32</a:t>
            </a:fld>
            <a:endParaRPr lang="en-US"/>
          </a:p>
        </p:txBody>
      </p:sp>
      <p:sp>
        <p:nvSpPr>
          <p:cNvPr id="6" name="Rectangle 5"/>
          <p:cNvSpPr>
            <a:spLocks noChangeArrowheads="1"/>
          </p:cNvSpPr>
          <p:nvPr/>
        </p:nvSpPr>
        <p:spPr bwMode="auto">
          <a:xfrm>
            <a:off x="285750" y="1285875"/>
            <a:ext cx="8088313" cy="1446213"/>
          </a:xfrm>
          <a:prstGeom prst="rect">
            <a:avLst/>
          </a:prstGeom>
          <a:noFill/>
          <a:ln w="9525">
            <a:noFill/>
            <a:miter lim="800000"/>
            <a:headEnd/>
            <a:tailEnd/>
          </a:ln>
        </p:spPr>
        <p:txBody>
          <a:bodyPr>
            <a:spAutoFit/>
          </a:bodyPr>
          <a:lstStyle/>
          <a:p>
            <a:pPr marL="444500" indent="-444500">
              <a:buFont typeface="Arial" charset="0"/>
              <a:buChar char="•"/>
            </a:pPr>
            <a:r>
              <a:rPr lang="en-US" sz="4400" b="1">
                <a:latin typeface="Akron"/>
              </a:rPr>
              <a:t>Additional candidates and items</a:t>
            </a:r>
          </a:p>
        </p:txBody>
      </p:sp>
      <p:sp>
        <p:nvSpPr>
          <p:cNvPr id="7" name="Rectangle 6"/>
          <p:cNvSpPr>
            <a:spLocks noChangeArrowheads="1"/>
          </p:cNvSpPr>
          <p:nvPr/>
        </p:nvSpPr>
        <p:spPr bwMode="auto">
          <a:xfrm>
            <a:off x="285750" y="3303588"/>
            <a:ext cx="8858250" cy="768350"/>
          </a:xfrm>
          <a:prstGeom prst="rect">
            <a:avLst/>
          </a:prstGeom>
          <a:noFill/>
          <a:ln w="9525">
            <a:noFill/>
            <a:miter lim="800000"/>
            <a:headEnd/>
            <a:tailEnd/>
          </a:ln>
        </p:spPr>
        <p:txBody>
          <a:bodyPr>
            <a:spAutoFit/>
          </a:bodyPr>
          <a:lstStyle/>
          <a:p>
            <a:pPr marL="444500" indent="-444500">
              <a:buFont typeface="Arial" charset="0"/>
              <a:buChar char="•"/>
            </a:pPr>
            <a:r>
              <a:rPr lang="en-US" sz="4400" b="1">
                <a:latin typeface="Akron"/>
              </a:rPr>
              <a:t>Over time and across skills</a:t>
            </a:r>
          </a:p>
        </p:txBody>
      </p:sp>
      <p:sp>
        <p:nvSpPr>
          <p:cNvPr id="8" name="Rectangle 7"/>
          <p:cNvSpPr>
            <a:spLocks noChangeArrowheads="1"/>
          </p:cNvSpPr>
          <p:nvPr/>
        </p:nvSpPr>
        <p:spPr bwMode="auto">
          <a:xfrm>
            <a:off x="285750" y="4643438"/>
            <a:ext cx="8858250" cy="2124075"/>
          </a:xfrm>
          <a:prstGeom prst="rect">
            <a:avLst/>
          </a:prstGeom>
          <a:noFill/>
          <a:ln w="9525">
            <a:noFill/>
            <a:miter lim="800000"/>
            <a:headEnd/>
            <a:tailEnd/>
          </a:ln>
        </p:spPr>
        <p:txBody>
          <a:bodyPr>
            <a:spAutoFit/>
          </a:bodyPr>
          <a:lstStyle/>
          <a:p>
            <a:pPr marL="355600" indent="-355600">
              <a:buFont typeface="Arial" charset="0"/>
              <a:buChar char="•"/>
            </a:pPr>
            <a:r>
              <a:rPr lang="en-US" sz="4400" b="1">
                <a:latin typeface="Akron"/>
              </a:rPr>
              <a:t>Correlation between topics and specific military background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9919B8A0-A127-4F93-ADD5-2848C9261C2A}" type="datetime4">
              <a:rPr lang="it-IT"/>
              <a:pPr>
                <a:defRPr/>
              </a:pPr>
              <a:t>9 luglio 2009</a:t>
            </a:fld>
            <a:endParaRPr lang="en-US"/>
          </a:p>
        </p:txBody>
      </p:sp>
      <p:sp>
        <p:nvSpPr>
          <p:cNvPr id="39939" name="Slide Number Placeholder 4"/>
          <p:cNvSpPr>
            <a:spLocks noGrp="1"/>
          </p:cNvSpPr>
          <p:nvPr>
            <p:ph type="sldNum" sz="quarter" idx="12"/>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A806096A-1358-45B8-A9AB-787547FEF8AA}" type="slidenum">
              <a:rPr lang="en-US"/>
              <a:pPr fontAlgn="base">
                <a:spcBef>
                  <a:spcPct val="0"/>
                </a:spcBef>
                <a:spcAft>
                  <a:spcPct val="0"/>
                </a:spcAft>
                <a:defRPr/>
              </a:pPr>
              <a:t>33</a:t>
            </a:fld>
            <a:endParaRPr lang="en-US"/>
          </a:p>
        </p:txBody>
      </p:sp>
      <p:grpSp>
        <p:nvGrpSpPr>
          <p:cNvPr id="3" name="Group 12"/>
          <p:cNvGrpSpPr>
            <a:grpSpLocks/>
          </p:cNvGrpSpPr>
          <p:nvPr/>
        </p:nvGrpSpPr>
        <p:grpSpPr bwMode="auto">
          <a:xfrm>
            <a:off x="5857875" y="-142875"/>
            <a:ext cx="3286125" cy="3419475"/>
            <a:chOff x="5857884" y="3343041"/>
            <a:chExt cx="3286148" cy="3419709"/>
          </a:xfrm>
        </p:grpSpPr>
        <p:pic>
          <p:nvPicPr>
            <p:cNvPr id="6" name="Picture 5" descr="me write tests.jpg"/>
            <p:cNvPicPr>
              <a:picLocks noChangeAspect="1"/>
            </p:cNvPicPr>
            <p:nvPr/>
          </p:nvPicPr>
          <p:blipFill>
            <a:blip r:embed="rId3" cstate="print"/>
            <a:stretch>
              <a:fillRect/>
            </a:stretch>
          </p:blipFill>
          <p:spPr>
            <a:xfrm>
              <a:off x="5857884" y="3343041"/>
              <a:ext cx="3286116" cy="3419709"/>
            </a:xfrm>
            <a:prstGeom prst="ellipse">
              <a:avLst/>
            </a:prstGeom>
            <a:ln>
              <a:noFill/>
            </a:ln>
            <a:effectLst>
              <a:softEdge rad="112500"/>
            </a:effectLst>
          </p:spPr>
        </p:pic>
        <p:sp>
          <p:nvSpPr>
            <p:cNvPr id="12" name="Oval 11"/>
            <p:cNvSpPr/>
            <p:nvPr/>
          </p:nvSpPr>
          <p:spPr>
            <a:xfrm>
              <a:off x="6607189" y="4071754"/>
              <a:ext cx="2536843" cy="2500483"/>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76812" name="TextBox 9"/>
            <p:cNvSpPr txBox="1">
              <a:spLocks noChangeArrowheads="1"/>
            </p:cNvSpPr>
            <p:nvPr/>
          </p:nvSpPr>
          <p:spPr bwMode="auto">
            <a:xfrm>
              <a:off x="7000892" y="4527817"/>
              <a:ext cx="1800238" cy="1615827"/>
            </a:xfrm>
            <a:prstGeom prst="rect">
              <a:avLst/>
            </a:prstGeom>
            <a:solidFill>
              <a:schemeClr val="bg1"/>
            </a:solidFill>
            <a:ln w="9525">
              <a:noFill/>
              <a:miter lim="800000"/>
              <a:headEnd/>
              <a:tailEnd/>
            </a:ln>
          </p:spPr>
          <p:txBody>
            <a:bodyPr>
              <a:spAutoFit/>
            </a:bodyPr>
            <a:lstStyle/>
            <a:p>
              <a:pPr algn="ctr"/>
              <a:r>
                <a:rPr lang="it-IT" sz="3300">
                  <a:latin typeface="Alton"/>
                </a:rPr>
                <a:t>ME WRITE TESTS</a:t>
              </a:r>
            </a:p>
          </p:txBody>
        </p:sp>
      </p:grpSp>
      <p:grpSp>
        <p:nvGrpSpPr>
          <p:cNvPr id="5" name="Group 18"/>
          <p:cNvGrpSpPr>
            <a:grpSpLocks/>
          </p:cNvGrpSpPr>
          <p:nvPr/>
        </p:nvGrpSpPr>
        <p:grpSpPr bwMode="auto">
          <a:xfrm rot="-390424">
            <a:off x="285750" y="1917700"/>
            <a:ext cx="3333750" cy="3333750"/>
            <a:chOff x="285720" y="3238522"/>
            <a:chExt cx="3333750" cy="3333750"/>
          </a:xfrm>
        </p:grpSpPr>
        <p:pic>
          <p:nvPicPr>
            <p:cNvPr id="14" name="Picture 13" descr="quit work make tests.jpg"/>
            <p:cNvPicPr>
              <a:picLocks noChangeAspect="1"/>
            </p:cNvPicPr>
            <p:nvPr/>
          </p:nvPicPr>
          <p:blipFill>
            <a:blip r:embed="rId4" cstate="print"/>
            <a:stretch>
              <a:fillRect/>
            </a:stretch>
          </p:blipFill>
          <p:spPr>
            <a:xfrm>
              <a:off x="285720" y="3238522"/>
              <a:ext cx="3333750" cy="33337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6" name="Rectangle 15"/>
            <p:cNvSpPr/>
            <p:nvPr/>
          </p:nvSpPr>
          <p:spPr>
            <a:xfrm>
              <a:off x="999971" y="3500128"/>
              <a:ext cx="1928812" cy="278606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76809" name="TextBox 16"/>
            <p:cNvSpPr txBox="1">
              <a:spLocks noChangeArrowheads="1"/>
            </p:cNvSpPr>
            <p:nvPr/>
          </p:nvSpPr>
          <p:spPr bwMode="auto">
            <a:xfrm>
              <a:off x="1071538" y="3571876"/>
              <a:ext cx="1785950" cy="2554545"/>
            </a:xfrm>
            <a:prstGeom prst="rect">
              <a:avLst/>
            </a:prstGeom>
            <a:noFill/>
            <a:ln w="9525">
              <a:noFill/>
              <a:miter lim="800000"/>
              <a:headEnd/>
              <a:tailEnd/>
            </a:ln>
          </p:spPr>
          <p:txBody>
            <a:bodyPr>
              <a:spAutoFit/>
            </a:bodyPr>
            <a:lstStyle/>
            <a:p>
              <a:pPr algn="ctr"/>
              <a:r>
                <a:rPr lang="it-IT" sz="4000">
                  <a:latin typeface="Arno Pro Smbd Caption"/>
                </a:rPr>
                <a:t>QUIT</a:t>
              </a:r>
            </a:p>
            <a:p>
              <a:pPr algn="ctr"/>
              <a:r>
                <a:rPr lang="it-IT" sz="4000">
                  <a:latin typeface="Arno Pro Smbd Caption"/>
                </a:rPr>
                <a:t>WORK</a:t>
              </a:r>
            </a:p>
            <a:p>
              <a:pPr algn="ctr"/>
              <a:r>
                <a:rPr lang="it-IT" sz="4000">
                  <a:latin typeface="Arno Pro Smbd Caption"/>
                </a:rPr>
                <a:t>MAKE</a:t>
              </a:r>
            </a:p>
            <a:p>
              <a:pPr algn="ctr"/>
              <a:r>
                <a:rPr lang="it-IT" sz="4000">
                  <a:latin typeface="Arno Pro Smbd Caption"/>
                </a:rPr>
                <a:t>TESTS</a:t>
              </a:r>
            </a:p>
          </p:txBody>
        </p:sp>
      </p:grpSp>
      <p:sp>
        <p:nvSpPr>
          <p:cNvPr id="2" name="Title 1"/>
          <p:cNvSpPr>
            <a:spLocks noGrp="1"/>
          </p:cNvSpPr>
          <p:nvPr>
            <p:ph type="title"/>
          </p:nvPr>
        </p:nvSpPr>
        <p:spPr>
          <a:xfrm>
            <a:off x="71438" y="357188"/>
            <a:ext cx="6000750" cy="1428750"/>
          </a:xfrm>
        </p:spPr>
        <p:txBody>
          <a:bodyPr/>
          <a:lstStyle/>
          <a:p>
            <a:pPr>
              <a:lnSpc>
                <a:spcPct val="150000"/>
              </a:lnSpc>
            </a:pPr>
            <a:r>
              <a:rPr lang="en-US" sz="4800" b="1" smtClean="0">
                <a:latin typeface="Akron"/>
              </a:rPr>
              <a:t>Davidson  (1997):</a:t>
            </a:r>
            <a:endParaRPr lang="en-US" sz="4800" smtClean="0"/>
          </a:p>
        </p:txBody>
      </p:sp>
      <p:sp>
        <p:nvSpPr>
          <p:cNvPr id="20" name="Rectangle 19"/>
          <p:cNvSpPr>
            <a:spLocks noChangeArrowheads="1"/>
          </p:cNvSpPr>
          <p:nvPr/>
        </p:nvSpPr>
        <p:spPr bwMode="auto">
          <a:xfrm>
            <a:off x="428625" y="5002213"/>
            <a:ext cx="8715375" cy="1570037"/>
          </a:xfrm>
          <a:prstGeom prst="rect">
            <a:avLst/>
          </a:prstGeom>
          <a:noFill/>
          <a:ln w="9525">
            <a:noFill/>
            <a:miter lim="800000"/>
            <a:headEnd/>
            <a:tailEnd/>
          </a:ln>
        </p:spPr>
        <p:txBody>
          <a:bodyPr>
            <a:spAutoFit/>
          </a:bodyPr>
          <a:lstStyle/>
          <a:p>
            <a:r>
              <a:rPr lang="en-US" sz="4800" b="1">
                <a:latin typeface="Akron"/>
              </a:rPr>
              <a:t>“…. writing tests …….. is an ethical enterprise”</a:t>
            </a:r>
            <a:endParaRPr lang="it-IT" sz="48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childTnLst>
                          </p:cTn>
                        </p:par>
                        <p:par>
                          <p:cTn id="13" fill="hold">
                            <p:stCondLst>
                              <p:cond delay="500"/>
                            </p:stCondLst>
                            <p:childTnLst>
                              <p:par>
                                <p:cTn id="14" presetID="9" presetClass="entr" presetSubtype="0" fill="hold" nodeType="afterEffect">
                                  <p:stCondLst>
                                    <p:cond delay="150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childTnLst>
                          </p:cTn>
                        </p:par>
                        <p:par>
                          <p:cTn id="17" fill="hold">
                            <p:stCondLst>
                              <p:cond delay="2500"/>
                            </p:stCondLst>
                            <p:childTnLst>
                              <p:par>
                                <p:cTn id="18" presetID="9" presetClass="entr" presetSubtype="0" fill="hold" nodeType="afterEffect">
                                  <p:stCondLst>
                                    <p:cond delay="150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r>
              <a:rPr lang="en-US" b="1" smtClean="0">
                <a:latin typeface="Akron"/>
              </a:rPr>
              <a:t>CONCLUSION</a:t>
            </a:r>
          </a:p>
        </p:txBody>
      </p:sp>
      <p:sp>
        <p:nvSpPr>
          <p:cNvPr id="4" name="Date Placeholder 3"/>
          <p:cNvSpPr>
            <a:spLocks noGrp="1"/>
          </p:cNvSpPr>
          <p:nvPr>
            <p:ph type="dt" sz="quarter" idx="10"/>
          </p:nvPr>
        </p:nvSpPr>
        <p:spPr/>
        <p:txBody>
          <a:bodyPr/>
          <a:lstStyle/>
          <a:p>
            <a:pPr>
              <a:defRPr/>
            </a:pPr>
            <a:fld id="{B3FF1347-5C70-4AEE-924B-D7EF8AC4B650}" type="datetime4">
              <a:rPr lang="it-IT"/>
              <a:pPr>
                <a:defRPr/>
              </a:pPr>
              <a:t>9 luglio 2009</a:t>
            </a:fld>
            <a:endParaRPr lang="en-US"/>
          </a:p>
        </p:txBody>
      </p:sp>
      <p:sp>
        <p:nvSpPr>
          <p:cNvPr id="37892" name="Slide Number Placeholder 4"/>
          <p:cNvSpPr>
            <a:spLocks noGrp="1"/>
          </p:cNvSpPr>
          <p:nvPr>
            <p:ph type="sldNum" sz="quarter" idx="12"/>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D518F56B-D0FE-4225-9706-BEFB09A00854}" type="slidenum">
              <a:rPr lang="en-US"/>
              <a:pPr fontAlgn="base">
                <a:spcBef>
                  <a:spcPct val="0"/>
                </a:spcBef>
                <a:spcAft>
                  <a:spcPct val="0"/>
                </a:spcAft>
                <a:defRPr/>
              </a:pPr>
              <a:t>34</a:t>
            </a:fld>
            <a:endParaRPr lang="en-US"/>
          </a:p>
        </p:txBody>
      </p:sp>
      <p:sp>
        <p:nvSpPr>
          <p:cNvPr id="6" name="Rectangle 5"/>
          <p:cNvSpPr>
            <a:spLocks noChangeArrowheads="1"/>
          </p:cNvSpPr>
          <p:nvPr/>
        </p:nvSpPr>
        <p:spPr bwMode="auto">
          <a:xfrm>
            <a:off x="0" y="1660525"/>
            <a:ext cx="9144000" cy="4524375"/>
          </a:xfrm>
          <a:prstGeom prst="rect">
            <a:avLst/>
          </a:prstGeom>
          <a:noFill/>
          <a:ln w="9525">
            <a:noFill/>
            <a:miter lim="800000"/>
            <a:headEnd/>
            <a:tailEnd/>
          </a:ln>
        </p:spPr>
        <p:txBody>
          <a:bodyPr>
            <a:spAutoFit/>
          </a:bodyPr>
          <a:lstStyle/>
          <a:p>
            <a:pPr algn="ctr">
              <a:lnSpc>
                <a:spcPct val="200000"/>
              </a:lnSpc>
            </a:pPr>
            <a:r>
              <a:rPr lang="en-US" sz="4800">
                <a:latin typeface="Akron"/>
              </a:rPr>
              <a:t>Topic knowledge </a:t>
            </a:r>
          </a:p>
          <a:p>
            <a:pPr algn="ctr">
              <a:lnSpc>
                <a:spcPct val="200000"/>
              </a:lnSpc>
            </a:pPr>
            <a:r>
              <a:rPr lang="en-US" sz="4800">
                <a:latin typeface="Akron"/>
              </a:rPr>
              <a:t>Creates </a:t>
            </a:r>
            <a:r>
              <a:rPr lang="en-US" sz="4800" b="1" u="sng">
                <a:latin typeface="Akron"/>
              </a:rPr>
              <a:t>A FALSE</a:t>
            </a:r>
          </a:p>
          <a:p>
            <a:pPr algn="ctr">
              <a:lnSpc>
                <a:spcPct val="200000"/>
              </a:lnSpc>
            </a:pPr>
            <a:r>
              <a:rPr lang="en-US" sz="4800">
                <a:latin typeface="Akron"/>
              </a:rPr>
              <a:t> sense of confidence</a:t>
            </a:r>
          </a:p>
        </p:txBody>
      </p:sp>
      <p:pic>
        <p:nvPicPr>
          <p:cNvPr id="7" name="Picture 8"/>
          <p:cNvPicPr>
            <a:picLocks noChangeAspect="1" noChangeArrowheads="1"/>
          </p:cNvPicPr>
          <p:nvPr/>
        </p:nvPicPr>
        <p:blipFill>
          <a:blip r:embed="rId3"/>
          <a:srcRect/>
          <a:stretch>
            <a:fillRect/>
          </a:stretch>
        </p:blipFill>
        <p:spPr bwMode="auto">
          <a:xfrm>
            <a:off x="-1071563" y="0"/>
            <a:ext cx="11001376"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0" fill="hold"/>
                                        <p:tgtEl>
                                          <p:spTgt spid="7"/>
                                        </p:tgtEl>
                                        <p:attrNameLst>
                                          <p:attrName>ppt_x</p:attrName>
                                        </p:attrNameLst>
                                      </p:cBhvr>
                                      <p:tavLst>
                                        <p:tav tm="0">
                                          <p:val>
                                            <p:strVal val="0-#ppt_w/2"/>
                                          </p:val>
                                        </p:tav>
                                        <p:tav tm="100000">
                                          <p:val>
                                            <p:strVal val="#ppt_x"/>
                                          </p:val>
                                        </p:tav>
                                      </p:tavLst>
                                    </p:anim>
                                    <p:anim calcmode="lin" valueType="num">
                                      <p:cBhvr additive="base">
                                        <p:cTn id="8" dur="3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7" presetClass="exit" presetSubtype="2" fill="hold" nodeType="afterEffect">
                                  <p:stCondLst>
                                    <p:cond delay="0"/>
                                  </p:stCondLst>
                                  <p:childTnLst>
                                    <p:anim calcmode="lin" valueType="num">
                                      <p:cBhvr additive="base">
                                        <p:cTn id="11" dur="3000"/>
                                        <p:tgtEl>
                                          <p:spTgt spid="7"/>
                                        </p:tgtEl>
                                        <p:attrNameLst>
                                          <p:attrName>ppt_x</p:attrName>
                                        </p:attrNameLst>
                                      </p:cBhvr>
                                      <p:tavLst>
                                        <p:tav tm="0">
                                          <p:val>
                                            <p:strVal val="ppt_x"/>
                                          </p:val>
                                        </p:tav>
                                        <p:tav tm="100000">
                                          <p:val>
                                            <p:strVal val="1+ppt_w/2"/>
                                          </p:val>
                                        </p:tav>
                                      </p:tavLst>
                                    </p:anim>
                                    <p:anim calcmode="lin" valueType="num">
                                      <p:cBhvr additive="base">
                                        <p:cTn id="12" dur="3000"/>
                                        <p:tgtEl>
                                          <p:spTgt spid="7"/>
                                        </p:tgtEl>
                                        <p:attrNameLst>
                                          <p:attrName>ppt_y</p:attrName>
                                        </p:attrNameLst>
                                      </p:cBhvr>
                                      <p:tavLst>
                                        <p:tav tm="0">
                                          <p:val>
                                            <p:strVal val="ppt_y"/>
                                          </p:val>
                                        </p:tav>
                                        <p:tav tm="100000">
                                          <p:val>
                                            <p:strVal val="ppt_y"/>
                                          </p:val>
                                        </p:tav>
                                      </p:tavLst>
                                    </p:anim>
                                    <p:set>
                                      <p:cBhvr>
                                        <p:cTn id="13" dur="1" fill="hold">
                                          <p:stCondLst>
                                            <p:cond delay="2999"/>
                                          </p:stCondLst>
                                        </p:cTn>
                                        <p:tgtEl>
                                          <p:spTgt spid="7"/>
                                        </p:tgtEl>
                                        <p:attrNameLst>
                                          <p:attrName>style.visibility</p:attrName>
                                        </p:attrNameLst>
                                      </p:cBhvr>
                                      <p:to>
                                        <p:strVal val="hidden"/>
                                      </p:to>
                                    </p:set>
                                  </p:childTnLst>
                                </p:cTn>
                              </p:par>
                            </p:childTnLst>
                          </p:cTn>
                        </p:par>
                        <p:par>
                          <p:cTn id="14" fill="hold">
                            <p:stCondLst>
                              <p:cond delay="600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6"/>
                                        </p:tgtEl>
                                        <p:attrNameLst>
                                          <p:attrName>style.visibility</p:attrName>
                                        </p:attrNameLst>
                                      </p:cBhvr>
                                      <p:to>
                                        <p:strVal val="visible"/>
                                      </p:to>
                                    </p:set>
                                    <p:anim calcmode="discrete" valueType="clr">
                                      <p:cBhvr override="childStyle">
                                        <p:cTn id="1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6"/>
                                        </p:tgtEl>
                                        <p:attrNameLst>
                                          <p:attrName>fillcolor</p:attrName>
                                        </p:attrNameLst>
                                      </p:cBhvr>
                                      <p:tavLst>
                                        <p:tav tm="0">
                                          <p:val>
                                            <p:clrVal>
                                              <a:schemeClr val="accent2"/>
                                            </p:clrVal>
                                          </p:val>
                                        </p:tav>
                                        <p:tav tm="50000">
                                          <p:val>
                                            <p:clrVal>
                                              <a:schemeClr val="hlink"/>
                                            </p:clrVal>
                                          </p:val>
                                        </p:tav>
                                      </p:tavLst>
                                    </p:anim>
                                    <p:set>
                                      <p:cBhvr>
                                        <p:cTn id="1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C88C10DE-8DD2-4646-8963-B56C28543D75}" type="datetime4">
              <a:rPr lang="it-IT"/>
              <a:pPr>
                <a:defRPr/>
              </a:pPr>
              <a:t>9 luglio 2009</a:t>
            </a:fld>
            <a:endParaRPr lang="en-US"/>
          </a:p>
        </p:txBody>
      </p:sp>
      <p:sp>
        <p:nvSpPr>
          <p:cNvPr id="5" name="Slide Number Placeholder 4"/>
          <p:cNvSpPr>
            <a:spLocks noGrp="1"/>
          </p:cNvSpPr>
          <p:nvPr>
            <p:ph type="sldNum" sz="quarter" idx="12"/>
          </p:nvPr>
        </p:nvSpPr>
        <p:spPr/>
        <p:txBody>
          <a:bodyPr/>
          <a:lstStyle/>
          <a:p>
            <a:pPr>
              <a:defRPr/>
            </a:pPr>
            <a:fld id="{ABABB186-9A7B-4811-BD35-E0B245767C4B}" type="slidenum">
              <a:rPr lang="en-US"/>
              <a:pPr>
                <a:defRPr/>
              </a:pPr>
              <a:t>35</a:t>
            </a:fld>
            <a:endParaRPr lang="en-US"/>
          </a:p>
        </p:txBody>
      </p:sp>
      <p:pic>
        <p:nvPicPr>
          <p:cNvPr id="17" name="scimmia che si gratta.mpg">
            <a:hlinkClick r:id="" action="ppaction://media"/>
          </p:cNvPr>
          <p:cNvPicPr>
            <a:picLocks noRot="1" noChangeAspect="1"/>
          </p:cNvPicPr>
          <p:nvPr>
            <a:videoFile r:link="rId1"/>
          </p:nvPr>
        </p:nvPicPr>
        <p:blipFill>
          <a:blip r:embed="rId3"/>
          <a:srcRect/>
          <a:stretch>
            <a:fillRect/>
          </a:stretch>
        </p:blipFill>
        <p:spPr bwMode="auto">
          <a:xfrm>
            <a:off x="954088" y="0"/>
            <a:ext cx="7261225" cy="5445125"/>
          </a:xfrm>
          <a:prstGeom prst="rect">
            <a:avLst/>
          </a:prstGeom>
          <a:noFill/>
          <a:ln w="9525">
            <a:noFill/>
            <a:miter lim="800000"/>
            <a:headEnd/>
            <a:tailEnd/>
          </a:ln>
        </p:spPr>
      </p:pic>
      <p:sp>
        <p:nvSpPr>
          <p:cNvPr id="18" name="Rectangle 17"/>
          <p:cNvSpPr>
            <a:spLocks noChangeArrowheads="1"/>
          </p:cNvSpPr>
          <p:nvPr/>
        </p:nvSpPr>
        <p:spPr bwMode="auto">
          <a:xfrm>
            <a:off x="71438" y="5445125"/>
            <a:ext cx="8858250" cy="1447800"/>
          </a:xfrm>
          <a:prstGeom prst="rect">
            <a:avLst/>
          </a:prstGeom>
          <a:noFill/>
          <a:ln w="9525">
            <a:noFill/>
            <a:miter lim="800000"/>
            <a:headEnd/>
            <a:tailEnd/>
          </a:ln>
        </p:spPr>
        <p:txBody>
          <a:bodyPr>
            <a:spAutoFit/>
          </a:bodyPr>
          <a:lstStyle/>
          <a:p>
            <a:pPr marL="901700" lvl="1" indent="-444500" algn="ctr"/>
            <a:r>
              <a:rPr lang="en-US" sz="8800" b="1">
                <a:latin typeface="Akron"/>
              </a:rPr>
              <a:t>QUESTIONS?</a:t>
            </a:r>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120" fill="hold"/>
                                        <p:tgtEl>
                                          <p:spTgt spid="17"/>
                                        </p:tgtEl>
                                      </p:cBhvr>
                                    </p:cmd>
                                  </p:childTnLst>
                                </p:cTn>
                              </p:par>
                              <p:par>
                                <p:cTn id="7" presetID="9"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animEffect transition="in" filter="dissolv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10" fill="hold" display="0">
                  <p:stCondLst>
                    <p:cond delay="indefinite"/>
                  </p:stCondLst>
                  <p:endCondLst>
                    <p:cond evt="onNext" delay="0">
                      <p:tgtEl>
                        <p:sldTgt/>
                      </p:tgtEl>
                    </p:cond>
                    <p:cond evt="onPrev" delay="0">
                      <p:tgtEl>
                        <p:sldTgt/>
                      </p:tgtEl>
                    </p:cond>
                  </p:endCondLst>
                </p:cTn>
                <p:tgtEl>
                  <p:spTgt spid="17"/>
                </p:tgtEl>
              </p:cMediaNode>
            </p:video>
            <p:seq concurrent="1" nextAc="seek">
              <p:cTn id="11" restart="whenNotActive" fill="hold" evtFilter="cancelBubble" nodeType="interactiveSeq">
                <p:stCondLst>
                  <p:cond evt="onClick" delay="0">
                    <p:tgtEl>
                      <p:spTgt spid="17"/>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17"/>
                                        </p:tgtEl>
                                      </p:cBhvr>
                                    </p:cmd>
                                  </p:childTnLst>
                                </p:cTn>
                              </p:par>
                            </p:childTnLst>
                          </p:cTn>
                        </p:par>
                      </p:childTnLst>
                    </p:cTn>
                  </p:par>
                </p:childTnLst>
              </p:cTn>
              <p:nextCondLst>
                <p:cond evt="onClick" delay="0">
                  <p:tgtEl>
                    <p:spTgt spid="17"/>
                  </p:tgtEl>
                </p:cond>
              </p:nextCondLst>
            </p:seq>
          </p:childTnLst>
        </p:cTn>
      </p:par>
    </p:tnLst>
    <p:bldLst>
      <p:bldP spid="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C88C10DE-8DD2-4646-8963-B56C28543D75}" type="datetime4">
              <a:rPr lang="it-IT"/>
              <a:pPr>
                <a:defRPr/>
              </a:pPr>
              <a:t>9 luglio 2009</a:t>
            </a:fld>
            <a:endParaRPr lang="en-US"/>
          </a:p>
        </p:txBody>
      </p:sp>
      <p:sp>
        <p:nvSpPr>
          <p:cNvPr id="5" name="Slide Number Placeholder 4"/>
          <p:cNvSpPr>
            <a:spLocks noGrp="1"/>
          </p:cNvSpPr>
          <p:nvPr>
            <p:ph type="sldNum" sz="quarter" idx="12"/>
          </p:nvPr>
        </p:nvSpPr>
        <p:spPr/>
        <p:txBody>
          <a:bodyPr/>
          <a:lstStyle/>
          <a:p>
            <a:pPr>
              <a:defRPr/>
            </a:pPr>
            <a:fld id="{F322EA2C-8DD3-4503-B67A-C427C040246C}" type="slidenum">
              <a:rPr lang="en-US"/>
              <a:pPr>
                <a:defRPr/>
              </a:pPr>
              <a:t>36</a:t>
            </a:fld>
            <a:endParaRPr lang="en-US"/>
          </a:p>
        </p:txBody>
      </p:sp>
      <p:sp>
        <p:nvSpPr>
          <p:cNvPr id="18" name="Rectangle 17"/>
          <p:cNvSpPr>
            <a:spLocks noChangeArrowheads="1"/>
          </p:cNvSpPr>
          <p:nvPr/>
        </p:nvSpPr>
        <p:spPr bwMode="auto">
          <a:xfrm>
            <a:off x="71438" y="5445125"/>
            <a:ext cx="8858250" cy="1447800"/>
          </a:xfrm>
          <a:prstGeom prst="rect">
            <a:avLst/>
          </a:prstGeom>
          <a:noFill/>
          <a:ln w="9525">
            <a:noFill/>
            <a:miter lim="800000"/>
            <a:headEnd/>
            <a:tailEnd/>
          </a:ln>
        </p:spPr>
        <p:txBody>
          <a:bodyPr>
            <a:spAutoFit/>
          </a:bodyPr>
          <a:lstStyle/>
          <a:p>
            <a:pPr marL="901700" lvl="1" indent="-444500" algn="ctr"/>
            <a:r>
              <a:rPr lang="en-US" sz="8800" b="1">
                <a:latin typeface="Akron"/>
              </a:rPr>
              <a:t>QUESTIONS?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0 0  L 0 -0.33333  E" pathEditMode="relative" ptsTypes="">
                                      <p:cBhvr>
                                        <p:cTn id="6" dur="1000" fill="hold"/>
                                        <p:tgtEl>
                                          <p:spTgt spid="1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B3FF1347-5C70-4AEE-924B-D7EF8AC4B650}" type="datetime4">
              <a:rPr lang="it-IT"/>
              <a:pPr>
                <a:defRPr/>
              </a:pPr>
              <a:t>9 luglio 2009</a:t>
            </a:fld>
            <a:endParaRPr lang="en-US"/>
          </a:p>
        </p:txBody>
      </p:sp>
      <p:sp>
        <p:nvSpPr>
          <p:cNvPr id="40963" name="Slide Number Placeholder 4"/>
          <p:cNvSpPr>
            <a:spLocks noGrp="1"/>
          </p:cNvSpPr>
          <p:nvPr>
            <p:ph type="sldNum" sz="quarter" idx="12"/>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709D813C-32E7-4B37-B924-32E11669989C}" type="slidenum">
              <a:rPr lang="en-US"/>
              <a:pPr fontAlgn="base">
                <a:spcBef>
                  <a:spcPct val="0"/>
                </a:spcBef>
                <a:spcAft>
                  <a:spcPct val="0"/>
                </a:spcAft>
                <a:defRPr/>
              </a:pPr>
              <a:t>37</a:t>
            </a:fld>
            <a:endParaRPr lang="en-US"/>
          </a:p>
        </p:txBody>
      </p:sp>
      <p:pic>
        <p:nvPicPr>
          <p:cNvPr id="82947" name="Picture 6" descr="fotolia_283333_300.jpg"/>
          <p:cNvPicPr>
            <a:picLocks noChangeAspect="1"/>
          </p:cNvPicPr>
          <p:nvPr/>
        </p:nvPicPr>
        <p:blipFill>
          <a:blip r:embed="rId3"/>
          <a:srcRect t="20027" r="18903"/>
          <a:stretch>
            <a:fillRect/>
          </a:stretch>
        </p:blipFill>
        <p:spPr bwMode="auto">
          <a:xfrm>
            <a:off x="-357188" y="0"/>
            <a:ext cx="9501188" cy="6858000"/>
          </a:xfrm>
          <a:prstGeom prst="rect">
            <a:avLst/>
          </a:prstGeom>
          <a:noFill/>
          <a:ln w="9525">
            <a:noFill/>
            <a:miter lim="800000"/>
            <a:headEnd/>
            <a:tailEnd/>
          </a:ln>
        </p:spPr>
      </p:pic>
      <p:sp>
        <p:nvSpPr>
          <p:cNvPr id="6" name="Rectangle 5"/>
          <p:cNvSpPr>
            <a:spLocks noChangeArrowheads="1"/>
          </p:cNvSpPr>
          <p:nvPr/>
        </p:nvSpPr>
        <p:spPr bwMode="auto">
          <a:xfrm rot="-501840">
            <a:off x="428625" y="1643063"/>
            <a:ext cx="8929688" cy="1938337"/>
          </a:xfrm>
          <a:prstGeom prst="rect">
            <a:avLst/>
          </a:prstGeom>
          <a:noFill/>
          <a:ln w="9525">
            <a:noFill/>
            <a:miter lim="800000"/>
            <a:headEnd/>
            <a:tailEnd/>
          </a:ln>
        </p:spPr>
        <p:txBody>
          <a:bodyPr>
            <a:spAutoFit/>
          </a:bodyPr>
          <a:lstStyle/>
          <a:p>
            <a:pPr algn="ctr"/>
            <a:r>
              <a:rPr lang="en-US" sz="12000">
                <a:latin typeface="Akron"/>
              </a:rPr>
              <a:t>Thank You!!</a:t>
            </a:r>
          </a:p>
        </p:txBody>
      </p:sp>
      <p:sp>
        <p:nvSpPr>
          <p:cNvPr id="8" name="Rectangle 7"/>
          <p:cNvSpPr>
            <a:spLocks noChangeArrowheads="1"/>
          </p:cNvSpPr>
          <p:nvPr/>
        </p:nvSpPr>
        <p:spPr bwMode="auto">
          <a:xfrm>
            <a:off x="357188" y="5068888"/>
            <a:ext cx="8929687" cy="554037"/>
          </a:xfrm>
          <a:prstGeom prst="rect">
            <a:avLst/>
          </a:prstGeom>
          <a:noFill/>
          <a:ln w="9525">
            <a:noFill/>
            <a:miter lim="800000"/>
            <a:headEnd/>
            <a:tailEnd/>
          </a:ln>
        </p:spPr>
        <p:txBody>
          <a:bodyPr>
            <a:spAutoFit/>
          </a:bodyPr>
          <a:lstStyle/>
          <a:p>
            <a:pPr algn="ctr"/>
            <a:r>
              <a:rPr lang="en-US" sz="3000">
                <a:latin typeface="Akron"/>
              </a:rPr>
              <a:t>francesco.gratton@gmail.com</a:t>
            </a:r>
          </a:p>
        </p:txBody>
      </p:sp>
      <p:sp>
        <p:nvSpPr>
          <p:cNvPr id="9" name="Rectangle 8"/>
          <p:cNvSpPr>
            <a:spLocks noChangeArrowheads="1"/>
          </p:cNvSpPr>
          <p:nvPr/>
        </p:nvSpPr>
        <p:spPr bwMode="auto">
          <a:xfrm>
            <a:off x="357188" y="4518025"/>
            <a:ext cx="8929687" cy="554038"/>
          </a:xfrm>
          <a:prstGeom prst="rect">
            <a:avLst/>
          </a:prstGeom>
          <a:noFill/>
          <a:ln w="9525">
            <a:noFill/>
            <a:miter lim="800000"/>
            <a:headEnd/>
            <a:tailEnd/>
          </a:ln>
        </p:spPr>
        <p:txBody>
          <a:bodyPr>
            <a:spAutoFit/>
          </a:bodyPr>
          <a:lstStyle/>
          <a:p>
            <a:pPr algn="ctr"/>
            <a:r>
              <a:rPr lang="en-US" sz="3000">
                <a:latin typeface="Akron"/>
              </a:rPr>
              <a:t>canutesting@sclingue.esercito.difesa.it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par>
                          <p:cTn id="10" fill="hold">
                            <p:stCondLst>
                              <p:cond delay="44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9"/>
                                        </p:tgtEl>
                                        <p:attrNameLst>
                                          <p:attrName>style.visibility</p:attrName>
                                        </p:attrNameLst>
                                      </p:cBhvr>
                                      <p:to>
                                        <p:strVal val="visible"/>
                                      </p:to>
                                    </p:set>
                                    <p:anim calcmode="discrete" valueType="clr">
                                      <p:cBhvr override="childStyle">
                                        <p:cTn id="13"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9"/>
                                        </p:tgtEl>
                                        <p:attrNameLst>
                                          <p:attrName>fillcolor</p:attrName>
                                        </p:attrNameLst>
                                      </p:cBhvr>
                                      <p:tavLst>
                                        <p:tav tm="0">
                                          <p:val>
                                            <p:clrVal>
                                              <a:schemeClr val="accent2"/>
                                            </p:clrVal>
                                          </p:val>
                                        </p:tav>
                                        <p:tav tm="50000">
                                          <p:val>
                                            <p:clrVal>
                                              <a:schemeClr val="hlink"/>
                                            </p:clrVal>
                                          </p:val>
                                        </p:tav>
                                      </p:tavLst>
                                    </p:anim>
                                    <p:set>
                                      <p:cBhvr>
                                        <p:cTn id="15" dur="80"/>
                                        <p:tgtEl>
                                          <p:spTgt spid="9"/>
                                        </p:tgtEl>
                                        <p:attrNameLst>
                                          <p:attrName>fill.type</p:attrName>
                                        </p:attrNameLst>
                                      </p:cBhvr>
                                      <p:to>
                                        <p:strVal val="solid"/>
                                      </p:to>
                                    </p:set>
                                  </p:childTnLst>
                                </p:cTn>
                              </p:par>
                            </p:childTnLst>
                          </p:cTn>
                        </p:par>
                        <p:par>
                          <p:cTn id="16" fill="hold">
                            <p:stCondLst>
                              <p:cond delay="204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8"/>
                                        </p:tgtEl>
                                        <p:attrNameLst>
                                          <p:attrName>style.visibility</p:attrName>
                                        </p:attrNameLst>
                                      </p:cBhvr>
                                      <p:to>
                                        <p:strVal val="visible"/>
                                      </p:to>
                                    </p:set>
                                    <p:anim calcmode="discrete" valueType="clr">
                                      <p:cBhvr override="childStyle">
                                        <p:cTn id="19"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8"/>
                                        </p:tgtEl>
                                        <p:attrNameLst>
                                          <p:attrName>fillcolor</p:attrName>
                                        </p:attrNameLst>
                                      </p:cBhvr>
                                      <p:tavLst>
                                        <p:tav tm="0">
                                          <p:val>
                                            <p:clrVal>
                                              <a:schemeClr val="accent2"/>
                                            </p:clrVal>
                                          </p:val>
                                        </p:tav>
                                        <p:tav tm="50000">
                                          <p:val>
                                            <p:clrVal>
                                              <a:schemeClr val="hlink"/>
                                            </p:clrVal>
                                          </p:val>
                                        </p:tav>
                                      </p:tavLst>
                                    </p:anim>
                                    <p:set>
                                      <p:cBhvr>
                                        <p:cTn id="21"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quarter" idx="10"/>
          </p:nvPr>
        </p:nvSpPr>
        <p:spPr>
          <a:xfrm>
            <a:off x="71438" y="6492875"/>
            <a:ext cx="1285875" cy="365125"/>
          </a:xfrm>
        </p:spPr>
        <p:txBody>
          <a:bodyPr/>
          <a:lstStyle/>
          <a:p>
            <a:pPr>
              <a:defRPr/>
            </a:pPr>
            <a:fld id="{BBF4F5EE-C536-4A1E-BEA9-35E2ACFEF26C}" type="datetime4">
              <a:rPr lang="it-IT"/>
              <a:pPr>
                <a:defRPr/>
              </a:pPr>
              <a:t>9 luglio 2009</a:t>
            </a:fld>
            <a:endParaRPr lang="en-US" dirty="0"/>
          </a:p>
        </p:txBody>
      </p:sp>
      <p:sp>
        <p:nvSpPr>
          <p:cNvPr id="15363" name="Slide Number Placeholder 8"/>
          <p:cNvSpPr>
            <a:spLocks noGrp="1"/>
          </p:cNvSpPr>
          <p:nvPr>
            <p:ph type="sldNum" sz="quarter" idx="12"/>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2A42CC87-8159-4977-8E45-A21FB795DC29}" type="slidenum">
              <a:rPr lang="en-US"/>
              <a:pPr fontAlgn="base">
                <a:spcBef>
                  <a:spcPct val="0"/>
                </a:spcBef>
                <a:spcAft>
                  <a:spcPct val="0"/>
                </a:spcAft>
                <a:defRPr/>
              </a:pPr>
              <a:t>4</a:t>
            </a:fld>
            <a:endParaRPr lang="en-US" dirty="0"/>
          </a:p>
        </p:txBody>
      </p:sp>
      <p:sp>
        <p:nvSpPr>
          <p:cNvPr id="10" name="Rectangle 9"/>
          <p:cNvSpPr>
            <a:spLocks noChangeArrowheads="1"/>
          </p:cNvSpPr>
          <p:nvPr/>
        </p:nvSpPr>
        <p:spPr bwMode="auto">
          <a:xfrm>
            <a:off x="2622550" y="142875"/>
            <a:ext cx="3921125" cy="769938"/>
          </a:xfrm>
          <a:prstGeom prst="rect">
            <a:avLst/>
          </a:prstGeom>
          <a:noFill/>
          <a:ln w="9525">
            <a:noFill/>
            <a:miter lim="800000"/>
            <a:headEnd/>
            <a:tailEnd/>
          </a:ln>
        </p:spPr>
        <p:txBody>
          <a:bodyPr wrap="none">
            <a:spAutoFit/>
          </a:bodyPr>
          <a:lstStyle/>
          <a:p>
            <a:r>
              <a:rPr lang="en-US" sz="4400" b="1">
                <a:latin typeface="Akron"/>
              </a:rPr>
              <a:t>Background </a:t>
            </a:r>
          </a:p>
        </p:txBody>
      </p:sp>
      <p:sp>
        <p:nvSpPr>
          <p:cNvPr id="11" name="Rectangle 10"/>
          <p:cNvSpPr>
            <a:spLocks noChangeArrowheads="1"/>
          </p:cNvSpPr>
          <p:nvPr/>
        </p:nvSpPr>
        <p:spPr bwMode="auto">
          <a:xfrm>
            <a:off x="3343275" y="142875"/>
            <a:ext cx="5014913" cy="769938"/>
          </a:xfrm>
          <a:prstGeom prst="rect">
            <a:avLst/>
          </a:prstGeom>
          <a:noFill/>
          <a:ln w="9525">
            <a:noFill/>
            <a:miter lim="800000"/>
            <a:headEnd/>
            <a:tailEnd/>
          </a:ln>
        </p:spPr>
        <p:txBody>
          <a:bodyPr>
            <a:spAutoFit/>
          </a:bodyPr>
          <a:lstStyle/>
          <a:p>
            <a:r>
              <a:rPr lang="en-US" sz="4400" b="1">
                <a:latin typeface="Akron"/>
              </a:rPr>
              <a:t>:  TUI vs. JFLT</a:t>
            </a:r>
          </a:p>
        </p:txBody>
      </p:sp>
      <p:sp>
        <p:nvSpPr>
          <p:cNvPr id="6" name="Rectangle 10"/>
          <p:cNvSpPr>
            <a:spLocks noChangeArrowheads="1"/>
          </p:cNvSpPr>
          <p:nvPr/>
        </p:nvSpPr>
        <p:spPr bwMode="auto">
          <a:xfrm>
            <a:off x="1643063" y="1071563"/>
            <a:ext cx="5500687" cy="769937"/>
          </a:xfrm>
          <a:prstGeom prst="rect">
            <a:avLst/>
          </a:prstGeom>
          <a:noFill/>
          <a:ln w="9525">
            <a:noFill/>
            <a:miter lim="800000"/>
            <a:headEnd/>
            <a:tailEnd/>
          </a:ln>
        </p:spPr>
        <p:txBody>
          <a:bodyPr>
            <a:spAutoFit/>
          </a:bodyPr>
          <a:lstStyle/>
          <a:p>
            <a:r>
              <a:rPr lang="it-IT" sz="4400" b="1">
                <a:latin typeface="Akron"/>
              </a:rPr>
              <a:t>September 2006</a:t>
            </a:r>
            <a:endParaRPr lang="en-US" sz="4400" b="1">
              <a:latin typeface="Akron"/>
            </a:endParaRPr>
          </a:p>
        </p:txBody>
      </p:sp>
      <p:pic>
        <p:nvPicPr>
          <p:cNvPr id="7" name="Picture 2"/>
          <p:cNvPicPr>
            <a:picLocks noChangeAspect="1" noChangeArrowheads="1"/>
          </p:cNvPicPr>
          <p:nvPr/>
        </p:nvPicPr>
        <p:blipFill>
          <a:blip r:embed="rId3"/>
          <a:srcRect/>
          <a:stretch>
            <a:fillRect/>
          </a:stretch>
        </p:blipFill>
        <p:spPr bwMode="auto">
          <a:xfrm>
            <a:off x="-4037013" y="2413000"/>
            <a:ext cx="2465388" cy="3808413"/>
          </a:xfrm>
          <a:prstGeom prst="rect">
            <a:avLst/>
          </a:prstGeom>
          <a:noFill/>
          <a:ln w="9525">
            <a:solidFill>
              <a:schemeClr val="tx1"/>
            </a:solidFill>
            <a:miter lim="800000"/>
            <a:headEnd/>
            <a:tailEnd/>
          </a:ln>
        </p:spPr>
      </p:pic>
      <p:grpSp>
        <p:nvGrpSpPr>
          <p:cNvPr id="2" name="Gruppo 16"/>
          <p:cNvGrpSpPr>
            <a:grpSpLocks/>
          </p:cNvGrpSpPr>
          <p:nvPr/>
        </p:nvGrpSpPr>
        <p:grpSpPr bwMode="auto">
          <a:xfrm>
            <a:off x="3343275" y="2413000"/>
            <a:ext cx="3619500" cy="3748088"/>
            <a:chOff x="4938296" y="2412491"/>
            <a:chExt cx="3748504" cy="3748504"/>
          </a:xfrm>
        </p:grpSpPr>
        <p:pic>
          <p:nvPicPr>
            <p:cNvPr id="19466" name="Immagine 15" descr="book.gif"/>
            <p:cNvPicPr>
              <a:picLocks noChangeAspect="1"/>
            </p:cNvPicPr>
            <p:nvPr/>
          </p:nvPicPr>
          <p:blipFill>
            <a:blip r:embed="rId4"/>
            <a:srcRect/>
            <a:stretch>
              <a:fillRect/>
            </a:stretch>
          </p:blipFill>
          <p:spPr bwMode="auto">
            <a:xfrm>
              <a:off x="4938296" y="2412491"/>
              <a:ext cx="3748504" cy="3748504"/>
            </a:xfrm>
            <a:prstGeom prst="rect">
              <a:avLst/>
            </a:prstGeom>
            <a:noFill/>
            <a:ln w="9525">
              <a:noFill/>
              <a:miter lim="800000"/>
              <a:headEnd/>
              <a:tailEnd/>
            </a:ln>
          </p:spPr>
        </p:pic>
        <p:sp>
          <p:nvSpPr>
            <p:cNvPr id="19467" name="CasellaDiTesto 12"/>
            <p:cNvSpPr txBox="1">
              <a:spLocks noChangeArrowheads="1"/>
            </p:cNvSpPr>
            <p:nvPr/>
          </p:nvSpPr>
          <p:spPr bwMode="auto">
            <a:xfrm rot="564016">
              <a:off x="5357818" y="2786058"/>
              <a:ext cx="2428892" cy="2246769"/>
            </a:xfrm>
            <a:prstGeom prst="rect">
              <a:avLst/>
            </a:prstGeom>
            <a:noFill/>
            <a:ln w="9525">
              <a:noFill/>
              <a:miter lim="800000"/>
              <a:headEnd/>
              <a:tailEnd/>
            </a:ln>
          </p:spPr>
          <p:txBody>
            <a:bodyPr>
              <a:spAutoFit/>
            </a:bodyPr>
            <a:lstStyle/>
            <a:p>
              <a:pPr algn="ctr"/>
              <a:r>
                <a:rPr lang="it-IT" sz="3600">
                  <a:latin typeface="Calibri" pitchFamily="34" charset="0"/>
                </a:rPr>
                <a:t>TUI Proficiency test</a:t>
              </a:r>
            </a:p>
            <a:p>
              <a:pPr algn="ctr"/>
              <a:r>
                <a:rPr lang="it-IT" sz="3200">
                  <a:latin typeface="Calibri" pitchFamily="34" charset="0"/>
                </a:rPr>
                <a:t>Since 1995</a:t>
              </a:r>
              <a:endParaRPr lang="en-US" sz="3200">
                <a:latin typeface="Calibri" pitchFamily="34" charset="0"/>
              </a:endParaRPr>
            </a:p>
          </p:txBody>
        </p:sp>
      </p:grpSp>
      <p:pic>
        <p:nvPicPr>
          <p:cNvPr id="12" name="Picture 2"/>
          <p:cNvPicPr>
            <a:picLocks noChangeAspect="1" noChangeArrowheads="1"/>
          </p:cNvPicPr>
          <p:nvPr/>
        </p:nvPicPr>
        <p:blipFill>
          <a:blip r:embed="rId3"/>
          <a:srcRect/>
          <a:stretch>
            <a:fillRect/>
          </a:stretch>
        </p:blipFill>
        <p:spPr bwMode="auto">
          <a:xfrm>
            <a:off x="3892550" y="2406650"/>
            <a:ext cx="2465388" cy="3808413"/>
          </a:xfrm>
          <a:prstGeom prst="rect">
            <a:avLst/>
          </a:prstGeom>
          <a:noFill/>
          <a:ln w="9525">
            <a:solidFill>
              <a:schemeClr val="tx1"/>
            </a:solidFill>
            <a:miter lim="800000"/>
            <a:headEnd/>
            <a:tailEnd/>
          </a:ln>
        </p:spPr>
      </p:pic>
      <p:sp>
        <p:nvSpPr>
          <p:cNvPr id="15" name="Rectangle 14"/>
          <p:cNvSpPr/>
          <p:nvPr/>
        </p:nvSpPr>
        <p:spPr>
          <a:xfrm>
            <a:off x="3786188" y="4214813"/>
            <a:ext cx="2605087" cy="214312"/>
          </a:xfrm>
          <a:prstGeom prst="rect">
            <a:avLst/>
          </a:prstGeom>
          <a:noFill/>
          <a:ln w="381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1000"/>
                                  </p:stCondLst>
                                  <p:childTnLst>
                                    <p:animMotion origin="layout" path="M 4.72222E-6 -1.85185E-6 L -0.28473 -1.85185E-6 " pathEditMode="relative" rAng="0" ptsTypes="AA">
                                      <p:cBhvr>
                                        <p:cTn id="6" dur="2000" fill="hold"/>
                                        <p:tgtEl>
                                          <p:spTgt spid="10"/>
                                        </p:tgtEl>
                                        <p:attrNameLst>
                                          <p:attrName>ppt_x</p:attrName>
                                          <p:attrName>ppt_y</p:attrName>
                                        </p:attrNameLst>
                                      </p:cBhvr>
                                      <p:rCtr x="-142" y="0"/>
                                    </p:animMotion>
                                  </p:childTnLst>
                                </p:cTn>
                              </p:par>
                            </p:childTnLst>
                          </p:cTn>
                        </p:par>
                        <p:par>
                          <p:cTn id="7" fill="hold">
                            <p:stCondLst>
                              <p:cond delay="3000"/>
                            </p:stCondLst>
                            <p:childTnLst>
                              <p:par>
                                <p:cTn id="8" presetID="27" presetClass="entr" presetSubtype="0" fill="hold" grpId="0" nodeType="afterEffect">
                                  <p:stCondLst>
                                    <p:cond delay="0"/>
                                  </p:stCondLst>
                                  <p:iterate type="lt">
                                    <p:tmPct val="50000"/>
                                  </p:iterate>
                                  <p:childTnLst>
                                    <p:set>
                                      <p:cBhvr>
                                        <p:cTn id="9" dur="1" fill="hold">
                                          <p:stCondLst>
                                            <p:cond delay="0"/>
                                          </p:stCondLst>
                                        </p:cTn>
                                        <p:tgtEl>
                                          <p:spTgt spid="11"/>
                                        </p:tgtEl>
                                        <p:attrNameLst>
                                          <p:attrName>style.visibility</p:attrName>
                                        </p:attrNameLst>
                                      </p:cBhvr>
                                      <p:to>
                                        <p:strVal val="visible"/>
                                      </p:to>
                                    </p:set>
                                    <p:anim calcmode="discrete" valueType="clr">
                                      <p:cBhvr override="childStyle">
                                        <p:cTn id="10"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11"/>
                                        </p:tgtEl>
                                        <p:attrNameLst>
                                          <p:attrName>fillcolor</p:attrName>
                                        </p:attrNameLst>
                                      </p:cBhvr>
                                      <p:tavLst>
                                        <p:tav tm="0">
                                          <p:val>
                                            <p:clrVal>
                                              <a:schemeClr val="accent2"/>
                                            </p:clrVal>
                                          </p:val>
                                        </p:tav>
                                        <p:tav tm="50000">
                                          <p:val>
                                            <p:clrVal>
                                              <a:schemeClr val="hlink"/>
                                            </p:clrVal>
                                          </p:val>
                                        </p:tav>
                                      </p:tavLst>
                                    </p:anim>
                                    <p:set>
                                      <p:cBhvr>
                                        <p:cTn id="12" dur="80"/>
                                        <p:tgtEl>
                                          <p:spTgt spid="11"/>
                                        </p:tgtEl>
                                        <p:attrNameLst>
                                          <p:attrName>fill.type</p:attrName>
                                        </p:attrNameLst>
                                      </p:cBhvr>
                                      <p:to>
                                        <p:strVal val="solid"/>
                                      </p:to>
                                    </p:set>
                                  </p:childTnLst>
                                </p:cTn>
                              </p:par>
                            </p:childTnLst>
                          </p:cTn>
                        </p:par>
                        <p:par>
                          <p:cTn id="13" fill="hold">
                            <p:stCondLst>
                              <p:cond delay="3480"/>
                            </p:stCondLst>
                            <p:childTnLst>
                              <p:par>
                                <p:cTn id="14" presetID="10" presetClass="entr" presetSubtype="0" fill="hold" nodeType="afterEffect">
                                  <p:stCondLst>
                                    <p:cond delay="10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2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6"/>
                                        </p:tgtEl>
                                        <p:attrNameLst>
                                          <p:attrName>style.visibility</p:attrName>
                                        </p:attrNameLst>
                                      </p:cBhvr>
                                      <p:to>
                                        <p:strVal val="visible"/>
                                      </p:to>
                                    </p:set>
                                    <p:anim calcmode="discrete" valueType="clr">
                                      <p:cBhvr override="childStyle">
                                        <p:cTn id="21"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6"/>
                                        </p:tgtEl>
                                        <p:attrNameLst>
                                          <p:attrName>fillcolor</p:attrName>
                                        </p:attrNameLst>
                                      </p:cBhvr>
                                      <p:tavLst>
                                        <p:tav tm="0">
                                          <p:val>
                                            <p:clrVal>
                                              <a:schemeClr val="accent2"/>
                                            </p:clrVal>
                                          </p:val>
                                        </p:tav>
                                        <p:tav tm="50000">
                                          <p:val>
                                            <p:clrVal>
                                              <a:schemeClr val="hlink"/>
                                            </p:clrVal>
                                          </p:val>
                                        </p:tav>
                                      </p:tavLst>
                                    </p:anim>
                                    <p:set>
                                      <p:cBhvr>
                                        <p:cTn id="23" dur="80"/>
                                        <p:tgtEl>
                                          <p:spTgt spid="6"/>
                                        </p:tgtEl>
                                        <p:attrNameLst>
                                          <p:attrName>fill.type</p:attrName>
                                        </p:attrNameLst>
                                      </p:cBhvr>
                                      <p:to>
                                        <p:strVal val="solid"/>
                                      </p:to>
                                    </p:set>
                                  </p:childTnLst>
                                </p:cTn>
                              </p:par>
                              <p:par>
                                <p:cTn id="24" presetID="10" presetClass="entr" presetSubtype="0" fill="hold" nodeType="withEffect">
                                  <p:stCondLst>
                                    <p:cond delay="300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cTn>
                              </p:par>
                            </p:childTnLst>
                          </p:cTn>
                        </p:par>
                        <p:par>
                          <p:cTn id="27" fill="hold">
                            <p:stCondLst>
                              <p:cond delay="5000"/>
                            </p:stCondLst>
                            <p:childTnLst>
                              <p:par>
                                <p:cTn id="28" presetID="58" presetClass="path" presetSubtype="0" accel="50000" decel="50000" fill="hold" nodeType="afterEffect">
                                  <p:stCondLst>
                                    <p:cond delay="0"/>
                                  </p:stCondLst>
                                  <p:childTnLst>
                                    <p:animMotion origin="layout" path="M -0.00018 -0.00023 L 0.23246 -0.14375 C 0.28055 -0.17616 0.35382 -0.19468 0.42951 -0.19468 C 0.51666 -0.19468 0.58559 -0.17616 0.63472 -0.14375 L 0.86736 -0.00023 " pathEditMode="relative" rAng="0" ptsTypes="FffFF">
                                      <p:cBhvr>
                                        <p:cTn id="29" dur="3000" fill="hold"/>
                                        <p:tgtEl>
                                          <p:spTgt spid="7"/>
                                        </p:tgtEl>
                                        <p:attrNameLst>
                                          <p:attrName>ppt_x</p:attrName>
                                          <p:attrName>ppt_y</p:attrName>
                                        </p:attrNameLst>
                                      </p:cBhvr>
                                      <p:rCtr x="434" y="-97"/>
                                    </p:animMotion>
                                  </p:childTnLst>
                                </p:cTn>
                              </p:par>
                              <p:par>
                                <p:cTn id="30" presetID="6" presetClass="emph" presetSubtype="0" fill="hold" nodeType="withEffect">
                                  <p:stCondLst>
                                    <p:cond delay="0"/>
                                  </p:stCondLst>
                                  <p:childTnLst>
                                    <p:animScale>
                                      <p:cBhvr>
                                        <p:cTn id="31" dur="2000" fill="hold"/>
                                        <p:tgtEl>
                                          <p:spTgt spid="7"/>
                                        </p:tgtEl>
                                      </p:cBhvr>
                                      <p:by x="120000" y="120000"/>
                                    </p:animScale>
                                  </p:childTnLst>
                                </p:cTn>
                              </p:par>
                              <p:par>
                                <p:cTn id="32" presetID="10" presetClass="exit" presetSubtype="0" fill="hold" nodeType="withEffect">
                                  <p:stCondLst>
                                    <p:cond delay="1000"/>
                                  </p:stCondLst>
                                  <p:childTnLst>
                                    <p:animEffect transition="out" filter="fade">
                                      <p:cBhvr>
                                        <p:cTn id="33" dur="2000"/>
                                        <p:tgtEl>
                                          <p:spTgt spid="2"/>
                                        </p:tgtEl>
                                      </p:cBhvr>
                                    </p:animEffect>
                                    <p:set>
                                      <p:cBhvr>
                                        <p:cTn id="34" dur="1" fill="hold">
                                          <p:stCondLst>
                                            <p:cond delay="1999"/>
                                          </p:stCondLst>
                                        </p:cTn>
                                        <p:tgtEl>
                                          <p:spTgt spid="2"/>
                                        </p:tgtEl>
                                        <p:attrNameLst>
                                          <p:attrName>style.visibility</p:attrName>
                                        </p:attrNameLst>
                                      </p:cBhvr>
                                      <p:to>
                                        <p:strVal val="hidden"/>
                                      </p:to>
                                    </p:set>
                                  </p:childTnLst>
                                </p:cTn>
                              </p:par>
                              <p:par>
                                <p:cTn id="35" presetID="10" presetClass="entr" presetSubtype="0" fill="hold" nodeType="withEffect">
                                  <p:stCondLst>
                                    <p:cond delay="100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2000"/>
                                        <p:tgtEl>
                                          <p:spTgt spid="12"/>
                                        </p:tgtEl>
                                      </p:cBhvr>
                                    </p:animEffect>
                                  </p:childTnLst>
                                </p:cTn>
                              </p:par>
                              <p:par>
                                <p:cTn id="38" presetID="6" presetClass="emph" presetSubtype="0" fill="hold" nodeType="withEffect">
                                  <p:stCondLst>
                                    <p:cond delay="0"/>
                                  </p:stCondLst>
                                  <p:childTnLst>
                                    <p:animScale>
                                      <p:cBhvr>
                                        <p:cTn id="39" dur="2000" fill="hold"/>
                                        <p:tgtEl>
                                          <p:spTgt spid="12"/>
                                        </p:tgtEl>
                                      </p:cBhvr>
                                      <p:by x="120000" y="120000"/>
                                    </p:animScale>
                                  </p:childTnLst>
                                </p:cTn>
                              </p:par>
                            </p:childTnLst>
                          </p:cTn>
                        </p:par>
                        <p:par>
                          <p:cTn id="40" fill="hold">
                            <p:stCondLst>
                              <p:cond delay="8000"/>
                            </p:stCondLst>
                            <p:childTnLst>
                              <p:par>
                                <p:cTn id="41" presetID="4" presetClass="entr" presetSubtype="16"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ox(in)">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6" grpId="0"/>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78375"/>
            <a:ext cx="4572000" cy="1143000"/>
          </a:xfrm>
        </p:spPr>
        <p:txBody>
          <a:bodyPr rtlCol="0">
            <a:normAutofit fontScale="90000"/>
          </a:bodyPr>
          <a:lstStyle/>
          <a:p>
            <a:pPr fontAlgn="auto">
              <a:spcAft>
                <a:spcPts val="0"/>
              </a:spcAft>
              <a:defRPr/>
            </a:pPr>
            <a:r>
              <a:rPr lang="en-US" b="1" dirty="0" smtClean="0">
                <a:latin typeface="Akron" pitchFamily="2" charset="0"/>
              </a:rPr>
              <a:t>Students’ feedback</a:t>
            </a:r>
          </a:p>
        </p:txBody>
      </p:sp>
      <p:sp>
        <p:nvSpPr>
          <p:cNvPr id="4" name="Date Placeholder 3"/>
          <p:cNvSpPr>
            <a:spLocks noGrp="1"/>
          </p:cNvSpPr>
          <p:nvPr>
            <p:ph type="dt" sz="quarter" idx="10"/>
          </p:nvPr>
        </p:nvSpPr>
        <p:spPr/>
        <p:txBody>
          <a:bodyPr/>
          <a:lstStyle/>
          <a:p>
            <a:pPr>
              <a:defRPr/>
            </a:pPr>
            <a:fld id="{8C6C780B-ACC8-49C7-BF68-4ED7EBAFC744}" type="datetime4">
              <a:rPr lang="it-IT"/>
              <a:pPr>
                <a:defRPr/>
              </a:pPr>
              <a:t>9 luglio 2009</a:t>
            </a:fld>
            <a:endParaRPr lang="en-US" dirty="0"/>
          </a:p>
        </p:txBody>
      </p:sp>
      <p:sp>
        <p:nvSpPr>
          <p:cNvPr id="17412" name="Slide Number Placeholder 4"/>
          <p:cNvSpPr>
            <a:spLocks noGrp="1"/>
          </p:cNvSpPr>
          <p:nvPr>
            <p:ph type="sldNum" sz="quarter" idx="12"/>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BE898CFE-4EA6-4C2F-BB14-BBF20A531504}" type="slidenum">
              <a:rPr lang="en-US"/>
              <a:pPr fontAlgn="base">
                <a:spcBef>
                  <a:spcPct val="0"/>
                </a:spcBef>
                <a:spcAft>
                  <a:spcPct val="0"/>
                </a:spcAft>
                <a:defRPr/>
              </a:pPr>
              <a:t>5</a:t>
            </a:fld>
            <a:endParaRPr lang="en-US" dirty="0"/>
          </a:p>
        </p:txBody>
      </p:sp>
      <p:pic>
        <p:nvPicPr>
          <p:cNvPr id="1026" name="Picture 2"/>
          <p:cNvPicPr>
            <a:picLocks noChangeAspect="1" noChangeArrowheads="1"/>
          </p:cNvPicPr>
          <p:nvPr/>
        </p:nvPicPr>
        <p:blipFill>
          <a:blip r:embed="rId3"/>
          <a:srcRect/>
          <a:stretch>
            <a:fillRect/>
          </a:stretch>
        </p:blipFill>
        <p:spPr bwMode="auto">
          <a:xfrm>
            <a:off x="4429125" y="3705225"/>
            <a:ext cx="4643438" cy="3081338"/>
          </a:xfrm>
          <a:prstGeom prst="rect">
            <a:avLst/>
          </a:prstGeom>
          <a:noFill/>
          <a:ln w="9525">
            <a:noFill/>
            <a:miter lim="800000"/>
            <a:headEnd/>
            <a:tailEnd/>
          </a:ln>
        </p:spPr>
      </p:pic>
      <p:pic>
        <p:nvPicPr>
          <p:cNvPr id="6" name="Picture 5" descr="Feedback_Icon.jpg"/>
          <p:cNvPicPr>
            <a:picLocks noChangeAspect="1"/>
          </p:cNvPicPr>
          <p:nvPr/>
        </p:nvPicPr>
        <p:blipFill>
          <a:blip r:embed="rId4"/>
          <a:srcRect/>
          <a:stretch>
            <a:fillRect/>
          </a:stretch>
        </p:blipFill>
        <p:spPr bwMode="auto">
          <a:xfrm>
            <a:off x="71438" y="1417638"/>
            <a:ext cx="2660650" cy="2797175"/>
          </a:xfrm>
          <a:prstGeom prst="rect">
            <a:avLst/>
          </a:prstGeom>
          <a:noFill/>
          <a:ln w="9525">
            <a:noFill/>
            <a:miter lim="800000"/>
            <a:headEnd/>
            <a:tailEnd/>
          </a:ln>
        </p:spPr>
      </p:pic>
      <p:sp>
        <p:nvSpPr>
          <p:cNvPr id="7" name="Title 1"/>
          <p:cNvSpPr txBox="1">
            <a:spLocks/>
          </p:cNvSpPr>
          <p:nvPr/>
        </p:nvSpPr>
        <p:spPr bwMode="auto">
          <a:xfrm>
            <a:off x="2643188" y="2643188"/>
            <a:ext cx="7143750" cy="785812"/>
          </a:xfrm>
          <a:prstGeom prst="rect">
            <a:avLst/>
          </a:prstGeom>
          <a:noFill/>
          <a:ln w="9525">
            <a:noFill/>
            <a:miter lim="800000"/>
            <a:headEnd/>
            <a:tailEnd/>
          </a:ln>
        </p:spPr>
        <p:txBody>
          <a:bodyPr anchor="ctr"/>
          <a:lstStyle/>
          <a:p>
            <a:pPr marL="542925" indent="-542925" defTabSz="457200" fontAlgn="auto">
              <a:spcAft>
                <a:spcPts val="0"/>
              </a:spcAft>
              <a:buFont typeface="Arial" pitchFamily="34" charset="0"/>
              <a:buChar char="•"/>
              <a:defRPr/>
            </a:pPr>
            <a:r>
              <a:rPr lang="en-US" sz="4400" b="1" dirty="0">
                <a:latin typeface="Akron" pitchFamily="2" charset="0"/>
                <a:ea typeface="+mj-ea"/>
                <a:cs typeface="+mj-cs"/>
              </a:rPr>
              <a:t>Concurrent validity</a:t>
            </a:r>
            <a:endParaRPr lang="en-US" sz="4400" b="1" dirty="0">
              <a:latin typeface="Akron" pitchFamily="2" charset="0"/>
              <a:ea typeface="+mj-ea"/>
              <a:cs typeface="+mj-cs"/>
            </a:endParaRPr>
          </a:p>
        </p:txBody>
      </p:sp>
      <p:sp>
        <p:nvSpPr>
          <p:cNvPr id="8" name="Title 1"/>
          <p:cNvSpPr txBox="1">
            <a:spLocks/>
          </p:cNvSpPr>
          <p:nvPr/>
        </p:nvSpPr>
        <p:spPr bwMode="auto">
          <a:xfrm>
            <a:off x="2643188" y="1433513"/>
            <a:ext cx="5524500" cy="703262"/>
          </a:xfrm>
          <a:prstGeom prst="rect">
            <a:avLst/>
          </a:prstGeom>
          <a:noFill/>
          <a:ln w="9525">
            <a:noFill/>
            <a:miter lim="800000"/>
            <a:headEnd/>
            <a:tailEnd/>
          </a:ln>
        </p:spPr>
        <p:txBody>
          <a:bodyPr anchor="ctr"/>
          <a:lstStyle/>
          <a:p>
            <a:pPr marL="444500" indent="-444500" defTabSz="457200" fontAlgn="auto">
              <a:spcAft>
                <a:spcPts val="0"/>
              </a:spcAft>
              <a:buFont typeface="Arial" pitchFamily="34" charset="0"/>
              <a:buChar char="•"/>
              <a:defRPr/>
            </a:pPr>
            <a:r>
              <a:rPr lang="it-IT" sz="4400" b="1" dirty="0" err="1">
                <a:latin typeface="Akron" pitchFamily="2" charset="0"/>
                <a:ea typeface="+mj-ea"/>
                <a:cs typeface="+mj-cs"/>
              </a:rPr>
              <a:t>Reliability</a:t>
            </a:r>
            <a:endParaRPr lang="en-US" sz="4400" b="1" dirty="0">
              <a:latin typeface="Akron" pitchFamily="2" charset="0"/>
              <a:ea typeface="+mj-ea"/>
              <a:cs typeface="+mj-cs"/>
            </a:endParaRPr>
          </a:p>
        </p:txBody>
      </p:sp>
      <p:sp>
        <p:nvSpPr>
          <p:cNvPr id="9" name="Title 1"/>
          <p:cNvSpPr txBox="1">
            <a:spLocks/>
          </p:cNvSpPr>
          <p:nvPr/>
        </p:nvSpPr>
        <p:spPr bwMode="auto">
          <a:xfrm>
            <a:off x="2643188" y="142875"/>
            <a:ext cx="5524500" cy="785813"/>
          </a:xfrm>
          <a:prstGeom prst="rect">
            <a:avLst/>
          </a:prstGeom>
          <a:noFill/>
          <a:ln w="9525">
            <a:noFill/>
            <a:miter lim="800000"/>
            <a:headEnd/>
            <a:tailEnd/>
          </a:ln>
        </p:spPr>
        <p:txBody>
          <a:bodyPr anchor="ctr"/>
          <a:lstStyle/>
          <a:p>
            <a:pPr marL="358775" indent="-358775" defTabSz="457200" fontAlgn="auto">
              <a:spcAft>
                <a:spcPts val="0"/>
              </a:spcAft>
              <a:buFont typeface="Arial" pitchFamily="34" charset="0"/>
              <a:buChar char="•"/>
              <a:defRPr/>
            </a:pPr>
            <a:r>
              <a:rPr lang="it-IT" sz="4400" b="1" dirty="0" err="1">
                <a:latin typeface="Akron" pitchFamily="2" charset="0"/>
                <a:ea typeface="+mj-ea"/>
                <a:cs typeface="+mj-cs"/>
              </a:rPr>
              <a:t>Validity</a:t>
            </a:r>
            <a:endParaRPr lang="en-US" sz="4400" b="1" dirty="0">
              <a:latin typeface="Akron" pitchFamily="2"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100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par>
                          <p:cTn id="10" fill="hold">
                            <p:stCondLst>
                              <p:cond delay="1360"/>
                            </p:stCondLst>
                            <p:childTnLst>
                              <p:par>
                                <p:cTn id="11" presetID="27" presetClass="entr" presetSubtype="0" fill="hold" grpId="0" nodeType="afterEffect">
                                  <p:stCondLst>
                                    <p:cond delay="1500"/>
                                  </p:stCondLst>
                                  <p:iterate type="lt">
                                    <p:tmPct val="50000"/>
                                  </p:iterate>
                                  <p:childTnLst>
                                    <p:set>
                                      <p:cBhvr>
                                        <p:cTn id="12" dur="1" fill="hold">
                                          <p:stCondLst>
                                            <p:cond delay="0"/>
                                          </p:stCondLst>
                                        </p:cTn>
                                        <p:tgtEl>
                                          <p:spTgt spid="8"/>
                                        </p:tgtEl>
                                        <p:attrNameLst>
                                          <p:attrName>style.visibility</p:attrName>
                                        </p:attrNameLst>
                                      </p:cBhvr>
                                      <p:to>
                                        <p:strVal val="visible"/>
                                      </p:to>
                                    </p:set>
                                    <p:anim calcmode="discrete" valueType="clr">
                                      <p:cBhvr override="childStyle">
                                        <p:cTn id="13"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8"/>
                                        </p:tgtEl>
                                        <p:attrNameLst>
                                          <p:attrName>fillcolor</p:attrName>
                                        </p:attrNameLst>
                                      </p:cBhvr>
                                      <p:tavLst>
                                        <p:tav tm="0">
                                          <p:val>
                                            <p:clrVal>
                                              <a:schemeClr val="accent2"/>
                                            </p:clrVal>
                                          </p:val>
                                        </p:tav>
                                        <p:tav tm="50000">
                                          <p:val>
                                            <p:clrVal>
                                              <a:schemeClr val="hlink"/>
                                            </p:clrVal>
                                          </p:val>
                                        </p:tav>
                                      </p:tavLst>
                                    </p:anim>
                                    <p:set>
                                      <p:cBhvr>
                                        <p:cTn id="15" dur="80"/>
                                        <p:tgtEl>
                                          <p:spTgt spid="8"/>
                                        </p:tgtEl>
                                        <p:attrNameLst>
                                          <p:attrName>fill.type</p:attrName>
                                        </p:attrNameLst>
                                      </p:cBhvr>
                                      <p:to>
                                        <p:strVal val="solid"/>
                                      </p:to>
                                    </p:set>
                                  </p:childTnLst>
                                </p:cTn>
                              </p:par>
                            </p:childTnLst>
                          </p:cTn>
                        </p:par>
                        <p:par>
                          <p:cTn id="16" fill="hold">
                            <p:stCondLst>
                              <p:cond delay="3340"/>
                            </p:stCondLst>
                            <p:childTnLst>
                              <p:par>
                                <p:cTn id="17" presetID="27" presetClass="entr" presetSubtype="0" fill="hold" grpId="0" nodeType="afterEffect">
                                  <p:stCondLst>
                                    <p:cond delay="1500"/>
                                  </p:stCondLst>
                                  <p:iterate type="lt">
                                    <p:tmPct val="50000"/>
                                  </p:iterate>
                                  <p:childTnLst>
                                    <p:set>
                                      <p:cBhvr>
                                        <p:cTn id="18" dur="1" fill="hold">
                                          <p:stCondLst>
                                            <p:cond delay="0"/>
                                          </p:stCondLst>
                                        </p:cTn>
                                        <p:tgtEl>
                                          <p:spTgt spid="7"/>
                                        </p:tgtEl>
                                        <p:attrNameLst>
                                          <p:attrName>style.visibility</p:attrName>
                                        </p:attrNameLst>
                                      </p:cBhvr>
                                      <p:to>
                                        <p:strVal val="visible"/>
                                      </p:to>
                                    </p:set>
                                    <p:anim calcmode="discrete" valueType="clr">
                                      <p:cBhvr override="childStyle">
                                        <p:cTn id="19"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7"/>
                                        </p:tgtEl>
                                        <p:attrNameLst>
                                          <p:attrName>fillcolor</p:attrName>
                                        </p:attrNameLst>
                                      </p:cBhvr>
                                      <p:tavLst>
                                        <p:tav tm="0">
                                          <p:val>
                                            <p:clrVal>
                                              <a:schemeClr val="accent2"/>
                                            </p:clrVal>
                                          </p:val>
                                        </p:tav>
                                        <p:tav tm="50000">
                                          <p:val>
                                            <p:clrVal>
                                              <a:schemeClr val="hlink"/>
                                            </p:clrVal>
                                          </p:val>
                                        </p:tav>
                                      </p:tavLst>
                                    </p:anim>
                                    <p:set>
                                      <p:cBhvr>
                                        <p:cTn id="21" dur="80"/>
                                        <p:tgtEl>
                                          <p:spTgt spid="7"/>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2"/>
                                        </p:tgtEl>
                                        <p:attrNameLst>
                                          <p:attrName>style.visibility</p:attrName>
                                        </p:attrNameLst>
                                      </p:cBhvr>
                                      <p:to>
                                        <p:strVal val="visible"/>
                                      </p:to>
                                    </p:set>
                                    <p:anim calcmode="discrete" valueType="clr">
                                      <p:cBhvr override="childStyle">
                                        <p:cTn id="26"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2"/>
                                        </p:tgtEl>
                                        <p:attrNameLst>
                                          <p:attrName>fillcolor</p:attrName>
                                        </p:attrNameLst>
                                      </p:cBhvr>
                                      <p:tavLst>
                                        <p:tav tm="0">
                                          <p:val>
                                            <p:clrVal>
                                              <a:schemeClr val="accent2"/>
                                            </p:clrVal>
                                          </p:val>
                                        </p:tav>
                                        <p:tav tm="50000">
                                          <p:val>
                                            <p:clrVal>
                                              <a:schemeClr val="hlink"/>
                                            </p:clrVal>
                                          </p:val>
                                        </p:tav>
                                      </p:tavLst>
                                    </p:anim>
                                    <p:set>
                                      <p:cBhvr>
                                        <p:cTn id="28" dur="80"/>
                                        <p:tgtEl>
                                          <p:spTgt spid="2"/>
                                        </p:tgtEl>
                                        <p:attrNameLst>
                                          <p:attrName>fill.type</p:attrName>
                                        </p:attrNameLst>
                                      </p:cBhvr>
                                      <p:to>
                                        <p:strVal val="solid"/>
                                      </p:to>
                                    </p:set>
                                  </p:childTnLst>
                                </p:cTn>
                              </p:par>
                            </p:childTnLst>
                          </p:cTn>
                        </p:par>
                        <p:par>
                          <p:cTn id="29" fill="hold">
                            <p:stCondLst>
                              <p:cond delay="720"/>
                            </p:stCondLst>
                            <p:childTnLst>
                              <p:par>
                                <p:cTn id="30" presetID="9"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1000"/>
                                        <p:tgtEl>
                                          <p:spTgt spid="6"/>
                                        </p:tgtEl>
                                      </p:cBhvr>
                                    </p:animEffect>
                                  </p:childTnLst>
                                </p:cTn>
                              </p:par>
                            </p:childTnLst>
                          </p:cTn>
                        </p:par>
                        <p:par>
                          <p:cTn id="33" fill="hold">
                            <p:stCondLst>
                              <p:cond delay="1720"/>
                            </p:stCondLst>
                            <p:childTnLst>
                              <p:par>
                                <p:cTn id="34" presetID="9" presetClass="entr" presetSubtype="0" fill="hold" nodeType="afterEffect">
                                  <p:stCondLst>
                                    <p:cond delay="0"/>
                                  </p:stCondLst>
                                  <p:childTnLst>
                                    <p:set>
                                      <p:cBhvr>
                                        <p:cTn id="35" dur="1" fill="hold">
                                          <p:stCondLst>
                                            <p:cond delay="0"/>
                                          </p:stCondLst>
                                        </p:cTn>
                                        <p:tgtEl>
                                          <p:spTgt spid="1026"/>
                                        </p:tgtEl>
                                        <p:attrNameLst>
                                          <p:attrName>style.visibility</p:attrName>
                                        </p:attrNameLst>
                                      </p:cBhvr>
                                      <p:to>
                                        <p:strVal val="visible"/>
                                      </p:to>
                                    </p:set>
                                    <p:animEffect transition="in" filter="dissolve">
                                      <p:cBhvr>
                                        <p:cTn id="36"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ook_open-2.jpg"/>
          <p:cNvPicPr>
            <a:picLocks noChangeAspect="1"/>
          </p:cNvPicPr>
          <p:nvPr/>
        </p:nvPicPr>
        <p:blipFill>
          <a:blip r:embed="rId3" cstate="print"/>
          <a:srcRect b="14426"/>
          <a:stretch>
            <a:fillRect/>
          </a:stretch>
        </p:blipFill>
        <p:spPr>
          <a:xfrm>
            <a:off x="42629" y="0"/>
            <a:ext cx="8644171" cy="685802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4" name="Date Placeholder 3"/>
          <p:cNvSpPr>
            <a:spLocks noGrp="1"/>
          </p:cNvSpPr>
          <p:nvPr>
            <p:ph type="dt" sz="quarter" idx="10"/>
          </p:nvPr>
        </p:nvSpPr>
        <p:spPr>
          <a:xfrm>
            <a:off x="-12163425" y="3043238"/>
            <a:ext cx="1400175" cy="365125"/>
          </a:xfrm>
        </p:spPr>
        <p:txBody>
          <a:bodyPr/>
          <a:lstStyle/>
          <a:p>
            <a:pPr>
              <a:defRPr/>
            </a:pPr>
            <a:fld id="{3A2A3F14-BCC4-435B-949F-CC5410282851}" type="datetime4">
              <a:rPr lang="it-IT"/>
              <a:pPr>
                <a:defRPr/>
              </a:pPr>
              <a:t>9 luglio 2009</a:t>
            </a:fld>
            <a:endParaRPr lang="en-US" dirty="0"/>
          </a:p>
        </p:txBody>
      </p:sp>
      <p:sp>
        <p:nvSpPr>
          <p:cNvPr id="18436" name="Slide Number Placeholder 4"/>
          <p:cNvSpPr>
            <a:spLocks noGrp="1"/>
          </p:cNvSpPr>
          <p:nvPr>
            <p:ph type="sldNum" sz="quarter" idx="12"/>
          </p:nvPr>
        </p:nvSpPr>
        <p:spPr bwMode="auto">
          <a:xfrm>
            <a:off x="-4090988" y="3043238"/>
            <a:ext cx="542925" cy="365125"/>
          </a:xfrm>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06AC268-7314-46E3-8758-AB259D23238E}" type="slidenum">
              <a:rPr lang="en-US"/>
              <a:pPr fontAlgn="base">
                <a:spcBef>
                  <a:spcPct val="0"/>
                </a:spcBef>
                <a:spcAft>
                  <a:spcPct val="0"/>
                </a:spcAft>
                <a:defRPr/>
              </a:pPr>
              <a:t>6</a:t>
            </a:fld>
            <a:endParaRPr lang="en-US" dirty="0"/>
          </a:p>
        </p:txBody>
      </p:sp>
      <p:pic>
        <p:nvPicPr>
          <p:cNvPr id="14" name="Picture 13" descr="UN-LOGO copy.jpg"/>
          <p:cNvPicPr>
            <a:picLocks noChangeAspect="1"/>
          </p:cNvPicPr>
          <p:nvPr/>
        </p:nvPicPr>
        <p:blipFill>
          <a:blip r:embed="rId4"/>
          <a:srcRect/>
          <a:stretch>
            <a:fillRect/>
          </a:stretch>
        </p:blipFill>
        <p:spPr bwMode="auto">
          <a:xfrm>
            <a:off x="792163" y="3389313"/>
            <a:ext cx="1422400" cy="1420812"/>
          </a:xfrm>
          <a:prstGeom prst="rect">
            <a:avLst/>
          </a:prstGeom>
          <a:noFill/>
          <a:ln w="9525">
            <a:noFill/>
            <a:miter lim="800000"/>
            <a:headEnd/>
            <a:tailEnd/>
          </a:ln>
        </p:spPr>
      </p:pic>
      <p:pic>
        <p:nvPicPr>
          <p:cNvPr id="10" name="Picture 9" descr="ttt_panther_tank.jpg"/>
          <p:cNvPicPr>
            <a:picLocks noChangeAspect="1"/>
          </p:cNvPicPr>
          <p:nvPr/>
        </p:nvPicPr>
        <p:blipFill>
          <a:blip r:embed="rId5"/>
          <a:srcRect t="25000" b="25000"/>
          <a:stretch>
            <a:fillRect/>
          </a:stretch>
        </p:blipFill>
        <p:spPr bwMode="auto">
          <a:xfrm>
            <a:off x="357188" y="4621213"/>
            <a:ext cx="2762250" cy="993775"/>
          </a:xfrm>
          <a:prstGeom prst="rect">
            <a:avLst/>
          </a:prstGeom>
          <a:noFill/>
          <a:ln w="9525">
            <a:noFill/>
            <a:miter lim="800000"/>
            <a:headEnd/>
            <a:tailEnd/>
          </a:ln>
        </p:spPr>
      </p:pic>
      <p:sp>
        <p:nvSpPr>
          <p:cNvPr id="17" name="Rectangle 16"/>
          <p:cNvSpPr>
            <a:spLocks noChangeArrowheads="1"/>
          </p:cNvSpPr>
          <p:nvPr/>
        </p:nvSpPr>
        <p:spPr bwMode="auto">
          <a:xfrm>
            <a:off x="1143000" y="220663"/>
            <a:ext cx="7043738" cy="708025"/>
          </a:xfrm>
          <a:prstGeom prst="rect">
            <a:avLst/>
          </a:prstGeom>
          <a:noFill/>
          <a:ln w="9525">
            <a:noFill/>
            <a:miter lim="800000"/>
            <a:headEnd/>
            <a:tailEnd/>
          </a:ln>
        </p:spPr>
        <p:txBody>
          <a:bodyPr wrap="none">
            <a:spAutoFit/>
          </a:bodyPr>
          <a:lstStyle/>
          <a:p>
            <a:r>
              <a:rPr lang="en-US" sz="4000" b="1">
                <a:latin typeface="Akron"/>
              </a:rPr>
              <a:t>PROFESSIONAL MATTERS</a:t>
            </a:r>
            <a:endParaRPr lang="it-IT" sz="4000" b="1">
              <a:latin typeface="Akron"/>
            </a:endParaRPr>
          </a:p>
        </p:txBody>
      </p:sp>
      <p:pic>
        <p:nvPicPr>
          <p:cNvPr id="2" name="Picture 2" descr="G:\presentazione bilc JJ\ORD_G36_w_AG36_Spanish_Soldier_lg.jpg"/>
          <p:cNvPicPr>
            <a:picLocks noChangeAspect="1" noChangeArrowheads="1"/>
          </p:cNvPicPr>
          <p:nvPr/>
        </p:nvPicPr>
        <p:blipFill>
          <a:blip r:embed="rId6"/>
          <a:srcRect/>
          <a:stretch>
            <a:fillRect/>
          </a:stretch>
        </p:blipFill>
        <p:spPr bwMode="auto">
          <a:xfrm>
            <a:off x="4976813" y="1450975"/>
            <a:ext cx="2578100" cy="1682750"/>
          </a:xfrm>
          <a:prstGeom prst="rect">
            <a:avLst/>
          </a:prstGeom>
          <a:noFill/>
          <a:ln w="9525">
            <a:noFill/>
            <a:miter lim="800000"/>
            <a:headEnd/>
            <a:tailEnd/>
          </a:ln>
        </p:spPr>
      </p:pic>
      <p:pic>
        <p:nvPicPr>
          <p:cNvPr id="18" name="Immagine 17" descr="ship.jpg"/>
          <p:cNvPicPr>
            <a:picLocks noChangeAspect="1"/>
          </p:cNvPicPr>
          <p:nvPr/>
        </p:nvPicPr>
        <p:blipFill>
          <a:blip r:embed="rId7"/>
          <a:srcRect/>
          <a:stretch>
            <a:fillRect/>
          </a:stretch>
        </p:blipFill>
        <p:spPr bwMode="auto">
          <a:xfrm>
            <a:off x="3327400" y="4210050"/>
            <a:ext cx="2938463" cy="1663700"/>
          </a:xfrm>
          <a:prstGeom prst="rect">
            <a:avLst/>
          </a:prstGeom>
          <a:noFill/>
          <a:ln w="9525">
            <a:noFill/>
            <a:miter lim="800000"/>
            <a:headEnd/>
            <a:tailEnd/>
          </a:ln>
        </p:spPr>
      </p:pic>
      <p:pic>
        <p:nvPicPr>
          <p:cNvPr id="19" name="Immagine 18" descr="mappa.jpg"/>
          <p:cNvPicPr>
            <a:picLocks noChangeAspect="1"/>
          </p:cNvPicPr>
          <p:nvPr/>
        </p:nvPicPr>
        <p:blipFill>
          <a:blip r:embed="rId8"/>
          <a:srcRect/>
          <a:stretch>
            <a:fillRect/>
          </a:stretch>
        </p:blipFill>
        <p:spPr bwMode="auto">
          <a:xfrm>
            <a:off x="2362200" y="3133725"/>
            <a:ext cx="1127125" cy="1487488"/>
          </a:xfrm>
          <a:prstGeom prst="rect">
            <a:avLst/>
          </a:prstGeom>
          <a:noFill/>
          <a:ln w="9525">
            <a:noFill/>
            <a:miter lim="800000"/>
            <a:headEnd/>
            <a:tailEnd/>
          </a:ln>
        </p:spPr>
      </p:pic>
      <p:pic>
        <p:nvPicPr>
          <p:cNvPr id="1028" name="Picture 4"/>
          <p:cNvPicPr>
            <a:picLocks noChangeAspect="1" noChangeArrowheads="1"/>
          </p:cNvPicPr>
          <p:nvPr/>
        </p:nvPicPr>
        <p:blipFill>
          <a:blip r:embed="rId9"/>
          <a:srcRect/>
          <a:stretch>
            <a:fillRect/>
          </a:stretch>
        </p:blipFill>
        <p:spPr bwMode="auto">
          <a:xfrm>
            <a:off x="3557588" y="2668588"/>
            <a:ext cx="2157412" cy="1541462"/>
          </a:xfrm>
          <a:prstGeom prst="rect">
            <a:avLst/>
          </a:prstGeom>
          <a:noFill/>
          <a:ln w="9525">
            <a:noFill/>
            <a:miter lim="800000"/>
            <a:headEnd/>
            <a:tailEnd/>
          </a:ln>
        </p:spPr>
      </p:pic>
      <p:pic>
        <p:nvPicPr>
          <p:cNvPr id="7" name="Picture 4" descr="G:\presentazione bilc JJ\soldier.jpg"/>
          <p:cNvPicPr>
            <a:picLocks noChangeAspect="1" noChangeArrowheads="1"/>
          </p:cNvPicPr>
          <p:nvPr/>
        </p:nvPicPr>
        <p:blipFill>
          <a:blip r:embed="rId10"/>
          <a:srcRect/>
          <a:stretch>
            <a:fillRect/>
          </a:stretch>
        </p:blipFill>
        <p:spPr bwMode="auto">
          <a:xfrm>
            <a:off x="5715000" y="2811463"/>
            <a:ext cx="2336800" cy="1735137"/>
          </a:xfrm>
          <a:prstGeom prst="rect">
            <a:avLst/>
          </a:prstGeom>
          <a:noFill/>
          <a:ln w="9525">
            <a:noFill/>
            <a:miter lim="800000"/>
            <a:headEnd/>
            <a:tailEnd/>
          </a:ln>
        </p:spPr>
      </p:pic>
      <p:pic>
        <p:nvPicPr>
          <p:cNvPr id="1029" name="Picture 5" descr="G:\presentazione bilc JJ\nato flag.jpg"/>
          <p:cNvPicPr>
            <a:picLocks noChangeAspect="1" noChangeArrowheads="1"/>
          </p:cNvPicPr>
          <p:nvPr/>
        </p:nvPicPr>
        <p:blipFill>
          <a:blip r:embed="rId11"/>
          <a:srcRect/>
          <a:stretch>
            <a:fillRect/>
          </a:stretch>
        </p:blipFill>
        <p:spPr bwMode="auto">
          <a:xfrm>
            <a:off x="6265863" y="4427538"/>
            <a:ext cx="1920875" cy="1443037"/>
          </a:xfrm>
          <a:prstGeom prst="rect">
            <a:avLst/>
          </a:prstGeom>
          <a:noFill/>
          <a:ln w="9525">
            <a:noFill/>
            <a:miter lim="800000"/>
            <a:headEnd/>
            <a:tailEnd/>
          </a:ln>
        </p:spPr>
      </p:pic>
      <p:pic>
        <p:nvPicPr>
          <p:cNvPr id="8" name="Picture 6" descr="G:\presentazione bilc JJ\unhcr.jpg"/>
          <p:cNvPicPr>
            <a:picLocks noChangeAspect="1" noChangeArrowheads="1"/>
          </p:cNvPicPr>
          <p:nvPr/>
        </p:nvPicPr>
        <p:blipFill>
          <a:blip r:embed="rId12"/>
          <a:srcRect/>
          <a:stretch>
            <a:fillRect/>
          </a:stretch>
        </p:blipFill>
        <p:spPr bwMode="auto">
          <a:xfrm>
            <a:off x="3738563" y="1685925"/>
            <a:ext cx="1238250" cy="1447800"/>
          </a:xfrm>
          <a:prstGeom prst="rect">
            <a:avLst/>
          </a:prstGeom>
          <a:noFill/>
          <a:ln w="9525">
            <a:noFill/>
            <a:miter lim="800000"/>
            <a:headEnd/>
            <a:tailEnd/>
          </a:ln>
        </p:spPr>
      </p:pic>
      <p:pic>
        <p:nvPicPr>
          <p:cNvPr id="1031" name="Picture 7" descr="G:\presentazione bilc JJ\donnesoldato.jpg"/>
          <p:cNvPicPr>
            <a:picLocks noChangeAspect="1" noChangeArrowheads="1"/>
          </p:cNvPicPr>
          <p:nvPr/>
        </p:nvPicPr>
        <p:blipFill>
          <a:blip r:embed="rId13"/>
          <a:srcRect/>
          <a:stretch>
            <a:fillRect/>
          </a:stretch>
        </p:blipFill>
        <p:spPr bwMode="auto">
          <a:xfrm>
            <a:off x="1366838" y="1450975"/>
            <a:ext cx="2190750" cy="1524000"/>
          </a:xfrm>
          <a:prstGeom prst="rect">
            <a:avLst/>
          </a:prstGeom>
          <a:noFill/>
          <a:ln w="9525">
            <a:noFill/>
            <a:miter lim="800000"/>
            <a:headEnd/>
            <a:tailEnd/>
          </a:ln>
        </p:spPr>
      </p:pic>
      <p:pic>
        <p:nvPicPr>
          <p:cNvPr id="15" name="Picture 14" descr="osce.jpg"/>
          <p:cNvPicPr>
            <a:picLocks noChangeAspect="1"/>
          </p:cNvPicPr>
          <p:nvPr/>
        </p:nvPicPr>
        <p:blipFill>
          <a:blip r:embed="rId14"/>
          <a:srcRect/>
          <a:stretch>
            <a:fillRect/>
          </a:stretch>
        </p:blipFill>
        <p:spPr bwMode="auto">
          <a:xfrm>
            <a:off x="1000125" y="2928938"/>
            <a:ext cx="1981200" cy="612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2500"/>
                                  </p:stCondLst>
                                  <p:iterate type="lt">
                                    <p:tmPct val="50000"/>
                                  </p:iterate>
                                  <p:childTnLst>
                                    <p:set>
                                      <p:cBhvr>
                                        <p:cTn id="6" dur="1" fill="hold">
                                          <p:stCondLst>
                                            <p:cond delay="0"/>
                                          </p:stCondLst>
                                        </p:cTn>
                                        <p:tgtEl>
                                          <p:spTgt spid="17"/>
                                        </p:tgtEl>
                                        <p:attrNameLst>
                                          <p:attrName>style.visibility</p:attrName>
                                        </p:attrNameLst>
                                      </p:cBhvr>
                                      <p:to>
                                        <p:strVal val="visible"/>
                                      </p:to>
                                    </p:set>
                                    <p:anim calcmode="discrete" valueType="clr">
                                      <p:cBhvr override="childStyle">
                                        <p:cTn id="7"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
                                        </p:tgtEl>
                                        <p:attrNameLst>
                                          <p:attrName>fillcolor</p:attrName>
                                        </p:attrNameLst>
                                      </p:cBhvr>
                                      <p:tavLst>
                                        <p:tav tm="0">
                                          <p:val>
                                            <p:clrVal>
                                              <a:schemeClr val="accent2"/>
                                            </p:clrVal>
                                          </p:val>
                                        </p:tav>
                                        <p:tav tm="50000">
                                          <p:val>
                                            <p:clrVal>
                                              <a:schemeClr val="hlink"/>
                                            </p:clrVal>
                                          </p:val>
                                        </p:tav>
                                      </p:tavLst>
                                    </p:anim>
                                    <p:set>
                                      <p:cBhvr>
                                        <p:cTn id="9" dur="80"/>
                                        <p:tgtEl>
                                          <p:spTgt spid="17"/>
                                        </p:tgtEl>
                                        <p:attrNameLst>
                                          <p:attrName>fill.type</p:attrName>
                                        </p:attrNameLst>
                                      </p:cBhvr>
                                      <p:to>
                                        <p:strVal val="solid"/>
                                      </p:to>
                                    </p:set>
                                  </p:childTnLst>
                                </p:cTn>
                              </p:par>
                            </p:childTnLst>
                          </p:cTn>
                        </p:par>
                        <p:par>
                          <p:cTn id="10" fill="hold">
                            <p:stCondLst>
                              <p:cond delay="3300"/>
                            </p:stCondLst>
                            <p:childTnLst>
                              <p:par>
                                <p:cTn id="11" presetID="9" presetClass="entr" presetSubtype="0" fill="hold" nodeType="afterEffect">
                                  <p:stCondLst>
                                    <p:cond delay="250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childTnLst>
                          </p:cTn>
                        </p:par>
                        <p:par>
                          <p:cTn id="14" fill="hold">
                            <p:stCondLst>
                              <p:cond delay="6300"/>
                            </p:stCondLst>
                            <p:childTnLst>
                              <p:par>
                                <p:cTn id="15" presetID="53" presetClass="entr" presetSubtype="0" fill="hold" nodeType="afterEffect">
                                  <p:stCondLst>
                                    <p:cond delay="250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9300"/>
                            </p:stCondLst>
                            <p:childTnLst>
                              <p:par>
                                <p:cTn id="21" presetID="53" presetClass="entr" presetSubtype="0" fill="hold" nodeType="afterEffect">
                                  <p:stCondLst>
                                    <p:cond delay="25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12300"/>
                            </p:stCondLst>
                            <p:childTnLst>
                              <p:par>
                                <p:cTn id="27" presetID="9" presetClass="entr" presetSubtype="0" fill="hold" nodeType="afterEffect">
                                  <p:stCondLst>
                                    <p:cond delay="2500"/>
                                  </p:stCondLst>
                                  <p:childTnLst>
                                    <p:set>
                                      <p:cBhvr>
                                        <p:cTn id="28" dur="1" fill="hold">
                                          <p:stCondLst>
                                            <p:cond delay="0"/>
                                          </p:stCondLst>
                                        </p:cTn>
                                        <p:tgtEl>
                                          <p:spTgt spid="1028"/>
                                        </p:tgtEl>
                                        <p:attrNameLst>
                                          <p:attrName>style.visibility</p:attrName>
                                        </p:attrNameLst>
                                      </p:cBhvr>
                                      <p:to>
                                        <p:strVal val="visible"/>
                                      </p:to>
                                    </p:set>
                                    <p:animEffect transition="in" filter="dissolve">
                                      <p:cBhvr>
                                        <p:cTn id="29" dur="500"/>
                                        <p:tgtEl>
                                          <p:spTgt spid="1028"/>
                                        </p:tgtEl>
                                      </p:cBhvr>
                                    </p:animEffect>
                                  </p:childTnLst>
                                </p:cTn>
                              </p:par>
                            </p:childTnLst>
                          </p:cTn>
                        </p:par>
                        <p:par>
                          <p:cTn id="30" fill="hold">
                            <p:stCondLst>
                              <p:cond delay="15300"/>
                            </p:stCondLst>
                            <p:childTnLst>
                              <p:par>
                                <p:cTn id="31" presetID="10" presetClass="entr" presetSubtype="0" fill="hold" nodeType="afterEffect">
                                  <p:stCondLst>
                                    <p:cond delay="250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par>
                          <p:cTn id="34" fill="hold">
                            <p:stCondLst>
                              <p:cond delay="18300"/>
                            </p:stCondLst>
                            <p:childTnLst>
                              <p:par>
                                <p:cTn id="35" presetID="10" presetClass="entr" presetSubtype="0" fill="hold" nodeType="afterEffect">
                                  <p:stCondLst>
                                    <p:cond delay="250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par>
                          <p:cTn id="38" fill="hold">
                            <p:stCondLst>
                              <p:cond delay="21300"/>
                            </p:stCondLst>
                            <p:childTnLst>
                              <p:par>
                                <p:cTn id="39" presetID="9" presetClass="entr" presetSubtype="0" fill="hold" nodeType="afterEffect">
                                  <p:stCondLst>
                                    <p:cond delay="2500"/>
                                  </p:stCondLst>
                                  <p:childTnLst>
                                    <p:set>
                                      <p:cBhvr>
                                        <p:cTn id="40" dur="1" fill="hold">
                                          <p:stCondLst>
                                            <p:cond delay="0"/>
                                          </p:stCondLst>
                                        </p:cTn>
                                        <p:tgtEl>
                                          <p:spTgt spid="2"/>
                                        </p:tgtEl>
                                        <p:attrNameLst>
                                          <p:attrName>style.visibility</p:attrName>
                                        </p:attrNameLst>
                                      </p:cBhvr>
                                      <p:to>
                                        <p:strVal val="visible"/>
                                      </p:to>
                                    </p:set>
                                    <p:animEffect transition="in" filter="dissolve">
                                      <p:cBhvr>
                                        <p:cTn id="41" dur="500"/>
                                        <p:tgtEl>
                                          <p:spTgt spid="2"/>
                                        </p:tgtEl>
                                      </p:cBhvr>
                                    </p:animEffect>
                                  </p:childTnLst>
                                </p:cTn>
                              </p:par>
                            </p:childTnLst>
                          </p:cTn>
                        </p:par>
                        <p:par>
                          <p:cTn id="42" fill="hold">
                            <p:stCondLst>
                              <p:cond delay="24300"/>
                            </p:stCondLst>
                            <p:childTnLst>
                              <p:par>
                                <p:cTn id="43" presetID="9" presetClass="entr" presetSubtype="0" fill="hold" nodeType="afterEffect">
                                  <p:stCondLst>
                                    <p:cond delay="2500"/>
                                  </p:stCondLst>
                                  <p:childTnLst>
                                    <p:set>
                                      <p:cBhvr>
                                        <p:cTn id="44" dur="1" fill="hold">
                                          <p:stCondLst>
                                            <p:cond delay="0"/>
                                          </p:stCondLst>
                                        </p:cTn>
                                        <p:tgtEl>
                                          <p:spTgt spid="7"/>
                                        </p:tgtEl>
                                        <p:attrNameLst>
                                          <p:attrName>style.visibility</p:attrName>
                                        </p:attrNameLst>
                                      </p:cBhvr>
                                      <p:to>
                                        <p:strVal val="visible"/>
                                      </p:to>
                                    </p:set>
                                    <p:animEffect transition="in" filter="dissolve">
                                      <p:cBhvr>
                                        <p:cTn id="45" dur="500"/>
                                        <p:tgtEl>
                                          <p:spTgt spid="7"/>
                                        </p:tgtEl>
                                      </p:cBhvr>
                                    </p:animEffect>
                                  </p:childTnLst>
                                </p:cTn>
                              </p:par>
                            </p:childTnLst>
                          </p:cTn>
                        </p:par>
                        <p:par>
                          <p:cTn id="46" fill="hold">
                            <p:stCondLst>
                              <p:cond delay="27300"/>
                            </p:stCondLst>
                            <p:childTnLst>
                              <p:par>
                                <p:cTn id="47" presetID="9" presetClass="entr" presetSubtype="0" fill="hold" nodeType="afterEffect">
                                  <p:stCondLst>
                                    <p:cond delay="2500"/>
                                  </p:stCondLst>
                                  <p:childTnLst>
                                    <p:set>
                                      <p:cBhvr>
                                        <p:cTn id="48" dur="1" fill="hold">
                                          <p:stCondLst>
                                            <p:cond delay="0"/>
                                          </p:stCondLst>
                                        </p:cTn>
                                        <p:tgtEl>
                                          <p:spTgt spid="1029"/>
                                        </p:tgtEl>
                                        <p:attrNameLst>
                                          <p:attrName>style.visibility</p:attrName>
                                        </p:attrNameLst>
                                      </p:cBhvr>
                                      <p:to>
                                        <p:strVal val="visible"/>
                                      </p:to>
                                    </p:set>
                                    <p:animEffect transition="in" filter="dissolve">
                                      <p:cBhvr>
                                        <p:cTn id="49" dur="500"/>
                                        <p:tgtEl>
                                          <p:spTgt spid="1029"/>
                                        </p:tgtEl>
                                      </p:cBhvr>
                                    </p:animEffect>
                                  </p:childTnLst>
                                </p:cTn>
                              </p:par>
                            </p:childTnLst>
                          </p:cTn>
                        </p:par>
                        <p:par>
                          <p:cTn id="50" fill="hold">
                            <p:stCondLst>
                              <p:cond delay="30300"/>
                            </p:stCondLst>
                            <p:childTnLst>
                              <p:par>
                                <p:cTn id="51" presetID="9" presetClass="entr" presetSubtype="0" fill="hold" nodeType="afterEffect">
                                  <p:stCondLst>
                                    <p:cond delay="2500"/>
                                  </p:stCondLst>
                                  <p:childTnLst>
                                    <p:set>
                                      <p:cBhvr>
                                        <p:cTn id="52" dur="1" fill="hold">
                                          <p:stCondLst>
                                            <p:cond delay="0"/>
                                          </p:stCondLst>
                                        </p:cTn>
                                        <p:tgtEl>
                                          <p:spTgt spid="8"/>
                                        </p:tgtEl>
                                        <p:attrNameLst>
                                          <p:attrName>style.visibility</p:attrName>
                                        </p:attrNameLst>
                                      </p:cBhvr>
                                      <p:to>
                                        <p:strVal val="visible"/>
                                      </p:to>
                                    </p:set>
                                    <p:animEffect transition="in" filter="dissolve">
                                      <p:cBhvr>
                                        <p:cTn id="53" dur="500"/>
                                        <p:tgtEl>
                                          <p:spTgt spid="8"/>
                                        </p:tgtEl>
                                      </p:cBhvr>
                                    </p:animEffect>
                                  </p:childTnLst>
                                </p:cTn>
                              </p:par>
                            </p:childTnLst>
                          </p:cTn>
                        </p:par>
                        <p:par>
                          <p:cTn id="54" fill="hold">
                            <p:stCondLst>
                              <p:cond delay="33300"/>
                            </p:stCondLst>
                            <p:childTnLst>
                              <p:par>
                                <p:cTn id="55" presetID="9" presetClass="entr" presetSubtype="0" fill="hold" nodeType="afterEffect">
                                  <p:stCondLst>
                                    <p:cond delay="2500"/>
                                  </p:stCondLst>
                                  <p:childTnLst>
                                    <p:set>
                                      <p:cBhvr>
                                        <p:cTn id="56" dur="1" fill="hold">
                                          <p:stCondLst>
                                            <p:cond delay="0"/>
                                          </p:stCondLst>
                                        </p:cTn>
                                        <p:tgtEl>
                                          <p:spTgt spid="1031"/>
                                        </p:tgtEl>
                                        <p:attrNameLst>
                                          <p:attrName>style.visibility</p:attrName>
                                        </p:attrNameLst>
                                      </p:cBhvr>
                                      <p:to>
                                        <p:strVal val="visible"/>
                                      </p:to>
                                    </p:set>
                                    <p:animEffect transition="in" filter="dissolve">
                                      <p:cBhvr>
                                        <p:cTn id="57"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xfrm>
            <a:off x="-12163425" y="3043238"/>
            <a:ext cx="1400175" cy="365125"/>
          </a:xfrm>
        </p:spPr>
        <p:txBody>
          <a:bodyPr/>
          <a:lstStyle/>
          <a:p>
            <a:pPr>
              <a:defRPr/>
            </a:pPr>
            <a:fld id="{3A2A3F14-BCC4-435B-949F-CC5410282851}" type="datetime4">
              <a:rPr lang="it-IT"/>
              <a:pPr>
                <a:defRPr/>
              </a:pPr>
              <a:t>9 luglio 2009</a:t>
            </a:fld>
            <a:endParaRPr lang="en-US" dirty="0"/>
          </a:p>
        </p:txBody>
      </p:sp>
      <p:sp>
        <p:nvSpPr>
          <p:cNvPr id="19459" name="Slide Number Placeholder 4"/>
          <p:cNvSpPr>
            <a:spLocks noGrp="1"/>
          </p:cNvSpPr>
          <p:nvPr>
            <p:ph type="sldNum" sz="quarter" idx="12"/>
          </p:nvPr>
        </p:nvSpPr>
        <p:spPr bwMode="auto">
          <a:xfrm>
            <a:off x="-4090988" y="3043238"/>
            <a:ext cx="542925" cy="365125"/>
          </a:xfrm>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054EA6E8-BDAD-4375-97F6-5B4CE5BE7350}" type="slidenum">
              <a:rPr lang="en-US"/>
              <a:pPr fontAlgn="base">
                <a:spcBef>
                  <a:spcPct val="0"/>
                </a:spcBef>
                <a:spcAft>
                  <a:spcPct val="0"/>
                </a:spcAft>
                <a:defRPr/>
              </a:pPr>
              <a:t>7</a:t>
            </a:fld>
            <a:endParaRPr lang="en-US" dirty="0"/>
          </a:p>
        </p:txBody>
      </p:sp>
      <p:sp>
        <p:nvSpPr>
          <p:cNvPr id="18" name="Rectangle 17"/>
          <p:cNvSpPr>
            <a:spLocks noChangeArrowheads="1"/>
          </p:cNvSpPr>
          <p:nvPr/>
        </p:nvSpPr>
        <p:spPr bwMode="auto">
          <a:xfrm>
            <a:off x="500063" y="928688"/>
            <a:ext cx="9001125" cy="1200150"/>
          </a:xfrm>
          <a:prstGeom prst="rect">
            <a:avLst/>
          </a:prstGeom>
          <a:noFill/>
          <a:ln w="9525">
            <a:noFill/>
            <a:miter lim="800000"/>
            <a:headEnd/>
            <a:tailEnd/>
          </a:ln>
        </p:spPr>
        <p:txBody>
          <a:bodyPr>
            <a:spAutoFit/>
          </a:bodyPr>
          <a:lstStyle/>
          <a:p>
            <a:pPr marL="444500" indent="-444500">
              <a:buFont typeface="Arial" charset="0"/>
              <a:buChar char="•"/>
            </a:pPr>
            <a:r>
              <a:rPr lang="en-US" sz="3600" b="1">
                <a:latin typeface="Akron"/>
              </a:rPr>
              <a:t>How topic knowledge affects test scores….</a:t>
            </a:r>
            <a:endParaRPr lang="it-IT" sz="3600" b="1">
              <a:latin typeface="Akron"/>
            </a:endParaRPr>
          </a:p>
        </p:txBody>
      </p:sp>
      <p:sp>
        <p:nvSpPr>
          <p:cNvPr id="23" name="Rectangle 22"/>
          <p:cNvSpPr>
            <a:spLocks noChangeArrowheads="1"/>
          </p:cNvSpPr>
          <p:nvPr/>
        </p:nvSpPr>
        <p:spPr bwMode="auto">
          <a:xfrm>
            <a:off x="500063" y="2847975"/>
            <a:ext cx="3214687" cy="647700"/>
          </a:xfrm>
          <a:prstGeom prst="rect">
            <a:avLst/>
          </a:prstGeom>
          <a:solidFill>
            <a:srgbClr val="97FB89"/>
          </a:solidFill>
          <a:ln w="9525">
            <a:noFill/>
            <a:miter lim="800000"/>
            <a:headEnd/>
            <a:tailEnd/>
          </a:ln>
        </p:spPr>
        <p:txBody>
          <a:bodyPr>
            <a:spAutoFit/>
          </a:bodyPr>
          <a:lstStyle/>
          <a:p>
            <a:pPr marL="444500" indent="-444500">
              <a:buFont typeface="Arial" charset="0"/>
              <a:buChar char="•"/>
            </a:pPr>
            <a:r>
              <a:rPr lang="en-US" sz="3600" b="1">
                <a:latin typeface="Akron"/>
              </a:rPr>
              <a:t>positively</a:t>
            </a:r>
            <a:endParaRPr lang="it-IT" sz="3600" b="1">
              <a:latin typeface="Akron"/>
            </a:endParaRPr>
          </a:p>
        </p:txBody>
      </p:sp>
      <p:sp>
        <p:nvSpPr>
          <p:cNvPr id="24" name="Rectangle 23"/>
          <p:cNvSpPr>
            <a:spLocks noChangeArrowheads="1"/>
          </p:cNvSpPr>
          <p:nvPr/>
        </p:nvSpPr>
        <p:spPr bwMode="auto">
          <a:xfrm>
            <a:off x="4138613" y="2847975"/>
            <a:ext cx="3365500" cy="647700"/>
          </a:xfrm>
          <a:prstGeom prst="rect">
            <a:avLst/>
          </a:prstGeom>
          <a:solidFill>
            <a:schemeClr val="accent1">
              <a:lumMod val="60000"/>
              <a:lumOff val="40000"/>
            </a:schemeClr>
          </a:solidFill>
          <a:ln w="9525">
            <a:noFill/>
            <a:miter lim="800000"/>
            <a:headEnd/>
            <a:tailEnd/>
          </a:ln>
        </p:spPr>
        <p:txBody>
          <a:bodyPr wrap="none">
            <a:spAutoFit/>
          </a:bodyPr>
          <a:lstStyle/>
          <a:p>
            <a:pPr fontAlgn="auto">
              <a:spcBef>
                <a:spcPts val="0"/>
              </a:spcBef>
              <a:spcAft>
                <a:spcPts val="0"/>
              </a:spcAft>
              <a:defRPr/>
            </a:pPr>
            <a:r>
              <a:rPr lang="en-US" sz="3600" b="1" dirty="0">
                <a:latin typeface="Akron" pitchFamily="2" charset="0"/>
              </a:rPr>
              <a:t>or negatively</a:t>
            </a:r>
            <a:endParaRPr lang="it-IT" sz="3600" b="1" dirty="0">
              <a:latin typeface="Akron" pitchFamily="2" charset="0"/>
            </a:endParaRPr>
          </a:p>
        </p:txBody>
      </p:sp>
      <p:sp>
        <p:nvSpPr>
          <p:cNvPr id="10" name="Rettangolo 9"/>
          <p:cNvSpPr>
            <a:spLocks noChangeArrowheads="1"/>
          </p:cNvSpPr>
          <p:nvPr/>
        </p:nvSpPr>
        <p:spPr bwMode="auto">
          <a:xfrm>
            <a:off x="500063" y="4773613"/>
            <a:ext cx="8431212" cy="646112"/>
          </a:xfrm>
          <a:prstGeom prst="rect">
            <a:avLst/>
          </a:prstGeom>
          <a:noFill/>
          <a:ln w="9525">
            <a:noFill/>
            <a:miter lim="800000"/>
            <a:headEnd/>
            <a:tailEnd/>
          </a:ln>
        </p:spPr>
        <p:txBody>
          <a:bodyPr wrap="none">
            <a:spAutoFit/>
          </a:bodyPr>
          <a:lstStyle/>
          <a:p>
            <a:pPr marL="444500" indent="-444500">
              <a:buFont typeface="Arial" charset="0"/>
              <a:buChar char="•"/>
            </a:pPr>
            <a:r>
              <a:rPr lang="en-US" sz="3600" b="1">
                <a:latin typeface="Akron"/>
              </a:rPr>
              <a:t>Inferences on the test results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50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dissolve">
                                      <p:cBhvr>
                                        <p:cTn id="12" dur="500"/>
                                        <p:tgtEl>
                                          <p:spTgt spid="23"/>
                                        </p:tgtEl>
                                      </p:cBhvr>
                                    </p:animEffect>
                                  </p:childTnLst>
                                </p:cTn>
                              </p:par>
                            </p:childTnLst>
                          </p:cTn>
                        </p:par>
                        <p:par>
                          <p:cTn id="13" fill="hold">
                            <p:stCondLst>
                              <p:cond delay="500"/>
                            </p:stCondLst>
                            <p:childTnLst>
                              <p:par>
                                <p:cTn id="14" presetID="9" presetClass="entr" presetSubtype="0" fill="hold" grpId="0" nodeType="afterEffect">
                                  <p:stCondLst>
                                    <p:cond delay="3000"/>
                                  </p:stCondLst>
                                  <p:childTnLst>
                                    <p:set>
                                      <p:cBhvr>
                                        <p:cTn id="15" dur="1" fill="hold">
                                          <p:stCondLst>
                                            <p:cond delay="0"/>
                                          </p:stCondLst>
                                        </p:cTn>
                                        <p:tgtEl>
                                          <p:spTgt spid="24"/>
                                        </p:tgtEl>
                                        <p:attrNameLst>
                                          <p:attrName>style.visibility</p:attrName>
                                        </p:attrNameLst>
                                      </p:cBhvr>
                                      <p:to>
                                        <p:strVal val="visible"/>
                                      </p:to>
                                    </p:set>
                                    <p:animEffect transition="in" filter="dissolv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ssolv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animBg="1"/>
      <p:bldP spid="24"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xfrm>
            <a:off x="-12163425" y="3043238"/>
            <a:ext cx="1400175" cy="365125"/>
          </a:xfrm>
        </p:spPr>
        <p:txBody>
          <a:bodyPr/>
          <a:lstStyle/>
          <a:p>
            <a:pPr>
              <a:defRPr/>
            </a:pPr>
            <a:fld id="{3A2A3F14-BCC4-435B-949F-CC5410282851}" type="datetime4">
              <a:rPr lang="it-IT"/>
              <a:pPr>
                <a:defRPr/>
              </a:pPr>
              <a:t>9 luglio 2009</a:t>
            </a:fld>
            <a:endParaRPr lang="en-US" dirty="0"/>
          </a:p>
        </p:txBody>
      </p:sp>
      <p:sp>
        <p:nvSpPr>
          <p:cNvPr id="20483" name="Slide Number Placeholder 4"/>
          <p:cNvSpPr>
            <a:spLocks noGrp="1"/>
          </p:cNvSpPr>
          <p:nvPr>
            <p:ph type="sldNum" sz="quarter" idx="12"/>
          </p:nvPr>
        </p:nvSpPr>
        <p:spPr bwMode="auto">
          <a:xfrm>
            <a:off x="-4090988" y="3043238"/>
            <a:ext cx="542925" cy="365125"/>
          </a:xfrm>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3363DF2D-ECBA-406B-B111-106DA4D3D02E}" type="slidenum">
              <a:rPr lang="en-US"/>
              <a:pPr fontAlgn="base">
                <a:spcBef>
                  <a:spcPct val="0"/>
                </a:spcBef>
                <a:spcAft>
                  <a:spcPct val="0"/>
                </a:spcAft>
                <a:defRPr/>
              </a:pPr>
              <a:t>8</a:t>
            </a:fld>
            <a:endParaRPr lang="en-US" dirty="0"/>
          </a:p>
        </p:txBody>
      </p:sp>
      <p:grpSp>
        <p:nvGrpSpPr>
          <p:cNvPr id="27651" name="Group 10"/>
          <p:cNvGrpSpPr>
            <a:grpSpLocks/>
          </p:cNvGrpSpPr>
          <p:nvPr/>
        </p:nvGrpSpPr>
        <p:grpSpPr bwMode="auto">
          <a:xfrm>
            <a:off x="-12700" y="0"/>
            <a:ext cx="9144000" cy="7072313"/>
            <a:chOff x="0" y="0"/>
            <a:chExt cx="9144000" cy="7072314"/>
          </a:xfrm>
        </p:grpSpPr>
        <p:sp>
          <p:nvSpPr>
            <p:cNvPr id="30" name="Rectangle 29"/>
            <p:cNvSpPr/>
            <p:nvPr/>
          </p:nvSpPr>
          <p:spPr>
            <a:xfrm>
              <a:off x="0" y="0"/>
              <a:ext cx="9144000" cy="16002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7658" name="Picture 2"/>
            <p:cNvPicPr>
              <a:picLocks noChangeAspect="1" noChangeArrowheads="1"/>
            </p:cNvPicPr>
            <p:nvPr/>
          </p:nvPicPr>
          <p:blipFill>
            <a:blip r:embed="rId3"/>
            <a:srcRect l="23000" r="13000" b="-3030"/>
            <a:stretch>
              <a:fillRect/>
            </a:stretch>
          </p:blipFill>
          <p:spPr bwMode="auto">
            <a:xfrm>
              <a:off x="0" y="1600200"/>
              <a:ext cx="9144000" cy="5472114"/>
            </a:xfrm>
            <a:prstGeom prst="rect">
              <a:avLst/>
            </a:prstGeom>
            <a:noFill/>
            <a:ln w="9525">
              <a:noFill/>
              <a:miter lim="800000"/>
              <a:headEnd/>
              <a:tailEnd/>
            </a:ln>
          </p:spPr>
        </p:pic>
      </p:grpSp>
      <p:sp>
        <p:nvSpPr>
          <p:cNvPr id="28" name="Rectangle 27"/>
          <p:cNvSpPr/>
          <p:nvPr/>
        </p:nvSpPr>
        <p:spPr>
          <a:xfrm rot="21391226">
            <a:off x="6794500" y="4325938"/>
            <a:ext cx="1592263" cy="769937"/>
          </a:xfrm>
          <a:prstGeom prst="rect">
            <a:avLst/>
          </a:prstGeom>
          <a:ln w="3175">
            <a:solidFill>
              <a:schemeClr val="tx1"/>
            </a:solidFill>
          </a:ln>
        </p:spPr>
        <p:txBody>
          <a:bodyPr wrap="none">
            <a:spAutoFit/>
          </a:bodyPr>
          <a:lstStyle/>
          <a:p>
            <a:pPr fontAlgn="auto">
              <a:spcBef>
                <a:spcPts val="0"/>
              </a:spcBef>
              <a:spcAft>
                <a:spcPts val="0"/>
              </a:spcAft>
              <a:defRPr/>
            </a:pPr>
            <a:r>
              <a:rPr lang="en-US" sz="4400" b="1" dirty="0">
                <a:latin typeface="Akron" pitchFamily="2" charset="0"/>
                <a:ea typeface="+mj-ea"/>
                <a:cs typeface="+mj-cs"/>
              </a:rPr>
              <a:t>SLP </a:t>
            </a:r>
            <a:endParaRPr lang="it-IT" sz="4400" b="1" dirty="0">
              <a:latin typeface="Akron" pitchFamily="2" charset="0"/>
              <a:ea typeface="+mj-ea"/>
              <a:cs typeface="+mj-cs"/>
            </a:endParaRPr>
          </a:p>
        </p:txBody>
      </p:sp>
      <p:sp>
        <p:nvSpPr>
          <p:cNvPr id="29" name="Rectangle 28"/>
          <p:cNvSpPr/>
          <p:nvPr/>
        </p:nvSpPr>
        <p:spPr>
          <a:xfrm>
            <a:off x="1630363" y="4340225"/>
            <a:ext cx="4500562" cy="1446213"/>
          </a:xfrm>
          <a:prstGeom prst="rect">
            <a:avLst/>
          </a:prstGeom>
          <a:ln w="3175">
            <a:solidFill>
              <a:schemeClr val="tx1"/>
            </a:solidFill>
          </a:ln>
        </p:spPr>
        <p:txBody>
          <a:bodyPr>
            <a:spAutoFit/>
          </a:bodyPr>
          <a:lstStyle/>
          <a:p>
            <a:pPr algn="ctr" fontAlgn="auto">
              <a:spcBef>
                <a:spcPts val="0"/>
              </a:spcBef>
              <a:spcAft>
                <a:spcPts val="0"/>
              </a:spcAft>
              <a:defRPr/>
            </a:pPr>
            <a:r>
              <a:rPr lang="en-US" sz="4400" b="1" dirty="0">
                <a:latin typeface="Akron" pitchFamily="2" charset="0"/>
                <a:ea typeface="+mj-ea"/>
                <a:cs typeface="+mj-cs"/>
              </a:rPr>
              <a:t>POST </a:t>
            </a:r>
          </a:p>
          <a:p>
            <a:pPr algn="ctr" fontAlgn="auto">
              <a:spcBef>
                <a:spcPts val="0"/>
              </a:spcBef>
              <a:spcAft>
                <a:spcPts val="0"/>
              </a:spcAft>
              <a:defRPr/>
            </a:pPr>
            <a:r>
              <a:rPr lang="en-US" sz="4400" b="1" dirty="0">
                <a:latin typeface="Akron" pitchFamily="2" charset="0"/>
                <a:ea typeface="+mj-ea"/>
                <a:cs typeface="+mj-cs"/>
              </a:rPr>
              <a:t>ASSIGNMENTS</a:t>
            </a:r>
            <a:endParaRPr lang="it-IT" sz="4400" b="1" dirty="0">
              <a:latin typeface="Akron" pitchFamily="2" charset="0"/>
              <a:ea typeface="+mj-ea"/>
              <a:cs typeface="+mj-cs"/>
            </a:endParaRPr>
          </a:p>
        </p:txBody>
      </p:sp>
      <p:sp>
        <p:nvSpPr>
          <p:cNvPr id="14" name="Right Arrow 13"/>
          <p:cNvSpPr/>
          <p:nvPr/>
        </p:nvSpPr>
        <p:spPr>
          <a:xfrm rot="6334002">
            <a:off x="7243763" y="2982912"/>
            <a:ext cx="2643188" cy="538163"/>
          </a:xfrm>
          <a:prstGeom prst="rightArrow">
            <a:avLst>
              <a:gd name="adj1" fmla="val 50000"/>
              <a:gd name="adj2" fmla="val 186789"/>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5" name="Right Arrow 14"/>
          <p:cNvSpPr/>
          <p:nvPr/>
        </p:nvSpPr>
        <p:spPr>
          <a:xfrm rot="8361945">
            <a:off x="5470525" y="3138488"/>
            <a:ext cx="3811588" cy="538162"/>
          </a:xfrm>
          <a:prstGeom prst="rightArrow">
            <a:avLst>
              <a:gd name="adj1" fmla="val 50000"/>
              <a:gd name="adj2" fmla="val 186789"/>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32" name="Title 1"/>
          <p:cNvSpPr txBox="1">
            <a:spLocks/>
          </p:cNvSpPr>
          <p:nvPr/>
        </p:nvSpPr>
        <p:spPr>
          <a:xfrm>
            <a:off x="-12700" y="890588"/>
            <a:ext cx="9501188" cy="1143000"/>
          </a:xfrm>
          <a:prstGeom prst="rect">
            <a:avLst/>
          </a:prstGeom>
        </p:spPr>
        <p:txBody>
          <a:bodyPr anchor="ctr"/>
          <a:lstStyle/>
          <a:p>
            <a:pPr algn="ctr" fontAlgn="auto">
              <a:spcBef>
                <a:spcPts val="0"/>
              </a:spcBef>
              <a:spcAft>
                <a:spcPts val="0"/>
              </a:spcAft>
              <a:defRPr/>
            </a:pPr>
            <a:r>
              <a:rPr lang="en-US" sz="4400" b="1" dirty="0">
                <a:latin typeface="Akron" pitchFamily="2" charset="0"/>
                <a:ea typeface="+mj-ea"/>
                <a:cs typeface="+mj-cs"/>
              </a:rPr>
              <a:t>IMPACT </a:t>
            </a:r>
            <a:br>
              <a:rPr lang="en-US" sz="4400" b="1" dirty="0">
                <a:latin typeface="Akron" pitchFamily="2" charset="0"/>
                <a:ea typeface="+mj-ea"/>
                <a:cs typeface="+mj-cs"/>
              </a:rPr>
            </a:br>
            <a:r>
              <a:rPr lang="en-US" sz="4400" b="1" dirty="0">
                <a:latin typeface="Akron" pitchFamily="2" charset="0"/>
                <a:ea typeface="+mj-ea"/>
                <a:cs typeface="+mj-cs"/>
              </a:rPr>
              <a:t>OF TOPIC KNOWLEDGE 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1450">
                                          <p:stCondLst>
                                            <p:cond delay="0"/>
                                          </p:stCondLst>
                                        </p:cTn>
                                        <p:tgtEl>
                                          <p:spTgt spid="32"/>
                                        </p:tgtEl>
                                      </p:cBhvr>
                                    </p:animEffect>
                                    <p:anim calcmode="lin" valueType="num">
                                      <p:cBhvr>
                                        <p:cTn id="8" dur="4555"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9" dur="1660"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0" dur="1660" tmFilter="0, 0; 0.125,0.2665; 0.25,0.4; 0.375,0.465; 0.5,0.5;  0.625,0.535; 0.75,0.6; 0.875,0.7335; 1,1">
                                          <p:stCondLst>
                                            <p:cond delay="1660"/>
                                          </p:stCondLst>
                                        </p:cTn>
                                        <p:tgtEl>
                                          <p:spTgt spid="32"/>
                                        </p:tgtEl>
                                        <p:attrNameLst>
                                          <p:attrName>ppt_y</p:attrName>
                                        </p:attrNameLst>
                                      </p:cBhvr>
                                      <p:tavLst>
                                        <p:tav tm="0" fmla="#ppt_y-sin(pi*$)/9">
                                          <p:val>
                                            <p:fltVal val="0"/>
                                          </p:val>
                                        </p:tav>
                                        <p:tav tm="100000">
                                          <p:val>
                                            <p:fltVal val="1"/>
                                          </p:val>
                                        </p:tav>
                                      </p:tavLst>
                                    </p:anim>
                                    <p:anim calcmode="lin" valueType="num">
                                      <p:cBhvr>
                                        <p:cTn id="11" dur="830" tmFilter="0, 0; 0.125,0.2665; 0.25,0.4; 0.375,0.465; 0.5,0.5;  0.625,0.535; 0.75,0.6; 0.875,0.7335; 1,1">
                                          <p:stCondLst>
                                            <p:cond delay="3310"/>
                                          </p:stCondLst>
                                        </p:cTn>
                                        <p:tgtEl>
                                          <p:spTgt spid="32"/>
                                        </p:tgtEl>
                                        <p:attrNameLst>
                                          <p:attrName>ppt_y</p:attrName>
                                        </p:attrNameLst>
                                      </p:cBhvr>
                                      <p:tavLst>
                                        <p:tav tm="0" fmla="#ppt_y-sin(pi*$)/27">
                                          <p:val>
                                            <p:fltVal val="0"/>
                                          </p:val>
                                        </p:tav>
                                        <p:tav tm="100000">
                                          <p:val>
                                            <p:fltVal val="1"/>
                                          </p:val>
                                        </p:tav>
                                      </p:tavLst>
                                    </p:anim>
                                    <p:anim calcmode="lin" valueType="num">
                                      <p:cBhvr>
                                        <p:cTn id="12" dur="410" tmFilter="0, 0; 0.125,0.2665; 0.25,0.4; 0.375,0.465; 0.5,0.5;  0.625,0.535; 0.75,0.6; 0.875,0.7335; 1,1">
                                          <p:stCondLst>
                                            <p:cond delay="4140"/>
                                          </p:stCondLst>
                                        </p:cTn>
                                        <p:tgtEl>
                                          <p:spTgt spid="32"/>
                                        </p:tgtEl>
                                        <p:attrNameLst>
                                          <p:attrName>ppt_y</p:attrName>
                                        </p:attrNameLst>
                                      </p:cBhvr>
                                      <p:tavLst>
                                        <p:tav tm="0" fmla="#ppt_y-sin(pi*$)/81">
                                          <p:val>
                                            <p:fltVal val="0"/>
                                          </p:val>
                                        </p:tav>
                                        <p:tav tm="100000">
                                          <p:val>
                                            <p:fltVal val="1"/>
                                          </p:val>
                                        </p:tav>
                                      </p:tavLst>
                                    </p:anim>
                                    <p:animScale>
                                      <p:cBhvr>
                                        <p:cTn id="13" dur="65">
                                          <p:stCondLst>
                                            <p:cond delay="1625"/>
                                          </p:stCondLst>
                                        </p:cTn>
                                        <p:tgtEl>
                                          <p:spTgt spid="32"/>
                                        </p:tgtEl>
                                      </p:cBhvr>
                                      <p:to x="100000" y="60000"/>
                                    </p:animScale>
                                    <p:animScale>
                                      <p:cBhvr>
                                        <p:cTn id="14" dur="415" decel="50000">
                                          <p:stCondLst>
                                            <p:cond delay="1690"/>
                                          </p:stCondLst>
                                        </p:cTn>
                                        <p:tgtEl>
                                          <p:spTgt spid="32"/>
                                        </p:tgtEl>
                                      </p:cBhvr>
                                      <p:to x="100000" y="100000"/>
                                    </p:animScale>
                                    <p:animScale>
                                      <p:cBhvr>
                                        <p:cTn id="15" dur="65">
                                          <p:stCondLst>
                                            <p:cond delay="3280"/>
                                          </p:stCondLst>
                                        </p:cTn>
                                        <p:tgtEl>
                                          <p:spTgt spid="32"/>
                                        </p:tgtEl>
                                      </p:cBhvr>
                                      <p:to x="100000" y="80000"/>
                                    </p:animScale>
                                    <p:animScale>
                                      <p:cBhvr>
                                        <p:cTn id="16" dur="415" decel="50000">
                                          <p:stCondLst>
                                            <p:cond delay="3345"/>
                                          </p:stCondLst>
                                        </p:cTn>
                                        <p:tgtEl>
                                          <p:spTgt spid="32"/>
                                        </p:tgtEl>
                                      </p:cBhvr>
                                      <p:to x="100000" y="100000"/>
                                    </p:animScale>
                                    <p:animScale>
                                      <p:cBhvr>
                                        <p:cTn id="17" dur="65">
                                          <p:stCondLst>
                                            <p:cond delay="4105"/>
                                          </p:stCondLst>
                                        </p:cTn>
                                        <p:tgtEl>
                                          <p:spTgt spid="32"/>
                                        </p:tgtEl>
                                      </p:cBhvr>
                                      <p:to x="100000" y="90000"/>
                                    </p:animScale>
                                    <p:animScale>
                                      <p:cBhvr>
                                        <p:cTn id="18" dur="415" decel="50000">
                                          <p:stCondLst>
                                            <p:cond delay="4170"/>
                                          </p:stCondLst>
                                        </p:cTn>
                                        <p:tgtEl>
                                          <p:spTgt spid="32"/>
                                        </p:tgtEl>
                                      </p:cBhvr>
                                      <p:to x="100000" y="100000"/>
                                    </p:animScale>
                                    <p:animScale>
                                      <p:cBhvr>
                                        <p:cTn id="19" dur="65">
                                          <p:stCondLst>
                                            <p:cond delay="4520"/>
                                          </p:stCondLst>
                                        </p:cTn>
                                        <p:tgtEl>
                                          <p:spTgt spid="32"/>
                                        </p:tgtEl>
                                      </p:cBhvr>
                                      <p:to x="100000" y="95000"/>
                                    </p:animScale>
                                    <p:animScale>
                                      <p:cBhvr>
                                        <p:cTn id="20" dur="415" decel="50000">
                                          <p:stCondLst>
                                            <p:cond delay="4585"/>
                                          </p:stCondLst>
                                        </p:cTn>
                                        <p:tgtEl>
                                          <p:spTgt spid="32"/>
                                        </p:tgtEl>
                                      </p:cBhvr>
                                      <p:to x="100000" y="100000"/>
                                    </p:animScale>
                                  </p:childTnLst>
                                </p:cTn>
                              </p:par>
                            </p:childTnLst>
                          </p:cTn>
                        </p:par>
                        <p:par>
                          <p:cTn id="21" fill="hold">
                            <p:stCondLst>
                              <p:cond delay="5000"/>
                            </p:stCondLst>
                            <p:childTnLst>
                              <p:par>
                                <p:cTn id="22" presetID="22" presetClass="entr" presetSubtype="1"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500"/>
                                        <p:tgtEl>
                                          <p:spTgt spid="14"/>
                                        </p:tgtEl>
                                      </p:cBhvr>
                                    </p:animEffect>
                                  </p:childTnLst>
                                </p:cTn>
                              </p:par>
                            </p:childTnLst>
                          </p:cTn>
                        </p:par>
                        <p:par>
                          <p:cTn id="25" fill="hold">
                            <p:stCondLst>
                              <p:cond delay="5500"/>
                            </p:stCondLst>
                            <p:childTnLst>
                              <p:par>
                                <p:cTn id="26" presetID="9" presetClass="entr" presetSubtype="0"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dissolve">
                                      <p:cBhvr>
                                        <p:cTn id="28" dur="500"/>
                                        <p:tgtEl>
                                          <p:spTgt spid="28"/>
                                        </p:tgtEl>
                                      </p:cBhvr>
                                    </p:animEffect>
                                  </p:childTnLst>
                                </p:cTn>
                              </p:par>
                            </p:childTnLst>
                          </p:cTn>
                        </p:par>
                        <p:par>
                          <p:cTn id="29" fill="hold">
                            <p:stCondLst>
                              <p:cond delay="6000"/>
                            </p:stCondLst>
                            <p:childTnLst>
                              <p:par>
                                <p:cTn id="30" presetID="22" presetClass="entr" presetSubtype="1" fill="hold" grpId="0" nodeType="afterEffect">
                                  <p:stCondLst>
                                    <p:cond delay="1000"/>
                                  </p:stCondLst>
                                  <p:childTnLst>
                                    <p:set>
                                      <p:cBhvr>
                                        <p:cTn id="31" dur="1" fill="hold">
                                          <p:stCondLst>
                                            <p:cond delay="0"/>
                                          </p:stCondLst>
                                        </p:cTn>
                                        <p:tgtEl>
                                          <p:spTgt spid="15"/>
                                        </p:tgtEl>
                                        <p:attrNameLst>
                                          <p:attrName>style.visibility</p:attrName>
                                        </p:attrNameLst>
                                      </p:cBhvr>
                                      <p:to>
                                        <p:strVal val="visible"/>
                                      </p:to>
                                    </p:set>
                                    <p:animEffect transition="in" filter="wipe(up)">
                                      <p:cBhvr>
                                        <p:cTn id="32" dur="500"/>
                                        <p:tgtEl>
                                          <p:spTgt spid="15"/>
                                        </p:tgtEl>
                                      </p:cBhvr>
                                    </p:animEffect>
                                  </p:childTnLst>
                                </p:cTn>
                              </p:par>
                            </p:childTnLst>
                          </p:cTn>
                        </p:par>
                        <p:par>
                          <p:cTn id="33" fill="hold">
                            <p:stCondLst>
                              <p:cond delay="7500"/>
                            </p:stCondLst>
                            <p:childTnLst>
                              <p:par>
                                <p:cTn id="34" presetID="9" presetClass="entr" presetSubtype="0"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dissolve">
                                      <p:cBhvr>
                                        <p:cTn id="3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14" grpId="0" animBg="1"/>
      <p:bldP spid="15" grpId="0" animBg="1"/>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603500" y="1000125"/>
            <a:ext cx="3921125" cy="769938"/>
          </a:xfrm>
          <a:prstGeom prst="rect">
            <a:avLst/>
          </a:prstGeom>
          <a:noFill/>
          <a:ln w="9525">
            <a:noFill/>
            <a:miter lim="800000"/>
            <a:headEnd/>
            <a:tailEnd/>
          </a:ln>
        </p:spPr>
        <p:txBody>
          <a:bodyPr wrap="none">
            <a:spAutoFit/>
          </a:bodyPr>
          <a:lstStyle/>
          <a:p>
            <a:r>
              <a:rPr lang="en-US" sz="4400" b="1">
                <a:latin typeface="Akron"/>
              </a:rPr>
              <a:t>Background </a:t>
            </a:r>
          </a:p>
        </p:txBody>
      </p:sp>
      <p:sp>
        <p:nvSpPr>
          <p:cNvPr id="5" name="Rectangle 4"/>
          <p:cNvSpPr>
            <a:spLocks noChangeArrowheads="1"/>
          </p:cNvSpPr>
          <p:nvPr/>
        </p:nvSpPr>
        <p:spPr bwMode="auto">
          <a:xfrm>
            <a:off x="2600325" y="2547938"/>
            <a:ext cx="3925888" cy="769937"/>
          </a:xfrm>
          <a:prstGeom prst="rect">
            <a:avLst/>
          </a:prstGeom>
          <a:noFill/>
          <a:ln w="9525">
            <a:noFill/>
            <a:miter lim="800000"/>
            <a:headEnd/>
            <a:tailEnd/>
          </a:ln>
        </p:spPr>
        <p:txBody>
          <a:bodyPr wrap="none">
            <a:spAutoFit/>
          </a:bodyPr>
          <a:lstStyle/>
          <a:p>
            <a:r>
              <a:rPr lang="en-US" sz="4400" b="1">
                <a:latin typeface="Akron"/>
              </a:rPr>
              <a:t>Case Study</a:t>
            </a:r>
          </a:p>
        </p:txBody>
      </p:sp>
      <p:sp>
        <p:nvSpPr>
          <p:cNvPr id="6" name="Rectangle 5"/>
          <p:cNvSpPr>
            <a:spLocks noChangeArrowheads="1"/>
          </p:cNvSpPr>
          <p:nvPr/>
        </p:nvSpPr>
        <p:spPr bwMode="auto">
          <a:xfrm>
            <a:off x="2832100" y="4095750"/>
            <a:ext cx="3462338" cy="769938"/>
          </a:xfrm>
          <a:prstGeom prst="rect">
            <a:avLst/>
          </a:prstGeom>
          <a:noFill/>
          <a:ln w="9525">
            <a:noFill/>
            <a:miter lim="800000"/>
            <a:headEnd/>
            <a:tailEnd/>
          </a:ln>
        </p:spPr>
        <p:txBody>
          <a:bodyPr wrap="none">
            <a:spAutoFit/>
          </a:bodyPr>
          <a:lstStyle/>
          <a:p>
            <a:r>
              <a:rPr lang="en-US" sz="4400" b="1">
                <a:latin typeface="Akron"/>
              </a:rPr>
              <a:t>Procedures</a:t>
            </a:r>
            <a:endParaRPr lang="it-IT" sz="4400" b="1">
              <a:latin typeface="Akron"/>
            </a:endParaRPr>
          </a:p>
        </p:txBody>
      </p:sp>
      <p:sp>
        <p:nvSpPr>
          <p:cNvPr id="7" name="Rectangle 6"/>
          <p:cNvSpPr>
            <a:spLocks noChangeArrowheads="1"/>
          </p:cNvSpPr>
          <p:nvPr/>
        </p:nvSpPr>
        <p:spPr bwMode="auto">
          <a:xfrm>
            <a:off x="3427413" y="5643563"/>
            <a:ext cx="2271712" cy="769937"/>
          </a:xfrm>
          <a:prstGeom prst="rect">
            <a:avLst/>
          </a:prstGeom>
          <a:noFill/>
          <a:ln w="9525">
            <a:noFill/>
            <a:miter lim="800000"/>
            <a:headEnd/>
            <a:tailEnd/>
          </a:ln>
        </p:spPr>
        <p:txBody>
          <a:bodyPr wrap="none">
            <a:spAutoFit/>
          </a:bodyPr>
          <a:lstStyle/>
          <a:p>
            <a:r>
              <a:rPr lang="en-US" sz="4400" b="1">
                <a:latin typeface="Akron"/>
              </a:rPr>
              <a:t>Results</a:t>
            </a:r>
            <a:endParaRPr lang="it-IT" sz="4400" b="1">
              <a:latin typeface="Akron"/>
            </a:endParaRPr>
          </a:p>
        </p:txBody>
      </p:sp>
      <p:sp>
        <p:nvSpPr>
          <p:cNvPr id="8" name="Date Placeholder 7"/>
          <p:cNvSpPr>
            <a:spLocks noGrp="1"/>
          </p:cNvSpPr>
          <p:nvPr>
            <p:ph type="dt" sz="quarter" idx="10"/>
          </p:nvPr>
        </p:nvSpPr>
        <p:spPr>
          <a:xfrm>
            <a:off x="71438" y="6492875"/>
            <a:ext cx="1285875" cy="365125"/>
          </a:xfrm>
        </p:spPr>
        <p:txBody>
          <a:bodyPr/>
          <a:lstStyle/>
          <a:p>
            <a:pPr>
              <a:defRPr/>
            </a:pPr>
            <a:fld id="{BBF4F5EE-C536-4A1E-BEA9-35E2ACFEF26C}" type="datetime4">
              <a:rPr lang="it-IT"/>
              <a:pPr>
                <a:defRPr/>
              </a:pPr>
              <a:t>9 luglio 2009</a:t>
            </a:fld>
            <a:endParaRPr lang="en-US" dirty="0"/>
          </a:p>
        </p:txBody>
      </p:sp>
      <p:sp>
        <p:nvSpPr>
          <p:cNvPr id="21511" name="Slide Number Placeholder 8"/>
          <p:cNvSpPr>
            <a:spLocks noGrp="1"/>
          </p:cNvSpPr>
          <p:nvPr>
            <p:ph type="sldNum" sz="quarter" idx="12"/>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F74C23AB-77A9-4D24-8190-1F1E8F03B20D}" type="slidenum">
              <a:rPr lang="en-US"/>
              <a:pPr fontAlgn="base">
                <a:spcBef>
                  <a:spcPct val="0"/>
                </a:spcBef>
                <a:spcAft>
                  <a:spcPct val="0"/>
                </a:spcAft>
                <a:defRPr/>
              </a:pPr>
              <a:t>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100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9" presetClass="exit" presetSubtype="0" fill="hold" grpId="0" nodeType="withEffect">
                                  <p:stCondLst>
                                    <p:cond delay="1000"/>
                                  </p:stCondLst>
                                  <p:childTnLst>
                                    <p:animEffect transition="out" filter="dissolv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9" presetClass="exit" presetSubtype="0" fill="hold" grpId="0" nodeType="withEffect">
                                  <p:stCondLst>
                                    <p:cond delay="1000"/>
                                  </p:stCondLst>
                                  <p:childTnLst>
                                    <p:animEffect transition="out" filter="dissolv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par>
                          <p:cTn id="14" fill="hold">
                            <p:stCondLst>
                              <p:cond delay="1500"/>
                            </p:stCondLst>
                            <p:childTnLst>
                              <p:par>
                                <p:cTn id="15" presetID="56" presetClass="path" presetSubtype="0" accel="50000" decel="50000" fill="hold" grpId="0" nodeType="afterEffect">
                                  <p:stCondLst>
                                    <p:cond delay="0"/>
                                  </p:stCondLst>
                                  <p:childTnLst>
                                    <p:animMotion origin="layout" path="M 1.66667E-6 -2.02312E-6 L 1.66667E-6 -0.33295 " pathEditMode="relative" rAng="0" ptsTypes="AA">
                                      <p:cBhvr>
                                        <p:cTn id="16" dur="2000" fill="hold"/>
                                        <p:tgtEl>
                                          <p:spTgt spid="5"/>
                                        </p:tgtEl>
                                        <p:attrNameLst>
                                          <p:attrName>ppt_x</p:attrName>
                                          <p:attrName>ppt_y</p:attrName>
                                        </p:attrNameLst>
                                      </p:cBhvr>
                                      <p:rCtr x="0" y="-1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2489</Words>
  <Application>Microsoft Office PowerPoint</Application>
  <PresentationFormat>On-screen Show (4:3)</PresentationFormat>
  <Paragraphs>401</Paragraphs>
  <Slides>37</Slides>
  <Notes>32</Notes>
  <HiddenSlides>0</HiddenSlides>
  <MMClips>2</MMClips>
  <ScaleCrop>false</ScaleCrop>
  <HeadingPairs>
    <vt:vector size="6" baseType="variant">
      <vt:variant>
        <vt:lpstr>Fonts Used</vt:lpstr>
      </vt:variant>
      <vt:variant>
        <vt:i4>6</vt:i4>
      </vt:variant>
      <vt:variant>
        <vt:lpstr>Design Template</vt:lpstr>
      </vt:variant>
      <vt:variant>
        <vt:i4>1</vt:i4>
      </vt:variant>
      <vt:variant>
        <vt:lpstr>Slide Titles</vt:lpstr>
      </vt:variant>
      <vt:variant>
        <vt:i4>37</vt:i4>
      </vt:variant>
    </vt:vector>
  </HeadingPairs>
  <TitlesOfParts>
    <vt:vector size="44" baseType="lpstr">
      <vt:lpstr>Calibri</vt:lpstr>
      <vt:lpstr>Arial</vt:lpstr>
      <vt:lpstr>Akron</vt:lpstr>
      <vt:lpstr>宋体</vt:lpstr>
      <vt:lpstr>Alton</vt:lpstr>
      <vt:lpstr>Arno Pro Smbd Caption</vt:lpstr>
      <vt:lpstr>Office Theme</vt:lpstr>
      <vt:lpstr>MILITARY ENGLISH</vt:lpstr>
      <vt:lpstr>Slide 2</vt:lpstr>
      <vt:lpstr>Slide 3</vt:lpstr>
      <vt:lpstr>Slide 4</vt:lpstr>
      <vt:lpstr>Students’ feedback</vt:lpstr>
      <vt:lpstr>Slide 6</vt:lpstr>
      <vt:lpstr>Slide 7</vt:lpstr>
      <vt:lpstr>Slide 8</vt:lpstr>
      <vt:lpstr>Slide 9</vt:lpstr>
      <vt:lpstr>Slide 10</vt:lpstr>
      <vt:lpstr>Slide 11</vt:lpstr>
      <vt:lpstr>Slide 12</vt:lpstr>
      <vt:lpstr>Slide 13</vt:lpstr>
      <vt:lpstr>CASE STUDY</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LIMITATIONS</vt:lpstr>
      <vt:lpstr>Davidson  (1997):</vt:lpstr>
      <vt:lpstr>CONCLUSION</vt:lpstr>
      <vt:lpstr>Slide 35</vt:lpstr>
      <vt:lpstr>Slide 36</vt:lpstr>
      <vt:lpstr>Slide 37</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MILITARY ENGLISH</dc:title>
  <dc:creator>Francesco</dc:creator>
  <cp:lastModifiedBy>x</cp:lastModifiedBy>
  <cp:revision>6</cp:revision>
  <dcterms:created xsi:type="dcterms:W3CDTF">2009-07-08T12:45:45Z</dcterms:created>
  <dcterms:modified xsi:type="dcterms:W3CDTF">2009-07-09T15:24:11Z</dcterms:modified>
</cp:coreProperties>
</file>