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513" r:id="rId2"/>
    <p:sldId id="541" r:id="rId3"/>
    <p:sldId id="542" r:id="rId4"/>
    <p:sldId id="521" r:id="rId5"/>
    <p:sldId id="522" r:id="rId6"/>
    <p:sldId id="523" r:id="rId7"/>
    <p:sldId id="524" r:id="rId8"/>
    <p:sldId id="525" r:id="rId9"/>
    <p:sldId id="526" r:id="rId10"/>
    <p:sldId id="527" r:id="rId11"/>
    <p:sldId id="528" r:id="rId12"/>
    <p:sldId id="530" r:id="rId13"/>
    <p:sldId id="543" r:id="rId14"/>
    <p:sldId id="540" r:id="rId15"/>
    <p:sldId id="531" r:id="rId16"/>
    <p:sldId id="532" r:id="rId17"/>
    <p:sldId id="533" r:id="rId18"/>
    <p:sldId id="534" r:id="rId19"/>
    <p:sldId id="535" r:id="rId20"/>
    <p:sldId id="536" r:id="rId21"/>
    <p:sldId id="537" r:id="rId22"/>
    <p:sldId id="538" r:id="rId23"/>
    <p:sldId id="539"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E3712"/>
    <a:srgbClr val="9933FF"/>
    <a:srgbClr val="233AAD"/>
    <a:srgbClr val="CC66FF"/>
    <a:srgbClr val="2765A9"/>
    <a:srgbClr val="0077D0"/>
    <a:srgbClr val="6699FF"/>
    <a:srgbClr val="1D7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3" autoAdjust="0"/>
    <p:restoredTop sz="97174" autoAdjust="0"/>
  </p:normalViewPr>
  <p:slideViewPr>
    <p:cSldViewPr snapToObjects="1">
      <p:cViewPr varScale="1">
        <p:scale>
          <a:sx n="128" d="100"/>
          <a:sy n="128" d="100"/>
        </p:scale>
        <p:origin x="1206" y="150"/>
      </p:cViewPr>
      <p:guideLst>
        <p:guide orient="horz" pos="2160"/>
        <p:guide pos="2880"/>
      </p:guideLst>
    </p:cSldViewPr>
  </p:slideViewPr>
  <p:outlineViewPr>
    <p:cViewPr>
      <p:scale>
        <a:sx n="33" d="100"/>
        <a:sy n="33" d="100"/>
      </p:scale>
      <p:origin x="0" y="6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30" tIns="45714" rIns="91430" bIns="45714"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30" tIns="45714" rIns="91430" bIns="45714" numCol="1" anchor="t" anchorCtr="0" compatLnSpc="1">
            <a:prstTxWarp prst="textNoShape">
              <a:avLst/>
            </a:prstTxWarp>
          </a:bodyPr>
          <a:lstStyle>
            <a:lvl1pPr algn="r">
              <a:defRPr sz="1200">
                <a:latin typeface="Arial" pitchFamily="34" charset="0"/>
                <a:cs typeface="Arial" pitchFamily="34" charset="0"/>
              </a:defRPr>
            </a:lvl1pPr>
          </a:lstStyle>
          <a:p>
            <a:pPr>
              <a:defRPr/>
            </a:pPr>
            <a:fld id="{ACF98280-78D9-4949-A9B3-1F53FAB991F4}" type="datetimeFigureOut">
              <a:rPr lang="en-US"/>
              <a:pPr>
                <a:defRPr/>
              </a:pPr>
              <a:t>9/30/2015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30" tIns="45714" rIns="91430" bIns="45714"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0" tIns="45714" rIns="91430" bIns="45714" numCol="1" anchor="b" anchorCtr="0" compatLnSpc="1">
            <a:prstTxWarp prst="textNoShape">
              <a:avLst/>
            </a:prstTxWarp>
          </a:bodyPr>
          <a:lstStyle>
            <a:lvl1pPr algn="r">
              <a:defRPr sz="1200">
                <a:latin typeface="Arial" pitchFamily="34" charset="0"/>
                <a:cs typeface="Arial" pitchFamily="34" charset="0"/>
              </a:defRPr>
            </a:lvl1pPr>
          </a:lstStyle>
          <a:p>
            <a:pPr>
              <a:defRPr/>
            </a:pPr>
            <a:fld id="{02728BDE-CFA1-4CC0-BD46-B07A29233E87}" type="slidenum">
              <a:rPr lang="en-US"/>
              <a:pPr>
                <a:defRPr/>
              </a:pPr>
              <a:t>‹#›</a:t>
            </a:fld>
            <a:endParaRPr lang="en-US" dirty="0"/>
          </a:p>
        </p:txBody>
      </p:sp>
    </p:spTree>
    <p:extLst>
      <p:ext uri="{BB962C8B-B14F-4D97-AF65-F5344CB8AC3E}">
        <p14:creationId xmlns:p14="http://schemas.microsoft.com/office/powerpoint/2010/main" val="255403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3167" tIns="46585" rIns="93167" bIns="46585" numCol="1" anchor="t" anchorCtr="0" compatLnSpc="1">
            <a:prstTxWarp prst="textNoShape">
              <a:avLst/>
            </a:prstTxWarp>
          </a:bodyPr>
          <a:lstStyle>
            <a:lvl1pPr>
              <a:defRPr sz="1200" dirty="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3167" tIns="46585" rIns="93167" bIns="46585" numCol="1" anchor="t" anchorCtr="0" compatLnSpc="1">
            <a:prstTxWarp prst="textNoShape">
              <a:avLst/>
            </a:prstTxWarp>
          </a:bodyPr>
          <a:lstStyle>
            <a:lvl1pPr algn="r">
              <a:defRPr sz="1200">
                <a:latin typeface="Calibri" pitchFamily="34" charset="0"/>
                <a:cs typeface="Arial" pitchFamily="34" charset="0"/>
              </a:defRPr>
            </a:lvl1pPr>
          </a:lstStyle>
          <a:p>
            <a:pPr>
              <a:defRPr/>
            </a:pPr>
            <a:fld id="{FAD8C63E-9824-4F67-95EA-BF4A6C68F410}" type="datetimeFigureOut">
              <a:rPr lang="en-US"/>
              <a:pPr>
                <a:defRPr/>
              </a:pPr>
              <a:t>9/30/2015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7" tIns="46585" rIns="93167" bIns="46585"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67" tIns="46585" rIns="93167"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3167" tIns="46585" rIns="93167" bIns="46585" numCol="1" anchor="b" anchorCtr="0" compatLnSpc="1">
            <a:prstTxWarp prst="textNoShape">
              <a:avLst/>
            </a:prstTxWarp>
          </a:bodyPr>
          <a:lstStyle>
            <a:lvl1pPr>
              <a:defRPr sz="1200" dirty="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3167" tIns="46585" rIns="93167" bIns="46585" numCol="1" anchor="b" anchorCtr="0" compatLnSpc="1">
            <a:prstTxWarp prst="textNoShape">
              <a:avLst/>
            </a:prstTxWarp>
          </a:bodyPr>
          <a:lstStyle>
            <a:lvl1pPr algn="r">
              <a:defRPr sz="1200">
                <a:latin typeface="Calibri" pitchFamily="34" charset="0"/>
                <a:cs typeface="Arial" pitchFamily="34" charset="0"/>
              </a:defRPr>
            </a:lvl1pPr>
          </a:lstStyle>
          <a:p>
            <a:pPr>
              <a:defRPr/>
            </a:pPr>
            <a:fld id="{105DC728-FD11-4989-8723-B7055382A12B}" type="slidenum">
              <a:rPr lang="en-US"/>
              <a:pPr>
                <a:defRPr/>
              </a:pPr>
              <a:t>‹#›</a:t>
            </a:fld>
            <a:endParaRPr lang="en-US" dirty="0"/>
          </a:p>
        </p:txBody>
      </p:sp>
    </p:spTree>
    <p:extLst>
      <p:ext uri="{BB962C8B-B14F-4D97-AF65-F5344CB8AC3E}">
        <p14:creationId xmlns:p14="http://schemas.microsoft.com/office/powerpoint/2010/main" val="3014874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9BE31C-F8C5-714A-92C5-15DBD762B47C}" type="slidenum">
              <a:rPr lang="en-US" sz="1200"/>
              <a:pPr eaLnBrk="1" hangingPunct="1"/>
              <a:t>10</a:t>
            </a:fld>
            <a:endParaRPr lang="en-US" sz="1200"/>
          </a:p>
        </p:txBody>
      </p:sp>
    </p:spTree>
    <p:extLst>
      <p:ext uri="{BB962C8B-B14F-4D97-AF65-F5344CB8AC3E}">
        <p14:creationId xmlns:p14="http://schemas.microsoft.com/office/powerpoint/2010/main" val="250147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39805D-55A1-C347-BE0C-608187A746D5}" type="slidenum">
              <a:rPr lang="en-US" sz="1200"/>
              <a:pPr eaLnBrk="1" hangingPunct="1"/>
              <a:t>11</a:t>
            </a:fld>
            <a:endParaRPr lang="en-US" sz="1200"/>
          </a:p>
        </p:txBody>
      </p:sp>
    </p:spTree>
    <p:extLst>
      <p:ext uri="{BB962C8B-B14F-4D97-AF65-F5344CB8AC3E}">
        <p14:creationId xmlns:p14="http://schemas.microsoft.com/office/powerpoint/2010/main" val="2633802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cstate="print"/>
          <a:srcRect/>
          <a:stretch>
            <a:fillRect/>
          </a:stretch>
        </p:blipFill>
        <p:spPr bwMode="auto">
          <a:xfrm>
            <a:off x="0" y="0"/>
            <a:ext cx="9245600" cy="6934200"/>
          </a:xfrm>
          <a:prstGeom prst="rect">
            <a:avLst/>
          </a:prstGeom>
          <a:noFill/>
          <a:ln w="9525">
            <a:noFill/>
            <a:miter lim="800000"/>
            <a:headEnd/>
            <a:tailEnd/>
          </a:ln>
        </p:spPr>
      </p:pic>
      <p:pic>
        <p:nvPicPr>
          <p:cNvPr id="4" name="Picture 11" descr="monument.png"/>
          <p:cNvPicPr>
            <a:picLocks noChangeAspect="1"/>
          </p:cNvPicPr>
          <p:nvPr userDrawn="1"/>
        </p:nvPicPr>
        <p:blipFill>
          <a:blip r:embed="rId3" cstate="print"/>
          <a:srcRect/>
          <a:stretch>
            <a:fillRect/>
          </a:stretch>
        </p:blipFill>
        <p:spPr bwMode="auto">
          <a:xfrm>
            <a:off x="0" y="1447800"/>
            <a:ext cx="9144000" cy="5486400"/>
          </a:xfrm>
          <a:prstGeom prst="rect">
            <a:avLst/>
          </a:prstGeom>
          <a:noFill/>
          <a:ln w="9525">
            <a:noFill/>
            <a:miter lim="800000"/>
            <a:headEnd/>
            <a:tailEnd/>
          </a:ln>
        </p:spPr>
      </p:pic>
      <p:pic>
        <p:nvPicPr>
          <p:cNvPr id="5" name="Picture 12" descr="DLI crest.png"/>
          <p:cNvPicPr>
            <a:picLocks noChangeAspect="1"/>
          </p:cNvPicPr>
          <p:nvPr userDrawn="1"/>
        </p:nvPicPr>
        <p:blipFill>
          <a:blip r:embed="rId4" cstate="print"/>
          <a:srcRect/>
          <a:stretch>
            <a:fillRect/>
          </a:stretch>
        </p:blipFill>
        <p:spPr bwMode="auto">
          <a:xfrm>
            <a:off x="3824288" y="2160588"/>
            <a:ext cx="1600200" cy="2030412"/>
          </a:xfrm>
          <a:prstGeom prst="rect">
            <a:avLst/>
          </a:prstGeom>
          <a:noFill/>
          <a:ln w="9525">
            <a:noFill/>
            <a:miter lim="800000"/>
            <a:headEnd/>
            <a:tailEnd/>
          </a:ln>
        </p:spPr>
      </p:pic>
      <p:sp>
        <p:nvSpPr>
          <p:cNvPr id="2" name="Title 1"/>
          <p:cNvSpPr>
            <a:spLocks noGrp="1"/>
          </p:cNvSpPr>
          <p:nvPr>
            <p:ph type="ctrTitle"/>
          </p:nvPr>
        </p:nvSpPr>
        <p:spPr>
          <a:xfrm>
            <a:off x="708378" y="381000"/>
            <a:ext cx="7772400" cy="1470025"/>
          </a:xfrm>
        </p:spPr>
        <p:txBody>
          <a:bodyPr/>
          <a:lstStyle>
            <a:lvl1pPr>
              <a:defRPr baseline="0">
                <a:solidFill>
                  <a:srgbClr val="343233"/>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63992D-9245-48D7-AE45-74C820DE414B}" type="datetime1">
              <a:rPr lang="en-US"/>
              <a:pPr>
                <a:defRPr/>
              </a:pPr>
              <a:t>9/30/2015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A00E1-339E-4ABC-8751-2CDE8465CF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CAC12-BF3A-4837-9A1B-DA72FD6D7674}" type="datetime1">
              <a:rPr lang="en-US"/>
              <a:pPr>
                <a:defRPr/>
              </a:pPr>
              <a:t>9/30/2015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75D7B-4E55-4C9B-BC69-FC5D76336D7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0" descr="titlepage_Graphic.jpg"/>
          <p:cNvPicPr>
            <a:picLocks noChangeAspect="1"/>
          </p:cNvPicPr>
          <p:nvPr userDrawn="1"/>
        </p:nvPicPr>
        <p:blipFill>
          <a:blip r:embed="rId2" cstate="print"/>
          <a:srcRect/>
          <a:stretch>
            <a:fillRect/>
          </a:stretch>
        </p:blipFill>
        <p:spPr bwMode="auto">
          <a:xfrm>
            <a:off x="-14288" y="0"/>
            <a:ext cx="9144001" cy="6858000"/>
          </a:xfrm>
          <a:prstGeom prst="rect">
            <a:avLst/>
          </a:prstGeom>
          <a:noFill/>
          <a:ln w="9525">
            <a:noFill/>
            <a:miter lim="800000"/>
            <a:headEnd/>
            <a:tailEnd/>
          </a:ln>
        </p:spPr>
      </p:pic>
      <p:pic>
        <p:nvPicPr>
          <p:cNvPr id="3" name="Picture 11" descr="monument.png"/>
          <p:cNvPicPr>
            <a:picLocks noChangeAspect="1"/>
          </p:cNvPicPr>
          <p:nvPr userDrawn="1"/>
        </p:nvPicPr>
        <p:blipFill>
          <a:blip r:embed="rId3" cstate="print"/>
          <a:srcRect/>
          <a:stretch>
            <a:fillRect/>
          </a:stretch>
        </p:blipFill>
        <p:spPr bwMode="auto">
          <a:xfrm>
            <a:off x="76200" y="1371600"/>
            <a:ext cx="9144000" cy="5486400"/>
          </a:xfrm>
          <a:prstGeom prst="rect">
            <a:avLst/>
          </a:prstGeom>
          <a:noFill/>
          <a:ln w="9525">
            <a:noFill/>
            <a:miter lim="800000"/>
            <a:headEnd/>
            <a:tailEnd/>
          </a:ln>
        </p:spPr>
      </p:pic>
      <p:pic>
        <p:nvPicPr>
          <p:cNvPr id="4" name="Picture 11"/>
          <p:cNvPicPr>
            <a:picLocks noChangeAspect="1" noChangeArrowheads="1"/>
          </p:cNvPicPr>
          <p:nvPr userDrawn="1"/>
        </p:nvPicPr>
        <p:blipFill>
          <a:blip r:embed="rId4" cstate="print"/>
          <a:srcRect/>
          <a:stretch>
            <a:fillRect/>
          </a:stretch>
        </p:blipFill>
        <p:spPr bwMode="auto">
          <a:xfrm>
            <a:off x="3048000" y="1905000"/>
            <a:ext cx="3011488" cy="3321050"/>
          </a:xfrm>
          <a:prstGeom prst="rect">
            <a:avLst/>
          </a:prstGeom>
          <a:noFill/>
          <a:ln w="9525">
            <a:noFill/>
            <a:miter lim="800000"/>
            <a:headEnd/>
            <a:tailEnd/>
          </a:ln>
        </p:spPr>
      </p:pic>
      <p:sp>
        <p:nvSpPr>
          <p:cNvPr id="5" name="Date Placeholder 3"/>
          <p:cNvSpPr>
            <a:spLocks noGrp="1"/>
          </p:cNvSpPr>
          <p:nvPr>
            <p:ph type="dt" sz="half" idx="10"/>
          </p:nvPr>
        </p:nvSpPr>
        <p:spPr/>
        <p:txBody>
          <a:bodyPr/>
          <a:lstStyle>
            <a:lvl1pPr>
              <a:defRPr smtClean="0">
                <a:solidFill>
                  <a:srgbClr val="343233"/>
                </a:solidFill>
              </a:defRPr>
            </a:lvl1pPr>
          </a:lstStyle>
          <a:p>
            <a:pPr>
              <a:defRPr/>
            </a:pPr>
            <a:fld id="{783D59F7-6565-4A26-B64E-865490F2EF83}" type="datetime1">
              <a:rPr lang="en-US"/>
              <a:pPr>
                <a:defRPr/>
              </a:pPr>
              <a:t>9/30/2015</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6DF7E6-BA27-4D71-AC2A-576FBC2C0EFA}" type="datetime1">
              <a:rPr lang="en-US"/>
              <a:pPr>
                <a:defRPr/>
              </a:pPr>
              <a:t>9/30/2015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B7833A-E5CB-4495-BD2B-602C8B6D27A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9C1A7A-136E-472B-BC4F-BEDF9CA9A925}" type="datetime1">
              <a:rPr lang="en-US"/>
              <a:pPr>
                <a:defRPr/>
              </a:pPr>
              <a:t>9/30/2015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FA7E1-9B2F-4428-9A7F-E0675DE9C7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4ED0FD-86FE-4B43-B2FE-20A17922A217}" type="datetime1">
              <a:rPr lang="en-US"/>
              <a:pPr>
                <a:defRPr/>
              </a:pPr>
              <a:t>9/30/2015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A28563-9775-4FD0-AE9B-E7EC103B0C5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3C0A50-C62A-481F-9B36-8CDCF28A1F69}" type="datetime1">
              <a:rPr lang="en-US"/>
              <a:pPr>
                <a:defRPr/>
              </a:pPr>
              <a:t>9/30/2015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B7C2CF-1AF7-454B-A05B-A785CCE3488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EB8E99-227B-4018-8758-51FAD8D77B7C}" type="datetime1">
              <a:rPr lang="en-US"/>
              <a:pPr>
                <a:defRPr/>
              </a:pPr>
              <a:t>9/30/2015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933B51-65A5-4D58-9236-B8A0753C72D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1BD39F-211E-4919-96A7-B46A8D93B8B8}" type="datetime1">
              <a:rPr lang="en-US"/>
              <a:pPr>
                <a:defRPr/>
              </a:pPr>
              <a:t>9/30/2015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EFE507-FD60-4C81-B8AF-A2AAAD364B4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7A7A6D-D63F-48E3-A470-3DB6588FCC4C}" type="datetime1">
              <a:rPr lang="en-US"/>
              <a:pPr>
                <a:defRPr/>
              </a:pPr>
              <a:t>9/30/2015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A81B10-C4A2-4D80-930B-467116E3AC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3FC9CE-3C9D-44BE-8776-61BBC9855013}" type="datetime1">
              <a:rPr lang="en-US"/>
              <a:pPr>
                <a:defRPr/>
              </a:pPr>
              <a:t>9/30/2015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EF54F0-BC1E-4D6A-8A1E-46F24A21E65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14" cstate="print"/>
          <a:srcRect/>
          <a:stretch>
            <a:fillRect/>
          </a:stretch>
        </p:blipFill>
        <p:spPr bwMode="auto">
          <a:xfrm>
            <a:off x="0" y="0"/>
            <a:ext cx="9170988" cy="1668463"/>
          </a:xfrm>
          <a:prstGeom prst="rect">
            <a:avLst/>
          </a:prstGeom>
          <a:noFill/>
          <a:ln w="9525">
            <a:noFill/>
            <a:miter lim="800000"/>
            <a:headEnd/>
            <a:tailEnd/>
          </a:ln>
        </p:spPr>
      </p:pic>
      <p:sp>
        <p:nvSpPr>
          <p:cNvPr id="2051" name="Title Placeholder 1"/>
          <p:cNvSpPr>
            <a:spLocks noGrp="1"/>
          </p:cNvSpPr>
          <p:nvPr>
            <p:ph type="title"/>
          </p:nvPr>
        </p:nvSpPr>
        <p:spPr bwMode="auto">
          <a:xfrm>
            <a:off x="838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Arial Bold Italic 40pt Black</a:t>
            </a:r>
          </a:p>
        </p:txBody>
      </p:sp>
      <p:sp>
        <p:nvSpPr>
          <p:cNvPr id="2052"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pitchFamily="34" charset="-128"/>
                <a:cs typeface="Arial" pitchFamily="34" charset="0"/>
              </a:defRPr>
            </a:lvl1pPr>
          </a:lstStyle>
          <a:p>
            <a:pPr>
              <a:defRPr/>
            </a:pPr>
            <a:fld id="{6C2B520C-E4F4-428C-A802-C91BD74FF866}" type="datetime1">
              <a:rPr lang="en-US"/>
              <a:pPr>
                <a:defRPr/>
              </a:pPr>
              <a:t>9/30/2015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Arial" pitchFamily="34" charset="0"/>
              </a:defRPr>
            </a:lvl1pPr>
          </a:lstStyle>
          <a:p>
            <a:pPr>
              <a:defRPr/>
            </a:pPr>
            <a:fld id="{A7719E5B-DEC1-4995-ABEE-B97277BECD2C}" type="slidenum">
              <a:rPr lang="en-US"/>
              <a:pPr>
                <a:defRPr/>
              </a:pPr>
              <a:t>‹#›</a:t>
            </a:fld>
            <a:endParaRPr lang="en-US" dirty="0"/>
          </a:p>
        </p:txBody>
      </p:sp>
      <p:pic>
        <p:nvPicPr>
          <p:cNvPr id="1032" name="Picture 3" descr="DLI crest.png"/>
          <p:cNvPicPr>
            <a:picLocks noChangeAspect="1"/>
          </p:cNvPicPr>
          <p:nvPr/>
        </p:nvPicPr>
        <p:blipFill>
          <a:blip r:embed="rId15" cstate="print"/>
          <a:srcRect/>
          <a:stretch>
            <a:fillRect/>
          </a:stretch>
        </p:blipFill>
        <p:spPr bwMode="auto">
          <a:xfrm>
            <a:off x="304800" y="152400"/>
            <a:ext cx="914400" cy="1219200"/>
          </a:xfrm>
          <a:prstGeom prst="rect">
            <a:avLst/>
          </a:prstGeom>
          <a:noFill/>
          <a:ln w="9525">
            <a:noFill/>
            <a:miter lim="800000"/>
            <a:headEnd/>
            <a:tailEnd/>
          </a:ln>
          <a:effectLst>
            <a:outerShdw dist="38100" dir="8100000" algn="tr" rotWithShape="0">
              <a:srgbClr val="808080">
                <a:alpha val="39999"/>
              </a:srgbClr>
            </a:outerShdw>
          </a:effectLst>
        </p:spPr>
      </p:pic>
      <p:sp>
        <p:nvSpPr>
          <p:cNvPr id="10" name="Title Placeholder 1"/>
          <p:cNvSpPr txBox="1">
            <a:spLocks/>
          </p:cNvSpPr>
          <p:nvPr/>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1600" i="0" dirty="0">
              <a:solidFill>
                <a:srgbClr val="612059"/>
              </a:solidFill>
              <a:latin typeface="Times New Roman"/>
              <a:cs typeface="Times New Roman"/>
            </a:endParaRPr>
          </a:p>
        </p:txBody>
      </p:sp>
    </p:spTree>
  </p:cSld>
  <p:clrMap bg1="lt1" tx1="dk1" bg2="lt2" tx2="dk2" accent1="accent1" accent2="accent2" accent3="accent3" accent4="accent4" accent5="accent5" accent6="accent6" hlink="hlink" folHlink="folHlink"/>
  <p:sldLayoutIdLst>
    <p:sldLayoutId id="2147484833"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5" r:id="rId12"/>
  </p:sldLayoutIdLst>
  <p:hf hdr="0" ftr="0" dt="0"/>
  <p:txStyles>
    <p:titleStyle>
      <a:lvl1pPr algn="ctr" rtl="0" eaLnBrk="0" fontAlgn="base" hangingPunct="0">
        <a:spcBef>
          <a:spcPct val="0"/>
        </a:spcBef>
        <a:spcAft>
          <a:spcPct val="0"/>
        </a:spcAft>
        <a:defRPr sz="4000" b="1" i="1" kern="1200">
          <a:solidFill>
            <a:srgbClr val="343233"/>
          </a:solidFill>
          <a:latin typeface="Arial" pitchFamily="34" charset="0"/>
          <a:ea typeface="ＭＳ Ｐゴシック" pitchFamily="34" charset="-128"/>
          <a:cs typeface="Arial" pitchFamily="34" charset="0"/>
        </a:defRPr>
      </a:lvl1pPr>
      <a:lvl2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43233"/>
          </a:solidFill>
          <a:latin typeface="Arial"/>
          <a:ea typeface="ＭＳ Ｐゴシック" pitchFamily="34" charset="-128"/>
          <a:cs typeface="Arial"/>
        </a:defRPr>
      </a:lvl1pPr>
      <a:lvl2pPr marL="742950" indent="-285750" algn="l" rtl="0" eaLnBrk="0" fontAlgn="base" hangingPunct="0">
        <a:spcBef>
          <a:spcPct val="20000"/>
        </a:spcBef>
        <a:spcAft>
          <a:spcPct val="0"/>
        </a:spcAft>
        <a:buFont typeface="Arial" charset="0"/>
        <a:buChar char="–"/>
        <a:defRPr sz="2800" kern="1200">
          <a:solidFill>
            <a:srgbClr val="343233"/>
          </a:solidFill>
          <a:latin typeface="Arial"/>
          <a:ea typeface="ＭＳ Ｐゴシック" pitchFamily="34" charset="-128"/>
          <a:cs typeface="Arial"/>
        </a:defRPr>
      </a:lvl2pPr>
      <a:lvl3pPr marL="1143000" indent="-228600" algn="l" rtl="0" eaLnBrk="0" fontAlgn="base" hangingPunct="0">
        <a:spcBef>
          <a:spcPct val="20000"/>
        </a:spcBef>
        <a:spcAft>
          <a:spcPct val="0"/>
        </a:spcAft>
        <a:buFont typeface="Arial" charset="0"/>
        <a:buChar char="•"/>
        <a:defRPr sz="2400" kern="1200">
          <a:solidFill>
            <a:srgbClr val="343233"/>
          </a:solidFill>
          <a:latin typeface="Arial"/>
          <a:ea typeface="ＭＳ Ｐゴシック" pitchFamily="34" charset="-128"/>
          <a:cs typeface="Arial"/>
        </a:defRPr>
      </a:lvl3pPr>
      <a:lvl4pPr marL="1600200" indent="-228600" algn="l" rtl="0" eaLnBrk="0" fontAlgn="base" hangingPunct="0">
        <a:spcBef>
          <a:spcPct val="20000"/>
        </a:spcBef>
        <a:spcAft>
          <a:spcPct val="0"/>
        </a:spcAft>
        <a:buFont typeface="Arial" charset="0"/>
        <a:buChar char="–"/>
        <a:defRPr sz="2000" kern="1200">
          <a:solidFill>
            <a:srgbClr val="343233"/>
          </a:solidFill>
          <a:latin typeface="Arial"/>
          <a:ea typeface="ＭＳ Ｐゴシック" pitchFamily="34" charset="-128"/>
          <a:cs typeface="Arial"/>
        </a:defRPr>
      </a:lvl4pPr>
      <a:lvl5pPr marL="2057400" indent="-228600" algn="l" rtl="0" eaLnBrk="0" fontAlgn="base" hangingPunct="0">
        <a:spcBef>
          <a:spcPct val="20000"/>
        </a:spcBef>
        <a:spcAft>
          <a:spcPct val="0"/>
        </a:spcAft>
        <a:buFont typeface="Arial" charset="0"/>
        <a:buChar char="»"/>
        <a:defRPr sz="2000" kern="1200">
          <a:solidFill>
            <a:srgbClr val="343233"/>
          </a:solidFill>
          <a:latin typeface="Arial"/>
          <a:ea typeface="ＭＳ Ｐゴシック"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titlepage_Graphic.jpg"/>
          <p:cNvPicPr>
            <a:picLocks noChangeAspect="1"/>
          </p:cNvPicPr>
          <p:nvPr/>
        </p:nvPicPr>
        <p:blipFill>
          <a:blip r:embed="rId2" cstate="print"/>
          <a:srcRect/>
          <a:stretch>
            <a:fillRect/>
          </a:stretch>
        </p:blipFill>
        <p:spPr bwMode="auto">
          <a:xfrm>
            <a:off x="0" y="0"/>
            <a:ext cx="9245600" cy="6934200"/>
          </a:xfrm>
          <a:prstGeom prst="rect">
            <a:avLst/>
          </a:prstGeom>
          <a:noFill/>
          <a:ln w="9525">
            <a:noFill/>
            <a:miter lim="800000"/>
            <a:headEnd/>
            <a:tailEnd/>
          </a:ln>
        </p:spPr>
      </p:pic>
      <p:pic>
        <p:nvPicPr>
          <p:cNvPr id="6147" name="Picture 2" descr="monument.png"/>
          <p:cNvPicPr>
            <a:picLocks noChangeAspect="1"/>
          </p:cNvPicPr>
          <p:nvPr/>
        </p:nvPicPr>
        <p:blipFill>
          <a:blip r:embed="rId3" cstate="print"/>
          <a:srcRect/>
          <a:stretch>
            <a:fillRect/>
          </a:stretch>
        </p:blipFill>
        <p:spPr bwMode="auto">
          <a:xfrm>
            <a:off x="0" y="1447800"/>
            <a:ext cx="9144000" cy="5486400"/>
          </a:xfrm>
          <a:prstGeom prst="rect">
            <a:avLst/>
          </a:prstGeom>
          <a:noFill/>
          <a:ln w="9525">
            <a:noFill/>
            <a:miter lim="800000"/>
            <a:headEnd/>
            <a:tailEnd/>
          </a:ln>
        </p:spPr>
      </p:pic>
      <p:sp>
        <p:nvSpPr>
          <p:cNvPr id="4" name="Title 1"/>
          <p:cNvSpPr txBox="1">
            <a:spLocks/>
          </p:cNvSpPr>
          <p:nvPr/>
        </p:nvSpPr>
        <p:spPr>
          <a:xfrm>
            <a:off x="708025" y="228600"/>
            <a:ext cx="7772400" cy="1470025"/>
          </a:xfrm>
          <a:prstGeom prst="rect">
            <a:avLst/>
          </a:prstGeom>
        </p:spPr>
        <p:txBody>
          <a:bodyPr/>
          <a:lstStyle>
            <a:lvl1pPr algn="ctr" rtl="0" eaLnBrk="0" fontAlgn="base" hangingPunct="0">
              <a:spcBef>
                <a:spcPct val="0"/>
              </a:spcBef>
              <a:spcAft>
                <a:spcPct val="0"/>
              </a:spcAft>
              <a:defRPr sz="4000" b="1" i="1" kern="1200" baseline="0">
                <a:solidFill>
                  <a:srgbClr val="343233"/>
                </a:solidFill>
                <a:effectLst>
                  <a:outerShdw blurRad="50800" dist="38100" dir="2700000" algn="tl" rotWithShape="0">
                    <a:prstClr val="black">
                      <a:alpha val="40000"/>
                    </a:prstClr>
                  </a:outerShdw>
                </a:effectLst>
                <a:latin typeface="Arial" pitchFamily="34" charset="0"/>
                <a:ea typeface="ＭＳ Ｐゴシック" pitchFamily="34" charset="-128"/>
                <a:cs typeface="Arial" pitchFamily="34" charset="0"/>
              </a:defRPr>
            </a:lvl1pPr>
            <a:lvl2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i="1">
                <a:solidFill>
                  <a:srgbClr val="343233"/>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solidFill>
                  <a:schemeClr val="accent4">
                    <a:lumMod val="75000"/>
                  </a:schemeClr>
                </a:solidFill>
              </a:rPr>
              <a:t>The Benefits of Local and Overseas Immersions</a:t>
            </a:r>
            <a:r>
              <a:rPr lang="en-US" dirty="0" smtClean="0">
                <a:solidFill>
                  <a:schemeClr val="accent4">
                    <a:lumMod val="75000"/>
                  </a:schemeClr>
                </a:solidFill>
              </a:rPr>
              <a:t/>
            </a:r>
            <a:br>
              <a:rPr lang="en-US" dirty="0" smtClean="0">
                <a:solidFill>
                  <a:schemeClr val="accent4">
                    <a:lumMod val="75000"/>
                  </a:schemeClr>
                </a:solidFill>
              </a:rPr>
            </a:br>
            <a:endParaRPr lang="en-US" dirty="0">
              <a:solidFill>
                <a:schemeClr val="accent4">
                  <a:lumMod val="75000"/>
                </a:schemeClr>
              </a:solidFill>
            </a:endParaRPr>
          </a:p>
        </p:txBody>
      </p:sp>
      <p:pic>
        <p:nvPicPr>
          <p:cNvPr id="6149" name="Picture 4" descr="DLI crest.png"/>
          <p:cNvPicPr>
            <a:picLocks noChangeAspect="1"/>
          </p:cNvPicPr>
          <p:nvPr/>
        </p:nvPicPr>
        <p:blipFill>
          <a:blip r:embed="rId4" cstate="print"/>
          <a:srcRect/>
          <a:stretch>
            <a:fillRect/>
          </a:stretch>
        </p:blipFill>
        <p:spPr bwMode="auto">
          <a:xfrm>
            <a:off x="3824288" y="2160588"/>
            <a:ext cx="1600200" cy="203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219200" y="3048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a:solidFill>
                  <a:schemeClr val="tx1">
                    <a:lumMod val="75000"/>
                    <a:lumOff val="25000"/>
                  </a:schemeClr>
                </a:solidFill>
              </a:rPr>
              <a:t>OCONUS Immersions Effects on DLPT Scores</a:t>
            </a:r>
          </a:p>
        </p:txBody>
      </p:sp>
      <p:sp>
        <p:nvSpPr>
          <p:cNvPr id="26626" name="Rectangle 3"/>
          <p:cNvSpPr>
            <a:spLocks noGrp="1" noChangeArrowheads="1"/>
          </p:cNvSpPr>
          <p:nvPr>
            <p:ph idx="1"/>
          </p:nvPr>
        </p:nvSpPr>
        <p:spPr>
          <a:xfrm>
            <a:off x="278176" y="1753518"/>
            <a:ext cx="8229600" cy="4724400"/>
          </a:xfrm>
        </p:spPr>
        <p:txBody>
          <a:bodyPr/>
          <a:lstStyle/>
          <a:p>
            <a:pPr eaLnBrk="1" hangingPunct="1">
              <a:lnSpc>
                <a:spcPct val="90000"/>
              </a:lnSpc>
            </a:pPr>
            <a:r>
              <a:rPr lang="en-US" sz="2400" dirty="0">
                <a:solidFill>
                  <a:schemeClr val="tx1">
                    <a:lumMod val="75000"/>
                    <a:lumOff val="25000"/>
                  </a:schemeClr>
                </a:solidFill>
                <a:latin typeface="Arial" charset="0"/>
                <a:cs typeface="Arial" charset="0"/>
              </a:rPr>
              <a:t>Study conducted in 2009 by RA at DLI:</a:t>
            </a:r>
          </a:p>
          <a:p>
            <a:pPr lvl="1" eaLnBrk="1" hangingPunct="1">
              <a:lnSpc>
                <a:spcPct val="90000"/>
              </a:lnSpc>
            </a:pPr>
            <a:r>
              <a:rPr lang="en-US" sz="2000" dirty="0">
                <a:solidFill>
                  <a:schemeClr val="tx1">
                    <a:lumMod val="75000"/>
                    <a:lumOff val="25000"/>
                  </a:schemeClr>
                </a:solidFill>
                <a:latin typeface="Arial" charset="0"/>
                <a:cs typeface="Arial" charset="0"/>
              </a:rPr>
              <a:t>Randomized Student Selection, DLPT</a:t>
            </a:r>
          </a:p>
          <a:p>
            <a:pPr lvl="1" eaLnBrk="1" hangingPunct="1">
              <a:lnSpc>
                <a:spcPct val="90000"/>
              </a:lnSpc>
            </a:pPr>
            <a:r>
              <a:rPr lang="en-US" sz="2000" dirty="0">
                <a:solidFill>
                  <a:schemeClr val="tx1">
                    <a:lumMod val="75000"/>
                    <a:lumOff val="25000"/>
                  </a:schemeClr>
                </a:solidFill>
                <a:latin typeface="Arial" charset="0"/>
                <a:cs typeface="Arial" charset="0"/>
              </a:rPr>
              <a:t>207 BC students</a:t>
            </a:r>
          </a:p>
          <a:p>
            <a:pPr lvl="2" eaLnBrk="1" hangingPunct="1">
              <a:lnSpc>
                <a:spcPct val="90000"/>
              </a:lnSpc>
            </a:pPr>
            <a:r>
              <a:rPr lang="en-US" sz="1600" dirty="0">
                <a:solidFill>
                  <a:schemeClr val="tx1">
                    <a:lumMod val="75000"/>
                    <a:lumOff val="25000"/>
                  </a:schemeClr>
                </a:solidFill>
                <a:latin typeface="Arial" charset="0"/>
                <a:cs typeface="Arial" charset="0"/>
              </a:rPr>
              <a:t>Arabic (3 Egypt, 1 Jordan)</a:t>
            </a:r>
          </a:p>
          <a:p>
            <a:pPr lvl="2" eaLnBrk="1" hangingPunct="1">
              <a:lnSpc>
                <a:spcPct val="90000"/>
              </a:lnSpc>
            </a:pPr>
            <a:r>
              <a:rPr lang="en-US" sz="1600" dirty="0">
                <a:solidFill>
                  <a:schemeClr val="tx1">
                    <a:lumMod val="75000"/>
                    <a:lumOff val="25000"/>
                  </a:schemeClr>
                </a:solidFill>
                <a:latin typeface="Arial" charset="0"/>
                <a:cs typeface="Arial" charset="0"/>
              </a:rPr>
              <a:t>Korean (4 Korea)</a:t>
            </a:r>
          </a:p>
          <a:p>
            <a:pPr lvl="2" eaLnBrk="1" hangingPunct="1">
              <a:lnSpc>
                <a:spcPct val="90000"/>
              </a:lnSpc>
            </a:pPr>
            <a:r>
              <a:rPr lang="en-US" sz="1600" dirty="0">
                <a:solidFill>
                  <a:schemeClr val="tx1">
                    <a:lumMod val="75000"/>
                    <a:lumOff val="25000"/>
                  </a:schemeClr>
                </a:solidFill>
                <a:latin typeface="Arial" charset="0"/>
                <a:cs typeface="Arial" charset="0"/>
              </a:rPr>
              <a:t>Chinese (4 China)</a:t>
            </a:r>
          </a:p>
          <a:p>
            <a:pPr lvl="1" eaLnBrk="1" hangingPunct="1">
              <a:lnSpc>
                <a:spcPct val="90000"/>
              </a:lnSpc>
            </a:pPr>
            <a:r>
              <a:rPr lang="en-US" sz="2000" dirty="0">
                <a:solidFill>
                  <a:schemeClr val="tx1">
                    <a:lumMod val="75000"/>
                    <a:lumOff val="25000"/>
                  </a:schemeClr>
                </a:solidFill>
                <a:latin typeface="Arial" charset="0"/>
                <a:cs typeface="Arial" charset="0"/>
              </a:rPr>
              <a:t>4 week immersion program</a:t>
            </a:r>
          </a:p>
          <a:p>
            <a:pPr lvl="1" eaLnBrk="1" hangingPunct="1">
              <a:lnSpc>
                <a:spcPct val="90000"/>
              </a:lnSpc>
              <a:buFont typeface="Arial" charset="0"/>
              <a:buNone/>
            </a:pPr>
            <a:endParaRPr lang="en-US" sz="2000" dirty="0">
              <a:latin typeface="Arial" charset="0"/>
              <a:cs typeface="Arial" charset="0"/>
            </a:endParaRPr>
          </a:p>
          <a:p>
            <a:pPr lvl="1" eaLnBrk="1" hangingPunct="1">
              <a:lnSpc>
                <a:spcPct val="90000"/>
              </a:lnSpc>
            </a:pPr>
            <a:endParaRPr lang="en-US" sz="2000" dirty="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58670051"/>
              </p:ext>
            </p:extLst>
          </p:nvPr>
        </p:nvGraphicFramePr>
        <p:xfrm>
          <a:off x="533400" y="4038600"/>
          <a:ext cx="7696200" cy="2311400"/>
        </p:xfrm>
        <a:graphic>
          <a:graphicData uri="http://schemas.openxmlformats.org/drawingml/2006/table">
            <a:tbl>
              <a:tblPr firstRow="1" bandRow="1">
                <a:tableStyleId>{5C22544A-7EE6-4342-B048-85BDC9FD1C3A}</a:tableStyleId>
              </a:tblPr>
              <a:tblGrid>
                <a:gridCol w="2565400"/>
                <a:gridCol w="2565400"/>
                <a:gridCol w="2565400"/>
              </a:tblGrid>
              <a:tr h="462280">
                <a:tc>
                  <a:txBody>
                    <a:bodyPr/>
                    <a:lstStyle/>
                    <a:p>
                      <a:r>
                        <a:rPr lang="en-US" dirty="0" smtClean="0"/>
                        <a:t>OCONUS Event</a:t>
                      </a:r>
                      <a:endParaRPr lang="en-US" dirty="0"/>
                    </a:p>
                  </a:txBody>
                  <a:tcPr/>
                </a:tc>
                <a:tc>
                  <a:txBody>
                    <a:bodyPr/>
                    <a:lstStyle/>
                    <a:p>
                      <a:r>
                        <a:rPr lang="en-US" dirty="0" smtClean="0"/>
                        <a:t>Control Group # of</a:t>
                      </a:r>
                      <a:r>
                        <a:rPr lang="en-US" baseline="0" dirty="0" smtClean="0"/>
                        <a:t> Ss</a:t>
                      </a:r>
                      <a:endParaRPr lang="en-US" dirty="0"/>
                    </a:p>
                  </a:txBody>
                  <a:tcPr/>
                </a:tc>
                <a:tc>
                  <a:txBody>
                    <a:bodyPr/>
                    <a:lstStyle/>
                    <a:p>
                      <a:r>
                        <a:rPr lang="en-US" dirty="0" smtClean="0"/>
                        <a:t>Immersion Group # of Ss</a:t>
                      </a:r>
                      <a:endParaRPr lang="en-US" dirty="0"/>
                    </a:p>
                  </a:txBody>
                  <a:tcPr/>
                </a:tc>
              </a:tr>
              <a:tr h="462280">
                <a:tc>
                  <a:txBody>
                    <a:bodyPr/>
                    <a:lstStyle/>
                    <a:p>
                      <a:r>
                        <a:rPr lang="en-US" dirty="0" smtClean="0">
                          <a:solidFill>
                            <a:schemeClr val="tx1">
                              <a:lumMod val="75000"/>
                              <a:lumOff val="25000"/>
                            </a:schemeClr>
                          </a:solidFill>
                          <a:latin typeface="Arial" panose="020B0604020202020204" pitchFamily="34" charset="0"/>
                          <a:cs typeface="Arial" panose="020B0604020202020204" pitchFamily="34" charset="0"/>
                        </a:rPr>
                        <a:t>Arabic</a:t>
                      </a: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38</a:t>
                      </a: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34</a:t>
                      </a:r>
                    </a:p>
                  </a:txBody>
                  <a:tcPr/>
                </a:tc>
              </a:tr>
              <a:tr h="462280">
                <a:tc>
                  <a:txBody>
                    <a:bodyPr/>
                    <a:lstStyle/>
                    <a:p>
                      <a:r>
                        <a:rPr lang="en-US" dirty="0" smtClean="0">
                          <a:solidFill>
                            <a:schemeClr val="tx1">
                              <a:lumMod val="75000"/>
                              <a:lumOff val="25000"/>
                            </a:schemeClr>
                          </a:solidFill>
                          <a:latin typeface="Arial" panose="020B0604020202020204" pitchFamily="34" charset="0"/>
                          <a:cs typeface="Arial" panose="020B0604020202020204" pitchFamily="34" charset="0"/>
                        </a:rPr>
                        <a:t>Chinese</a:t>
                      </a:r>
                      <a:r>
                        <a:rPr lang="en-US" baseline="0" dirty="0" smtClean="0">
                          <a:solidFill>
                            <a:schemeClr val="tx1">
                              <a:lumMod val="75000"/>
                              <a:lumOff val="25000"/>
                            </a:schemeClr>
                          </a:solidFill>
                          <a:latin typeface="Arial" panose="020B0604020202020204" pitchFamily="34" charset="0"/>
                          <a:cs typeface="Arial" panose="020B0604020202020204" pitchFamily="34" charset="0"/>
                        </a:rPr>
                        <a:t> </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36</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34</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r>
              <a:tr h="462280">
                <a:tc>
                  <a:txBody>
                    <a:bodyPr/>
                    <a:lstStyle/>
                    <a:p>
                      <a:r>
                        <a:rPr lang="en-US" dirty="0" smtClean="0">
                          <a:solidFill>
                            <a:schemeClr val="tx1">
                              <a:lumMod val="75000"/>
                              <a:lumOff val="25000"/>
                            </a:schemeClr>
                          </a:solidFill>
                          <a:latin typeface="Arial" panose="020B0604020202020204" pitchFamily="34" charset="0"/>
                          <a:cs typeface="Arial" panose="020B0604020202020204" pitchFamily="34" charset="0"/>
                        </a:rPr>
                        <a:t>Korean</a:t>
                      </a: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28</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37</a:t>
                      </a:r>
                      <a:endParaRPr lang="en-US" dirty="0">
                        <a:solidFill>
                          <a:schemeClr val="tx1">
                            <a:lumMod val="75000"/>
                            <a:lumOff val="25000"/>
                          </a:schemeClr>
                        </a:solidFill>
                        <a:latin typeface="Arial" panose="020B0604020202020204" pitchFamily="34" charset="0"/>
                        <a:cs typeface="Arial" panose="020B0604020202020204" pitchFamily="34" charset="0"/>
                      </a:endParaRPr>
                    </a:p>
                  </a:txBody>
                  <a:tcPr/>
                </a:tc>
              </a:tr>
              <a:tr h="462280">
                <a:tc>
                  <a:txBody>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TOTAL</a:t>
                      </a:r>
                      <a:endParaRPr lang="en-US" b="1"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algn="ctr"/>
                      <a:r>
                        <a:rPr lang="en-US" b="1" dirty="0" smtClean="0">
                          <a:solidFill>
                            <a:schemeClr val="tx1">
                              <a:lumMod val="75000"/>
                              <a:lumOff val="25000"/>
                            </a:schemeClr>
                          </a:solidFill>
                          <a:latin typeface="Arial" panose="020B0604020202020204" pitchFamily="34" charset="0"/>
                          <a:cs typeface="Arial" panose="020B0604020202020204" pitchFamily="34" charset="0"/>
                        </a:rPr>
                        <a:t>102</a:t>
                      </a:r>
                      <a:endParaRPr lang="en-US" b="1"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pPr algn="ctr"/>
                      <a:r>
                        <a:rPr lang="en-US" b="1" dirty="0" smtClean="0">
                          <a:solidFill>
                            <a:schemeClr val="tx1">
                              <a:lumMod val="75000"/>
                              <a:lumOff val="25000"/>
                            </a:schemeClr>
                          </a:solidFill>
                          <a:latin typeface="Arial" panose="020B0604020202020204" pitchFamily="34" charset="0"/>
                          <a:cs typeface="Arial" panose="020B0604020202020204" pitchFamily="34" charset="0"/>
                        </a:rPr>
                        <a:t>105</a:t>
                      </a:r>
                      <a:endParaRPr lang="en-US" b="1" dirty="0">
                        <a:solidFill>
                          <a:schemeClr val="tx1">
                            <a:lumMod val="75000"/>
                            <a:lumOff val="25000"/>
                          </a:schemeClr>
                        </a:solidFill>
                        <a:latin typeface="Arial" panose="020B0604020202020204" pitchFamily="34" charset="0"/>
                        <a:cs typeface="Arial" panose="020B0604020202020204" pitchFamily="34" charset="0"/>
                      </a:endParaRPr>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843" y="2178586"/>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solidFill>
                  <a:schemeClr val="tx1">
                    <a:lumMod val="75000"/>
                    <a:lumOff val="25000"/>
                  </a:schemeClr>
                </a:solidFill>
                <a:latin typeface="Arial" charset="0"/>
              </a:rPr>
              <a:t>Major Findings (1)</a:t>
            </a:r>
          </a:p>
        </p:txBody>
      </p:sp>
      <p:sp>
        <p:nvSpPr>
          <p:cNvPr id="28674" name="Rectangle 3"/>
          <p:cNvSpPr>
            <a:spLocks noGrp="1" noChangeArrowheads="1"/>
          </p:cNvSpPr>
          <p:nvPr>
            <p:ph idx="1"/>
          </p:nvPr>
        </p:nvSpPr>
        <p:spPr/>
        <p:txBody>
          <a:bodyPr/>
          <a:lstStyle/>
          <a:p>
            <a:pPr marL="609600" indent="-609600" eaLnBrk="1" hangingPunct="1">
              <a:buFontTx/>
              <a:buAutoNum type="arabicPeriod"/>
            </a:pPr>
            <a:r>
              <a:rPr lang="en-US" sz="2400" dirty="0">
                <a:solidFill>
                  <a:schemeClr val="tx1">
                    <a:lumMod val="75000"/>
                    <a:lumOff val="25000"/>
                  </a:schemeClr>
                </a:solidFill>
                <a:latin typeface="Calibri" charset="0"/>
              </a:rPr>
              <a:t>A higher percentage of the Immersion students passed 2/2/1+ (</a:t>
            </a:r>
            <a:r>
              <a:rPr lang="en-US" sz="2400" b="1" dirty="0">
                <a:solidFill>
                  <a:schemeClr val="tx1">
                    <a:lumMod val="75000"/>
                    <a:lumOff val="25000"/>
                  </a:schemeClr>
                </a:solidFill>
                <a:latin typeface="Calibri" charset="0"/>
              </a:rPr>
              <a:t>92</a:t>
            </a:r>
            <a:r>
              <a:rPr lang="en-US" sz="2400" dirty="0">
                <a:solidFill>
                  <a:schemeClr val="tx1">
                    <a:lumMod val="75000"/>
                    <a:lumOff val="25000"/>
                  </a:schemeClr>
                </a:solidFill>
                <a:latin typeface="Calibri" charset="0"/>
              </a:rPr>
              <a:t>% vs. </a:t>
            </a:r>
            <a:r>
              <a:rPr lang="en-US" sz="2400" b="1" dirty="0">
                <a:solidFill>
                  <a:schemeClr val="tx1">
                    <a:lumMod val="75000"/>
                    <a:lumOff val="25000"/>
                  </a:schemeClr>
                </a:solidFill>
                <a:latin typeface="Calibri" charset="0"/>
              </a:rPr>
              <a:t>78</a:t>
            </a:r>
            <a:r>
              <a:rPr lang="en-US" sz="2400" dirty="0">
                <a:solidFill>
                  <a:schemeClr val="tx1">
                    <a:lumMod val="75000"/>
                    <a:lumOff val="25000"/>
                  </a:schemeClr>
                </a:solidFill>
                <a:latin typeface="Calibri" charset="0"/>
              </a:rPr>
              <a:t>%) and 2+/2+/2 (</a:t>
            </a:r>
            <a:r>
              <a:rPr lang="en-US" sz="2400" b="1" dirty="0">
                <a:solidFill>
                  <a:schemeClr val="tx1">
                    <a:lumMod val="75000"/>
                    <a:lumOff val="25000"/>
                  </a:schemeClr>
                </a:solidFill>
                <a:latin typeface="Calibri" charset="0"/>
              </a:rPr>
              <a:t>41</a:t>
            </a:r>
            <a:r>
              <a:rPr lang="en-US" sz="2400" dirty="0">
                <a:solidFill>
                  <a:schemeClr val="tx1">
                    <a:lumMod val="75000"/>
                    <a:lumOff val="25000"/>
                  </a:schemeClr>
                </a:solidFill>
                <a:latin typeface="Calibri" charset="0"/>
              </a:rPr>
              <a:t>% vs. </a:t>
            </a:r>
            <a:r>
              <a:rPr lang="en-US" sz="2400" b="1" dirty="0">
                <a:solidFill>
                  <a:schemeClr val="tx1">
                    <a:lumMod val="75000"/>
                    <a:lumOff val="25000"/>
                  </a:schemeClr>
                </a:solidFill>
                <a:latin typeface="Calibri" charset="0"/>
              </a:rPr>
              <a:t>33</a:t>
            </a:r>
            <a:r>
              <a:rPr lang="en-US" sz="2400" dirty="0">
                <a:solidFill>
                  <a:schemeClr val="tx1">
                    <a:lumMod val="75000"/>
                    <a:lumOff val="25000"/>
                  </a:schemeClr>
                </a:solidFill>
                <a:latin typeface="Calibri" charset="0"/>
              </a:rPr>
              <a:t>%)</a:t>
            </a:r>
          </a:p>
          <a:p>
            <a:pPr marL="609600" indent="-609600" eaLnBrk="1" hangingPunct="1">
              <a:buFont typeface="Arial" charset="0"/>
              <a:buNone/>
            </a:pPr>
            <a:endParaRPr lang="en-US" sz="2400" dirty="0">
              <a:latin typeface="Calibri" charset="0"/>
            </a:endParaRPr>
          </a:p>
          <a:p>
            <a:pPr marL="609600" indent="-609600" eaLnBrk="1" hangingPunct="1">
              <a:buFontTx/>
              <a:buNone/>
            </a:pPr>
            <a:endParaRPr lang="en-US" sz="2400" dirty="0">
              <a:latin typeface="Calibri" charset="0"/>
            </a:endParaRPr>
          </a:p>
          <a:p>
            <a:pPr marL="609600" indent="-609600" eaLnBrk="1" hangingPunct="1">
              <a:spcBef>
                <a:spcPct val="0"/>
              </a:spcBef>
              <a:buFontTx/>
              <a:buNone/>
            </a:pPr>
            <a:endParaRPr lang="en-US" dirty="0">
              <a:latin typeface="Calibri" charset="0"/>
            </a:endParaRPr>
          </a:p>
          <a:p>
            <a:pPr marL="609600" indent="-609600" eaLnBrk="1" hangingPunct="1">
              <a:buFontTx/>
              <a:buNone/>
            </a:pPr>
            <a:endParaRPr lang="en-US" dirty="0">
              <a:latin typeface="Calibri" charset="0"/>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t="15359" r="16814"/>
          <a:stretch>
            <a:fillRect/>
          </a:stretch>
        </p:blipFill>
        <p:spPr bwMode="auto">
          <a:xfrm>
            <a:off x="609600" y="2667000"/>
            <a:ext cx="38862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t="13461" r="15385"/>
          <a:stretch>
            <a:fillRect/>
          </a:stretch>
        </p:blipFill>
        <p:spPr bwMode="auto">
          <a:xfrm>
            <a:off x="4876800" y="2590800"/>
            <a:ext cx="406241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p:cNvSpPr txBox="1">
            <a:spLocks noChangeArrowheads="1"/>
          </p:cNvSpPr>
          <p:nvPr/>
        </p:nvSpPr>
        <p:spPr bwMode="auto">
          <a:xfrm>
            <a:off x="152400" y="6324600"/>
            <a:ext cx="8610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pPr>
            <a:r>
              <a:rPr lang="en-US" sz="1200"/>
              <a:t>**Regardless of: Target language, DLPT version, Pep and non-pep, Gender, Recycle status, OCONUS timing</a:t>
            </a:r>
          </a:p>
          <a:p>
            <a:pPr eaLnBrk="1" hangingPunct="1"/>
            <a:r>
              <a:rPr lang="en-US" sz="12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p:txBody>
          <a:bodyPr/>
          <a:lstStyle/>
          <a:p>
            <a:pPr marL="609600" indent="-609600" eaLnBrk="1" hangingPunct="1">
              <a:lnSpc>
                <a:spcPct val="80000"/>
              </a:lnSpc>
              <a:buFontTx/>
              <a:buAutoNum type="arabicPeriod"/>
            </a:pPr>
            <a:r>
              <a:rPr lang="en-US" sz="2400" dirty="0">
                <a:solidFill>
                  <a:schemeClr val="tx2">
                    <a:lumMod val="60000"/>
                    <a:lumOff val="40000"/>
                  </a:schemeClr>
                </a:solidFill>
                <a:latin typeface="Arial" charset="0"/>
                <a:cs typeface="Arial" charset="0"/>
              </a:rPr>
              <a:t>Confidence</a:t>
            </a:r>
            <a:r>
              <a:rPr lang="en-US" sz="2400" dirty="0">
                <a:latin typeface="Arial" charset="0"/>
                <a:cs typeface="Arial" charset="0"/>
              </a:rPr>
              <a:t> in using the language              	3.62</a:t>
            </a:r>
          </a:p>
          <a:p>
            <a:pPr marL="609600" indent="-609600" eaLnBrk="1" hangingPunct="1">
              <a:lnSpc>
                <a:spcPct val="80000"/>
              </a:lnSpc>
              <a:buFontTx/>
              <a:buAutoNum type="arabicPeriod"/>
            </a:pPr>
            <a:r>
              <a:rPr lang="en-US" sz="2400" dirty="0">
                <a:solidFill>
                  <a:schemeClr val="tx2">
                    <a:lumMod val="60000"/>
                    <a:lumOff val="40000"/>
                  </a:schemeClr>
                </a:solidFill>
                <a:latin typeface="Arial" charset="0"/>
                <a:cs typeface="Arial" charset="0"/>
              </a:rPr>
              <a:t>Motivation</a:t>
            </a:r>
            <a:r>
              <a:rPr lang="en-US" sz="2400" dirty="0">
                <a:latin typeface="Arial" charset="0"/>
                <a:cs typeface="Arial" charset="0"/>
              </a:rPr>
              <a:t> in using the language		3.60</a:t>
            </a:r>
          </a:p>
          <a:p>
            <a:pPr marL="609600" indent="-609600" eaLnBrk="1" hangingPunct="1">
              <a:lnSpc>
                <a:spcPct val="80000"/>
              </a:lnSpc>
              <a:buFontTx/>
              <a:buAutoNum type="arabicPeriod"/>
            </a:pPr>
            <a:r>
              <a:rPr lang="en-US" sz="2400" dirty="0">
                <a:latin typeface="Arial" charset="0"/>
                <a:cs typeface="Arial" charset="0"/>
              </a:rPr>
              <a:t>Understanding </a:t>
            </a:r>
            <a:r>
              <a:rPr lang="en-US" sz="2400" dirty="0">
                <a:solidFill>
                  <a:schemeClr val="tx2">
                    <a:lumMod val="60000"/>
                    <a:lumOff val="40000"/>
                  </a:schemeClr>
                </a:solidFill>
                <a:latin typeface="Arial" charset="0"/>
                <a:cs typeface="Arial" charset="0"/>
              </a:rPr>
              <a:t>culture</a:t>
            </a:r>
            <a:r>
              <a:rPr lang="en-US" sz="2400" dirty="0">
                <a:latin typeface="Arial" charset="0"/>
                <a:cs typeface="Arial" charset="0"/>
              </a:rPr>
              <a:t>				3.60</a:t>
            </a:r>
          </a:p>
          <a:p>
            <a:pPr marL="609600" indent="-609600" eaLnBrk="1" hangingPunct="1">
              <a:lnSpc>
                <a:spcPct val="80000"/>
              </a:lnSpc>
              <a:buFontTx/>
              <a:buAutoNum type="arabicPeriod"/>
            </a:pPr>
            <a:r>
              <a:rPr lang="en-US" sz="2400" dirty="0">
                <a:latin typeface="Arial" charset="0"/>
                <a:cs typeface="Arial" charset="0"/>
              </a:rPr>
              <a:t>Improving </a:t>
            </a:r>
            <a:r>
              <a:rPr lang="en-US" sz="2400" dirty="0">
                <a:solidFill>
                  <a:schemeClr val="tx2">
                    <a:lumMod val="60000"/>
                    <a:lumOff val="40000"/>
                  </a:schemeClr>
                </a:solidFill>
                <a:latin typeface="Arial" charset="0"/>
                <a:cs typeface="Arial" charset="0"/>
              </a:rPr>
              <a:t>overall proficiency</a:t>
            </a:r>
            <a:r>
              <a:rPr lang="en-US" sz="2400" dirty="0">
                <a:latin typeface="Arial" charset="0"/>
                <a:cs typeface="Arial" charset="0"/>
              </a:rPr>
              <a:t>			3.58</a:t>
            </a:r>
          </a:p>
          <a:p>
            <a:pPr marL="609600" indent="-609600" eaLnBrk="1" hangingPunct="1">
              <a:lnSpc>
                <a:spcPct val="80000"/>
              </a:lnSpc>
              <a:buFontTx/>
              <a:buAutoNum type="arabicPeriod"/>
            </a:pPr>
            <a:r>
              <a:rPr lang="en-US" sz="2400" dirty="0">
                <a:latin typeface="Arial" charset="0"/>
                <a:cs typeface="Arial" charset="0"/>
              </a:rPr>
              <a:t>Taking linguistic risks				3.56</a:t>
            </a:r>
          </a:p>
          <a:p>
            <a:pPr marL="609600" indent="-609600" eaLnBrk="1" hangingPunct="1">
              <a:lnSpc>
                <a:spcPct val="80000"/>
              </a:lnSpc>
              <a:buFontTx/>
              <a:buAutoNum type="arabicPeriod"/>
            </a:pPr>
            <a:r>
              <a:rPr lang="en-US" sz="2400" dirty="0">
                <a:latin typeface="Arial" charset="0"/>
                <a:cs typeface="Arial" charset="0"/>
              </a:rPr>
              <a:t>Less anxiety in speaking to NS		3.55 </a:t>
            </a:r>
          </a:p>
          <a:p>
            <a:pPr marL="609600" indent="-609600" eaLnBrk="1" hangingPunct="1">
              <a:lnSpc>
                <a:spcPct val="80000"/>
              </a:lnSpc>
              <a:buFontTx/>
              <a:buAutoNum type="arabicPeriod"/>
            </a:pPr>
            <a:r>
              <a:rPr lang="en-US" sz="2400" dirty="0">
                <a:latin typeface="Arial" charset="0"/>
                <a:cs typeface="Arial" charset="0"/>
              </a:rPr>
              <a:t>Using communication strategies		3.53</a:t>
            </a:r>
          </a:p>
          <a:p>
            <a:pPr marL="609600" indent="-609600" eaLnBrk="1" hangingPunct="1">
              <a:lnSpc>
                <a:spcPct val="80000"/>
              </a:lnSpc>
              <a:buFontTx/>
              <a:buAutoNum type="arabicPeriod"/>
            </a:pPr>
            <a:r>
              <a:rPr lang="en-US" sz="2400" dirty="0">
                <a:latin typeface="Arial" charset="0"/>
                <a:cs typeface="Arial" charset="0"/>
              </a:rPr>
              <a:t>Tolerance of linguistic unknown		3.39</a:t>
            </a:r>
          </a:p>
          <a:p>
            <a:pPr marL="609600" indent="-609600" eaLnBrk="1" hangingPunct="1">
              <a:lnSpc>
                <a:spcPct val="80000"/>
              </a:lnSpc>
              <a:buFontTx/>
              <a:buAutoNum type="arabicPeriod"/>
            </a:pPr>
            <a:r>
              <a:rPr lang="en-US" sz="2400" dirty="0">
                <a:latin typeface="Arial" charset="0"/>
                <a:cs typeface="Arial" charset="0"/>
              </a:rPr>
              <a:t>Using available resources for learning	3.24</a:t>
            </a:r>
          </a:p>
          <a:p>
            <a:pPr marL="609600" indent="-609600" eaLnBrk="1" hangingPunct="1">
              <a:lnSpc>
                <a:spcPct val="80000"/>
              </a:lnSpc>
              <a:buFontTx/>
              <a:buAutoNum type="arabicPeriod"/>
            </a:pPr>
            <a:r>
              <a:rPr lang="en-US" sz="2400" dirty="0">
                <a:latin typeface="Arial" charset="0"/>
                <a:cs typeface="Arial" charset="0"/>
              </a:rPr>
              <a:t>Making decisions about learning		3.18</a:t>
            </a:r>
          </a:p>
          <a:p>
            <a:pPr marL="609600" indent="-609600" eaLnBrk="1" hangingPunct="1">
              <a:lnSpc>
                <a:spcPct val="80000"/>
              </a:lnSpc>
              <a:buFontTx/>
              <a:buNone/>
            </a:pPr>
            <a:endParaRPr lang="en-US" sz="2400" dirty="0">
              <a:latin typeface="Arial" charset="0"/>
              <a:cs typeface="Arial" charset="0"/>
            </a:endParaRPr>
          </a:p>
          <a:p>
            <a:pPr marL="609600" indent="-609600" algn="ctr" eaLnBrk="1" hangingPunct="1">
              <a:lnSpc>
                <a:spcPct val="80000"/>
              </a:lnSpc>
              <a:buFontTx/>
              <a:buNone/>
            </a:pPr>
            <a:r>
              <a:rPr lang="en-US" sz="1800" dirty="0">
                <a:solidFill>
                  <a:srgbClr val="EE3712"/>
                </a:solidFill>
                <a:latin typeface="Arial" charset="0"/>
                <a:cs typeface="Arial" charset="0"/>
              </a:rPr>
              <a:t>4 = maximum benefits, 1 = minimum benefits</a:t>
            </a:r>
          </a:p>
        </p:txBody>
      </p:sp>
      <p:sp>
        <p:nvSpPr>
          <p:cNvPr id="32770" name="Rectangle 2"/>
          <p:cNvSpPr>
            <a:spLocks noChangeArrowheads="1"/>
          </p:cNvSpPr>
          <p:nvPr/>
        </p:nvSpPr>
        <p:spPr bwMode="auto">
          <a:xfrm>
            <a:off x="914400" y="3048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a:solidFill>
                  <a:schemeClr val="tx1">
                    <a:lumMod val="75000"/>
                    <a:lumOff val="25000"/>
                  </a:schemeClr>
                </a:solidFill>
              </a:rPr>
              <a:t>OCONUS Self-Assessment Results (N=1,110)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752600"/>
            <a:ext cx="8229600" cy="4572000"/>
          </a:xfrm>
        </p:spPr>
        <p:txBody>
          <a:bodyPr/>
          <a:lstStyle/>
          <a:p>
            <a:r>
              <a:rPr lang="en-US" sz="2000" i="1" dirty="0"/>
              <a:t>Maj Herbert, William J</a:t>
            </a:r>
            <a:r>
              <a:rPr lang="en-US" sz="2000" i="1" dirty="0" smtClean="0"/>
              <a:t>. - Taiwan Immersion: </a:t>
            </a:r>
            <a:r>
              <a:rPr lang="en-US" sz="2000" b="1" dirty="0" smtClean="0"/>
              <a:t>“</a:t>
            </a:r>
            <a:r>
              <a:rPr lang="en-US" sz="2000" b="1" dirty="0"/>
              <a:t>I took my DLPT this week, a little more than 10 months into the Chinese course. I got a 2+/2+.  I really believe a lot of that is owed to the immersion experience</a:t>
            </a:r>
            <a:r>
              <a:rPr lang="en-US" sz="2000" b="1" dirty="0" smtClean="0"/>
              <a:t>.“</a:t>
            </a:r>
            <a:endParaRPr lang="en-US" sz="2000" b="1" dirty="0"/>
          </a:p>
          <a:p>
            <a:pPr marL="0" indent="0">
              <a:buNone/>
            </a:pPr>
            <a:endParaRPr lang="en-US" sz="2000" dirty="0"/>
          </a:p>
          <a:p>
            <a:r>
              <a:rPr lang="en-US" sz="2000" i="1" dirty="0"/>
              <a:t>SGT Renee M. Green; </a:t>
            </a:r>
            <a:r>
              <a:rPr lang="en-US" sz="2000" i="1" dirty="0" smtClean="0"/>
              <a:t>Korea Immersion: </a:t>
            </a:r>
            <a:r>
              <a:rPr lang="en-US" sz="2000" b="1" dirty="0"/>
              <a:t>"I thought the course content was excellent and the program really focused on explaining high level concepts in Korean. The program is well organized and the excursions and activities directly align with what is being taught which I thought was an effective teaching method: learn about it in the morning, experience it in the afternoon."</a:t>
            </a:r>
          </a:p>
          <a:p>
            <a:pPr marL="0" indent="0" eaLnBrk="1" hangingPunct="1">
              <a:lnSpc>
                <a:spcPct val="80000"/>
              </a:lnSpc>
              <a:buNone/>
            </a:pPr>
            <a:endParaRPr lang="en-US" sz="2200" dirty="0">
              <a:latin typeface="Calibri" charset="0"/>
            </a:endParaRPr>
          </a:p>
        </p:txBody>
      </p:sp>
      <p:sp>
        <p:nvSpPr>
          <p:cNvPr id="40962" name="Rectangle 5"/>
          <p:cNvSpPr>
            <a:spLocks noChangeArrowheads="1"/>
          </p:cNvSpPr>
          <p:nvPr/>
        </p:nvSpPr>
        <p:spPr bwMode="auto">
          <a:xfrm>
            <a:off x="1143000" y="533400"/>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i="1" dirty="0" smtClean="0">
                <a:solidFill>
                  <a:schemeClr val="tx1">
                    <a:lumMod val="75000"/>
                    <a:lumOff val="25000"/>
                  </a:schemeClr>
                </a:solidFill>
              </a:rPr>
              <a:t>OCONUS Immersion: </a:t>
            </a:r>
            <a:r>
              <a:rPr lang="en-US" sz="3200" b="1" i="1" dirty="0">
                <a:solidFill>
                  <a:schemeClr val="tx1">
                    <a:lumMod val="75000"/>
                    <a:lumOff val="25000"/>
                  </a:schemeClr>
                </a:solidFill>
              </a:rPr>
              <a:t>Student </a:t>
            </a:r>
            <a:r>
              <a:rPr lang="en-US" sz="3200" b="1" i="1" dirty="0" smtClean="0">
                <a:solidFill>
                  <a:schemeClr val="tx1">
                    <a:lumMod val="75000"/>
                    <a:lumOff val="25000"/>
                  </a:schemeClr>
                </a:solidFill>
              </a:rPr>
              <a:t>Quotes</a:t>
            </a:r>
            <a:endParaRPr lang="en-US" sz="3200" b="1" i="1" dirty="0">
              <a:solidFill>
                <a:schemeClr val="tx1">
                  <a:lumMod val="75000"/>
                  <a:lumOff val="25000"/>
                </a:schemeClr>
              </a:solidFill>
            </a:endParaRPr>
          </a:p>
        </p:txBody>
      </p:sp>
    </p:spTree>
    <p:extLst>
      <p:ext uri="{BB962C8B-B14F-4D97-AF65-F5344CB8AC3E}">
        <p14:creationId xmlns:p14="http://schemas.microsoft.com/office/powerpoint/2010/main" val="1441966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752600"/>
            <a:ext cx="8229600" cy="4572000"/>
          </a:xfrm>
        </p:spPr>
        <p:txBody>
          <a:bodyPr/>
          <a:lstStyle/>
          <a:p>
            <a:pPr eaLnBrk="1" hangingPunct="1">
              <a:lnSpc>
                <a:spcPct val="80000"/>
              </a:lnSpc>
            </a:pPr>
            <a:r>
              <a:rPr lang="en-US" sz="2800" dirty="0" smtClean="0">
                <a:latin typeface="Calibri" charset="0"/>
              </a:rPr>
              <a:t>Students participate in sensing sessions after each immersion event</a:t>
            </a:r>
          </a:p>
          <a:p>
            <a:pPr eaLnBrk="1" hangingPunct="1">
              <a:lnSpc>
                <a:spcPct val="80000"/>
              </a:lnSpc>
            </a:pPr>
            <a:r>
              <a:rPr lang="en-US" sz="2800" dirty="0" smtClean="0">
                <a:latin typeface="Calibri" charset="0"/>
              </a:rPr>
              <a:t>Regardless of language or length of stay, responses are overwhelmingly positive</a:t>
            </a:r>
          </a:p>
          <a:p>
            <a:pPr eaLnBrk="1" hangingPunct="1">
              <a:lnSpc>
                <a:spcPct val="80000"/>
              </a:lnSpc>
            </a:pPr>
            <a:r>
              <a:rPr lang="en-US" sz="2800" dirty="0" smtClean="0">
                <a:latin typeface="Calibri" charset="0"/>
              </a:rPr>
              <a:t>Students who experienced homestays were particularly excited about their immersion experience</a:t>
            </a:r>
          </a:p>
          <a:p>
            <a:pPr eaLnBrk="1" hangingPunct="1">
              <a:lnSpc>
                <a:spcPct val="80000"/>
              </a:lnSpc>
            </a:pPr>
            <a:r>
              <a:rPr lang="en-US" sz="2800" dirty="0" smtClean="0">
                <a:latin typeface="Calibri" charset="0"/>
              </a:rPr>
              <a:t>Students share their experience with newer students and create anticipation for those who are still scheduled to go</a:t>
            </a:r>
          </a:p>
          <a:p>
            <a:pPr eaLnBrk="1" hangingPunct="1">
              <a:lnSpc>
                <a:spcPct val="80000"/>
              </a:lnSpc>
            </a:pPr>
            <a:r>
              <a:rPr lang="en-US" sz="2800" dirty="0" smtClean="0">
                <a:latin typeface="Calibri" charset="0"/>
              </a:rPr>
              <a:t>With few exceptions, students tend to describe the immersion experience as  </a:t>
            </a:r>
            <a:r>
              <a:rPr lang="en-US" sz="2800" smtClean="0">
                <a:latin typeface="Calibri" charset="0"/>
              </a:rPr>
              <a:t>a ‘life changing event’</a:t>
            </a:r>
            <a:endParaRPr lang="en-US" sz="2800" dirty="0" smtClean="0">
              <a:latin typeface="Calibri" charset="0"/>
            </a:endParaRPr>
          </a:p>
          <a:p>
            <a:pPr eaLnBrk="1" hangingPunct="1">
              <a:lnSpc>
                <a:spcPct val="80000"/>
              </a:lnSpc>
            </a:pPr>
            <a:endParaRPr lang="en-US" sz="2200" dirty="0">
              <a:latin typeface="Calibri" charset="0"/>
            </a:endParaRPr>
          </a:p>
        </p:txBody>
      </p:sp>
      <p:sp>
        <p:nvSpPr>
          <p:cNvPr id="40962" name="Rectangle 5"/>
          <p:cNvSpPr>
            <a:spLocks noChangeArrowheads="1"/>
          </p:cNvSpPr>
          <p:nvPr/>
        </p:nvSpPr>
        <p:spPr bwMode="auto">
          <a:xfrm>
            <a:off x="1143000" y="533400"/>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i="1" dirty="0" smtClean="0">
                <a:solidFill>
                  <a:schemeClr val="tx1">
                    <a:lumMod val="75000"/>
                    <a:lumOff val="25000"/>
                  </a:schemeClr>
                </a:solidFill>
              </a:rPr>
              <a:t>OCONUS Immersion: </a:t>
            </a:r>
            <a:r>
              <a:rPr lang="en-US" sz="3200" b="1" i="1" dirty="0">
                <a:solidFill>
                  <a:schemeClr val="tx1">
                    <a:lumMod val="75000"/>
                    <a:lumOff val="25000"/>
                  </a:schemeClr>
                </a:solidFill>
              </a:rPr>
              <a:t>Student Feedback</a:t>
            </a:r>
          </a:p>
        </p:txBody>
      </p:sp>
    </p:spTree>
    <p:extLst>
      <p:ext uri="{BB962C8B-B14F-4D97-AF65-F5344CB8AC3E}">
        <p14:creationId xmlns:p14="http://schemas.microsoft.com/office/powerpoint/2010/main" val="225811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idx="1"/>
          </p:nvPr>
        </p:nvSpPr>
        <p:spPr>
          <a:xfrm>
            <a:off x="76200" y="1691389"/>
            <a:ext cx="5181600" cy="4800600"/>
          </a:xfrm>
        </p:spPr>
        <p:txBody>
          <a:bodyPr/>
          <a:lstStyle/>
          <a:p>
            <a:pPr eaLnBrk="1" hangingPunct="1">
              <a:lnSpc>
                <a:spcPct val="80000"/>
              </a:lnSpc>
              <a:buFont typeface="Arial" charset="0"/>
              <a:buNone/>
            </a:pPr>
            <a:endParaRPr lang="en-US" sz="2800" dirty="0">
              <a:latin typeface="Arial" charset="0"/>
              <a:cs typeface="Arial" charset="0"/>
            </a:endParaRPr>
          </a:p>
          <a:p>
            <a:pPr eaLnBrk="1" hangingPunct="1">
              <a:lnSpc>
                <a:spcPct val="80000"/>
              </a:lnSpc>
            </a:pPr>
            <a:r>
              <a:rPr lang="en-US" sz="2400" dirty="0" smtClean="0">
                <a:solidFill>
                  <a:schemeClr val="tx1">
                    <a:lumMod val="75000"/>
                    <a:lumOff val="25000"/>
                  </a:schemeClr>
                </a:solidFill>
                <a:latin typeface="Arial" charset="0"/>
                <a:cs typeface="Arial" charset="0"/>
              </a:rPr>
              <a:t>20% in FY15</a:t>
            </a:r>
          </a:p>
          <a:p>
            <a:pPr eaLnBrk="1" hangingPunct="1">
              <a:lnSpc>
                <a:spcPct val="80000"/>
              </a:lnSpc>
            </a:pPr>
            <a:r>
              <a:rPr lang="en-US" sz="2400" dirty="0" smtClean="0">
                <a:solidFill>
                  <a:schemeClr val="tx1">
                    <a:lumMod val="75000"/>
                    <a:lumOff val="25000"/>
                  </a:schemeClr>
                </a:solidFill>
                <a:latin typeface="Arial" charset="0"/>
                <a:cs typeface="Arial" charset="0"/>
              </a:rPr>
              <a:t>27% in FY16</a:t>
            </a:r>
          </a:p>
          <a:p>
            <a:pPr eaLnBrk="1" hangingPunct="1">
              <a:lnSpc>
                <a:spcPct val="80000"/>
              </a:lnSpc>
            </a:pPr>
            <a:r>
              <a:rPr lang="en-US" sz="2400" dirty="0" smtClean="0">
                <a:solidFill>
                  <a:schemeClr val="tx1">
                    <a:lumMod val="75000"/>
                    <a:lumOff val="25000"/>
                  </a:schemeClr>
                </a:solidFill>
                <a:latin typeface="Arial" charset="0"/>
                <a:cs typeface="Arial" charset="0"/>
              </a:rPr>
              <a:t>50% by FY21</a:t>
            </a:r>
          </a:p>
          <a:p>
            <a:pPr marL="0" indent="0" eaLnBrk="1" hangingPunct="1">
              <a:lnSpc>
                <a:spcPct val="80000"/>
              </a:lnSpc>
              <a:buNone/>
            </a:pPr>
            <a:r>
              <a:rPr lang="en-US" sz="2400" dirty="0">
                <a:solidFill>
                  <a:schemeClr val="tx1">
                    <a:lumMod val="75000"/>
                    <a:lumOff val="25000"/>
                  </a:schemeClr>
                </a:solidFill>
                <a:latin typeface="Arial" charset="0"/>
                <a:cs typeface="Arial" charset="0"/>
              </a:rPr>
              <a:t>	</a:t>
            </a:r>
          </a:p>
          <a:p>
            <a:pPr eaLnBrk="1" hangingPunct="1">
              <a:lnSpc>
                <a:spcPct val="80000"/>
              </a:lnSpc>
            </a:pPr>
            <a:r>
              <a:rPr lang="en-US" sz="2400" dirty="0">
                <a:solidFill>
                  <a:schemeClr val="tx1">
                    <a:lumMod val="75000"/>
                    <a:lumOff val="25000"/>
                  </a:schemeClr>
                </a:solidFill>
                <a:latin typeface="Arial" charset="0"/>
                <a:cs typeface="Arial" charset="0"/>
              </a:rPr>
              <a:t>Establish new immersion </a:t>
            </a:r>
            <a:r>
              <a:rPr lang="en-US" sz="2400" dirty="0" smtClean="0">
                <a:solidFill>
                  <a:schemeClr val="tx1">
                    <a:lumMod val="75000"/>
                    <a:lumOff val="25000"/>
                  </a:schemeClr>
                </a:solidFill>
                <a:latin typeface="Arial" charset="0"/>
                <a:cs typeface="Arial" charset="0"/>
              </a:rPr>
              <a:t>sites that are culturally sound and safe</a:t>
            </a:r>
            <a:endParaRPr lang="en-US" sz="2000" dirty="0">
              <a:solidFill>
                <a:schemeClr val="tx1">
                  <a:lumMod val="75000"/>
                  <a:lumOff val="25000"/>
                </a:schemeClr>
              </a:solidFill>
              <a:latin typeface="Arial" charset="0"/>
              <a:cs typeface="Arial" charset="0"/>
            </a:endParaRPr>
          </a:p>
          <a:p>
            <a:pPr eaLnBrk="1" hangingPunct="1">
              <a:lnSpc>
                <a:spcPct val="80000"/>
              </a:lnSpc>
              <a:buFontTx/>
              <a:buNone/>
            </a:pPr>
            <a:endParaRPr lang="en-US" sz="2400" dirty="0">
              <a:solidFill>
                <a:schemeClr val="tx1">
                  <a:lumMod val="75000"/>
                  <a:lumOff val="25000"/>
                </a:schemeClr>
              </a:solidFill>
              <a:latin typeface="Arial" charset="0"/>
              <a:cs typeface="Arial" charset="0"/>
            </a:endParaRPr>
          </a:p>
          <a:p>
            <a:pPr eaLnBrk="1" hangingPunct="1">
              <a:lnSpc>
                <a:spcPct val="80000"/>
              </a:lnSpc>
            </a:pPr>
            <a:r>
              <a:rPr lang="en-US" sz="2400" dirty="0">
                <a:solidFill>
                  <a:schemeClr val="tx1">
                    <a:lumMod val="75000"/>
                    <a:lumOff val="25000"/>
                  </a:schemeClr>
                </a:solidFill>
                <a:latin typeface="Arial" charset="0"/>
                <a:cs typeface="Arial" charset="0"/>
              </a:rPr>
              <a:t>Enhance program </a:t>
            </a:r>
            <a:r>
              <a:rPr lang="en-US" sz="2400" dirty="0" smtClean="0">
                <a:solidFill>
                  <a:schemeClr val="tx1">
                    <a:lumMod val="75000"/>
                    <a:lumOff val="25000"/>
                  </a:schemeClr>
                </a:solidFill>
                <a:latin typeface="Arial" charset="0"/>
                <a:cs typeface="Arial" charset="0"/>
              </a:rPr>
              <a:t>quality by incorporating more </a:t>
            </a:r>
            <a:r>
              <a:rPr lang="en-US" sz="2400" dirty="0" smtClean="0">
                <a:solidFill>
                  <a:schemeClr val="tx1">
                    <a:lumMod val="75000"/>
                    <a:lumOff val="25000"/>
                  </a:schemeClr>
                </a:solidFill>
                <a:latin typeface="Arial" charset="0"/>
                <a:cs typeface="Arial" charset="0"/>
              </a:rPr>
              <a:t>Content Based Instruction (CBI)</a:t>
            </a:r>
            <a:endParaRPr lang="en-US" sz="2400" dirty="0">
              <a:solidFill>
                <a:schemeClr val="tx1">
                  <a:lumMod val="75000"/>
                  <a:lumOff val="25000"/>
                </a:schemeClr>
              </a:solidFill>
              <a:latin typeface="Arial" charset="0"/>
              <a:cs typeface="Arial" charset="0"/>
            </a:endParaRPr>
          </a:p>
        </p:txBody>
      </p:sp>
      <p:sp>
        <p:nvSpPr>
          <p:cNvPr id="33794" name="Rectangle 3"/>
          <p:cNvSpPr>
            <a:spLocks noChangeArrowheads="1"/>
          </p:cNvSpPr>
          <p:nvPr/>
        </p:nvSpPr>
        <p:spPr bwMode="auto">
          <a:xfrm>
            <a:off x="1447800" y="609600"/>
            <a:ext cx="6934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US" sz="3800" b="1" i="1" dirty="0">
                <a:solidFill>
                  <a:schemeClr val="tx1">
                    <a:lumMod val="75000"/>
                    <a:lumOff val="25000"/>
                  </a:schemeClr>
                </a:solidFill>
              </a:rPr>
              <a:t>ILO Goals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73765">
            <a:off x="5295788" y="2027019"/>
            <a:ext cx="3048000" cy="2027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7223">
            <a:off x="5355375" y="4031289"/>
            <a:ext cx="3226579" cy="2151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jel-nik 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4493" y="2057400"/>
            <a:ext cx="312821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ext Box 8"/>
          <p:cNvSpPr txBox="1">
            <a:spLocks noChangeArrowheads="1"/>
          </p:cNvSpPr>
          <p:nvPr/>
        </p:nvSpPr>
        <p:spPr bwMode="auto">
          <a:xfrm>
            <a:off x="1676400" y="515034"/>
            <a:ext cx="67818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dirty="0" err="1"/>
              <a:t>Iso</a:t>
            </a:r>
            <a:r>
              <a:rPr lang="en-US" sz="3600" b="1" dirty="0"/>
              <a:t>-immersion Program</a:t>
            </a:r>
          </a:p>
        </p:txBody>
      </p:sp>
      <p:pic>
        <p:nvPicPr>
          <p:cNvPr id="34818" name="Picture 11" descr="DSC00685"/>
          <p:cNvPicPr>
            <a:picLocks noChangeAspect="1" noChangeArrowheads="1"/>
          </p:cNvPicPr>
          <p:nvPr/>
        </p:nvPicPr>
        <p:blipFill>
          <a:blip r:embed="rId3" cstate="print">
            <a:extLst>
              <a:ext uri="{28A0092B-C50C-407E-A947-70E740481C1C}">
                <a14:useLocalDpi xmlns:a14="http://schemas.microsoft.com/office/drawing/2010/main" val="0"/>
              </a:ext>
            </a:extLst>
          </a:blip>
          <a:srcRect r="10770"/>
          <a:stretch>
            <a:fillRect/>
          </a:stretch>
        </p:blipFill>
        <p:spPr bwMode="auto">
          <a:xfrm rot="21118243">
            <a:off x="189510" y="1824571"/>
            <a:ext cx="3406951" cy="2768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892" y="1830878"/>
            <a:ext cx="3352800" cy="5027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4" descr="IMG_10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718" y="4362184"/>
            <a:ext cx="3503174" cy="256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DSC075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0604">
            <a:off x="4611360" y="3733800"/>
            <a:ext cx="4116715" cy="275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842" name="Rectangle 5"/>
          <p:cNvSpPr>
            <a:spLocks noChangeArrowheads="1"/>
          </p:cNvSpPr>
          <p:nvPr/>
        </p:nvSpPr>
        <p:spPr bwMode="auto">
          <a:xfrm>
            <a:off x="1371600" y="533400"/>
            <a:ext cx="7162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b="1" i="1"/>
              <a:t>Iso-immersion Overview</a:t>
            </a:r>
          </a:p>
        </p:txBody>
      </p:sp>
      <p:sp>
        <p:nvSpPr>
          <p:cNvPr id="35843" name="Rectangle 6"/>
          <p:cNvSpPr>
            <a:spLocks noGrp="1" noChangeArrowheads="1"/>
          </p:cNvSpPr>
          <p:nvPr>
            <p:ph idx="1"/>
          </p:nvPr>
        </p:nvSpPr>
        <p:spPr>
          <a:xfrm>
            <a:off x="457200" y="1676400"/>
            <a:ext cx="8229600" cy="4953000"/>
          </a:xfrm>
        </p:spPr>
        <p:txBody>
          <a:bodyPr/>
          <a:lstStyle/>
          <a:p>
            <a:pPr eaLnBrk="1" hangingPunct="1">
              <a:lnSpc>
                <a:spcPct val="70000"/>
              </a:lnSpc>
              <a:buFont typeface="Arial" charset="0"/>
              <a:buNone/>
            </a:pPr>
            <a:r>
              <a:rPr lang="en-US" sz="2400" b="1" dirty="0">
                <a:latin typeface="Arial" charset="0"/>
                <a:cs typeface="Arial" charset="0"/>
              </a:rPr>
              <a:t>History: </a:t>
            </a:r>
          </a:p>
          <a:p>
            <a:pPr eaLnBrk="1" hangingPunct="1">
              <a:lnSpc>
                <a:spcPct val="70000"/>
              </a:lnSpc>
              <a:buFont typeface="Arial" charset="0"/>
              <a:buNone/>
            </a:pPr>
            <a:endParaRPr lang="en-US" sz="2000" b="1" dirty="0">
              <a:latin typeface="Arial" charset="0"/>
              <a:cs typeface="Arial" charset="0"/>
            </a:endParaRPr>
          </a:p>
          <a:p>
            <a:pPr eaLnBrk="1" hangingPunct="1">
              <a:lnSpc>
                <a:spcPct val="70000"/>
              </a:lnSpc>
            </a:pPr>
            <a:r>
              <a:rPr lang="en-US" sz="2000" dirty="0">
                <a:latin typeface="Arial" charset="0"/>
                <a:cs typeface="Arial" charset="0"/>
              </a:rPr>
              <a:t>2003, first 3-day </a:t>
            </a:r>
            <a:r>
              <a:rPr lang="en-US" sz="2000" dirty="0" err="1">
                <a:latin typeface="Arial" charset="0"/>
                <a:cs typeface="Arial" charset="0"/>
              </a:rPr>
              <a:t>Iso</a:t>
            </a:r>
            <a:r>
              <a:rPr lang="en-US" sz="2000" dirty="0">
                <a:latin typeface="Arial" charset="0"/>
                <a:cs typeface="Arial" charset="0"/>
              </a:rPr>
              <a:t>-immersion conducted at DLI</a:t>
            </a:r>
          </a:p>
          <a:p>
            <a:pPr eaLnBrk="1" hangingPunct="1">
              <a:lnSpc>
                <a:spcPct val="70000"/>
              </a:lnSpc>
            </a:pPr>
            <a:r>
              <a:rPr lang="en-US" sz="2000" dirty="0">
                <a:latin typeface="Arial" charset="0"/>
                <a:cs typeface="Arial" charset="0"/>
              </a:rPr>
              <a:t>2006, dedicated Immersion Facility, with overnight training</a:t>
            </a:r>
          </a:p>
          <a:p>
            <a:pPr eaLnBrk="1" hangingPunct="1">
              <a:lnSpc>
                <a:spcPct val="70000"/>
              </a:lnSpc>
            </a:pPr>
            <a:r>
              <a:rPr lang="en-US" sz="2000" dirty="0">
                <a:latin typeface="Arial" charset="0"/>
                <a:cs typeface="Arial" charset="0"/>
              </a:rPr>
              <a:t>2010, “overnight” portion cancelled</a:t>
            </a:r>
          </a:p>
          <a:p>
            <a:pPr eaLnBrk="1" hangingPunct="1">
              <a:lnSpc>
                <a:spcPct val="70000"/>
              </a:lnSpc>
            </a:pPr>
            <a:r>
              <a:rPr lang="en-US" sz="2000" dirty="0">
                <a:latin typeface="Arial" charset="0"/>
                <a:cs typeface="Arial" charset="0"/>
              </a:rPr>
              <a:t>2014, (starting FY15) reinstating overnight immersions</a:t>
            </a:r>
          </a:p>
          <a:p>
            <a:pPr eaLnBrk="1" hangingPunct="1">
              <a:lnSpc>
                <a:spcPct val="70000"/>
              </a:lnSpc>
              <a:buFont typeface="Arial" charset="0"/>
              <a:buNone/>
            </a:pPr>
            <a:endParaRPr lang="en-US" sz="2000" dirty="0">
              <a:latin typeface="Arial" charset="0"/>
              <a:cs typeface="Arial" charset="0"/>
            </a:endParaRPr>
          </a:p>
          <a:p>
            <a:pPr lvl="2" eaLnBrk="1" hangingPunct="1">
              <a:lnSpc>
                <a:spcPct val="70000"/>
              </a:lnSpc>
              <a:buFont typeface="Wingdings" charset="0"/>
              <a:buNone/>
            </a:pPr>
            <a:endParaRPr lang="en-US" sz="2000" dirty="0">
              <a:latin typeface="Arial" charset="0"/>
              <a:cs typeface="Arial" charset="0"/>
            </a:endParaRPr>
          </a:p>
          <a:p>
            <a:pPr eaLnBrk="1" hangingPunct="1">
              <a:lnSpc>
                <a:spcPct val="70000"/>
              </a:lnSpc>
              <a:buFont typeface="Arial" charset="0"/>
              <a:buNone/>
            </a:pPr>
            <a:r>
              <a:rPr lang="en-US" sz="2400" b="1" dirty="0" err="1">
                <a:latin typeface="Arial" charset="0"/>
                <a:cs typeface="Arial" charset="0"/>
              </a:rPr>
              <a:t>Iso</a:t>
            </a:r>
            <a:r>
              <a:rPr lang="en-US" sz="2400" b="1" dirty="0">
                <a:latin typeface="Arial" charset="0"/>
                <a:cs typeface="Arial" charset="0"/>
              </a:rPr>
              <a:t>-immersion Training:</a:t>
            </a:r>
          </a:p>
          <a:p>
            <a:pPr eaLnBrk="1" hangingPunct="1">
              <a:lnSpc>
                <a:spcPct val="70000"/>
              </a:lnSpc>
              <a:buFont typeface="Arial" charset="0"/>
              <a:buNone/>
            </a:pPr>
            <a:endParaRPr lang="en-US" sz="1800" b="1" dirty="0">
              <a:solidFill>
                <a:srgbClr val="840A24"/>
              </a:solidFill>
              <a:latin typeface="Arial" charset="0"/>
              <a:cs typeface="Arial" charset="0"/>
            </a:endParaRPr>
          </a:p>
          <a:p>
            <a:pPr eaLnBrk="1" hangingPunct="1">
              <a:lnSpc>
                <a:spcPct val="70000"/>
              </a:lnSpc>
            </a:pPr>
            <a:r>
              <a:rPr lang="en-US" sz="2000" dirty="0">
                <a:latin typeface="Arial" charset="0"/>
                <a:cs typeface="Arial" charset="0"/>
              </a:rPr>
              <a:t>Part of the basic curriculum for:</a:t>
            </a:r>
          </a:p>
          <a:p>
            <a:pPr lvl="1" eaLnBrk="1" hangingPunct="1">
              <a:lnSpc>
                <a:spcPct val="70000"/>
              </a:lnSpc>
            </a:pPr>
            <a:r>
              <a:rPr lang="en-US" sz="1600" dirty="0">
                <a:latin typeface="Arial" charset="0"/>
                <a:cs typeface="Arial" charset="0"/>
              </a:rPr>
              <a:t>Arabic</a:t>
            </a:r>
          </a:p>
          <a:p>
            <a:pPr lvl="1" eaLnBrk="1" hangingPunct="1">
              <a:lnSpc>
                <a:spcPct val="70000"/>
              </a:lnSpc>
            </a:pPr>
            <a:r>
              <a:rPr lang="en-US" sz="1600" dirty="0">
                <a:latin typeface="Arial" charset="0"/>
                <a:cs typeface="Arial" charset="0"/>
              </a:rPr>
              <a:t>Korean</a:t>
            </a:r>
          </a:p>
          <a:p>
            <a:pPr lvl="1" eaLnBrk="1" hangingPunct="1">
              <a:lnSpc>
                <a:spcPct val="70000"/>
              </a:lnSpc>
            </a:pPr>
            <a:r>
              <a:rPr lang="en-US" sz="1600" dirty="0">
                <a:latin typeface="Arial" charset="0"/>
                <a:cs typeface="Arial" charset="0"/>
              </a:rPr>
              <a:t>Chinese</a:t>
            </a:r>
          </a:p>
          <a:p>
            <a:pPr lvl="1" eaLnBrk="1" hangingPunct="1">
              <a:lnSpc>
                <a:spcPct val="70000"/>
              </a:lnSpc>
            </a:pPr>
            <a:r>
              <a:rPr lang="en-US" sz="1600" dirty="0">
                <a:latin typeface="Arial" charset="0"/>
                <a:cs typeface="Arial" charset="0"/>
              </a:rPr>
              <a:t>Russian</a:t>
            </a:r>
          </a:p>
          <a:p>
            <a:pPr lvl="1" eaLnBrk="1" hangingPunct="1">
              <a:lnSpc>
                <a:spcPct val="70000"/>
              </a:lnSpc>
            </a:pPr>
            <a:r>
              <a:rPr lang="en-US" sz="1600" dirty="0">
                <a:latin typeface="Arial" charset="0"/>
                <a:cs typeface="Arial" charset="0"/>
              </a:rPr>
              <a:t>Spanish</a:t>
            </a:r>
          </a:p>
          <a:p>
            <a:pPr lvl="1" eaLnBrk="1" hangingPunct="1">
              <a:lnSpc>
                <a:spcPct val="70000"/>
              </a:lnSpc>
            </a:pPr>
            <a:r>
              <a:rPr lang="en-US" sz="1600" dirty="0">
                <a:latin typeface="Arial" charset="0"/>
                <a:cs typeface="Arial" charset="0"/>
              </a:rPr>
              <a:t>Persian/Farsi</a:t>
            </a:r>
          </a:p>
          <a:p>
            <a:pPr lvl="1" eaLnBrk="1" hangingPunct="1">
              <a:lnSpc>
                <a:spcPct val="70000"/>
              </a:lnSpc>
            </a:pPr>
            <a:r>
              <a:rPr lang="en-US" sz="1600" dirty="0">
                <a:latin typeface="Arial" charset="0"/>
                <a:cs typeface="Arial" charset="0"/>
              </a:rPr>
              <a:t>Pashto</a:t>
            </a:r>
          </a:p>
          <a:p>
            <a:pPr lvl="1" eaLnBrk="1" hangingPunct="1">
              <a:lnSpc>
                <a:spcPct val="70000"/>
              </a:lnSpc>
            </a:pPr>
            <a:r>
              <a:rPr lang="en-US" sz="1600" dirty="0">
                <a:latin typeface="Arial" charset="0"/>
                <a:cs typeface="Arial" charset="0"/>
              </a:rPr>
              <a:t>French</a:t>
            </a:r>
          </a:p>
          <a:p>
            <a:pPr lvl="1" eaLnBrk="1" hangingPunct="1">
              <a:lnSpc>
                <a:spcPct val="70000"/>
              </a:lnSpc>
              <a:buFont typeface="Arial" charset="0"/>
              <a:buNone/>
            </a:pPr>
            <a:endParaRPr lang="en-US" sz="1600" dirty="0">
              <a:latin typeface="Arial" charset="0"/>
              <a:cs typeface="Arial" charset="0"/>
            </a:endParaRPr>
          </a:p>
          <a:p>
            <a:pPr eaLnBrk="1" hangingPunct="1">
              <a:lnSpc>
                <a:spcPct val="70000"/>
              </a:lnSpc>
              <a:buFont typeface="Arial" charset="0"/>
              <a:buNone/>
            </a:pPr>
            <a:endParaRPr lang="en-US" sz="2000" dirty="0">
              <a:latin typeface="Arial" charset="0"/>
              <a:cs typeface="Arial" charset="0"/>
            </a:endParaRPr>
          </a:p>
          <a:p>
            <a:pPr lvl="1" eaLnBrk="1" hangingPunct="1">
              <a:buFont typeface="Arial" charset="0"/>
              <a:buNone/>
            </a:pPr>
            <a:endParaRPr lang="en-US" sz="2200" dirty="0">
              <a:latin typeface="Calibri" charset="0"/>
            </a:endParaRPr>
          </a:p>
          <a:p>
            <a:pPr eaLnBrk="1" hangingPunct="1">
              <a:buFontTx/>
              <a:buNone/>
            </a:pPr>
            <a:endParaRPr lang="en-US" sz="2800" dirty="0">
              <a:latin typeface="Calibri"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err="1">
                <a:solidFill>
                  <a:schemeClr val="tx1">
                    <a:lumMod val="75000"/>
                    <a:lumOff val="25000"/>
                  </a:schemeClr>
                </a:solidFill>
                <a:latin typeface="Arial" charset="0"/>
              </a:rPr>
              <a:t>Iso</a:t>
            </a:r>
            <a:r>
              <a:rPr lang="en-US" dirty="0">
                <a:solidFill>
                  <a:schemeClr val="tx1">
                    <a:lumMod val="75000"/>
                    <a:lumOff val="25000"/>
                  </a:schemeClr>
                </a:solidFill>
                <a:latin typeface="Arial" charset="0"/>
              </a:rPr>
              <a:t>-immersion Summary</a:t>
            </a:r>
            <a:br>
              <a:rPr lang="en-US" dirty="0">
                <a:solidFill>
                  <a:schemeClr val="tx1">
                    <a:lumMod val="75000"/>
                    <a:lumOff val="25000"/>
                  </a:schemeClr>
                </a:solidFill>
                <a:latin typeface="Arial" charset="0"/>
              </a:rPr>
            </a:br>
            <a:r>
              <a:rPr lang="en-US" dirty="0">
                <a:solidFill>
                  <a:schemeClr val="tx1">
                    <a:lumMod val="75000"/>
                    <a:lumOff val="25000"/>
                  </a:schemeClr>
                </a:solidFill>
                <a:latin typeface="Arial" charset="0"/>
              </a:rPr>
              <a:t>by FY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1756294"/>
              </p:ext>
            </p:extLst>
          </p:nvPr>
        </p:nvGraphicFramePr>
        <p:xfrm>
          <a:off x="457200" y="1752600"/>
          <a:ext cx="8229600" cy="4938714"/>
        </p:xfrm>
        <a:graphic>
          <a:graphicData uri="http://schemas.openxmlformats.org/drawingml/2006/table">
            <a:tbl>
              <a:tblPr firstRow="1" bandRow="1">
                <a:tableStyleId>{5C22544A-7EE6-4342-B048-85BDC9FD1C3A}</a:tableStyleId>
              </a:tblPr>
              <a:tblGrid>
                <a:gridCol w="2133600"/>
                <a:gridCol w="3048000"/>
                <a:gridCol w="3048000"/>
              </a:tblGrid>
              <a:tr h="548746">
                <a:tc>
                  <a:txBody>
                    <a:bodyPr/>
                    <a:lstStyle/>
                    <a:p>
                      <a:pPr algn="ctr">
                        <a:lnSpc>
                          <a:spcPct val="150000"/>
                        </a:lnSpc>
                      </a:pPr>
                      <a:r>
                        <a:rPr lang="en-US" sz="2000" dirty="0" smtClean="0"/>
                        <a:t>Fiscal Year</a:t>
                      </a:r>
                      <a:endParaRPr lang="en-US" sz="2000" dirty="0"/>
                    </a:p>
                  </a:txBody>
                  <a:tcPr marT="45728" marB="45728"/>
                </a:tc>
                <a:tc>
                  <a:txBody>
                    <a:bodyPr/>
                    <a:lstStyle/>
                    <a:p>
                      <a:pPr algn="ctr">
                        <a:lnSpc>
                          <a:spcPct val="150000"/>
                        </a:lnSpc>
                      </a:pPr>
                      <a:r>
                        <a:rPr lang="en-US" sz="2000" dirty="0" smtClean="0"/>
                        <a:t>Number of Events</a:t>
                      </a:r>
                      <a:endParaRPr lang="en-US" sz="2000" dirty="0"/>
                    </a:p>
                  </a:txBody>
                  <a:tcPr marT="45728" marB="45728"/>
                </a:tc>
                <a:tc>
                  <a:txBody>
                    <a:bodyPr/>
                    <a:lstStyle/>
                    <a:p>
                      <a:pPr algn="ctr">
                        <a:lnSpc>
                          <a:spcPct val="150000"/>
                        </a:lnSpc>
                      </a:pPr>
                      <a:r>
                        <a:rPr lang="en-US" sz="2000" dirty="0" smtClean="0"/>
                        <a:t>Number</a:t>
                      </a:r>
                      <a:r>
                        <a:rPr lang="en-US" sz="2000" baseline="0" dirty="0" smtClean="0"/>
                        <a:t> </a:t>
                      </a:r>
                      <a:r>
                        <a:rPr lang="en-US" sz="2000" dirty="0" smtClean="0"/>
                        <a:t>of Students</a:t>
                      </a:r>
                      <a:endParaRPr lang="en-US" sz="2000" dirty="0"/>
                    </a:p>
                  </a:txBody>
                  <a:tcPr marT="45728" marB="45728"/>
                </a:tc>
              </a:tr>
              <a:tr h="548746">
                <a:tc>
                  <a:txBody>
                    <a:bodyPr/>
                    <a:lstStyle/>
                    <a:p>
                      <a:pPr>
                        <a:lnSpc>
                          <a:spcPct val="150000"/>
                        </a:lnSpc>
                      </a:pPr>
                      <a:r>
                        <a:rPr lang="en-US" sz="2000" dirty="0" smtClean="0">
                          <a:solidFill>
                            <a:schemeClr val="tx1">
                              <a:lumMod val="75000"/>
                              <a:lumOff val="25000"/>
                            </a:schemeClr>
                          </a:solidFill>
                        </a:rPr>
                        <a:t>2007</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152</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3,415</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2008</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183</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3,713</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2009</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178</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3,165</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2010</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213</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3,688</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2011</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208</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3,917</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2012</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252</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4,295</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2013</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262</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4,000</a:t>
                      </a:r>
                      <a:endParaRPr lang="en-US" sz="2000" dirty="0">
                        <a:solidFill>
                          <a:schemeClr val="tx1">
                            <a:lumMod val="75000"/>
                            <a:lumOff val="25000"/>
                          </a:schemeClr>
                        </a:solidFill>
                      </a:endParaRPr>
                    </a:p>
                  </a:txBody>
                  <a:tcPr marT="45728" marB="45728"/>
                </a:tc>
              </a:tr>
              <a:tr h="548746">
                <a:tc>
                  <a:txBody>
                    <a:bodyPr/>
                    <a:lstStyle/>
                    <a:p>
                      <a:pPr>
                        <a:lnSpc>
                          <a:spcPct val="150000"/>
                        </a:lnSpc>
                      </a:pPr>
                      <a:r>
                        <a:rPr lang="en-US" sz="2000" dirty="0" smtClean="0">
                          <a:solidFill>
                            <a:schemeClr val="tx1">
                              <a:lumMod val="75000"/>
                              <a:lumOff val="25000"/>
                            </a:schemeClr>
                          </a:solidFill>
                        </a:rPr>
                        <a:t>2014</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253</a:t>
                      </a:r>
                      <a:endParaRPr lang="en-US" sz="2000" dirty="0">
                        <a:solidFill>
                          <a:schemeClr val="tx1">
                            <a:lumMod val="75000"/>
                            <a:lumOff val="25000"/>
                          </a:schemeClr>
                        </a:solidFill>
                      </a:endParaRPr>
                    </a:p>
                  </a:txBody>
                  <a:tcPr marT="45728" marB="45728"/>
                </a:tc>
                <a:tc>
                  <a:txBody>
                    <a:bodyPr/>
                    <a:lstStyle/>
                    <a:p>
                      <a:pPr algn="ctr">
                        <a:lnSpc>
                          <a:spcPct val="150000"/>
                        </a:lnSpc>
                      </a:pPr>
                      <a:r>
                        <a:rPr lang="en-US" sz="2000" dirty="0" smtClean="0">
                          <a:solidFill>
                            <a:schemeClr val="tx1">
                              <a:lumMod val="75000"/>
                              <a:lumOff val="25000"/>
                            </a:schemeClr>
                          </a:solidFill>
                        </a:rPr>
                        <a:t>4,002</a:t>
                      </a:r>
                      <a:endParaRPr lang="en-US" sz="2000" dirty="0">
                        <a:solidFill>
                          <a:schemeClr val="tx1">
                            <a:lumMod val="75000"/>
                            <a:lumOff val="25000"/>
                          </a:schemeClr>
                        </a:solidFill>
                      </a:endParaRPr>
                    </a:p>
                  </a:txBody>
                  <a:tcPr marT="45728" marB="45728"/>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natela.cutter.avdalo\Desktop\Navy_Immersion_100125-N-0718S-039.jpg"/>
          <p:cNvPicPr>
            <a:picLocks noChangeAspect="1" noChangeArrowheads="1"/>
          </p:cNvPicPr>
          <p:nvPr/>
        </p:nvPicPr>
        <p:blipFill>
          <a:blip r:embed="rId2" cstate="print"/>
          <a:srcRect/>
          <a:stretch>
            <a:fillRect/>
          </a:stretch>
        </p:blipFill>
        <p:spPr bwMode="auto">
          <a:xfrm>
            <a:off x="5181600" y="1981200"/>
            <a:ext cx="3492347" cy="4365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0" name="Rectangle 4"/>
          <p:cNvSpPr>
            <a:spLocks noGrp="1" noChangeArrowheads="1"/>
          </p:cNvSpPr>
          <p:nvPr>
            <p:ph idx="1"/>
          </p:nvPr>
        </p:nvSpPr>
        <p:spPr>
          <a:xfrm>
            <a:off x="152400" y="2209800"/>
            <a:ext cx="4953000" cy="4800600"/>
          </a:xfrm>
        </p:spPr>
        <p:txBody>
          <a:bodyPr/>
          <a:lstStyle/>
          <a:p>
            <a:pPr eaLnBrk="1" hangingPunct="1"/>
            <a:r>
              <a:rPr lang="en-US" sz="2400" dirty="0">
                <a:solidFill>
                  <a:schemeClr val="tx1">
                    <a:lumMod val="75000"/>
                    <a:lumOff val="25000"/>
                  </a:schemeClr>
                </a:solidFill>
                <a:latin typeface="Arial" charset="0"/>
                <a:cs typeface="Arial" charset="0"/>
              </a:rPr>
              <a:t>Target Language Only</a:t>
            </a:r>
          </a:p>
          <a:p>
            <a:pPr eaLnBrk="1" hangingPunct="1"/>
            <a:r>
              <a:rPr lang="en-US" sz="2400" dirty="0">
                <a:solidFill>
                  <a:schemeClr val="tx1">
                    <a:lumMod val="75000"/>
                    <a:lumOff val="25000"/>
                  </a:schemeClr>
                </a:solidFill>
                <a:latin typeface="Arial" charset="0"/>
                <a:cs typeface="Arial" charset="0"/>
              </a:rPr>
              <a:t>Expansion of classroom learning</a:t>
            </a:r>
          </a:p>
          <a:p>
            <a:pPr eaLnBrk="1" hangingPunct="1"/>
            <a:r>
              <a:rPr lang="en-US" sz="2400" dirty="0">
                <a:solidFill>
                  <a:schemeClr val="tx1">
                    <a:lumMod val="75000"/>
                    <a:lumOff val="25000"/>
                  </a:schemeClr>
                </a:solidFill>
                <a:latin typeface="Arial" charset="0"/>
                <a:cs typeface="Arial" charset="0"/>
              </a:rPr>
              <a:t>Military and FLO content</a:t>
            </a:r>
          </a:p>
          <a:p>
            <a:pPr eaLnBrk="1" hangingPunct="1"/>
            <a:r>
              <a:rPr lang="en-US" sz="2400" dirty="0">
                <a:solidFill>
                  <a:schemeClr val="tx1">
                    <a:lumMod val="75000"/>
                    <a:lumOff val="25000"/>
                  </a:schemeClr>
                </a:solidFill>
                <a:latin typeface="Arial" charset="0"/>
                <a:cs typeface="Arial" charset="0"/>
              </a:rPr>
              <a:t>Simulating real life </a:t>
            </a:r>
          </a:p>
          <a:p>
            <a:pPr eaLnBrk="1" hangingPunct="1"/>
            <a:r>
              <a:rPr lang="en-US" sz="2400" dirty="0">
                <a:solidFill>
                  <a:schemeClr val="tx1">
                    <a:lumMod val="75000"/>
                    <a:lumOff val="25000"/>
                  </a:schemeClr>
                </a:solidFill>
                <a:latin typeface="Arial" charset="0"/>
                <a:cs typeface="Arial" charset="0"/>
              </a:rPr>
              <a:t>Problem solving </a:t>
            </a:r>
          </a:p>
          <a:p>
            <a:pPr eaLnBrk="1" hangingPunct="1"/>
            <a:r>
              <a:rPr lang="en-US" sz="2400" dirty="0">
                <a:solidFill>
                  <a:schemeClr val="tx1">
                    <a:lumMod val="75000"/>
                    <a:lumOff val="25000"/>
                  </a:schemeClr>
                </a:solidFill>
                <a:latin typeface="Arial" charset="0"/>
                <a:cs typeface="Arial" charset="0"/>
              </a:rPr>
              <a:t>Exposure to culture</a:t>
            </a:r>
          </a:p>
          <a:p>
            <a:pPr eaLnBrk="1" hangingPunct="1">
              <a:buFont typeface="Arial" charset="0"/>
              <a:buNone/>
            </a:pPr>
            <a:r>
              <a:rPr lang="en-US" sz="2400" dirty="0">
                <a:solidFill>
                  <a:schemeClr val="tx1">
                    <a:lumMod val="75000"/>
                    <a:lumOff val="25000"/>
                  </a:schemeClr>
                </a:solidFill>
                <a:latin typeface="Arial" charset="0"/>
                <a:cs typeface="Arial" charset="0"/>
              </a:rPr>
              <a:t>    </a:t>
            </a:r>
          </a:p>
        </p:txBody>
      </p:sp>
      <p:sp>
        <p:nvSpPr>
          <p:cNvPr id="37891" name="Rectangle 5"/>
          <p:cNvSpPr>
            <a:spLocks noChangeArrowheads="1"/>
          </p:cNvSpPr>
          <p:nvPr/>
        </p:nvSpPr>
        <p:spPr bwMode="auto">
          <a:xfrm>
            <a:off x="990600" y="228600"/>
            <a:ext cx="8001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b="1" i="1" dirty="0" err="1">
                <a:solidFill>
                  <a:schemeClr val="tx1">
                    <a:lumMod val="75000"/>
                    <a:lumOff val="25000"/>
                  </a:schemeClr>
                </a:solidFill>
              </a:rPr>
              <a:t>Iso</a:t>
            </a:r>
            <a:r>
              <a:rPr lang="en-US" sz="3800" b="1" i="1" dirty="0">
                <a:solidFill>
                  <a:schemeClr val="tx1">
                    <a:lumMod val="75000"/>
                    <a:lumOff val="25000"/>
                  </a:schemeClr>
                </a:solidFill>
              </a:rPr>
              <a:t>-immersion Activities Overview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752600"/>
            <a:ext cx="8229600" cy="4361761"/>
          </a:xfrm>
        </p:spPr>
        <p:txBody>
          <a:bodyPr/>
          <a:lstStyle/>
          <a:p>
            <a:pPr marL="0" indent="0" algn="ctr" eaLnBrk="1" hangingPunct="1">
              <a:lnSpc>
                <a:spcPct val="80000"/>
              </a:lnSpc>
              <a:buNone/>
            </a:pPr>
            <a:endParaRPr lang="en-US" sz="2200" dirty="0" smtClean="0">
              <a:latin typeface="Arial" charset="0"/>
              <a:cs typeface="Arial" charset="0"/>
            </a:endParaRPr>
          </a:p>
          <a:p>
            <a:pPr marL="0" indent="0" algn="ctr" eaLnBrk="1" hangingPunct="1">
              <a:lnSpc>
                <a:spcPct val="80000"/>
              </a:lnSpc>
              <a:buNone/>
            </a:pPr>
            <a:endParaRPr lang="en-US" sz="2200" dirty="0">
              <a:latin typeface="Arial" charset="0"/>
              <a:cs typeface="Arial" charset="0"/>
            </a:endParaRPr>
          </a:p>
          <a:p>
            <a:pPr marL="0" indent="0" algn="ctr" eaLnBrk="1" hangingPunct="1">
              <a:lnSpc>
                <a:spcPct val="80000"/>
              </a:lnSpc>
              <a:buNone/>
            </a:pPr>
            <a:endParaRPr lang="en-US" sz="2200" dirty="0" smtClean="0">
              <a:latin typeface="Arial" charset="0"/>
              <a:cs typeface="Arial" charset="0"/>
            </a:endParaRPr>
          </a:p>
          <a:p>
            <a:pPr marL="0" indent="0" algn="ctr" eaLnBrk="1" hangingPunct="1">
              <a:lnSpc>
                <a:spcPct val="80000"/>
              </a:lnSpc>
              <a:buNone/>
            </a:pPr>
            <a:endParaRPr lang="en-US" sz="2200" dirty="0">
              <a:latin typeface="Arial" charset="0"/>
              <a:cs typeface="Arial" charset="0"/>
            </a:endParaRPr>
          </a:p>
          <a:p>
            <a:pPr marL="0" indent="0" algn="ctr" eaLnBrk="1" hangingPunct="1">
              <a:lnSpc>
                <a:spcPct val="80000"/>
              </a:lnSpc>
              <a:buNone/>
            </a:pPr>
            <a:r>
              <a:rPr lang="en-US" sz="5400" dirty="0" smtClean="0">
                <a:latin typeface="Arial" charset="0"/>
                <a:cs typeface="Arial" charset="0"/>
              </a:rPr>
              <a:t>No duplication of things that can be done in the classroom at DLI</a:t>
            </a:r>
            <a:endParaRPr lang="en-US" sz="5400" dirty="0">
              <a:latin typeface="Arial" charset="0"/>
              <a:cs typeface="Arial" charset="0"/>
            </a:endParaRPr>
          </a:p>
          <a:p>
            <a:pPr eaLnBrk="1" hangingPunct="1">
              <a:lnSpc>
                <a:spcPct val="80000"/>
              </a:lnSpc>
            </a:pPr>
            <a:endParaRPr lang="en-US" sz="2200" dirty="0">
              <a:latin typeface="Calibri" charset="0"/>
            </a:endParaRPr>
          </a:p>
        </p:txBody>
      </p:sp>
      <p:sp>
        <p:nvSpPr>
          <p:cNvPr id="40962" name="Rectangle 5"/>
          <p:cNvSpPr>
            <a:spLocks noChangeArrowheads="1"/>
          </p:cNvSpPr>
          <p:nvPr/>
        </p:nvSpPr>
        <p:spPr bwMode="auto">
          <a:xfrm>
            <a:off x="1143000" y="533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smtClean="0">
                <a:solidFill>
                  <a:schemeClr val="tx1">
                    <a:lumMod val="75000"/>
                    <a:lumOff val="25000"/>
                  </a:schemeClr>
                </a:solidFill>
              </a:rPr>
              <a:t>Immersion Philosophy</a:t>
            </a:r>
            <a:endParaRPr lang="en-US" sz="3600" b="1" i="1" dirty="0">
              <a:solidFill>
                <a:schemeClr val="tx1">
                  <a:lumMod val="75000"/>
                  <a:lumOff val="25000"/>
                </a:schemeClr>
              </a:solidFill>
            </a:endParaRPr>
          </a:p>
        </p:txBody>
      </p:sp>
    </p:spTree>
    <p:extLst>
      <p:ext uri="{BB962C8B-B14F-4D97-AF65-F5344CB8AC3E}">
        <p14:creationId xmlns:p14="http://schemas.microsoft.com/office/powerpoint/2010/main" val="927453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1143000" y="533400"/>
            <a:ext cx="8001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b="1" i="1" dirty="0">
                <a:solidFill>
                  <a:schemeClr val="tx1">
                    <a:lumMod val="75000"/>
                    <a:lumOff val="25000"/>
                  </a:schemeClr>
                </a:solidFill>
              </a:rPr>
              <a:t>Activities with </a:t>
            </a:r>
            <a:r>
              <a:rPr lang="en-US" sz="3800" b="1" i="1" dirty="0" smtClean="0">
                <a:solidFill>
                  <a:schemeClr val="tx1">
                    <a:lumMod val="75000"/>
                    <a:lumOff val="25000"/>
                  </a:schemeClr>
                </a:solidFill>
              </a:rPr>
              <a:t>military </a:t>
            </a:r>
            <a:r>
              <a:rPr lang="en-US" sz="3800" b="1" i="1" dirty="0">
                <a:solidFill>
                  <a:schemeClr val="tx1">
                    <a:lumMod val="75000"/>
                    <a:lumOff val="25000"/>
                  </a:schemeClr>
                </a:solidFill>
              </a:rPr>
              <a:t>c</a:t>
            </a:r>
            <a:r>
              <a:rPr lang="en-US" sz="3800" b="1" i="1" dirty="0" smtClean="0">
                <a:solidFill>
                  <a:schemeClr val="tx1">
                    <a:lumMod val="75000"/>
                    <a:lumOff val="25000"/>
                  </a:schemeClr>
                </a:solidFill>
              </a:rPr>
              <a:t>ontent</a:t>
            </a:r>
            <a:endParaRPr lang="en-US" sz="3800" b="1" i="1" dirty="0">
              <a:solidFill>
                <a:schemeClr val="tx1">
                  <a:lumMod val="75000"/>
                  <a:lumOff val="25000"/>
                </a:schemeClr>
              </a:solidFill>
            </a:endParaRPr>
          </a:p>
        </p:txBody>
      </p:sp>
      <p:sp>
        <p:nvSpPr>
          <p:cNvPr id="38915" name="Rectangle 3"/>
          <p:cNvSpPr txBox="1">
            <a:spLocks noChangeArrowheads="1"/>
          </p:cNvSpPr>
          <p:nvPr/>
        </p:nvSpPr>
        <p:spPr bwMode="auto">
          <a:xfrm>
            <a:off x="-353458" y="274320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00100" lvl="1" indent="-342900" eaLnBrk="1" hangingPunct="1">
              <a:lnSpc>
                <a:spcPct val="90000"/>
              </a:lnSpc>
              <a:spcBef>
                <a:spcPct val="20000"/>
              </a:spcBef>
              <a:buFont typeface="Arial" panose="020B0604020202020204" pitchFamily="34" charset="0"/>
              <a:buChar char="•"/>
            </a:pPr>
            <a:r>
              <a:rPr lang="en-US" altLang="ko-KR" sz="2200" dirty="0" smtClean="0">
                <a:solidFill>
                  <a:schemeClr val="tx1">
                    <a:lumMod val="75000"/>
                    <a:lumOff val="25000"/>
                  </a:schemeClr>
                </a:solidFill>
                <a:ea typeface="Gulim" charset="0"/>
                <a:cs typeface="Gulim" charset="0"/>
              </a:rPr>
              <a:t>Humanitarian </a:t>
            </a:r>
            <a:r>
              <a:rPr lang="en-US" altLang="ko-KR" sz="2200" dirty="0">
                <a:solidFill>
                  <a:schemeClr val="tx1">
                    <a:lumMod val="75000"/>
                    <a:lumOff val="25000"/>
                  </a:schemeClr>
                </a:solidFill>
                <a:ea typeface="Gulim" charset="0"/>
                <a:cs typeface="Gulim" charset="0"/>
              </a:rPr>
              <a:t>Relief Operation</a:t>
            </a:r>
          </a:p>
          <a:p>
            <a:pPr marL="800100" lvl="1" indent="-342900" eaLnBrk="1" hangingPunct="1">
              <a:lnSpc>
                <a:spcPct val="90000"/>
              </a:lnSpc>
              <a:spcBef>
                <a:spcPct val="20000"/>
              </a:spcBef>
              <a:buFont typeface="Arial" panose="020B0604020202020204" pitchFamily="34" charset="0"/>
              <a:buChar char="•"/>
            </a:pPr>
            <a:r>
              <a:rPr lang="en-US" altLang="ko-KR" sz="2200" dirty="0">
                <a:solidFill>
                  <a:schemeClr val="tx1">
                    <a:lumMod val="75000"/>
                    <a:lumOff val="25000"/>
                  </a:schemeClr>
                </a:solidFill>
                <a:ea typeface="Gulim" charset="0"/>
                <a:cs typeface="Gulim" charset="0"/>
              </a:rPr>
              <a:t>Non-combatant Evacuation (NEO)</a:t>
            </a:r>
          </a:p>
          <a:p>
            <a:pPr marL="800100" lvl="1" indent="-342900" eaLnBrk="1" hangingPunct="1">
              <a:lnSpc>
                <a:spcPct val="90000"/>
              </a:lnSpc>
              <a:spcBef>
                <a:spcPct val="20000"/>
              </a:spcBef>
              <a:buFont typeface="Arial" panose="020B0604020202020204" pitchFamily="34" charset="0"/>
              <a:buChar char="•"/>
            </a:pPr>
            <a:r>
              <a:rPr lang="en-US" altLang="ko-KR" sz="2200" dirty="0">
                <a:solidFill>
                  <a:schemeClr val="tx1">
                    <a:lumMod val="75000"/>
                    <a:lumOff val="25000"/>
                  </a:schemeClr>
                </a:solidFill>
                <a:ea typeface="Gulim" charset="0"/>
                <a:cs typeface="Gulim" charset="0"/>
              </a:rPr>
              <a:t>Military to Military Joint Exercises</a:t>
            </a:r>
          </a:p>
          <a:p>
            <a:pPr marL="800100" lvl="1" indent="-342900" eaLnBrk="1" hangingPunct="1">
              <a:lnSpc>
                <a:spcPct val="90000"/>
              </a:lnSpc>
              <a:spcBef>
                <a:spcPct val="20000"/>
              </a:spcBef>
              <a:buFont typeface="Arial" panose="020B0604020202020204" pitchFamily="34" charset="0"/>
              <a:buChar char="•"/>
            </a:pPr>
            <a:r>
              <a:rPr lang="en-US" altLang="ko-KR" sz="2200" dirty="0">
                <a:solidFill>
                  <a:schemeClr val="tx1">
                    <a:lumMod val="75000"/>
                    <a:lumOff val="25000"/>
                  </a:schemeClr>
                </a:solidFill>
                <a:ea typeface="Gulim" charset="0"/>
                <a:cs typeface="Gulim" charset="0"/>
              </a:rPr>
              <a:t>Civil Affairs/ Reconstruction</a:t>
            </a:r>
          </a:p>
          <a:p>
            <a:pPr marL="800100" lvl="1" indent="-342900" eaLnBrk="1" hangingPunct="1">
              <a:lnSpc>
                <a:spcPct val="90000"/>
              </a:lnSpc>
              <a:spcBef>
                <a:spcPct val="20000"/>
              </a:spcBef>
              <a:buFont typeface="Arial" panose="020B0604020202020204" pitchFamily="34" charset="0"/>
              <a:buChar char="•"/>
            </a:pPr>
            <a:r>
              <a:rPr lang="en-US" altLang="ko-KR" sz="2200" dirty="0">
                <a:solidFill>
                  <a:schemeClr val="tx1">
                    <a:lumMod val="75000"/>
                    <a:lumOff val="25000"/>
                  </a:schemeClr>
                </a:solidFill>
                <a:ea typeface="Gulim" charset="0"/>
                <a:cs typeface="Gulim" charset="0"/>
              </a:rPr>
              <a:t>Base Camp Assessment</a:t>
            </a:r>
          </a:p>
          <a:p>
            <a:pPr marL="800100" lvl="1" indent="-342900" eaLnBrk="1" hangingPunct="1">
              <a:lnSpc>
                <a:spcPct val="90000"/>
              </a:lnSpc>
              <a:spcBef>
                <a:spcPct val="20000"/>
              </a:spcBef>
              <a:buFont typeface="Arial" panose="020B0604020202020204" pitchFamily="34" charset="0"/>
              <a:buChar char="•"/>
            </a:pPr>
            <a:r>
              <a:rPr lang="en-US" altLang="ko-KR" sz="2200" dirty="0">
                <a:solidFill>
                  <a:schemeClr val="tx1">
                    <a:lumMod val="75000"/>
                    <a:lumOff val="25000"/>
                  </a:schemeClr>
                </a:solidFill>
                <a:ea typeface="Gulim" charset="0"/>
                <a:cs typeface="Gulim" charset="0"/>
              </a:rPr>
              <a:t>Local Incidents</a:t>
            </a:r>
          </a:p>
          <a:p>
            <a:pPr marL="457200" indent="-457200" algn="ctr" eaLnBrk="1" hangingPunct="1">
              <a:lnSpc>
                <a:spcPct val="90000"/>
              </a:lnSpc>
              <a:spcBef>
                <a:spcPct val="20000"/>
              </a:spcBef>
              <a:buFont typeface="Arial" panose="020B0604020202020204" pitchFamily="34" charset="0"/>
              <a:buChar char="•"/>
            </a:pPr>
            <a:endParaRPr lang="en-US" sz="2800" dirty="0">
              <a:solidFill>
                <a:schemeClr val="tx1">
                  <a:lumMod val="75000"/>
                  <a:lumOff val="25000"/>
                </a:schemeClr>
              </a:solidFill>
              <a:latin typeface="Calibri"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743200"/>
            <a:ext cx="48006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28600" y="1958269"/>
            <a:ext cx="7239000" cy="480131"/>
          </a:xfrm>
          <a:prstGeom prst="rect">
            <a:avLst/>
          </a:prstGeom>
          <a:noFill/>
        </p:spPr>
        <p:txBody>
          <a:bodyPr wrap="square" rtlCol="0">
            <a:spAutoFit/>
          </a:bodyPr>
          <a:lstStyle/>
          <a:p>
            <a:pPr eaLnBrk="1" hangingPunct="1">
              <a:lnSpc>
                <a:spcPct val="90000"/>
              </a:lnSpc>
              <a:spcBef>
                <a:spcPct val="20000"/>
              </a:spcBef>
            </a:pPr>
            <a:r>
              <a:rPr lang="en-US" sz="2800" dirty="0" smtClean="0">
                <a:solidFill>
                  <a:schemeClr val="tx1">
                    <a:lumMod val="75000"/>
                    <a:lumOff val="25000"/>
                  </a:schemeClr>
                </a:solidFill>
              </a:rPr>
              <a:t>Increase in </a:t>
            </a:r>
            <a:r>
              <a:rPr lang="en-US" altLang="ko-KR" sz="2800" dirty="0" smtClean="0">
                <a:solidFill>
                  <a:schemeClr val="tx1">
                    <a:lumMod val="75000"/>
                    <a:lumOff val="25000"/>
                  </a:schemeClr>
                </a:solidFill>
                <a:ea typeface="Gulim" charset="0"/>
                <a:cs typeface="Gulim" charset="0"/>
              </a:rPr>
              <a:t>military </a:t>
            </a:r>
            <a:r>
              <a:rPr lang="en-US" altLang="ko-KR" sz="2800" dirty="0">
                <a:solidFill>
                  <a:schemeClr val="tx1">
                    <a:lumMod val="75000"/>
                    <a:lumOff val="25000"/>
                  </a:schemeClr>
                </a:solidFill>
                <a:ea typeface="Gulim" charset="0"/>
                <a:cs typeface="Gulim" charset="0"/>
              </a:rPr>
              <a:t>content since </a:t>
            </a:r>
            <a:r>
              <a:rPr lang="en-US" altLang="ko-KR" sz="2800" dirty="0" smtClean="0">
                <a:solidFill>
                  <a:schemeClr val="tx1">
                    <a:lumMod val="75000"/>
                    <a:lumOff val="25000"/>
                  </a:schemeClr>
                </a:solidFill>
                <a:ea typeface="Gulim" charset="0"/>
                <a:cs typeface="Gulim" charset="0"/>
              </a:rPr>
              <a:t>FY08</a:t>
            </a:r>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0729808"/>
              </p:ext>
            </p:extLst>
          </p:nvPr>
        </p:nvGraphicFramePr>
        <p:xfrm>
          <a:off x="457200" y="1752600"/>
          <a:ext cx="8458200" cy="4724400"/>
        </p:xfrm>
        <a:graphic>
          <a:graphicData uri="http://schemas.openxmlformats.org/drawingml/2006/table">
            <a:tbl>
              <a:tblPr/>
              <a:tblGrid>
                <a:gridCol w="6096000"/>
                <a:gridCol w="2362200"/>
              </a:tblGrid>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lumMod val="75000"/>
                            <a:lumOff val="25000"/>
                          </a:schemeClr>
                        </a:solidFill>
                        <a:effectLst/>
                        <a:latin typeface="Arial" charset="0"/>
                        <a:ea typeface="Batang" charset="0"/>
                        <a:cs typeface="Batang"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lumMod val="75000"/>
                              <a:lumOff val="25000"/>
                            </a:schemeClr>
                          </a:solidFill>
                          <a:effectLst/>
                          <a:latin typeface="Arial" charset="0"/>
                          <a:ea typeface="Batang" charset="0"/>
                          <a:cs typeface="Batang" charset="0"/>
                        </a:rPr>
                        <a:t>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75000"/>
                              <a:lumOff val="25000"/>
                            </a:schemeClr>
                          </a:solidFill>
                          <a:effectLst/>
                          <a:latin typeface="Calibri" charset="0"/>
                          <a:ea typeface="ＭＳ Ｐゴシック" charset="0"/>
                          <a:cs typeface="Arial" charset="0"/>
                        </a:rPr>
                        <a:t>Immersion Student Opinion Questionnaire (ISOQ)</a:t>
                      </a:r>
                      <a:endParaRPr kumimoji="0" lang="en-US" sz="14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lumMod val="75000"/>
                            <a:lumOff val="25000"/>
                          </a:schemeClr>
                        </a:solidFill>
                        <a:effectLst/>
                        <a:latin typeface="Arial" charset="0"/>
                        <a:ea typeface="Batang" charset="0"/>
                        <a:cs typeface="Batang"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lumMod val="75000"/>
                              <a:lumOff val="25000"/>
                            </a:schemeClr>
                          </a:solidFill>
                          <a:effectLst/>
                          <a:latin typeface="Arial" charset="0"/>
                          <a:ea typeface="Batang" charset="0"/>
                          <a:cs typeface="Batang" charset="0"/>
                        </a:rPr>
                        <a:t>DLI Mean (FY06-FY12)</a:t>
                      </a:r>
                      <a:endParaRPr kumimoji="0" lang="en-US" sz="12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lumMod val="75000"/>
                              <a:lumOff val="25000"/>
                            </a:schemeClr>
                          </a:solidFill>
                          <a:effectLst/>
                          <a:latin typeface="Arial" charset="0"/>
                          <a:ea typeface="Batang" charset="0"/>
                          <a:cs typeface="Batang" charset="0"/>
                        </a:rPr>
                        <a:t>No. = 23,722</a:t>
                      </a:r>
                      <a:endParaRPr kumimoji="0" lang="en-US" sz="12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1. Used </a:t>
                      </a:r>
                      <a:r>
                        <a:rPr kumimoji="0" lang="en-US" sz="1600" b="1"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listening</a:t>
                      </a:r>
                      <a:r>
                        <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 skills during FTX.</a:t>
                      </a: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3.43</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2. Used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reading</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 skills during FTX.</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3.01</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3. Used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speaking</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 skills during FTX.</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3.63</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4. Gained a better understanding of </a:t>
                      </a:r>
                      <a:r>
                        <a:rPr kumimoji="0" lang="en-US" sz="1600" b="1" i="0" u="none" strike="noStrike" cap="none" normalizeH="0" baseline="0">
                          <a:ln>
                            <a:noFill/>
                          </a:ln>
                          <a:solidFill>
                            <a:schemeClr val="tx1">
                              <a:lumMod val="75000"/>
                              <a:lumOff val="25000"/>
                            </a:schemeClr>
                          </a:solidFill>
                          <a:effectLst/>
                          <a:latin typeface="Arial" charset="0"/>
                          <a:ea typeface="Batang" charset="0"/>
                          <a:cs typeface="Batang" charset="0"/>
                        </a:rPr>
                        <a:t>culture</a:t>
                      </a: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/language.</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3.02</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5. Spoke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target language </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only.</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3.14</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6.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Target language </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only policy was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enforced</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3.28</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7.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Improved comprehension </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ability in conversations.</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3.10</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8. </a:t>
                      </a:r>
                      <a:r>
                        <a:rPr kumimoji="0" lang="en-US" sz="1600" b="1"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Increased speaking </a:t>
                      </a:r>
                      <a:r>
                        <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rPr>
                        <a:t>ability.</a:t>
                      </a: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3.08</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9.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Increased confidence </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in speaking the language.</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lumMod val="75000"/>
                              <a:lumOff val="25000"/>
                            </a:schemeClr>
                          </a:solidFill>
                          <a:effectLst/>
                          <a:latin typeface="Arial" charset="0"/>
                          <a:ea typeface="Batang" charset="0"/>
                          <a:cs typeface="Batang" charset="0"/>
                        </a:rPr>
                        <a:t>3.05</a:t>
                      </a:r>
                      <a:endParaRPr kumimoji="0" lang="en-US" sz="1600" b="0" i="0" u="none" strike="noStrike" cap="none" normalizeH="0" baseline="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342900" algn="l" defTabSz="914400" rtl="0" eaLnBrk="1" fontAlgn="base" latinLnBrk="0" hangingPunct="1">
                        <a:lnSpc>
                          <a:spcPct val="100000"/>
                        </a:lnSpc>
                        <a:spcBef>
                          <a:spcPct val="0"/>
                        </a:spcBef>
                        <a:spcAft>
                          <a:spcPct val="0"/>
                        </a:spcAft>
                        <a:buClrTx/>
                        <a:buSzTx/>
                        <a:buFont typeface="+mj-lt" charset="0"/>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10.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Reduced</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 </a:t>
                      </a:r>
                      <a:r>
                        <a:rPr kumimoji="0" lang="en-US" sz="1600" b="1" i="0" u="none" strike="noStrike" cap="none" normalizeH="0" baseline="0" dirty="0">
                          <a:ln>
                            <a:noFill/>
                          </a:ln>
                          <a:solidFill>
                            <a:schemeClr val="tx1">
                              <a:lumMod val="75000"/>
                              <a:lumOff val="25000"/>
                            </a:schemeClr>
                          </a:solidFill>
                          <a:effectLst/>
                          <a:latin typeface="Arial" charset="0"/>
                          <a:ea typeface="Batang" charset="0"/>
                          <a:cs typeface="Batang" charset="0"/>
                        </a:rPr>
                        <a:t>anxiety</a:t>
                      </a: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 in speaking to native speakers.</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Arial" charset="0"/>
                          <a:ea typeface="Batang" charset="0"/>
                          <a:cs typeface="Batang" charset="0"/>
                        </a:rPr>
                        <a:t>3.14</a:t>
                      </a:r>
                      <a:endParaRPr kumimoji="0" lang="en-US" sz="1600" b="0" i="0" u="none" strike="noStrike" cap="none" normalizeH="0" baseline="0" dirty="0">
                        <a:ln>
                          <a:noFill/>
                        </a:ln>
                        <a:solidFill>
                          <a:schemeClr val="tx1">
                            <a:lumMod val="75000"/>
                            <a:lumOff val="25000"/>
                          </a:schemeClr>
                        </a:solidFill>
                        <a:effectLst/>
                        <a:latin typeface="Arial" charset="0"/>
                        <a:ea typeface="ＭＳ Ｐゴシック" charset="0"/>
                        <a:cs typeface="Arial"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75" name="Rectangle 2"/>
          <p:cNvSpPr>
            <a:spLocks noChangeArrowheads="1"/>
          </p:cNvSpPr>
          <p:nvPr/>
        </p:nvSpPr>
        <p:spPr bwMode="auto">
          <a:xfrm>
            <a:off x="914400" y="496887"/>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a:solidFill>
                  <a:schemeClr val="tx1">
                    <a:lumMod val="75000"/>
                    <a:lumOff val="25000"/>
                  </a:schemeClr>
                </a:solidFill>
              </a:rPr>
              <a:t>Student Feedback</a:t>
            </a:r>
            <a:endParaRPr lang="en-US" sz="1400" b="1"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752600"/>
            <a:ext cx="8229600" cy="4361761"/>
          </a:xfrm>
        </p:spPr>
        <p:txBody>
          <a:bodyPr/>
          <a:lstStyle/>
          <a:p>
            <a:pPr eaLnBrk="1" hangingPunct="1">
              <a:lnSpc>
                <a:spcPct val="80000"/>
              </a:lnSpc>
            </a:pPr>
            <a:r>
              <a:rPr lang="en-US" sz="2200" dirty="0">
                <a:latin typeface="Arial" charset="0"/>
                <a:cs typeface="Arial" charset="0"/>
              </a:rPr>
              <a:t>“This one day was worth a month of classes because I was forced to communicate, rather than concentrate on being correct.” (</a:t>
            </a:r>
            <a:r>
              <a:rPr lang="en-US" sz="2200" i="1" dirty="0">
                <a:latin typeface="Arial" charset="0"/>
                <a:cs typeface="Arial" charset="0"/>
              </a:rPr>
              <a:t>Arabic Student</a:t>
            </a:r>
            <a:r>
              <a:rPr lang="en-US" sz="2200" dirty="0">
                <a:latin typeface="Arial" charset="0"/>
                <a:cs typeface="Arial" charset="0"/>
              </a:rPr>
              <a:t>)</a:t>
            </a:r>
          </a:p>
          <a:p>
            <a:pPr eaLnBrk="1" hangingPunct="1">
              <a:lnSpc>
                <a:spcPct val="80000"/>
              </a:lnSpc>
            </a:pPr>
            <a:endParaRPr lang="en-US" sz="2200" dirty="0">
              <a:latin typeface="Arial" charset="0"/>
              <a:cs typeface="Arial" charset="0"/>
            </a:endParaRPr>
          </a:p>
          <a:p>
            <a:pPr eaLnBrk="1" hangingPunct="1">
              <a:lnSpc>
                <a:spcPct val="80000"/>
              </a:lnSpc>
            </a:pPr>
            <a:r>
              <a:rPr lang="en-US" sz="2200" dirty="0">
                <a:latin typeface="Arial" charset="0"/>
                <a:cs typeface="Arial" charset="0"/>
              </a:rPr>
              <a:t>“I got back from my China immersion a week ago and this was a similar environment.” (</a:t>
            </a:r>
            <a:r>
              <a:rPr lang="en-US" sz="2200" i="1" dirty="0">
                <a:latin typeface="Arial" charset="0"/>
                <a:cs typeface="Arial" charset="0"/>
              </a:rPr>
              <a:t>Chinese student</a:t>
            </a:r>
            <a:r>
              <a:rPr lang="en-US" sz="2200" dirty="0">
                <a:latin typeface="Arial" charset="0"/>
                <a:cs typeface="Arial" charset="0"/>
              </a:rPr>
              <a:t>)</a:t>
            </a:r>
          </a:p>
          <a:p>
            <a:pPr eaLnBrk="1" hangingPunct="1">
              <a:lnSpc>
                <a:spcPct val="80000"/>
              </a:lnSpc>
              <a:buFontTx/>
              <a:buNone/>
            </a:pPr>
            <a:endParaRPr lang="en-US" sz="2200" dirty="0">
              <a:latin typeface="Arial" charset="0"/>
              <a:cs typeface="Arial" charset="0"/>
            </a:endParaRPr>
          </a:p>
          <a:p>
            <a:pPr eaLnBrk="1" hangingPunct="1">
              <a:lnSpc>
                <a:spcPct val="80000"/>
              </a:lnSpc>
            </a:pPr>
            <a:r>
              <a:rPr lang="en-US" sz="2200" dirty="0">
                <a:latin typeface="Arial" charset="0"/>
                <a:cs typeface="Arial" charset="0"/>
              </a:rPr>
              <a:t>“It was relieving to know that I can survive a day only in Chinese. I feel much more confident about speaking Chinese as a result.” (</a:t>
            </a:r>
            <a:r>
              <a:rPr lang="en-US" sz="2200" i="1" dirty="0">
                <a:latin typeface="Arial" charset="0"/>
                <a:cs typeface="Arial" charset="0"/>
              </a:rPr>
              <a:t>Chinese Student</a:t>
            </a:r>
            <a:r>
              <a:rPr lang="en-US" sz="2200" dirty="0">
                <a:latin typeface="Arial" charset="0"/>
                <a:cs typeface="Arial" charset="0"/>
              </a:rPr>
              <a:t>)</a:t>
            </a:r>
          </a:p>
          <a:p>
            <a:pPr eaLnBrk="1" hangingPunct="1">
              <a:lnSpc>
                <a:spcPct val="80000"/>
              </a:lnSpc>
              <a:buFontTx/>
              <a:buNone/>
            </a:pPr>
            <a:endParaRPr lang="en-US" sz="2200" dirty="0">
              <a:latin typeface="Arial" charset="0"/>
              <a:cs typeface="Arial" charset="0"/>
            </a:endParaRPr>
          </a:p>
          <a:p>
            <a:pPr eaLnBrk="1" hangingPunct="1">
              <a:lnSpc>
                <a:spcPct val="80000"/>
              </a:lnSpc>
            </a:pPr>
            <a:r>
              <a:rPr lang="en-US" sz="2200" dirty="0">
                <a:latin typeface="Arial" charset="0"/>
                <a:cs typeface="Arial" charset="0"/>
              </a:rPr>
              <a:t>“The investigation into the Lebanese weapon smuggling was thoroughly enjoyable and we were able to use all skills.” (</a:t>
            </a:r>
            <a:r>
              <a:rPr lang="en-US" sz="2200" i="1" dirty="0">
                <a:latin typeface="Arial" charset="0"/>
                <a:cs typeface="Arial" charset="0"/>
              </a:rPr>
              <a:t>Arabic Student</a:t>
            </a:r>
            <a:r>
              <a:rPr lang="en-US" sz="2200" dirty="0">
                <a:latin typeface="Arial" charset="0"/>
                <a:cs typeface="Arial" charset="0"/>
              </a:rPr>
              <a:t>)</a:t>
            </a:r>
          </a:p>
          <a:p>
            <a:pPr eaLnBrk="1" hangingPunct="1">
              <a:lnSpc>
                <a:spcPct val="80000"/>
              </a:lnSpc>
            </a:pPr>
            <a:endParaRPr lang="en-US" sz="2200" dirty="0">
              <a:latin typeface="Calibri" charset="0"/>
            </a:endParaRPr>
          </a:p>
        </p:txBody>
      </p:sp>
      <p:sp>
        <p:nvSpPr>
          <p:cNvPr id="40962" name="Rectangle 5"/>
          <p:cNvSpPr>
            <a:spLocks noChangeArrowheads="1"/>
          </p:cNvSpPr>
          <p:nvPr/>
        </p:nvSpPr>
        <p:spPr bwMode="auto">
          <a:xfrm>
            <a:off x="1143000" y="533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err="1">
                <a:solidFill>
                  <a:schemeClr val="tx1">
                    <a:lumMod val="75000"/>
                    <a:lumOff val="25000"/>
                  </a:schemeClr>
                </a:solidFill>
              </a:rPr>
              <a:t>Iso</a:t>
            </a:r>
            <a:r>
              <a:rPr lang="en-US" sz="3600" b="1" i="1" dirty="0">
                <a:solidFill>
                  <a:schemeClr val="tx1">
                    <a:lumMod val="75000"/>
                    <a:lumOff val="25000"/>
                  </a:schemeClr>
                </a:solidFill>
              </a:rPr>
              <a:t>-immersion: Student Feedback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chor="t"/>
          <a:lstStyle/>
          <a:p>
            <a:pPr eaLnBrk="1" hangingPunct="1"/>
            <a:r>
              <a:rPr lang="en-US">
                <a:latin typeface="Arial" charset="0"/>
              </a:rPr>
              <a:t>Iso-immersion</a:t>
            </a:r>
            <a:br>
              <a:rPr lang="en-US">
                <a:latin typeface="Arial" charset="0"/>
              </a:rPr>
            </a:br>
            <a:r>
              <a:rPr lang="en-US">
                <a:latin typeface="Arial" charset="0"/>
              </a:rPr>
              <a:t> Student Feedback Cont’</a:t>
            </a:r>
            <a:br>
              <a:rPr lang="en-US">
                <a:latin typeface="Arial" charset="0"/>
              </a:rPr>
            </a:br>
            <a:endParaRPr lang="en-US">
              <a:latin typeface="Arial" charset="0"/>
            </a:endParaRPr>
          </a:p>
        </p:txBody>
      </p:sp>
      <p:sp>
        <p:nvSpPr>
          <p:cNvPr id="41986" name="Content Placeholder 2"/>
          <p:cNvSpPr>
            <a:spLocks noGrp="1"/>
          </p:cNvSpPr>
          <p:nvPr>
            <p:ph idx="1"/>
          </p:nvPr>
        </p:nvSpPr>
        <p:spPr>
          <a:xfrm>
            <a:off x="457200" y="1828800"/>
            <a:ext cx="4191000" cy="4724400"/>
          </a:xfrm>
        </p:spPr>
        <p:txBody>
          <a:bodyPr/>
          <a:lstStyle/>
          <a:p>
            <a:pPr eaLnBrk="1" hangingPunct="1"/>
            <a:r>
              <a:rPr lang="en-US" sz="1800" dirty="0">
                <a:latin typeface="Arial" charset="0"/>
                <a:cs typeface="Arial" charset="0"/>
              </a:rPr>
              <a:t>The immersion experience is far superior to normal classroom activities as far as experience gained compared to time and energy expended. If these kind of evolutions could be included more in the curriculum of the language program, it would be of immeasurable value to the language student. (</a:t>
            </a:r>
            <a:r>
              <a:rPr lang="en-US" sz="1800" i="1" dirty="0">
                <a:latin typeface="Arial" charset="0"/>
                <a:cs typeface="Arial" charset="0"/>
              </a:rPr>
              <a:t>Korean student</a:t>
            </a:r>
            <a:r>
              <a:rPr lang="en-US" sz="1800" dirty="0">
                <a:latin typeface="Arial" charset="0"/>
                <a:cs typeface="Arial" charset="0"/>
              </a:rPr>
              <a:t>)</a:t>
            </a:r>
          </a:p>
          <a:p>
            <a:pPr eaLnBrk="1" hangingPunct="1"/>
            <a:endParaRPr lang="en-US" sz="1800" dirty="0">
              <a:latin typeface="Arial" charset="0"/>
              <a:cs typeface="Arial" charset="0"/>
            </a:endParaRPr>
          </a:p>
          <a:p>
            <a:pPr eaLnBrk="1" hangingPunct="1"/>
            <a:r>
              <a:rPr lang="en-US" sz="1800" dirty="0">
                <a:latin typeface="Arial" charset="0"/>
                <a:cs typeface="Arial" charset="0"/>
              </a:rPr>
              <a:t>“I learned a lot about job related tasks and skills. It's refreshing to shy away from the textbook and experience challenging and job related activities.” (</a:t>
            </a:r>
            <a:r>
              <a:rPr lang="en-US" sz="1800" i="1" dirty="0">
                <a:latin typeface="Arial" charset="0"/>
                <a:cs typeface="Arial" charset="0"/>
              </a:rPr>
              <a:t>Korean Student</a:t>
            </a:r>
            <a:r>
              <a:rPr lang="en-US" sz="1800" dirty="0">
                <a:latin typeface="Arial" charset="0"/>
                <a:cs typeface="Arial" charset="0"/>
              </a:rPr>
              <a:t>)</a:t>
            </a:r>
          </a:p>
          <a:p>
            <a:pPr eaLnBrk="1" hangingPunct="1">
              <a:buFontTx/>
              <a:buNone/>
            </a:pPr>
            <a:endParaRPr lang="en-US" sz="1800" i="1" dirty="0">
              <a:latin typeface="Calibri" charset="0"/>
            </a:endParaRPr>
          </a:p>
          <a:p>
            <a:pPr eaLnBrk="1" hangingPunct="1">
              <a:buFont typeface="Arial" charset="0"/>
              <a:buNone/>
            </a:pPr>
            <a:endParaRPr lang="en-US" sz="1800" i="1" dirty="0">
              <a:latin typeface="Calibri" charset="0"/>
            </a:endParaRPr>
          </a:p>
          <a:p>
            <a:pPr eaLnBrk="1" hangingPunct="1"/>
            <a:endParaRPr lang="en-US" sz="1600" dirty="0">
              <a:latin typeface="Calibri"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27432">
            <a:off x="4724400" y="1828800"/>
            <a:ext cx="3505200" cy="233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1169">
            <a:off x="4600903" y="3865489"/>
            <a:ext cx="3657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752600"/>
            <a:ext cx="8229600" cy="4361761"/>
          </a:xfrm>
        </p:spPr>
        <p:txBody>
          <a:bodyPr/>
          <a:lstStyle/>
          <a:p>
            <a:pPr marL="0" indent="0" eaLnBrk="1" hangingPunct="1">
              <a:lnSpc>
                <a:spcPct val="80000"/>
              </a:lnSpc>
              <a:buNone/>
            </a:pPr>
            <a:r>
              <a:rPr lang="en-US" sz="2400" dirty="0" smtClean="0">
                <a:latin typeface="Arial" charset="0"/>
                <a:cs typeface="Arial" charset="0"/>
              </a:rPr>
              <a:t>BC		Basic Course</a:t>
            </a:r>
          </a:p>
          <a:p>
            <a:pPr marL="0" indent="0" eaLnBrk="1" hangingPunct="1">
              <a:lnSpc>
                <a:spcPct val="80000"/>
              </a:lnSpc>
              <a:buNone/>
            </a:pPr>
            <a:r>
              <a:rPr lang="en-US" sz="2400" dirty="0" smtClean="0">
                <a:latin typeface="Arial" charset="0"/>
                <a:cs typeface="Arial" charset="0"/>
              </a:rPr>
              <a:t>DLPT		Defense Language Proficiency Test</a:t>
            </a:r>
          </a:p>
          <a:p>
            <a:pPr marL="0" indent="0" eaLnBrk="1" hangingPunct="1">
              <a:lnSpc>
                <a:spcPct val="80000"/>
              </a:lnSpc>
              <a:buNone/>
            </a:pPr>
            <a:r>
              <a:rPr lang="en-US" sz="2400" dirty="0" smtClean="0">
                <a:latin typeface="Arial" charset="0"/>
                <a:cs typeface="Arial" charset="0"/>
              </a:rPr>
              <a:t>FLO		Final Learning Objectives</a:t>
            </a:r>
          </a:p>
          <a:p>
            <a:pPr marL="0" indent="0" eaLnBrk="1" hangingPunct="1">
              <a:lnSpc>
                <a:spcPct val="80000"/>
              </a:lnSpc>
              <a:buNone/>
            </a:pPr>
            <a:r>
              <a:rPr lang="en-US" sz="2400" dirty="0" smtClean="0">
                <a:latin typeface="Arial" charset="0"/>
                <a:cs typeface="Arial" charset="0"/>
              </a:rPr>
              <a:t>FTX		</a:t>
            </a:r>
            <a:r>
              <a:rPr lang="en-US" sz="2400" i="1" dirty="0" smtClean="0">
                <a:latin typeface="Arial" charset="0"/>
                <a:cs typeface="Arial" charset="0"/>
              </a:rPr>
              <a:t>name of our local immersion facility</a:t>
            </a:r>
          </a:p>
          <a:p>
            <a:pPr marL="0" indent="0" eaLnBrk="1" hangingPunct="1">
              <a:lnSpc>
                <a:spcPct val="80000"/>
              </a:lnSpc>
              <a:buNone/>
            </a:pPr>
            <a:r>
              <a:rPr lang="en-US" sz="2400" dirty="0" smtClean="0">
                <a:latin typeface="Arial" charset="0"/>
                <a:cs typeface="Arial" charset="0"/>
              </a:rPr>
              <a:t>FY		Fiscal Year</a:t>
            </a:r>
          </a:p>
          <a:p>
            <a:pPr marL="0" indent="0" eaLnBrk="1" hangingPunct="1">
              <a:lnSpc>
                <a:spcPct val="80000"/>
              </a:lnSpc>
              <a:buNone/>
            </a:pPr>
            <a:r>
              <a:rPr lang="en-US" sz="2400" dirty="0" smtClean="0">
                <a:latin typeface="Arial" charset="0"/>
                <a:cs typeface="Arial" charset="0"/>
              </a:rPr>
              <a:t>ILO		Immersion Language Office</a:t>
            </a:r>
          </a:p>
          <a:p>
            <a:pPr marL="0" indent="0" eaLnBrk="1" hangingPunct="1">
              <a:lnSpc>
                <a:spcPct val="80000"/>
              </a:lnSpc>
              <a:buNone/>
            </a:pPr>
            <a:r>
              <a:rPr lang="en-US" sz="2400" dirty="0" smtClean="0">
                <a:latin typeface="Arial" charset="0"/>
                <a:cs typeface="Arial" charset="0"/>
              </a:rPr>
              <a:t>ISO		Isolation</a:t>
            </a:r>
          </a:p>
          <a:p>
            <a:pPr marL="0" indent="0" eaLnBrk="1" hangingPunct="1">
              <a:lnSpc>
                <a:spcPct val="80000"/>
              </a:lnSpc>
              <a:buNone/>
            </a:pPr>
            <a:r>
              <a:rPr lang="en-US" sz="2400" dirty="0" smtClean="0">
                <a:latin typeface="Arial" charset="0"/>
                <a:cs typeface="Arial" charset="0"/>
              </a:rPr>
              <a:t>OCONUS	Outside Continental United States</a:t>
            </a:r>
          </a:p>
          <a:p>
            <a:pPr marL="0" indent="0" eaLnBrk="1" hangingPunct="1">
              <a:lnSpc>
                <a:spcPct val="80000"/>
              </a:lnSpc>
              <a:buNone/>
            </a:pPr>
            <a:r>
              <a:rPr lang="en-US" sz="2400" dirty="0" smtClean="0">
                <a:latin typeface="Arial" charset="0"/>
                <a:cs typeface="Arial" charset="0"/>
              </a:rPr>
              <a:t>PEP		Proficiency Enhancement Program</a:t>
            </a:r>
          </a:p>
          <a:p>
            <a:pPr marL="0" indent="0" eaLnBrk="1" hangingPunct="1">
              <a:lnSpc>
                <a:spcPct val="80000"/>
              </a:lnSpc>
              <a:buNone/>
            </a:pPr>
            <a:r>
              <a:rPr lang="en-US" sz="2400" dirty="0" smtClean="0">
                <a:latin typeface="Arial" charset="0"/>
                <a:cs typeface="Arial" charset="0"/>
              </a:rPr>
              <a:t>RA		Research &amp; Analysis</a:t>
            </a:r>
          </a:p>
          <a:p>
            <a:pPr marL="0" indent="0" eaLnBrk="1" hangingPunct="1">
              <a:lnSpc>
                <a:spcPct val="80000"/>
              </a:lnSpc>
              <a:buNone/>
            </a:pPr>
            <a:r>
              <a:rPr lang="en-US" sz="2400" dirty="0" smtClean="0">
                <a:latin typeface="Arial" charset="0"/>
                <a:cs typeface="Arial" charset="0"/>
              </a:rPr>
              <a:t>SITREP	Situational Report</a:t>
            </a:r>
          </a:p>
          <a:p>
            <a:pPr marL="0" indent="0" eaLnBrk="1" hangingPunct="1">
              <a:lnSpc>
                <a:spcPct val="80000"/>
              </a:lnSpc>
              <a:buNone/>
            </a:pPr>
            <a:endParaRPr lang="en-US" sz="1600" dirty="0" smtClean="0">
              <a:latin typeface="Arial" charset="0"/>
              <a:cs typeface="Arial" charset="0"/>
            </a:endParaRPr>
          </a:p>
        </p:txBody>
      </p:sp>
      <p:sp>
        <p:nvSpPr>
          <p:cNvPr id="40962" name="Rectangle 5"/>
          <p:cNvSpPr>
            <a:spLocks noChangeArrowheads="1"/>
          </p:cNvSpPr>
          <p:nvPr/>
        </p:nvSpPr>
        <p:spPr bwMode="auto">
          <a:xfrm>
            <a:off x="1143000" y="533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smtClean="0">
                <a:solidFill>
                  <a:schemeClr val="tx1">
                    <a:lumMod val="75000"/>
                    <a:lumOff val="25000"/>
                  </a:schemeClr>
                </a:solidFill>
              </a:rPr>
              <a:t>Glossary</a:t>
            </a:r>
            <a:endParaRPr lang="en-US" sz="3600" b="1" i="1" dirty="0">
              <a:solidFill>
                <a:schemeClr val="tx1">
                  <a:lumMod val="75000"/>
                  <a:lumOff val="25000"/>
                </a:schemeClr>
              </a:solidFill>
            </a:endParaRPr>
          </a:p>
        </p:txBody>
      </p:sp>
    </p:spTree>
    <p:extLst>
      <p:ext uri="{BB962C8B-B14F-4D97-AF65-F5344CB8AC3E}">
        <p14:creationId xmlns:p14="http://schemas.microsoft.com/office/powerpoint/2010/main" val="323678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1828800" y="457200"/>
            <a:ext cx="6858000" cy="67710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800" b="1" i="1" dirty="0">
                <a:solidFill>
                  <a:schemeClr val="tx1">
                    <a:lumMod val="75000"/>
                    <a:lumOff val="25000"/>
                  </a:schemeClr>
                </a:solidFill>
                <a:latin typeface="Arial" panose="020B0604020202020204" pitchFamily="34" charset="0"/>
                <a:cs typeface="Arial" panose="020B0604020202020204" pitchFamily="34" charset="0"/>
              </a:rPr>
              <a:t>OCONUS </a:t>
            </a:r>
            <a:r>
              <a:rPr lang="en-US" sz="3800" b="1" i="1" dirty="0" smtClean="0">
                <a:solidFill>
                  <a:schemeClr val="tx1">
                    <a:lumMod val="75000"/>
                    <a:lumOff val="25000"/>
                  </a:schemeClr>
                </a:solidFill>
                <a:latin typeface="Arial" panose="020B0604020202020204" pitchFamily="34" charset="0"/>
                <a:cs typeface="Arial" panose="020B0604020202020204" pitchFamily="34" charset="0"/>
              </a:rPr>
              <a:t>Immersion</a:t>
            </a:r>
            <a:endParaRPr lang="en-US" sz="3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482" name="Rectangle 3"/>
          <p:cNvSpPr>
            <a:spLocks noGrp="1" noChangeArrowheads="1"/>
          </p:cNvSpPr>
          <p:nvPr>
            <p:ph sz="half" idx="1"/>
          </p:nvPr>
        </p:nvSpPr>
        <p:spPr>
          <a:xfrm>
            <a:off x="0" y="1600200"/>
            <a:ext cx="4114800" cy="4724400"/>
          </a:xfrm>
        </p:spPr>
        <p:txBody>
          <a:bodyPr/>
          <a:lstStyle/>
          <a:p>
            <a:pPr eaLnBrk="1" hangingPunct="1">
              <a:buFont typeface="Wingdings" charset="0"/>
              <a:buNone/>
            </a:pPr>
            <a:r>
              <a:rPr lang="en-US" sz="2400" dirty="0">
                <a:solidFill>
                  <a:schemeClr val="tx1">
                    <a:lumMod val="75000"/>
                    <a:lumOff val="25000"/>
                  </a:schemeClr>
                </a:solidFill>
                <a:latin typeface="Arial" charset="0"/>
                <a:cs typeface="Arial" charset="0"/>
              </a:rPr>
              <a:t>From August 2005, </a:t>
            </a:r>
          </a:p>
          <a:p>
            <a:pPr eaLnBrk="1" hangingPunct="1">
              <a:buFont typeface="Wingdings" charset="0"/>
              <a:buNone/>
            </a:pPr>
            <a:r>
              <a:rPr lang="en-US" sz="2400" dirty="0">
                <a:solidFill>
                  <a:schemeClr val="tx1">
                    <a:lumMod val="75000"/>
                    <a:lumOff val="25000"/>
                  </a:schemeClr>
                </a:solidFill>
                <a:latin typeface="Arial" charset="0"/>
                <a:cs typeface="Arial" charset="0"/>
              </a:rPr>
              <a:t>Thru 26 </a:t>
            </a:r>
            <a:r>
              <a:rPr lang="en-US" sz="2400" dirty="0" smtClean="0">
                <a:solidFill>
                  <a:schemeClr val="tx1">
                    <a:lumMod val="75000"/>
                    <a:lumOff val="25000"/>
                  </a:schemeClr>
                </a:solidFill>
                <a:latin typeface="Arial" charset="0"/>
                <a:cs typeface="Arial" charset="0"/>
              </a:rPr>
              <a:t>August 2015</a:t>
            </a:r>
            <a:r>
              <a:rPr lang="en-US" sz="2400" dirty="0">
                <a:solidFill>
                  <a:schemeClr val="tx1">
                    <a:lumMod val="75000"/>
                    <a:lumOff val="25000"/>
                  </a:schemeClr>
                </a:solidFill>
                <a:latin typeface="Arial" charset="0"/>
                <a:cs typeface="Arial" charset="0"/>
              </a:rPr>
              <a:t>:</a:t>
            </a:r>
            <a:endParaRPr lang="en-US" sz="2000" dirty="0">
              <a:solidFill>
                <a:schemeClr val="tx1">
                  <a:lumMod val="75000"/>
                  <a:lumOff val="25000"/>
                </a:schemeClr>
              </a:solidFill>
              <a:latin typeface="Arial" charset="0"/>
              <a:cs typeface="Arial" charset="0"/>
            </a:endParaRPr>
          </a:p>
          <a:p>
            <a:pPr eaLnBrk="1" hangingPunct="1"/>
            <a:r>
              <a:rPr lang="en-US" sz="2000" dirty="0" smtClean="0">
                <a:solidFill>
                  <a:schemeClr val="tx1">
                    <a:lumMod val="75000"/>
                    <a:lumOff val="25000"/>
                  </a:schemeClr>
                </a:solidFill>
                <a:latin typeface="Arial" charset="0"/>
                <a:cs typeface="Arial" charset="0"/>
              </a:rPr>
              <a:t>362 </a:t>
            </a:r>
            <a:r>
              <a:rPr lang="en-US" sz="2000" dirty="0">
                <a:solidFill>
                  <a:schemeClr val="tx1">
                    <a:lumMod val="75000"/>
                    <a:lumOff val="25000"/>
                  </a:schemeClr>
                </a:solidFill>
                <a:latin typeface="Arial" charset="0"/>
                <a:cs typeface="Arial" charset="0"/>
              </a:rPr>
              <a:t>OCONUS programs </a:t>
            </a:r>
          </a:p>
          <a:p>
            <a:pPr eaLnBrk="1" hangingPunct="1"/>
            <a:r>
              <a:rPr lang="en-US" sz="2000" dirty="0" smtClean="0">
                <a:solidFill>
                  <a:schemeClr val="tx1">
                    <a:lumMod val="75000"/>
                    <a:lumOff val="25000"/>
                  </a:schemeClr>
                </a:solidFill>
                <a:latin typeface="Arial" charset="0"/>
                <a:cs typeface="Arial" charset="0"/>
              </a:rPr>
              <a:t>3,215 </a:t>
            </a:r>
            <a:r>
              <a:rPr lang="en-US" sz="2000" dirty="0">
                <a:solidFill>
                  <a:schemeClr val="tx1">
                    <a:lumMod val="75000"/>
                    <a:lumOff val="25000"/>
                  </a:schemeClr>
                </a:solidFill>
                <a:latin typeface="Arial" charset="0"/>
                <a:cs typeface="Arial" charset="0"/>
              </a:rPr>
              <a:t>participants</a:t>
            </a:r>
          </a:p>
          <a:p>
            <a:pPr eaLnBrk="1" hangingPunct="1"/>
            <a:r>
              <a:rPr lang="en-US" sz="2000" dirty="0">
                <a:solidFill>
                  <a:schemeClr val="tx1">
                    <a:lumMod val="75000"/>
                    <a:lumOff val="25000"/>
                  </a:schemeClr>
                </a:solidFill>
                <a:latin typeface="Arial" charset="0"/>
                <a:cs typeface="Arial" charset="0"/>
              </a:rPr>
              <a:t>21 countries/regions</a:t>
            </a:r>
          </a:p>
          <a:p>
            <a:pPr eaLnBrk="1" hangingPunct="1"/>
            <a:r>
              <a:rPr lang="en-US" sz="2000" dirty="0">
                <a:solidFill>
                  <a:schemeClr val="tx1">
                    <a:lumMod val="75000"/>
                    <a:lumOff val="25000"/>
                  </a:schemeClr>
                </a:solidFill>
                <a:latin typeface="Arial" charset="0"/>
                <a:cs typeface="Arial" charset="0"/>
              </a:rPr>
              <a:t>70 +% for Arabic, Chinese and Korean</a:t>
            </a:r>
          </a:p>
          <a:p>
            <a:pPr eaLnBrk="1" hangingPunct="1">
              <a:buFont typeface="Arial" charset="0"/>
              <a:buNone/>
            </a:pPr>
            <a:r>
              <a:rPr lang="en-US" dirty="0">
                <a:latin typeface="Arial" charset="0"/>
                <a:cs typeface="Arial" charset="0"/>
              </a:rPr>
              <a:t> </a:t>
            </a:r>
          </a:p>
          <a:p>
            <a:pPr eaLnBrk="1" hangingPunct="1">
              <a:buFont typeface="Wingdings" charset="0"/>
              <a:buNone/>
            </a:pPr>
            <a:endParaRPr lang="en-US" dirty="0">
              <a:latin typeface="Calibri" charset="0"/>
            </a:endParaRPr>
          </a:p>
          <a:p>
            <a:pPr lvl="2" eaLnBrk="1" hangingPunct="1">
              <a:buFont typeface="Wingdings" charset="0"/>
              <a:buNone/>
            </a:pPr>
            <a:endParaRPr lang="en-US" dirty="0">
              <a:latin typeface="Calibri" charset="0"/>
            </a:endParaRPr>
          </a:p>
          <a:p>
            <a:pPr eaLnBrk="1" hangingPunct="1">
              <a:buFontTx/>
              <a:buNone/>
            </a:pPr>
            <a:endParaRPr lang="en-US" dirty="0">
              <a:latin typeface="Calibri"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83" y="4340113"/>
            <a:ext cx="2977817" cy="1984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half" idx="2"/>
          </p:nvPr>
        </p:nvSpPr>
        <p:spPr/>
        <p:txBody>
          <a:bodyPr/>
          <a:lstStyle/>
          <a:p>
            <a:pPr marL="0" indent="0">
              <a:buNone/>
            </a:pP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704594868"/>
              </p:ext>
            </p:extLst>
          </p:nvPr>
        </p:nvGraphicFramePr>
        <p:xfrm>
          <a:off x="4078637" y="1324561"/>
          <a:ext cx="5029200" cy="5533439"/>
        </p:xfrm>
        <a:graphic>
          <a:graphicData uri="http://schemas.openxmlformats.org/drawingml/2006/table">
            <a:tbl>
              <a:tblPr firstRow="1" bandRow="1">
                <a:tableStyleId>{5C22544A-7EE6-4342-B048-85BDC9FD1C3A}</a:tableStyleId>
              </a:tblPr>
              <a:tblGrid>
                <a:gridCol w="1257300"/>
                <a:gridCol w="1257300"/>
                <a:gridCol w="1257300"/>
                <a:gridCol w="1257300"/>
              </a:tblGrid>
              <a:tr h="413051">
                <a:tc>
                  <a:txBody>
                    <a:bodyPr/>
                    <a:lstStyle/>
                    <a:p>
                      <a:r>
                        <a:rPr lang="en-US" sz="1800" dirty="0" smtClean="0"/>
                        <a:t>Country</a:t>
                      </a:r>
                      <a:endParaRPr lang="en-US" sz="1800" dirty="0"/>
                    </a:p>
                  </a:txBody>
                  <a:tcPr marT="45711" marB="45711"/>
                </a:tc>
                <a:tc>
                  <a:txBody>
                    <a:bodyPr/>
                    <a:lstStyle/>
                    <a:p>
                      <a:r>
                        <a:rPr lang="en-US" sz="1800" dirty="0" smtClean="0"/>
                        <a:t># of Events</a:t>
                      </a:r>
                      <a:endParaRPr lang="en-US" sz="1800" dirty="0"/>
                    </a:p>
                  </a:txBody>
                  <a:tcPr marT="45711" marB="45711"/>
                </a:tc>
                <a:tc>
                  <a:txBody>
                    <a:bodyPr/>
                    <a:lstStyle/>
                    <a:p>
                      <a:r>
                        <a:rPr lang="en-US" sz="1800" dirty="0" smtClean="0">
                          <a:solidFill>
                            <a:srgbClr val="FF0000"/>
                          </a:solidFill>
                        </a:rPr>
                        <a:t>Country</a:t>
                      </a:r>
                      <a:endParaRPr lang="en-US" sz="1800" dirty="0">
                        <a:solidFill>
                          <a:srgbClr val="FF0000"/>
                        </a:solidFill>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 of Events</a:t>
                      </a:r>
                    </a:p>
                  </a:txBody>
                  <a:tcPr marT="45711" marB="45711"/>
                </a:tc>
              </a:tr>
              <a:tr h="356843">
                <a:tc>
                  <a:txBody>
                    <a:bodyPr/>
                    <a:lstStyle/>
                    <a:p>
                      <a:r>
                        <a:rPr lang="en-US" sz="1800" dirty="0" smtClean="0"/>
                        <a:t>Korea</a:t>
                      </a:r>
                      <a:endParaRPr lang="en-US" sz="1800" dirty="0"/>
                    </a:p>
                  </a:txBody>
                  <a:tcPr marT="45711" marB="45711"/>
                </a:tc>
                <a:tc>
                  <a:txBody>
                    <a:bodyPr/>
                    <a:lstStyle/>
                    <a:p>
                      <a:pPr algn="ctr"/>
                      <a:r>
                        <a:rPr lang="en-US" sz="1800" dirty="0" smtClean="0"/>
                        <a:t>84</a:t>
                      </a:r>
                      <a:endParaRPr lang="en-US" sz="1800" dirty="0"/>
                    </a:p>
                  </a:txBody>
                  <a:tcPr marT="45711" marB="45711"/>
                </a:tc>
                <a:tc>
                  <a:txBody>
                    <a:bodyPr/>
                    <a:lstStyle/>
                    <a:p>
                      <a:r>
                        <a:rPr lang="en-US" sz="1800" dirty="0" smtClean="0">
                          <a:solidFill>
                            <a:srgbClr val="FF0000"/>
                          </a:solidFill>
                        </a:rPr>
                        <a:t>Russia</a:t>
                      </a:r>
                      <a:endParaRPr lang="en-US" sz="1800" dirty="0">
                        <a:solidFill>
                          <a:srgbClr val="FF0000"/>
                        </a:solidFill>
                      </a:endParaRPr>
                    </a:p>
                  </a:txBody>
                  <a:tcPr marT="45711" marB="45711"/>
                </a:tc>
                <a:tc>
                  <a:txBody>
                    <a:bodyPr/>
                    <a:lstStyle/>
                    <a:p>
                      <a:pPr algn="ctr"/>
                      <a:r>
                        <a:rPr lang="en-US" sz="1800" dirty="0" smtClean="0">
                          <a:solidFill>
                            <a:srgbClr val="FF0000"/>
                          </a:solidFill>
                        </a:rPr>
                        <a:t>3</a:t>
                      </a:r>
                      <a:endParaRPr lang="en-US" sz="1800" dirty="0">
                        <a:solidFill>
                          <a:srgbClr val="FF0000"/>
                        </a:solidFill>
                      </a:endParaRPr>
                    </a:p>
                  </a:txBody>
                  <a:tcPr marT="45711" marB="45711"/>
                </a:tc>
              </a:tr>
              <a:tr h="356843">
                <a:tc>
                  <a:txBody>
                    <a:bodyPr/>
                    <a:lstStyle/>
                    <a:p>
                      <a:r>
                        <a:rPr lang="en-US" sz="1800" dirty="0" smtClean="0"/>
                        <a:t>Chile</a:t>
                      </a:r>
                      <a:endParaRPr lang="en-US" sz="1800" dirty="0"/>
                    </a:p>
                  </a:txBody>
                  <a:tcPr marT="45711" marB="45711"/>
                </a:tc>
                <a:tc>
                  <a:txBody>
                    <a:bodyPr/>
                    <a:lstStyle/>
                    <a:p>
                      <a:pPr algn="ctr"/>
                      <a:r>
                        <a:rPr lang="en-US" sz="1800" dirty="0" smtClean="0"/>
                        <a:t>4</a:t>
                      </a:r>
                      <a:endParaRPr lang="en-US" sz="1800" dirty="0"/>
                    </a:p>
                  </a:txBody>
                  <a:tcPr marT="45711" marB="45711"/>
                </a:tc>
                <a:tc>
                  <a:txBody>
                    <a:bodyPr/>
                    <a:lstStyle/>
                    <a:p>
                      <a:r>
                        <a:rPr lang="en-US" sz="1800" dirty="0" smtClean="0">
                          <a:solidFill>
                            <a:srgbClr val="FF0000"/>
                          </a:solidFill>
                        </a:rPr>
                        <a:t>China</a:t>
                      </a:r>
                      <a:endParaRPr lang="en-US" sz="1800" dirty="0">
                        <a:solidFill>
                          <a:srgbClr val="FF0000"/>
                        </a:solidFill>
                      </a:endParaRPr>
                    </a:p>
                  </a:txBody>
                  <a:tcPr marT="45711" marB="45711"/>
                </a:tc>
                <a:tc>
                  <a:txBody>
                    <a:bodyPr/>
                    <a:lstStyle/>
                    <a:p>
                      <a:pPr algn="ctr"/>
                      <a:r>
                        <a:rPr lang="en-US" sz="1800" dirty="0" smtClean="0">
                          <a:solidFill>
                            <a:srgbClr val="FF0000"/>
                          </a:solidFill>
                        </a:rPr>
                        <a:t>41</a:t>
                      </a:r>
                      <a:endParaRPr lang="en-US" sz="1800" dirty="0">
                        <a:solidFill>
                          <a:srgbClr val="FF0000"/>
                        </a:solidFill>
                      </a:endParaRPr>
                    </a:p>
                  </a:txBody>
                  <a:tcPr marT="45711" marB="45711"/>
                </a:tc>
              </a:tr>
              <a:tr h="356843">
                <a:tc>
                  <a:txBody>
                    <a:bodyPr/>
                    <a:lstStyle/>
                    <a:p>
                      <a:r>
                        <a:rPr lang="en-US" sz="1800" dirty="0" smtClean="0"/>
                        <a:t>Jordan</a:t>
                      </a:r>
                      <a:endParaRPr lang="en-US" sz="1800" dirty="0"/>
                    </a:p>
                  </a:txBody>
                  <a:tcPr marT="45711" marB="45711"/>
                </a:tc>
                <a:tc>
                  <a:txBody>
                    <a:bodyPr/>
                    <a:lstStyle/>
                    <a:p>
                      <a:pPr algn="ctr"/>
                      <a:r>
                        <a:rPr lang="en-US" sz="1800" dirty="0" smtClean="0"/>
                        <a:t>18</a:t>
                      </a:r>
                      <a:endParaRPr lang="en-US" sz="180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Ukraine</a:t>
                      </a:r>
                    </a:p>
                  </a:txBody>
                  <a:tcPr marT="45711" marB="45711"/>
                </a:tc>
                <a:tc>
                  <a:txBody>
                    <a:bodyPr/>
                    <a:lstStyle/>
                    <a:p>
                      <a:pPr algn="ctr"/>
                      <a:r>
                        <a:rPr lang="en-US" sz="1800" dirty="0" smtClean="0">
                          <a:solidFill>
                            <a:srgbClr val="FF0000"/>
                          </a:solidFill>
                        </a:rPr>
                        <a:t>28</a:t>
                      </a:r>
                      <a:endParaRPr lang="en-US" sz="1800" dirty="0">
                        <a:solidFill>
                          <a:srgbClr val="FF0000"/>
                        </a:solidFill>
                      </a:endParaRPr>
                    </a:p>
                  </a:txBody>
                  <a:tcPr marT="45711" marB="45711"/>
                </a:tc>
              </a:tr>
              <a:tr h="356843">
                <a:tc>
                  <a:txBody>
                    <a:bodyPr/>
                    <a:lstStyle/>
                    <a:p>
                      <a:r>
                        <a:rPr lang="en-US" sz="1800" dirty="0" smtClean="0"/>
                        <a:t>Puerto Rico</a:t>
                      </a:r>
                      <a:endParaRPr lang="en-US" sz="1800" dirty="0"/>
                    </a:p>
                  </a:txBody>
                  <a:tcPr marT="45711" marB="45711"/>
                </a:tc>
                <a:tc>
                  <a:txBody>
                    <a:bodyPr/>
                    <a:lstStyle/>
                    <a:p>
                      <a:pPr algn="ctr"/>
                      <a:r>
                        <a:rPr lang="en-US" sz="1800" dirty="0" smtClean="0"/>
                        <a:t>29</a:t>
                      </a:r>
                      <a:endParaRPr lang="en-US" sz="1800" dirty="0"/>
                    </a:p>
                  </a:txBody>
                  <a:tcPr marT="45711" marB="45711"/>
                </a:tc>
                <a:tc>
                  <a:txBody>
                    <a:bodyPr/>
                    <a:lstStyle/>
                    <a:p>
                      <a:r>
                        <a:rPr lang="en-US" sz="1800" dirty="0" smtClean="0">
                          <a:solidFill>
                            <a:srgbClr val="FF0000"/>
                          </a:solidFill>
                        </a:rPr>
                        <a:t>Egypt</a:t>
                      </a:r>
                      <a:endParaRPr lang="en-US" sz="1800" dirty="0">
                        <a:solidFill>
                          <a:srgbClr val="FF0000"/>
                        </a:solidFill>
                      </a:endParaRPr>
                    </a:p>
                  </a:txBody>
                  <a:tcPr marT="45711" marB="45711"/>
                </a:tc>
                <a:tc>
                  <a:txBody>
                    <a:bodyPr/>
                    <a:lstStyle/>
                    <a:p>
                      <a:pPr algn="ctr"/>
                      <a:r>
                        <a:rPr lang="en-US" sz="1800" dirty="0" smtClean="0">
                          <a:solidFill>
                            <a:srgbClr val="FF0000"/>
                          </a:solidFill>
                        </a:rPr>
                        <a:t>25</a:t>
                      </a:r>
                      <a:endParaRPr lang="en-US" sz="1800" dirty="0">
                        <a:solidFill>
                          <a:srgbClr val="FF0000"/>
                        </a:solidFill>
                      </a:endParaRPr>
                    </a:p>
                  </a:txBody>
                  <a:tcPr marT="45711" marB="45711"/>
                </a:tc>
              </a:tr>
              <a:tr h="356843">
                <a:tc>
                  <a:txBody>
                    <a:bodyPr/>
                    <a:lstStyle/>
                    <a:p>
                      <a:r>
                        <a:rPr lang="en-US" sz="1800" dirty="0" smtClean="0"/>
                        <a:t>Morocco</a:t>
                      </a:r>
                      <a:endParaRPr lang="en-US" sz="1800" dirty="0"/>
                    </a:p>
                  </a:txBody>
                  <a:tcPr marT="45711" marB="45711"/>
                </a:tc>
                <a:tc>
                  <a:txBody>
                    <a:bodyPr/>
                    <a:lstStyle/>
                    <a:p>
                      <a:pPr algn="ctr"/>
                      <a:r>
                        <a:rPr lang="en-US" sz="1800" dirty="0" smtClean="0"/>
                        <a:t>58</a:t>
                      </a:r>
                      <a:endParaRPr lang="en-US" sz="1800" dirty="0"/>
                    </a:p>
                  </a:txBody>
                  <a:tcPr marT="45711" marB="45711"/>
                </a:tc>
                <a:tc>
                  <a:txBody>
                    <a:bodyPr/>
                    <a:lstStyle/>
                    <a:p>
                      <a:r>
                        <a:rPr lang="en-US" sz="1800" dirty="0" smtClean="0">
                          <a:solidFill>
                            <a:srgbClr val="FF0000"/>
                          </a:solidFill>
                        </a:rPr>
                        <a:t>Costa Rica</a:t>
                      </a:r>
                      <a:endParaRPr lang="en-US" sz="1800" dirty="0">
                        <a:solidFill>
                          <a:srgbClr val="FF0000"/>
                        </a:solidFill>
                      </a:endParaRPr>
                    </a:p>
                  </a:txBody>
                  <a:tcPr marT="45711" marB="45711"/>
                </a:tc>
                <a:tc>
                  <a:txBody>
                    <a:bodyPr/>
                    <a:lstStyle/>
                    <a:p>
                      <a:pPr algn="ctr"/>
                      <a:r>
                        <a:rPr lang="en-US" sz="1800" dirty="0" smtClean="0">
                          <a:solidFill>
                            <a:srgbClr val="FF0000"/>
                          </a:solidFill>
                        </a:rPr>
                        <a:t>1</a:t>
                      </a:r>
                      <a:endParaRPr lang="en-US" sz="1800" dirty="0">
                        <a:solidFill>
                          <a:srgbClr val="FF0000"/>
                        </a:solidFill>
                      </a:endParaRPr>
                    </a:p>
                  </a:txBody>
                  <a:tcPr marT="45711" marB="45711"/>
                </a:tc>
              </a:tr>
              <a:tr h="356843">
                <a:tc>
                  <a:txBody>
                    <a:bodyPr/>
                    <a:lstStyle/>
                    <a:p>
                      <a:r>
                        <a:rPr lang="en-US" sz="1800" dirty="0" smtClean="0"/>
                        <a:t>Taiwan</a:t>
                      </a:r>
                      <a:endParaRPr lang="en-US" sz="1800" dirty="0"/>
                    </a:p>
                  </a:txBody>
                  <a:tcPr marT="45711" marB="45711"/>
                </a:tc>
                <a:tc>
                  <a:txBody>
                    <a:bodyPr/>
                    <a:lstStyle/>
                    <a:p>
                      <a:pPr algn="ctr"/>
                      <a:r>
                        <a:rPr lang="en-US" sz="1800" dirty="0" smtClean="0"/>
                        <a:t>36</a:t>
                      </a:r>
                      <a:endParaRPr lang="en-US" sz="1800" dirty="0"/>
                    </a:p>
                  </a:txBody>
                  <a:tcPr marT="45711" marB="45711"/>
                </a:tc>
                <a:tc>
                  <a:txBody>
                    <a:bodyPr/>
                    <a:lstStyle/>
                    <a:p>
                      <a:r>
                        <a:rPr lang="en-US" sz="1800" dirty="0" smtClean="0">
                          <a:solidFill>
                            <a:srgbClr val="FF0000"/>
                          </a:solidFill>
                        </a:rPr>
                        <a:t>Turkey</a:t>
                      </a:r>
                      <a:endParaRPr lang="en-US" sz="1800" dirty="0">
                        <a:solidFill>
                          <a:srgbClr val="FF0000"/>
                        </a:solidFill>
                      </a:endParaRPr>
                    </a:p>
                  </a:txBody>
                  <a:tcPr marT="45711" marB="45711"/>
                </a:tc>
                <a:tc>
                  <a:txBody>
                    <a:bodyPr/>
                    <a:lstStyle/>
                    <a:p>
                      <a:pPr algn="ctr"/>
                      <a:r>
                        <a:rPr lang="en-US" sz="1800" dirty="0" smtClean="0">
                          <a:solidFill>
                            <a:srgbClr val="FF0000"/>
                          </a:solidFill>
                        </a:rPr>
                        <a:t>5</a:t>
                      </a:r>
                      <a:endParaRPr lang="en-US" sz="1800" dirty="0">
                        <a:solidFill>
                          <a:srgbClr val="FF0000"/>
                        </a:solidFill>
                      </a:endParaRPr>
                    </a:p>
                  </a:txBody>
                  <a:tcPr marT="45711" marB="45711"/>
                </a:tc>
              </a:tr>
              <a:tr h="356843">
                <a:tc>
                  <a:txBody>
                    <a:bodyPr/>
                    <a:lstStyle/>
                    <a:p>
                      <a:r>
                        <a:rPr lang="en-US" sz="1800" dirty="0" smtClean="0"/>
                        <a:t>Latvia</a:t>
                      </a:r>
                      <a:endParaRPr lang="en-US" sz="1800" dirty="0"/>
                    </a:p>
                  </a:txBody>
                  <a:tcPr marT="45711" marB="45711"/>
                </a:tc>
                <a:tc>
                  <a:txBody>
                    <a:bodyPr/>
                    <a:lstStyle/>
                    <a:p>
                      <a:pPr algn="ctr"/>
                      <a:r>
                        <a:rPr lang="en-US" sz="1800" dirty="0" smtClean="0"/>
                        <a:t>14</a:t>
                      </a:r>
                      <a:endParaRPr lang="en-US" sz="1800" dirty="0"/>
                    </a:p>
                  </a:txBody>
                  <a:tcPr marT="45711" marB="45711"/>
                </a:tc>
                <a:tc>
                  <a:txBody>
                    <a:bodyPr/>
                    <a:lstStyle/>
                    <a:p>
                      <a:r>
                        <a:rPr lang="en-US" sz="1800" dirty="0" smtClean="0">
                          <a:solidFill>
                            <a:srgbClr val="FF0000"/>
                          </a:solidFill>
                        </a:rPr>
                        <a:t>Philippines</a:t>
                      </a:r>
                      <a:endParaRPr lang="en-US" sz="1800" dirty="0">
                        <a:solidFill>
                          <a:srgbClr val="FF0000"/>
                        </a:solidFill>
                      </a:endParaRPr>
                    </a:p>
                  </a:txBody>
                  <a:tcPr marT="45711" marB="45711"/>
                </a:tc>
                <a:tc>
                  <a:txBody>
                    <a:bodyPr/>
                    <a:lstStyle/>
                    <a:p>
                      <a:pPr algn="ctr"/>
                      <a:r>
                        <a:rPr lang="en-US" sz="1800" dirty="0" smtClean="0">
                          <a:solidFill>
                            <a:srgbClr val="FF0000"/>
                          </a:solidFill>
                        </a:rPr>
                        <a:t>1</a:t>
                      </a:r>
                      <a:endParaRPr lang="en-US" sz="1800" dirty="0">
                        <a:solidFill>
                          <a:srgbClr val="FF0000"/>
                        </a:solidFill>
                      </a:endParaRPr>
                    </a:p>
                  </a:txBody>
                  <a:tcPr marT="45711" marB="45711"/>
                </a:tc>
              </a:tr>
              <a:tr h="356843">
                <a:tc>
                  <a:txBody>
                    <a:bodyPr/>
                    <a:lstStyle/>
                    <a:p>
                      <a:r>
                        <a:rPr lang="en-US" sz="1800" dirty="0" smtClean="0"/>
                        <a:t>Spain</a:t>
                      </a:r>
                      <a:endParaRPr lang="en-US" sz="1800" dirty="0"/>
                    </a:p>
                  </a:txBody>
                  <a:tcPr marT="45711" marB="45711"/>
                </a:tc>
                <a:tc>
                  <a:txBody>
                    <a:bodyPr/>
                    <a:lstStyle/>
                    <a:p>
                      <a:pPr algn="ctr"/>
                      <a:r>
                        <a:rPr lang="en-US" sz="1800" dirty="0" smtClean="0"/>
                        <a:t>2</a:t>
                      </a:r>
                      <a:endParaRPr lang="en-US" sz="1800" dirty="0"/>
                    </a:p>
                  </a:txBody>
                  <a:tcPr marT="45711" marB="45711"/>
                </a:tc>
                <a:tc>
                  <a:txBody>
                    <a:bodyPr/>
                    <a:lstStyle/>
                    <a:p>
                      <a:r>
                        <a:rPr lang="en-US" sz="1800" dirty="0" smtClean="0">
                          <a:solidFill>
                            <a:srgbClr val="FF0000"/>
                          </a:solidFill>
                        </a:rPr>
                        <a:t>India</a:t>
                      </a:r>
                      <a:endParaRPr lang="en-US" sz="1800" dirty="0">
                        <a:solidFill>
                          <a:srgbClr val="FF0000"/>
                        </a:solidFill>
                      </a:endParaRPr>
                    </a:p>
                  </a:txBody>
                  <a:tcPr marT="45711" marB="45711"/>
                </a:tc>
                <a:tc>
                  <a:txBody>
                    <a:bodyPr/>
                    <a:lstStyle/>
                    <a:p>
                      <a:pPr algn="ctr"/>
                      <a:r>
                        <a:rPr lang="en-US" sz="1800" dirty="0" smtClean="0">
                          <a:solidFill>
                            <a:srgbClr val="FF0000"/>
                          </a:solidFill>
                        </a:rPr>
                        <a:t>1</a:t>
                      </a:r>
                      <a:endParaRPr lang="en-US" sz="1800" dirty="0">
                        <a:solidFill>
                          <a:srgbClr val="FF0000"/>
                        </a:solidFill>
                      </a:endParaRPr>
                    </a:p>
                  </a:txBody>
                  <a:tcPr marT="45711" marB="45711"/>
                </a:tc>
              </a:tr>
              <a:tr h="356843">
                <a:tc>
                  <a:txBody>
                    <a:bodyPr/>
                    <a:lstStyle/>
                    <a:p>
                      <a:r>
                        <a:rPr lang="en-US" sz="1800" dirty="0" smtClean="0"/>
                        <a:t>France</a:t>
                      </a:r>
                      <a:endParaRPr lang="en-US" sz="1800" dirty="0"/>
                    </a:p>
                  </a:txBody>
                  <a:tcPr marT="45711" marB="45711"/>
                </a:tc>
                <a:tc>
                  <a:txBody>
                    <a:bodyPr/>
                    <a:lstStyle/>
                    <a:p>
                      <a:pPr algn="ctr"/>
                      <a:r>
                        <a:rPr lang="en-US" sz="1800" dirty="0" smtClean="0"/>
                        <a:t>4</a:t>
                      </a:r>
                      <a:endParaRPr lang="en-US" sz="1800" dirty="0"/>
                    </a:p>
                  </a:txBody>
                  <a:tcPr marT="45711" marB="45711"/>
                </a:tc>
                <a:tc>
                  <a:txBody>
                    <a:bodyPr/>
                    <a:lstStyle/>
                    <a:p>
                      <a:endParaRPr lang="en-US" sz="1800" dirty="0">
                        <a:solidFill>
                          <a:srgbClr val="FF0000"/>
                        </a:solidFill>
                      </a:endParaRPr>
                    </a:p>
                  </a:txBody>
                  <a:tcPr marT="45711" marB="45711"/>
                </a:tc>
                <a:tc>
                  <a:txBody>
                    <a:bodyPr/>
                    <a:lstStyle/>
                    <a:p>
                      <a:pPr algn="ctr"/>
                      <a:endParaRPr lang="en-US" sz="1800" dirty="0">
                        <a:solidFill>
                          <a:srgbClr val="FF0000"/>
                        </a:solidFill>
                      </a:endParaRPr>
                    </a:p>
                  </a:txBody>
                  <a:tcPr marT="45711" marB="45711"/>
                </a:tc>
              </a:tr>
              <a:tr h="356843">
                <a:tc>
                  <a:txBody>
                    <a:bodyPr/>
                    <a:lstStyle/>
                    <a:p>
                      <a:r>
                        <a:rPr lang="en-US" sz="1800" dirty="0" smtClean="0"/>
                        <a:t>Tajikistan</a:t>
                      </a:r>
                      <a:endParaRPr lang="en-US" sz="1800" dirty="0"/>
                    </a:p>
                  </a:txBody>
                  <a:tcPr marT="45711" marB="45711"/>
                </a:tc>
                <a:tc>
                  <a:txBody>
                    <a:bodyPr/>
                    <a:lstStyle/>
                    <a:p>
                      <a:pPr algn="ctr"/>
                      <a:r>
                        <a:rPr lang="en-US" sz="1800" dirty="0" smtClean="0"/>
                        <a:t>3</a:t>
                      </a:r>
                      <a:endParaRPr lang="en-US" sz="1800" dirty="0"/>
                    </a:p>
                  </a:txBody>
                  <a:tcPr marT="45711" marB="45711"/>
                </a:tc>
                <a:tc>
                  <a:txBody>
                    <a:bodyPr/>
                    <a:lstStyle/>
                    <a:p>
                      <a:endParaRPr lang="en-US" sz="1800" dirty="0">
                        <a:solidFill>
                          <a:srgbClr val="FF0000"/>
                        </a:solidFill>
                      </a:endParaRPr>
                    </a:p>
                  </a:txBody>
                  <a:tcPr marT="45711" marB="45711"/>
                </a:tc>
                <a:tc>
                  <a:txBody>
                    <a:bodyPr/>
                    <a:lstStyle/>
                    <a:p>
                      <a:pPr algn="ctr"/>
                      <a:endParaRPr lang="en-US" sz="1800" dirty="0">
                        <a:solidFill>
                          <a:srgbClr val="FF0000"/>
                        </a:solidFill>
                      </a:endParaRPr>
                    </a:p>
                  </a:txBody>
                  <a:tcPr marT="45711" marB="45711"/>
                </a:tc>
              </a:tr>
              <a:tr h="356843">
                <a:tc>
                  <a:txBody>
                    <a:bodyPr/>
                    <a:lstStyle/>
                    <a:p>
                      <a:r>
                        <a:rPr lang="en-US" sz="1800" dirty="0" smtClean="0"/>
                        <a:t>Uruguay</a:t>
                      </a:r>
                      <a:endParaRPr lang="en-US" sz="1800" dirty="0"/>
                    </a:p>
                  </a:txBody>
                  <a:tcPr marT="45711" marB="45711"/>
                </a:tc>
                <a:tc>
                  <a:txBody>
                    <a:bodyPr/>
                    <a:lstStyle/>
                    <a:p>
                      <a:pPr algn="ctr"/>
                      <a:r>
                        <a:rPr lang="en-US" sz="1800" dirty="0" smtClean="0"/>
                        <a:t>1</a:t>
                      </a:r>
                      <a:endParaRPr lang="en-US" sz="1800" dirty="0"/>
                    </a:p>
                  </a:txBody>
                  <a:tcPr marT="45711" marB="45711"/>
                </a:tc>
                <a:tc>
                  <a:txBody>
                    <a:bodyPr/>
                    <a:lstStyle/>
                    <a:p>
                      <a:endParaRPr lang="en-US" sz="1800">
                        <a:solidFill>
                          <a:srgbClr val="FF0000"/>
                        </a:solidFill>
                      </a:endParaRPr>
                    </a:p>
                  </a:txBody>
                  <a:tcPr marT="45711" marB="45711"/>
                </a:tc>
                <a:tc>
                  <a:txBody>
                    <a:bodyPr/>
                    <a:lstStyle/>
                    <a:p>
                      <a:pPr algn="ctr"/>
                      <a:endParaRPr lang="en-US" sz="1800" dirty="0">
                        <a:solidFill>
                          <a:srgbClr val="FF0000"/>
                        </a:solidFill>
                      </a:endParaRPr>
                    </a:p>
                  </a:txBody>
                  <a:tcPr marT="45711" marB="45711"/>
                </a:tc>
              </a:tr>
              <a:tr h="356843">
                <a:tc>
                  <a:txBody>
                    <a:bodyPr/>
                    <a:lstStyle/>
                    <a:p>
                      <a:r>
                        <a:rPr lang="en-US" sz="1800" dirty="0" smtClean="0"/>
                        <a:t>Japan</a:t>
                      </a:r>
                      <a:endParaRPr lang="en-US" sz="1800" dirty="0"/>
                    </a:p>
                  </a:txBody>
                  <a:tcPr marT="45711" marB="45711"/>
                </a:tc>
                <a:tc>
                  <a:txBody>
                    <a:bodyPr/>
                    <a:lstStyle/>
                    <a:p>
                      <a:pPr algn="ctr"/>
                      <a:r>
                        <a:rPr lang="en-US" sz="1800" dirty="0" smtClean="0"/>
                        <a:t>1</a:t>
                      </a:r>
                      <a:endParaRPr lang="en-US" sz="1800" dirty="0"/>
                    </a:p>
                  </a:txBody>
                  <a:tcPr marT="45711" marB="45711"/>
                </a:tc>
                <a:tc>
                  <a:txBody>
                    <a:bodyPr/>
                    <a:lstStyle/>
                    <a:p>
                      <a:r>
                        <a:rPr lang="en-US" sz="1800" dirty="0" smtClean="0"/>
                        <a:t> </a:t>
                      </a:r>
                      <a:endParaRPr lang="en-US" sz="1800" dirty="0"/>
                    </a:p>
                  </a:txBody>
                  <a:tcPr marT="45711" marB="45711"/>
                </a:tc>
                <a:tc>
                  <a:txBody>
                    <a:bodyPr/>
                    <a:lstStyle/>
                    <a:p>
                      <a:pPr algn="ctr"/>
                      <a:endParaRPr lang="en-US" sz="1800" dirty="0" smtClean="0"/>
                    </a:p>
                  </a:txBody>
                  <a:tcPr marT="45711" marB="45711"/>
                </a:tc>
              </a:tr>
              <a:tr h="356843">
                <a:tc>
                  <a:txBody>
                    <a:bodyPr/>
                    <a:lstStyle/>
                    <a:p>
                      <a:r>
                        <a:rPr lang="en-US" sz="1800" dirty="0" smtClean="0"/>
                        <a:t>Germany</a:t>
                      </a:r>
                      <a:endParaRPr lang="en-US" sz="1800" dirty="0"/>
                    </a:p>
                  </a:txBody>
                  <a:tcPr marT="45711" marB="45711"/>
                </a:tc>
                <a:tc>
                  <a:txBody>
                    <a:bodyPr/>
                    <a:lstStyle/>
                    <a:p>
                      <a:r>
                        <a:rPr lang="en-US" sz="1800" dirty="0" smtClean="0"/>
                        <a:t>         1</a:t>
                      </a:r>
                      <a:endParaRPr lang="en-US" sz="1800" dirty="0"/>
                    </a:p>
                  </a:txBody>
                  <a:tcPr marT="45711" marB="45711"/>
                </a:tc>
                <a:tc>
                  <a:txBody>
                    <a:bodyPr/>
                    <a:lstStyle/>
                    <a:p>
                      <a:endParaRPr lang="en-US" sz="1800" dirty="0"/>
                    </a:p>
                  </a:txBody>
                  <a:tcPr marT="45711" marB="45711"/>
                </a:tc>
                <a:tc>
                  <a:txBody>
                    <a:bodyPr/>
                    <a:lstStyle/>
                    <a:p>
                      <a:pPr algn="ctr"/>
                      <a:endParaRPr lang="en-US" sz="1800" dirty="0"/>
                    </a:p>
                  </a:txBody>
                  <a:tcPr marT="45711" marB="45711"/>
                </a:tc>
              </a:tr>
              <a:tr h="356843">
                <a:tc>
                  <a:txBody>
                    <a:bodyPr/>
                    <a:lstStyle/>
                    <a:p>
                      <a:r>
                        <a:rPr lang="en-US" sz="1800" dirty="0" smtClean="0"/>
                        <a:t>CONUS</a:t>
                      </a:r>
                      <a:endParaRPr lang="en-US" sz="1800" dirty="0"/>
                    </a:p>
                  </a:txBody>
                  <a:tcPr marT="45711" marB="45711"/>
                </a:tc>
                <a:tc>
                  <a:txBody>
                    <a:bodyPr/>
                    <a:lstStyle/>
                    <a:p>
                      <a:pPr algn="ctr"/>
                      <a:r>
                        <a:rPr lang="en-US" sz="1800" dirty="0" smtClean="0"/>
                        <a:t>2</a:t>
                      </a:r>
                      <a:endParaRPr lang="en-US" sz="1800" dirty="0"/>
                    </a:p>
                  </a:txBody>
                  <a:tcPr marT="45711" marB="45711"/>
                </a:tc>
                <a:tc>
                  <a:txBody>
                    <a:bodyPr/>
                    <a:lstStyle/>
                    <a:p>
                      <a:endParaRPr lang="en-US" sz="1800" dirty="0"/>
                    </a:p>
                  </a:txBody>
                  <a:tcPr marT="45711" marB="45711"/>
                </a:tc>
                <a:tc>
                  <a:txBody>
                    <a:bodyPr/>
                    <a:lstStyle/>
                    <a:p>
                      <a:pPr algn="ctr"/>
                      <a:endParaRPr lang="en-US" sz="1800" dirty="0"/>
                    </a:p>
                  </a:txBody>
                  <a:tcPr marT="45711" marB="45711"/>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lena.teague\Documents\Immersion Programs Division\OCONUS\PICTURES\Russia 05\Immersions 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699" y="1938403"/>
            <a:ext cx="3155293" cy="2366470"/>
          </a:xfrm>
          <a:prstGeom prst="rect">
            <a:avLst/>
          </a:prstGeom>
          <a:noFill/>
          <a:extLst>
            <a:ext uri="{909E8E84-426E-40DD-AFC4-6F175D3DCCD1}">
              <a14:hiddenFill xmlns:a14="http://schemas.microsoft.com/office/drawing/2010/main">
                <a:solidFill>
                  <a:srgbClr val="FFFFFF"/>
                </a:solidFill>
              </a14:hiddenFill>
            </a:ext>
          </a:extLst>
        </p:spPr>
      </p:pic>
      <p:sp>
        <p:nvSpPr>
          <p:cNvPr id="21505" name="Title 1"/>
          <p:cNvSpPr>
            <a:spLocks noGrp="1"/>
          </p:cNvSpPr>
          <p:nvPr>
            <p:ph type="title"/>
          </p:nvPr>
        </p:nvSpPr>
        <p:spPr/>
        <p:txBody>
          <a:bodyPr/>
          <a:lstStyle/>
          <a:p>
            <a:r>
              <a:rPr lang="en-US">
                <a:solidFill>
                  <a:schemeClr val="tx1">
                    <a:lumMod val="75000"/>
                    <a:lumOff val="25000"/>
                  </a:schemeClr>
                </a:solidFill>
                <a:latin typeface="Arial" charset="0"/>
              </a:rPr>
              <a:t>OCONUS </a:t>
            </a:r>
            <a:r>
              <a:rPr lang="en-US" smtClean="0">
                <a:solidFill>
                  <a:schemeClr val="tx1">
                    <a:lumMod val="75000"/>
                    <a:lumOff val="25000"/>
                  </a:schemeClr>
                </a:solidFill>
                <a:latin typeface="Arial" charset="0"/>
              </a:rPr>
              <a:t>Immersions  </a:t>
            </a:r>
            <a:r>
              <a:rPr lang="en-US" dirty="0">
                <a:solidFill>
                  <a:schemeClr val="tx1">
                    <a:lumMod val="75000"/>
                    <a:lumOff val="25000"/>
                  </a:schemeClr>
                </a:solidFill>
                <a:latin typeface="Arial" charset="0"/>
              </a:rPr>
              <a:t>B</a:t>
            </a:r>
            <a:r>
              <a:rPr lang="en-US" smtClean="0">
                <a:solidFill>
                  <a:schemeClr val="tx1">
                    <a:lumMod val="75000"/>
                    <a:lumOff val="25000"/>
                  </a:schemeClr>
                </a:solidFill>
                <a:latin typeface="Arial" charset="0"/>
              </a:rPr>
              <a:t>reakdown </a:t>
            </a:r>
            <a:r>
              <a:rPr lang="en-US" dirty="0">
                <a:solidFill>
                  <a:schemeClr val="tx1">
                    <a:lumMod val="75000"/>
                    <a:lumOff val="25000"/>
                  </a:schemeClr>
                </a:solidFill>
                <a:latin typeface="Arial" charset="0"/>
              </a:rPr>
              <a:t>by FY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467364"/>
              </p:ext>
            </p:extLst>
          </p:nvPr>
        </p:nvGraphicFramePr>
        <p:xfrm>
          <a:off x="152400" y="1905000"/>
          <a:ext cx="5867400" cy="4800600"/>
        </p:xfrm>
        <a:graphic>
          <a:graphicData uri="http://schemas.openxmlformats.org/drawingml/2006/table">
            <a:tbl>
              <a:tblPr firstRow="1" bandRow="1">
                <a:tableStyleId>{5C22544A-7EE6-4342-B048-85BDC9FD1C3A}</a:tableStyleId>
              </a:tblPr>
              <a:tblGrid>
                <a:gridCol w="1760220"/>
                <a:gridCol w="1760220"/>
                <a:gridCol w="2346960"/>
              </a:tblGrid>
              <a:tr h="533400">
                <a:tc>
                  <a:txBody>
                    <a:bodyPr/>
                    <a:lstStyle/>
                    <a:p>
                      <a:pPr algn="ctr"/>
                      <a:r>
                        <a:rPr lang="en-US" sz="2400" dirty="0" smtClean="0">
                          <a:solidFill>
                            <a:schemeClr val="tx1">
                              <a:lumMod val="75000"/>
                              <a:lumOff val="25000"/>
                            </a:schemeClr>
                          </a:solidFill>
                        </a:rPr>
                        <a:t>FY</a:t>
                      </a:r>
                      <a:endParaRPr lang="en-US" sz="2400" dirty="0">
                        <a:solidFill>
                          <a:schemeClr val="tx1">
                            <a:lumMod val="75000"/>
                            <a:lumOff val="25000"/>
                          </a:schemeClr>
                        </a:solidFill>
                      </a:endParaRPr>
                    </a:p>
                  </a:txBody>
                  <a:tcPr/>
                </a:tc>
                <a:tc>
                  <a:txBody>
                    <a:bodyPr/>
                    <a:lstStyle/>
                    <a:p>
                      <a:pPr algn="ctr" fontAlgn="b"/>
                      <a:r>
                        <a:rPr lang="en-US" sz="2400" b="1" i="0" u="none" strike="noStrike" dirty="0">
                          <a:solidFill>
                            <a:schemeClr val="tx1">
                              <a:lumMod val="75000"/>
                              <a:lumOff val="25000"/>
                            </a:schemeClr>
                          </a:solidFill>
                          <a:latin typeface="Calibri"/>
                        </a:rPr>
                        <a:t>Events</a:t>
                      </a:r>
                    </a:p>
                  </a:txBody>
                  <a:tcPr marL="0" marR="0" marT="0" marB="0" anchor="b"/>
                </a:tc>
                <a:tc>
                  <a:txBody>
                    <a:bodyPr/>
                    <a:lstStyle/>
                    <a:p>
                      <a:pPr algn="ctr" fontAlgn="b"/>
                      <a:r>
                        <a:rPr lang="en-US" sz="2400" b="1" i="0" u="none" strike="noStrike" dirty="0">
                          <a:solidFill>
                            <a:schemeClr val="tx1">
                              <a:lumMod val="75000"/>
                              <a:lumOff val="25000"/>
                            </a:schemeClr>
                          </a:solidFill>
                          <a:latin typeface="Calibri"/>
                        </a:rPr>
                        <a:t>Participants</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FY05/06</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13</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95</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FY07</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25</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233</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FY08</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25</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217</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FY09</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17</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131</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FY10</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27</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216</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FY11</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30</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270</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FY12</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47</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433</a:t>
                      </a:r>
                    </a:p>
                  </a:txBody>
                  <a:tcPr marL="0" marR="0" marT="0" marB="0" anchor="b"/>
                </a:tc>
              </a:tr>
              <a:tr h="426720">
                <a:tc>
                  <a:txBody>
                    <a:bodyPr/>
                    <a:lstStyle/>
                    <a:p>
                      <a:pPr algn="l" fontAlgn="b"/>
                      <a:r>
                        <a:rPr lang="en-US" sz="2400" b="0" i="0" u="none" strike="noStrike" dirty="0">
                          <a:solidFill>
                            <a:schemeClr val="tx1">
                              <a:lumMod val="75000"/>
                              <a:lumOff val="25000"/>
                            </a:schemeClr>
                          </a:solidFill>
                          <a:latin typeface="Calibri"/>
                        </a:rPr>
                        <a:t>FY13</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54</a:t>
                      </a:r>
                    </a:p>
                  </a:txBody>
                  <a:tcPr marL="0" marR="0" marT="0" marB="0" anchor="b"/>
                </a:tc>
                <a:tc>
                  <a:txBody>
                    <a:bodyPr/>
                    <a:lstStyle/>
                    <a:p>
                      <a:pPr algn="ctr" fontAlgn="b"/>
                      <a:r>
                        <a:rPr lang="en-US" sz="2400" b="0" i="0" u="none" strike="noStrike" dirty="0">
                          <a:solidFill>
                            <a:schemeClr val="tx1">
                              <a:lumMod val="75000"/>
                              <a:lumOff val="25000"/>
                            </a:schemeClr>
                          </a:solidFill>
                          <a:latin typeface="Calibri"/>
                        </a:rPr>
                        <a:t>508</a:t>
                      </a:r>
                    </a:p>
                  </a:txBody>
                  <a:tcPr marL="0" marR="0" marT="0" marB="0" anchor="b"/>
                </a:tc>
              </a:tr>
              <a:tr h="426720">
                <a:tc>
                  <a:txBody>
                    <a:bodyPr/>
                    <a:lstStyle/>
                    <a:p>
                      <a:pPr algn="l" fontAlgn="b"/>
                      <a:r>
                        <a:rPr lang="en-US" sz="2400" b="0" i="0" u="none" strike="noStrike" dirty="0" smtClean="0">
                          <a:solidFill>
                            <a:schemeClr val="tx1">
                              <a:lumMod val="75000"/>
                              <a:lumOff val="25000"/>
                            </a:schemeClr>
                          </a:solidFill>
                          <a:latin typeface="Calibri"/>
                        </a:rPr>
                        <a:t>FY14</a:t>
                      </a:r>
                      <a:endParaRPr lang="en-US" sz="2400" b="0" i="0" u="none" strike="noStrike" dirty="0">
                        <a:solidFill>
                          <a:schemeClr val="tx1">
                            <a:lumMod val="75000"/>
                            <a:lumOff val="25000"/>
                          </a:schemeClr>
                        </a:solidFill>
                        <a:latin typeface="Calibri"/>
                      </a:endParaRPr>
                    </a:p>
                  </a:txBody>
                  <a:tcPr marL="0" marR="0" marT="0" marB="0" anchor="b"/>
                </a:tc>
                <a:tc>
                  <a:txBody>
                    <a:bodyPr/>
                    <a:lstStyle/>
                    <a:p>
                      <a:pPr algn="ctr" fontAlgn="b"/>
                      <a:r>
                        <a:rPr lang="en-US" sz="2400" b="0" i="0" u="none" strike="noStrike" dirty="0" smtClean="0">
                          <a:solidFill>
                            <a:schemeClr val="tx1">
                              <a:lumMod val="75000"/>
                              <a:lumOff val="25000"/>
                            </a:schemeClr>
                          </a:solidFill>
                          <a:latin typeface="Calibri"/>
                        </a:rPr>
                        <a:t>60</a:t>
                      </a:r>
                      <a:endParaRPr lang="en-US" sz="2400" b="0" i="0" u="none" strike="noStrike" dirty="0">
                        <a:solidFill>
                          <a:schemeClr val="tx1">
                            <a:lumMod val="75000"/>
                            <a:lumOff val="25000"/>
                          </a:schemeClr>
                        </a:solidFill>
                        <a:latin typeface="Calibri"/>
                      </a:endParaRPr>
                    </a:p>
                  </a:txBody>
                  <a:tcPr marL="0" marR="0" marT="0" marB="0" anchor="b"/>
                </a:tc>
                <a:tc>
                  <a:txBody>
                    <a:bodyPr/>
                    <a:lstStyle/>
                    <a:p>
                      <a:pPr algn="ctr" fontAlgn="b"/>
                      <a:r>
                        <a:rPr lang="en-US" sz="2400" b="0" i="0" u="none" strike="noStrike" dirty="0" smtClean="0">
                          <a:solidFill>
                            <a:schemeClr val="tx1">
                              <a:lumMod val="75000"/>
                              <a:lumOff val="25000"/>
                            </a:schemeClr>
                          </a:solidFill>
                          <a:latin typeface="Calibri"/>
                        </a:rPr>
                        <a:t>550</a:t>
                      </a:r>
                      <a:endParaRPr lang="en-US" sz="2400" b="0" i="0" u="none" strike="noStrike" dirty="0">
                        <a:solidFill>
                          <a:schemeClr val="tx1">
                            <a:lumMod val="75000"/>
                            <a:lumOff val="25000"/>
                          </a:schemeClr>
                        </a:solidFill>
                        <a:latin typeface="Calibri"/>
                      </a:endParaRPr>
                    </a:p>
                  </a:txBody>
                  <a:tcPr marL="0" marR="0" marT="0" marB="0" anchor="b"/>
                </a:tc>
              </a:tr>
              <a:tr h="426720">
                <a:tc>
                  <a:txBody>
                    <a:bodyPr/>
                    <a:lstStyle/>
                    <a:p>
                      <a:pPr algn="l" fontAlgn="b"/>
                      <a:r>
                        <a:rPr lang="en-US" sz="2400" b="1" i="0" u="none" strike="noStrike" dirty="0">
                          <a:solidFill>
                            <a:schemeClr val="tx1">
                              <a:lumMod val="75000"/>
                              <a:lumOff val="25000"/>
                            </a:schemeClr>
                          </a:solidFill>
                          <a:latin typeface="Calibri"/>
                        </a:rPr>
                        <a:t>TOTAL</a:t>
                      </a:r>
                    </a:p>
                  </a:txBody>
                  <a:tcPr marL="0" marR="0" marT="0" marB="0" anchor="b"/>
                </a:tc>
                <a:tc>
                  <a:txBody>
                    <a:bodyPr/>
                    <a:lstStyle/>
                    <a:p>
                      <a:pPr algn="ctr" fontAlgn="b"/>
                      <a:r>
                        <a:rPr lang="en-US" sz="2400" b="1" i="0" u="none" strike="noStrike" dirty="0" smtClean="0">
                          <a:solidFill>
                            <a:schemeClr val="tx1">
                              <a:lumMod val="75000"/>
                              <a:lumOff val="25000"/>
                            </a:schemeClr>
                          </a:solidFill>
                          <a:latin typeface="Calibri"/>
                        </a:rPr>
                        <a:t>297</a:t>
                      </a:r>
                      <a:endParaRPr lang="en-US" sz="2400" b="1" i="0" u="none" strike="noStrike" dirty="0">
                        <a:solidFill>
                          <a:schemeClr val="tx1">
                            <a:lumMod val="75000"/>
                            <a:lumOff val="25000"/>
                          </a:schemeClr>
                        </a:solidFill>
                        <a:latin typeface="Calibri"/>
                      </a:endParaRPr>
                    </a:p>
                  </a:txBody>
                  <a:tcPr marL="0" marR="0" marT="0" marB="0" anchor="b"/>
                </a:tc>
                <a:tc>
                  <a:txBody>
                    <a:bodyPr/>
                    <a:lstStyle/>
                    <a:p>
                      <a:pPr algn="ctr" fontAlgn="b"/>
                      <a:r>
                        <a:rPr lang="en-US" sz="2400" b="1" i="0" u="none" strike="noStrike" dirty="0" smtClean="0">
                          <a:solidFill>
                            <a:schemeClr val="tx1">
                              <a:lumMod val="75000"/>
                              <a:lumOff val="25000"/>
                            </a:schemeClr>
                          </a:solidFill>
                          <a:latin typeface="Calibri"/>
                        </a:rPr>
                        <a:t>2653</a:t>
                      </a:r>
                      <a:endParaRPr lang="en-US" sz="2400" b="1" i="0" u="none" strike="noStrike" dirty="0">
                        <a:solidFill>
                          <a:schemeClr val="tx1">
                            <a:lumMod val="75000"/>
                            <a:lumOff val="25000"/>
                          </a:schemeClr>
                        </a:solidFill>
                        <a:latin typeface="Calibri"/>
                      </a:endParaRPr>
                    </a:p>
                  </a:txBody>
                  <a:tcPr marL="0" marR="0" marT="0" marB="0" anchor="b"/>
                </a:tc>
              </a:tr>
            </a:tbl>
          </a:graphicData>
        </a:graphic>
      </p:graphicFrame>
      <p:pic>
        <p:nvPicPr>
          <p:cNvPr id="1027" name="Picture 3" descr="C:\Users\jelena.teague\Documents\Immersion Programs Division\OCONUS\PICTURES\China Septemeber 05\Immersions 1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845" y="4304873"/>
            <a:ext cx="1905000" cy="2540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066800" y="381000"/>
            <a:ext cx="7848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400" b="1" i="1" dirty="0">
                <a:solidFill>
                  <a:schemeClr val="tx1">
                    <a:lumMod val="75000"/>
                    <a:lumOff val="25000"/>
                  </a:schemeClr>
                </a:solidFill>
              </a:rPr>
              <a:t>OCONUS Immersion Program Management </a:t>
            </a:r>
          </a:p>
        </p:txBody>
      </p:sp>
      <p:sp>
        <p:nvSpPr>
          <p:cNvPr id="22530" name="Rectangle 3"/>
          <p:cNvSpPr>
            <a:spLocks noGrp="1" noChangeArrowheads="1"/>
          </p:cNvSpPr>
          <p:nvPr>
            <p:ph idx="1"/>
          </p:nvPr>
        </p:nvSpPr>
        <p:spPr>
          <a:xfrm>
            <a:off x="457200" y="1752600"/>
            <a:ext cx="8382000" cy="4648200"/>
          </a:xfrm>
        </p:spPr>
        <p:txBody>
          <a:bodyPr/>
          <a:lstStyle/>
          <a:p>
            <a:pPr eaLnBrk="1" hangingPunct="1">
              <a:lnSpc>
                <a:spcPct val="90000"/>
              </a:lnSpc>
            </a:pPr>
            <a:r>
              <a:rPr lang="en-US" sz="2000" b="1" dirty="0">
                <a:solidFill>
                  <a:schemeClr val="tx1">
                    <a:lumMod val="75000"/>
                    <a:lumOff val="25000"/>
                  </a:schemeClr>
                </a:solidFill>
                <a:latin typeface="Arial" charset="0"/>
                <a:cs typeface="Arial" charset="0"/>
              </a:rPr>
              <a:t>Pre-program</a:t>
            </a:r>
            <a:r>
              <a:rPr lang="en-US" sz="2000" dirty="0">
                <a:solidFill>
                  <a:schemeClr val="tx1">
                    <a:lumMod val="75000"/>
                    <a:lumOff val="25000"/>
                  </a:schemeClr>
                </a:solidFill>
                <a:latin typeface="Arial" charset="0"/>
                <a:cs typeface="Arial" charset="0"/>
              </a:rPr>
              <a:t>: </a:t>
            </a:r>
          </a:p>
          <a:p>
            <a:pPr lvl="1" eaLnBrk="1" hangingPunct="1">
              <a:lnSpc>
                <a:spcPct val="90000"/>
              </a:lnSpc>
            </a:pPr>
            <a:r>
              <a:rPr lang="en-US" sz="1600" dirty="0">
                <a:solidFill>
                  <a:schemeClr val="tx1">
                    <a:lumMod val="75000"/>
                    <a:lumOff val="25000"/>
                  </a:schemeClr>
                </a:solidFill>
                <a:latin typeface="Arial" charset="0"/>
                <a:cs typeface="Arial" charset="0"/>
              </a:rPr>
              <a:t>Identify and set up new sites</a:t>
            </a:r>
          </a:p>
          <a:p>
            <a:pPr lvl="1" eaLnBrk="1" hangingPunct="1">
              <a:lnSpc>
                <a:spcPct val="90000"/>
              </a:lnSpc>
            </a:pPr>
            <a:r>
              <a:rPr lang="en-US" sz="1600" dirty="0">
                <a:solidFill>
                  <a:schemeClr val="tx1">
                    <a:lumMod val="75000"/>
                    <a:lumOff val="25000"/>
                  </a:schemeClr>
                </a:solidFill>
                <a:latin typeface="Arial" charset="0"/>
                <a:cs typeface="Arial" charset="0"/>
              </a:rPr>
              <a:t>Student selection</a:t>
            </a:r>
          </a:p>
          <a:p>
            <a:pPr lvl="1" eaLnBrk="1" hangingPunct="1">
              <a:lnSpc>
                <a:spcPct val="90000"/>
              </a:lnSpc>
            </a:pPr>
            <a:r>
              <a:rPr lang="en-US" sz="1600" dirty="0">
                <a:solidFill>
                  <a:schemeClr val="tx1">
                    <a:lumMod val="75000"/>
                    <a:lumOff val="25000"/>
                  </a:schemeClr>
                </a:solidFill>
                <a:latin typeface="Arial" charset="0"/>
                <a:cs typeface="Arial" charset="0"/>
              </a:rPr>
              <a:t>Curriculum development</a:t>
            </a:r>
          </a:p>
          <a:p>
            <a:pPr lvl="1" eaLnBrk="1" hangingPunct="1">
              <a:lnSpc>
                <a:spcPct val="90000"/>
              </a:lnSpc>
            </a:pPr>
            <a:r>
              <a:rPr lang="en-US" sz="1600" dirty="0">
                <a:solidFill>
                  <a:schemeClr val="tx1">
                    <a:lumMod val="75000"/>
                    <a:lumOff val="25000"/>
                  </a:schemeClr>
                </a:solidFill>
                <a:latin typeface="Arial" charset="0"/>
                <a:cs typeface="Arial" charset="0"/>
              </a:rPr>
              <a:t>Organization and Pre-departure briefings</a:t>
            </a:r>
          </a:p>
          <a:p>
            <a:pPr eaLnBrk="1" hangingPunct="1">
              <a:lnSpc>
                <a:spcPct val="90000"/>
              </a:lnSpc>
            </a:pPr>
            <a:endParaRPr lang="en-US" sz="2000" b="1" dirty="0">
              <a:solidFill>
                <a:schemeClr val="tx1">
                  <a:lumMod val="75000"/>
                  <a:lumOff val="25000"/>
                </a:schemeClr>
              </a:solidFill>
              <a:latin typeface="Arial" charset="0"/>
              <a:cs typeface="Arial" charset="0"/>
            </a:endParaRPr>
          </a:p>
          <a:p>
            <a:pPr eaLnBrk="1" hangingPunct="1">
              <a:lnSpc>
                <a:spcPct val="90000"/>
              </a:lnSpc>
            </a:pPr>
            <a:r>
              <a:rPr lang="en-US" sz="2000" b="1" dirty="0">
                <a:solidFill>
                  <a:schemeClr val="tx1">
                    <a:lumMod val="75000"/>
                    <a:lumOff val="25000"/>
                  </a:schemeClr>
                </a:solidFill>
                <a:latin typeface="Arial" charset="0"/>
                <a:cs typeface="Arial" charset="0"/>
              </a:rPr>
              <a:t>During-program</a:t>
            </a:r>
            <a:r>
              <a:rPr lang="en-US" sz="2000" dirty="0">
                <a:solidFill>
                  <a:schemeClr val="tx1">
                    <a:lumMod val="75000"/>
                    <a:lumOff val="25000"/>
                  </a:schemeClr>
                </a:solidFill>
                <a:latin typeface="Arial" charset="0"/>
                <a:cs typeface="Arial" charset="0"/>
              </a:rPr>
              <a:t>: </a:t>
            </a:r>
          </a:p>
          <a:p>
            <a:pPr lvl="1" eaLnBrk="1" hangingPunct="1">
              <a:lnSpc>
                <a:spcPct val="90000"/>
              </a:lnSpc>
            </a:pPr>
            <a:r>
              <a:rPr lang="en-US" sz="1600" dirty="0">
                <a:solidFill>
                  <a:schemeClr val="tx1">
                    <a:lumMod val="75000"/>
                    <a:lumOff val="25000"/>
                  </a:schemeClr>
                </a:solidFill>
                <a:latin typeface="Arial" charset="0"/>
                <a:cs typeface="Arial" charset="0"/>
              </a:rPr>
              <a:t>Daily SITREP </a:t>
            </a:r>
          </a:p>
          <a:p>
            <a:pPr lvl="1" eaLnBrk="1" hangingPunct="1">
              <a:lnSpc>
                <a:spcPct val="90000"/>
              </a:lnSpc>
              <a:buFont typeface="Arial" charset="0"/>
              <a:buNone/>
            </a:pPr>
            <a:endParaRPr lang="en-US" sz="1400" dirty="0">
              <a:solidFill>
                <a:schemeClr val="tx1">
                  <a:lumMod val="75000"/>
                  <a:lumOff val="25000"/>
                </a:schemeClr>
              </a:solidFill>
              <a:latin typeface="Arial" charset="0"/>
              <a:cs typeface="Arial" charset="0"/>
            </a:endParaRPr>
          </a:p>
          <a:p>
            <a:pPr eaLnBrk="1" hangingPunct="1">
              <a:lnSpc>
                <a:spcPct val="90000"/>
              </a:lnSpc>
            </a:pPr>
            <a:r>
              <a:rPr lang="en-US" sz="2000" b="1" dirty="0">
                <a:solidFill>
                  <a:schemeClr val="tx1">
                    <a:lumMod val="75000"/>
                    <a:lumOff val="25000"/>
                  </a:schemeClr>
                </a:solidFill>
                <a:latin typeface="Arial" charset="0"/>
                <a:cs typeface="Arial" charset="0"/>
              </a:rPr>
              <a:t>Post-program</a:t>
            </a:r>
            <a:r>
              <a:rPr lang="en-US" sz="2000" dirty="0">
                <a:solidFill>
                  <a:schemeClr val="tx1">
                    <a:lumMod val="75000"/>
                    <a:lumOff val="25000"/>
                  </a:schemeClr>
                </a:solidFill>
                <a:latin typeface="Arial" charset="0"/>
                <a:cs typeface="Arial" charset="0"/>
              </a:rPr>
              <a:t>:</a:t>
            </a:r>
          </a:p>
          <a:p>
            <a:pPr lvl="1" eaLnBrk="1" hangingPunct="1">
              <a:lnSpc>
                <a:spcPct val="90000"/>
              </a:lnSpc>
            </a:pPr>
            <a:r>
              <a:rPr lang="en-US" sz="1600" dirty="0">
                <a:solidFill>
                  <a:schemeClr val="tx1">
                    <a:lumMod val="75000"/>
                    <a:lumOff val="25000"/>
                  </a:schemeClr>
                </a:solidFill>
                <a:latin typeface="Arial" charset="0"/>
                <a:cs typeface="Arial" charset="0"/>
              </a:rPr>
              <a:t>Documentation of students’ progress</a:t>
            </a:r>
          </a:p>
          <a:p>
            <a:pPr lvl="2" eaLnBrk="1" hangingPunct="1">
              <a:lnSpc>
                <a:spcPct val="90000"/>
              </a:lnSpc>
            </a:pPr>
            <a:r>
              <a:rPr lang="en-US" sz="1400" dirty="0">
                <a:solidFill>
                  <a:schemeClr val="tx1">
                    <a:lumMod val="75000"/>
                    <a:lumOff val="25000"/>
                  </a:schemeClr>
                </a:solidFill>
                <a:latin typeface="Arial" charset="0"/>
                <a:cs typeface="Arial" charset="0"/>
              </a:rPr>
              <a:t>Diagnostic Assessment</a:t>
            </a:r>
          </a:p>
          <a:p>
            <a:pPr lvl="2" eaLnBrk="1" hangingPunct="1">
              <a:lnSpc>
                <a:spcPct val="90000"/>
              </a:lnSpc>
            </a:pPr>
            <a:r>
              <a:rPr lang="en-US" sz="1400" dirty="0">
                <a:solidFill>
                  <a:schemeClr val="tx1">
                    <a:lumMod val="75000"/>
                    <a:lumOff val="25000"/>
                  </a:schemeClr>
                </a:solidFill>
                <a:latin typeface="Arial" charset="0"/>
                <a:cs typeface="Arial" charset="0"/>
              </a:rPr>
              <a:t>DLPT scores</a:t>
            </a:r>
          </a:p>
          <a:p>
            <a:pPr lvl="2" eaLnBrk="1" hangingPunct="1">
              <a:lnSpc>
                <a:spcPct val="90000"/>
              </a:lnSpc>
            </a:pPr>
            <a:r>
              <a:rPr lang="en-US" sz="1400" dirty="0">
                <a:solidFill>
                  <a:schemeClr val="tx1">
                    <a:lumMod val="75000"/>
                    <a:lumOff val="25000"/>
                  </a:schemeClr>
                </a:solidFill>
                <a:latin typeface="Arial" charset="0"/>
                <a:cs typeface="Arial" charset="0"/>
              </a:rPr>
              <a:t>OCONUS Self-assessment Questionnaire</a:t>
            </a:r>
          </a:p>
          <a:p>
            <a:pPr lvl="2" eaLnBrk="1" hangingPunct="1">
              <a:lnSpc>
                <a:spcPct val="90000"/>
              </a:lnSpc>
            </a:pPr>
            <a:r>
              <a:rPr lang="en-US" sz="1400" dirty="0">
                <a:solidFill>
                  <a:schemeClr val="tx1">
                    <a:lumMod val="75000"/>
                    <a:lumOff val="25000"/>
                  </a:schemeClr>
                </a:solidFill>
                <a:latin typeface="Arial" charset="0"/>
                <a:cs typeface="Arial" charset="0"/>
              </a:rPr>
              <a:t>After Action Reports</a:t>
            </a:r>
          </a:p>
          <a:p>
            <a:pPr lvl="1" eaLnBrk="1" hangingPunct="1">
              <a:lnSpc>
                <a:spcPct val="90000"/>
              </a:lnSpc>
            </a:pPr>
            <a:r>
              <a:rPr lang="en-US" sz="1600" dirty="0">
                <a:solidFill>
                  <a:schemeClr val="tx1">
                    <a:lumMod val="75000"/>
                    <a:lumOff val="25000"/>
                  </a:schemeClr>
                </a:solidFill>
                <a:latin typeface="Arial" charset="0"/>
                <a:cs typeface="Arial" charset="0"/>
              </a:rPr>
              <a:t>Quality control and program improvement</a:t>
            </a:r>
            <a:endParaRPr lang="en-US" sz="2000" dirty="0">
              <a:solidFill>
                <a:schemeClr val="tx1">
                  <a:lumMod val="75000"/>
                  <a:lumOff val="25000"/>
                </a:schemeClr>
              </a:solidFill>
              <a:latin typeface="Calibri"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787" y="2286000"/>
            <a:ext cx="3686695" cy="315883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914400" y="457200"/>
            <a:ext cx="7924800" cy="960438"/>
          </a:xfrm>
        </p:spPr>
        <p:txBody>
          <a:bodyPr anchor="t"/>
          <a:lstStyle/>
          <a:p>
            <a:pPr eaLnBrk="1" hangingPunct="1"/>
            <a:r>
              <a:rPr lang="en-US" sz="3800" dirty="0">
                <a:solidFill>
                  <a:schemeClr val="tx1">
                    <a:lumMod val="75000"/>
                    <a:lumOff val="25000"/>
                  </a:schemeClr>
                </a:solidFill>
                <a:latin typeface="Arial" charset="0"/>
              </a:rPr>
              <a:t>A Typical OCONUS Program</a:t>
            </a:r>
          </a:p>
        </p:txBody>
      </p:sp>
      <p:sp>
        <p:nvSpPr>
          <p:cNvPr id="23554" name="Rectangle 3"/>
          <p:cNvSpPr>
            <a:spLocks noGrp="1" noChangeArrowheads="1"/>
          </p:cNvSpPr>
          <p:nvPr>
            <p:ph idx="1"/>
          </p:nvPr>
        </p:nvSpPr>
        <p:spPr>
          <a:xfrm>
            <a:off x="228600" y="1752600"/>
            <a:ext cx="8763000" cy="4876800"/>
          </a:xfrm>
        </p:spPr>
        <p:txBody>
          <a:bodyPr/>
          <a:lstStyle/>
          <a:p>
            <a:pPr eaLnBrk="1" hangingPunct="1">
              <a:lnSpc>
                <a:spcPct val="90000"/>
              </a:lnSpc>
            </a:pPr>
            <a:r>
              <a:rPr lang="en-US" sz="2400" b="1" dirty="0">
                <a:solidFill>
                  <a:schemeClr val="tx1">
                    <a:lumMod val="75000"/>
                    <a:lumOff val="25000"/>
                  </a:schemeClr>
                </a:solidFill>
                <a:latin typeface="Arial" charset="0"/>
                <a:cs typeface="Arial" charset="0"/>
              </a:rPr>
              <a:t>Program Length:</a:t>
            </a:r>
          </a:p>
          <a:p>
            <a:pPr marL="457200" lvl="1" indent="0" eaLnBrk="1" hangingPunct="1">
              <a:lnSpc>
                <a:spcPct val="90000"/>
              </a:lnSpc>
              <a:buNone/>
            </a:pPr>
            <a:r>
              <a:rPr lang="en-US" sz="2000" dirty="0" smtClean="0">
                <a:solidFill>
                  <a:schemeClr val="tx1">
                    <a:lumMod val="75000"/>
                    <a:lumOff val="25000"/>
                  </a:schemeClr>
                </a:solidFill>
                <a:latin typeface="Arial" charset="0"/>
                <a:cs typeface="Arial" charset="0"/>
              </a:rPr>
              <a:t>4-6 weeks for Basic Course students</a:t>
            </a:r>
          </a:p>
          <a:p>
            <a:pPr marL="457200" lvl="1" indent="0" eaLnBrk="1" hangingPunct="1">
              <a:lnSpc>
                <a:spcPct val="90000"/>
              </a:lnSpc>
              <a:buNone/>
            </a:pPr>
            <a:r>
              <a:rPr lang="en-US" sz="2000" dirty="0" smtClean="0">
                <a:solidFill>
                  <a:schemeClr val="tx1">
                    <a:lumMod val="75000"/>
                    <a:lumOff val="25000"/>
                  </a:schemeClr>
                </a:solidFill>
                <a:latin typeface="Arial" charset="0"/>
                <a:cs typeface="Arial" charset="0"/>
              </a:rPr>
              <a:t>2-4 </a:t>
            </a:r>
            <a:r>
              <a:rPr lang="en-US" sz="2000" dirty="0">
                <a:solidFill>
                  <a:schemeClr val="tx1">
                    <a:lumMod val="75000"/>
                    <a:lumOff val="25000"/>
                  </a:schemeClr>
                </a:solidFill>
                <a:latin typeface="Arial" charset="0"/>
                <a:cs typeface="Arial" charset="0"/>
              </a:rPr>
              <a:t>weeks for Intermediate/Advanced </a:t>
            </a:r>
            <a:endParaRPr lang="en-US" sz="2000" dirty="0" smtClean="0">
              <a:solidFill>
                <a:schemeClr val="tx1">
                  <a:lumMod val="75000"/>
                  <a:lumOff val="25000"/>
                </a:schemeClr>
              </a:solidFill>
              <a:latin typeface="Arial" charset="0"/>
              <a:cs typeface="Arial" charset="0"/>
            </a:endParaRPr>
          </a:p>
          <a:p>
            <a:pPr marL="457200" lvl="1" indent="0" eaLnBrk="1" hangingPunct="1">
              <a:lnSpc>
                <a:spcPct val="90000"/>
              </a:lnSpc>
              <a:buNone/>
            </a:pPr>
            <a:r>
              <a:rPr lang="en-US" sz="2000" dirty="0" smtClean="0">
                <a:solidFill>
                  <a:schemeClr val="tx1">
                    <a:lumMod val="75000"/>
                    <a:lumOff val="25000"/>
                  </a:schemeClr>
                </a:solidFill>
                <a:latin typeface="Arial" charset="0"/>
                <a:cs typeface="Arial" charset="0"/>
              </a:rPr>
              <a:t>students</a:t>
            </a:r>
            <a:endParaRPr lang="en-US" sz="2000" dirty="0">
              <a:solidFill>
                <a:schemeClr val="tx1">
                  <a:lumMod val="75000"/>
                  <a:lumOff val="25000"/>
                </a:schemeClr>
              </a:solidFill>
              <a:latin typeface="Arial" charset="0"/>
              <a:cs typeface="Arial" charset="0"/>
            </a:endParaRPr>
          </a:p>
          <a:p>
            <a:pPr eaLnBrk="1" hangingPunct="1">
              <a:lnSpc>
                <a:spcPct val="90000"/>
              </a:lnSpc>
            </a:pPr>
            <a:endParaRPr lang="en-US" sz="2400" dirty="0">
              <a:solidFill>
                <a:schemeClr val="tx1">
                  <a:lumMod val="75000"/>
                  <a:lumOff val="25000"/>
                </a:schemeClr>
              </a:solidFill>
              <a:latin typeface="Arial" charset="0"/>
              <a:cs typeface="Arial" charset="0"/>
            </a:endParaRPr>
          </a:p>
          <a:p>
            <a:pPr eaLnBrk="1" hangingPunct="1">
              <a:lnSpc>
                <a:spcPct val="90000"/>
              </a:lnSpc>
            </a:pPr>
            <a:r>
              <a:rPr lang="en-US" sz="2400" b="1" dirty="0">
                <a:solidFill>
                  <a:schemeClr val="tx1">
                    <a:lumMod val="75000"/>
                    <a:lumOff val="25000"/>
                  </a:schemeClr>
                </a:solidFill>
                <a:latin typeface="Arial" charset="0"/>
                <a:cs typeface="Arial" charset="0"/>
              </a:rPr>
              <a:t>Group </a:t>
            </a:r>
            <a:r>
              <a:rPr lang="en-US" sz="2400" b="1" dirty="0" smtClean="0">
                <a:solidFill>
                  <a:schemeClr val="tx1">
                    <a:lumMod val="75000"/>
                    <a:lumOff val="25000"/>
                  </a:schemeClr>
                </a:solidFill>
                <a:latin typeface="Arial" charset="0"/>
                <a:cs typeface="Arial" charset="0"/>
              </a:rPr>
              <a:t>Composition:</a:t>
            </a:r>
          </a:p>
          <a:p>
            <a:pPr marL="0" indent="0" eaLnBrk="1" hangingPunct="1">
              <a:lnSpc>
                <a:spcPct val="90000"/>
              </a:lnSpc>
              <a:buNone/>
            </a:pPr>
            <a:r>
              <a:rPr lang="en-US" sz="2000" dirty="0" smtClean="0">
                <a:solidFill>
                  <a:schemeClr val="tx1">
                    <a:lumMod val="75000"/>
                    <a:lumOff val="25000"/>
                  </a:schemeClr>
                </a:solidFill>
                <a:latin typeface="Arial" charset="0"/>
                <a:cs typeface="Arial" charset="0"/>
              </a:rPr>
              <a:t>      10 </a:t>
            </a:r>
            <a:r>
              <a:rPr lang="en-US" sz="2000" dirty="0">
                <a:solidFill>
                  <a:schemeClr val="tx1">
                    <a:lumMod val="75000"/>
                    <a:lumOff val="25000"/>
                  </a:schemeClr>
                </a:solidFill>
                <a:latin typeface="Arial" charset="0"/>
                <a:cs typeface="Arial" charset="0"/>
              </a:rPr>
              <a:t>students, including a Group Leader</a:t>
            </a:r>
          </a:p>
          <a:p>
            <a:pPr eaLnBrk="1" hangingPunct="1">
              <a:lnSpc>
                <a:spcPct val="90000"/>
              </a:lnSpc>
            </a:pPr>
            <a:endParaRPr lang="en-US" sz="2400" dirty="0">
              <a:solidFill>
                <a:schemeClr val="tx1">
                  <a:lumMod val="75000"/>
                  <a:lumOff val="25000"/>
                </a:schemeClr>
              </a:solidFill>
              <a:latin typeface="Arial" charset="0"/>
              <a:cs typeface="Arial" charset="0"/>
            </a:endParaRPr>
          </a:p>
          <a:p>
            <a:pPr eaLnBrk="1" hangingPunct="1">
              <a:lnSpc>
                <a:spcPct val="90000"/>
              </a:lnSpc>
            </a:pPr>
            <a:r>
              <a:rPr lang="en-US" sz="2400" b="1" dirty="0">
                <a:solidFill>
                  <a:schemeClr val="tx1">
                    <a:lumMod val="75000"/>
                    <a:lumOff val="25000"/>
                  </a:schemeClr>
                </a:solidFill>
                <a:latin typeface="Arial" charset="0"/>
                <a:cs typeface="Arial" charset="0"/>
              </a:rPr>
              <a:t>Timing of OCONUS immersions</a:t>
            </a:r>
          </a:p>
          <a:p>
            <a:pPr marL="457200" lvl="1" indent="0" eaLnBrk="1" hangingPunct="1">
              <a:lnSpc>
                <a:spcPct val="90000"/>
              </a:lnSpc>
              <a:buNone/>
            </a:pPr>
            <a:r>
              <a:rPr lang="en-US" sz="2000" dirty="0">
                <a:solidFill>
                  <a:schemeClr val="tx1">
                    <a:lumMod val="75000"/>
                    <a:lumOff val="25000"/>
                  </a:schemeClr>
                </a:solidFill>
                <a:latin typeface="Arial" charset="0"/>
                <a:cs typeface="Arial" charset="0"/>
              </a:rPr>
              <a:t>End of 2</a:t>
            </a:r>
            <a:r>
              <a:rPr lang="en-US" sz="2000" baseline="30000" dirty="0">
                <a:solidFill>
                  <a:schemeClr val="tx1">
                    <a:lumMod val="75000"/>
                    <a:lumOff val="25000"/>
                  </a:schemeClr>
                </a:solidFill>
                <a:latin typeface="Arial" charset="0"/>
                <a:cs typeface="Arial" charset="0"/>
              </a:rPr>
              <a:t>nd</a:t>
            </a:r>
            <a:r>
              <a:rPr lang="en-US" sz="2000" dirty="0">
                <a:solidFill>
                  <a:schemeClr val="tx1">
                    <a:lumMod val="75000"/>
                    <a:lumOff val="25000"/>
                  </a:schemeClr>
                </a:solidFill>
                <a:latin typeface="Arial" charset="0"/>
                <a:cs typeface="Arial" charset="0"/>
              </a:rPr>
              <a:t>; beginning of 3</a:t>
            </a:r>
            <a:r>
              <a:rPr lang="en-US" sz="2000" baseline="30000" dirty="0">
                <a:solidFill>
                  <a:schemeClr val="tx1">
                    <a:lumMod val="75000"/>
                    <a:lumOff val="25000"/>
                  </a:schemeClr>
                </a:solidFill>
                <a:latin typeface="Arial" charset="0"/>
                <a:cs typeface="Arial" charset="0"/>
              </a:rPr>
              <a:t>rd</a:t>
            </a:r>
            <a:r>
              <a:rPr lang="en-US" sz="2000" dirty="0">
                <a:solidFill>
                  <a:schemeClr val="tx1">
                    <a:lumMod val="75000"/>
                    <a:lumOff val="25000"/>
                  </a:schemeClr>
                </a:solidFill>
                <a:latin typeface="Arial" charset="0"/>
                <a:cs typeface="Arial" charset="0"/>
              </a:rPr>
              <a:t> semester</a:t>
            </a:r>
          </a:p>
          <a:p>
            <a:pPr eaLnBrk="1" hangingPunct="1">
              <a:lnSpc>
                <a:spcPct val="90000"/>
              </a:lnSpc>
              <a:buFontTx/>
              <a:buNone/>
            </a:pPr>
            <a:endParaRPr lang="en-US" sz="2400" dirty="0">
              <a:solidFill>
                <a:srgbClr val="660033"/>
              </a:solidFill>
              <a:latin typeface="Calibri" charset="0"/>
            </a:endParaRPr>
          </a:p>
          <a:p>
            <a:pPr algn="ctr" eaLnBrk="1" hangingPunct="1">
              <a:lnSpc>
                <a:spcPct val="90000"/>
              </a:lnSpc>
              <a:buFontTx/>
              <a:buNone/>
            </a:pPr>
            <a:endParaRPr lang="en-US" sz="2400" dirty="0">
              <a:solidFill>
                <a:srgbClr val="840A24"/>
              </a:solidFill>
              <a:latin typeface="Calibri"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057400"/>
            <a:ext cx="2921000" cy="438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228600" y="1828800"/>
            <a:ext cx="8915400" cy="4525963"/>
          </a:xfrm>
        </p:spPr>
        <p:txBody>
          <a:bodyPr/>
          <a:lstStyle/>
          <a:p>
            <a:pPr eaLnBrk="1" hangingPunct="1">
              <a:lnSpc>
                <a:spcPct val="90000"/>
              </a:lnSpc>
            </a:pPr>
            <a:endParaRPr lang="en-US" sz="2400" dirty="0">
              <a:latin typeface="Arial" charset="0"/>
              <a:cs typeface="Arial" charset="0"/>
            </a:endParaRPr>
          </a:p>
          <a:p>
            <a:pPr eaLnBrk="1" hangingPunct="1">
              <a:lnSpc>
                <a:spcPct val="90000"/>
              </a:lnSpc>
            </a:pPr>
            <a:r>
              <a:rPr lang="en-US" sz="2400" dirty="0">
                <a:solidFill>
                  <a:schemeClr val="tx1">
                    <a:lumMod val="75000"/>
                    <a:lumOff val="25000"/>
                  </a:schemeClr>
                </a:solidFill>
                <a:latin typeface="Arial" charset="0"/>
                <a:cs typeface="Arial" charset="0"/>
              </a:rPr>
              <a:t>30-35 instructional hours/week</a:t>
            </a:r>
          </a:p>
          <a:p>
            <a:pPr eaLnBrk="1" hangingPunct="1">
              <a:lnSpc>
                <a:spcPct val="90000"/>
              </a:lnSpc>
            </a:pPr>
            <a:r>
              <a:rPr lang="en-US" sz="2400" dirty="0">
                <a:solidFill>
                  <a:schemeClr val="tx1">
                    <a:lumMod val="75000"/>
                    <a:lumOff val="25000"/>
                  </a:schemeClr>
                </a:solidFill>
                <a:latin typeface="Arial" charset="0"/>
                <a:cs typeface="Arial" charset="0"/>
              </a:rPr>
              <a:t>1-2 hours daily </a:t>
            </a:r>
            <a:r>
              <a:rPr lang="en-US" sz="2400" dirty="0" smtClean="0">
                <a:solidFill>
                  <a:schemeClr val="tx1">
                    <a:lumMod val="75000"/>
                    <a:lumOff val="25000"/>
                  </a:schemeClr>
                </a:solidFill>
                <a:latin typeface="Arial" charset="0"/>
                <a:cs typeface="Arial" charset="0"/>
              </a:rPr>
              <a:t>homework</a:t>
            </a:r>
            <a:endParaRPr lang="en-US" sz="2400" dirty="0">
              <a:solidFill>
                <a:schemeClr val="tx1">
                  <a:lumMod val="75000"/>
                  <a:lumOff val="25000"/>
                </a:schemeClr>
              </a:solidFill>
              <a:latin typeface="Arial" charset="0"/>
              <a:cs typeface="Arial" charset="0"/>
            </a:endParaRPr>
          </a:p>
          <a:p>
            <a:pPr eaLnBrk="1" hangingPunct="1">
              <a:lnSpc>
                <a:spcPct val="90000"/>
              </a:lnSpc>
            </a:pPr>
            <a:r>
              <a:rPr lang="en-US" sz="2400" dirty="0">
                <a:solidFill>
                  <a:schemeClr val="tx1">
                    <a:lumMod val="75000"/>
                    <a:lumOff val="25000"/>
                  </a:schemeClr>
                </a:solidFill>
                <a:latin typeface="Arial" charset="0"/>
                <a:cs typeface="Arial" charset="0"/>
              </a:rPr>
              <a:t>One-on-one tutoring</a:t>
            </a:r>
          </a:p>
          <a:p>
            <a:pPr eaLnBrk="1" hangingPunct="1">
              <a:lnSpc>
                <a:spcPct val="90000"/>
              </a:lnSpc>
            </a:pPr>
            <a:r>
              <a:rPr lang="en-US" sz="2400" dirty="0">
                <a:solidFill>
                  <a:schemeClr val="tx1">
                    <a:lumMod val="75000"/>
                    <a:lumOff val="25000"/>
                  </a:schemeClr>
                </a:solidFill>
                <a:latin typeface="Arial" charset="0"/>
                <a:cs typeface="Arial" charset="0"/>
              </a:rPr>
              <a:t>Guest-speaker lectures </a:t>
            </a:r>
            <a:endParaRPr lang="en-US" sz="2400" dirty="0" smtClean="0">
              <a:solidFill>
                <a:schemeClr val="tx1">
                  <a:lumMod val="75000"/>
                  <a:lumOff val="25000"/>
                </a:schemeClr>
              </a:solidFill>
              <a:latin typeface="Arial" charset="0"/>
              <a:cs typeface="Arial" charset="0"/>
            </a:endParaRPr>
          </a:p>
          <a:p>
            <a:pPr marL="0" indent="0" eaLnBrk="1" hangingPunct="1">
              <a:lnSpc>
                <a:spcPct val="90000"/>
              </a:lnSpc>
              <a:buNone/>
            </a:pPr>
            <a:r>
              <a:rPr lang="en-US" sz="2400" dirty="0" smtClean="0">
                <a:solidFill>
                  <a:schemeClr val="tx1">
                    <a:lumMod val="75000"/>
                    <a:lumOff val="25000"/>
                  </a:schemeClr>
                </a:solidFill>
                <a:latin typeface="Arial" charset="0"/>
                <a:cs typeface="Arial" charset="0"/>
              </a:rPr>
              <a:t>    and </a:t>
            </a:r>
            <a:r>
              <a:rPr lang="en-US" sz="2400" dirty="0" smtClean="0">
                <a:solidFill>
                  <a:schemeClr val="tx1">
                    <a:lumMod val="75000"/>
                    <a:lumOff val="25000"/>
                  </a:schemeClr>
                </a:solidFill>
                <a:latin typeface="Arial" charset="0"/>
                <a:cs typeface="Arial" charset="0"/>
              </a:rPr>
              <a:t>roundtable </a:t>
            </a:r>
            <a:r>
              <a:rPr lang="en-US" sz="2400" dirty="0">
                <a:solidFill>
                  <a:schemeClr val="tx1">
                    <a:lumMod val="75000"/>
                    <a:lumOff val="25000"/>
                  </a:schemeClr>
                </a:solidFill>
                <a:latin typeface="Arial" charset="0"/>
                <a:cs typeface="Arial" charset="0"/>
              </a:rPr>
              <a:t>discussions</a:t>
            </a:r>
          </a:p>
          <a:p>
            <a:pPr eaLnBrk="1" hangingPunct="1">
              <a:lnSpc>
                <a:spcPct val="90000"/>
              </a:lnSpc>
            </a:pPr>
            <a:r>
              <a:rPr lang="en-US" sz="2400" dirty="0">
                <a:solidFill>
                  <a:schemeClr val="tx1">
                    <a:lumMod val="75000"/>
                    <a:lumOff val="25000"/>
                  </a:schemeClr>
                </a:solidFill>
                <a:latin typeface="Arial" charset="0"/>
                <a:cs typeface="Arial" charset="0"/>
              </a:rPr>
              <a:t>Weekend cultural excursions</a:t>
            </a:r>
          </a:p>
        </p:txBody>
      </p:sp>
      <p:sp>
        <p:nvSpPr>
          <p:cNvPr id="24578" name="Rectangle 2"/>
          <p:cNvSpPr>
            <a:spLocks noChangeArrowheads="1"/>
          </p:cNvSpPr>
          <p:nvPr/>
        </p:nvSpPr>
        <p:spPr bwMode="auto">
          <a:xfrm>
            <a:off x="914400" y="457200"/>
            <a:ext cx="7696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b="1" i="1" dirty="0">
                <a:solidFill>
                  <a:schemeClr val="tx1">
                    <a:lumMod val="75000"/>
                    <a:lumOff val="25000"/>
                  </a:schemeClr>
                </a:solidFill>
              </a:rPr>
              <a:t>OCONUS Curriculum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61" y="4724400"/>
            <a:ext cx="2950464" cy="199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 descr="C:\Users\natela.cutter.avdalo\Desktop\immersion_morocco1.jpg"/>
          <p:cNvPicPr>
            <a:picLocks noChangeAspect="1" noChangeArrowheads="1"/>
          </p:cNvPicPr>
          <p:nvPr/>
        </p:nvPicPr>
        <p:blipFill>
          <a:blip r:embed="rId3" cstate="print"/>
          <a:srcRect/>
          <a:stretch>
            <a:fillRect/>
          </a:stretch>
        </p:blipFill>
        <p:spPr bwMode="auto">
          <a:xfrm>
            <a:off x="5136715" y="2073275"/>
            <a:ext cx="3717925" cy="3717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solidFill>
                  <a:schemeClr val="tx1">
                    <a:lumMod val="75000"/>
                    <a:lumOff val="25000"/>
                  </a:schemeClr>
                </a:solidFill>
                <a:latin typeface="Arial" charset="0"/>
              </a:rPr>
              <a:t>OCONUS Accommodations</a:t>
            </a:r>
          </a:p>
        </p:txBody>
      </p:sp>
      <p:sp>
        <p:nvSpPr>
          <p:cNvPr id="25602" name="Content Placeholder 2"/>
          <p:cNvSpPr>
            <a:spLocks noGrp="1"/>
          </p:cNvSpPr>
          <p:nvPr>
            <p:ph idx="1"/>
          </p:nvPr>
        </p:nvSpPr>
        <p:spPr>
          <a:xfrm>
            <a:off x="152400" y="1797586"/>
            <a:ext cx="4800600" cy="4373563"/>
          </a:xfrm>
        </p:spPr>
        <p:txBody>
          <a:bodyPr/>
          <a:lstStyle/>
          <a:p>
            <a:pPr eaLnBrk="1" hangingPunct="1">
              <a:lnSpc>
                <a:spcPct val="90000"/>
              </a:lnSpc>
            </a:pPr>
            <a:r>
              <a:rPr lang="en-US" sz="2800" dirty="0">
                <a:solidFill>
                  <a:schemeClr val="tx1">
                    <a:lumMod val="75000"/>
                    <a:lumOff val="25000"/>
                  </a:schemeClr>
                </a:solidFill>
                <a:latin typeface="Arial" charset="0"/>
                <a:cs typeface="Arial" charset="0"/>
              </a:rPr>
              <a:t>Home-stays in:</a:t>
            </a:r>
          </a:p>
          <a:p>
            <a:pPr lvl="1" eaLnBrk="1" hangingPunct="1">
              <a:lnSpc>
                <a:spcPct val="90000"/>
              </a:lnSpc>
            </a:pPr>
            <a:r>
              <a:rPr lang="en-US" sz="2400" dirty="0">
                <a:solidFill>
                  <a:schemeClr val="tx1">
                    <a:lumMod val="75000"/>
                    <a:lumOff val="25000"/>
                  </a:schemeClr>
                </a:solidFill>
                <a:latin typeface="Arial" charset="0"/>
                <a:cs typeface="Arial" charset="0"/>
              </a:rPr>
              <a:t>Korea, Morocco, Puerto Rico, Turkey, Latvia, Japan, Chile, Uruguay, France, Germany</a:t>
            </a:r>
          </a:p>
          <a:p>
            <a:pPr lvl="1" eaLnBrk="1" hangingPunct="1">
              <a:lnSpc>
                <a:spcPct val="90000"/>
              </a:lnSpc>
              <a:buFont typeface="Arial" charset="0"/>
              <a:buNone/>
            </a:pPr>
            <a:r>
              <a:rPr lang="en-US" sz="2400" dirty="0">
                <a:solidFill>
                  <a:schemeClr val="tx1">
                    <a:lumMod val="75000"/>
                    <a:lumOff val="25000"/>
                  </a:schemeClr>
                </a:solidFill>
                <a:latin typeface="Arial" charset="0"/>
                <a:cs typeface="Arial" charset="0"/>
              </a:rPr>
              <a:t>	</a:t>
            </a:r>
          </a:p>
          <a:p>
            <a:pPr eaLnBrk="1" hangingPunct="1">
              <a:lnSpc>
                <a:spcPct val="90000"/>
              </a:lnSpc>
            </a:pPr>
            <a:r>
              <a:rPr lang="en-US" sz="2800" dirty="0">
                <a:solidFill>
                  <a:schemeClr val="tx1">
                    <a:lumMod val="75000"/>
                    <a:lumOff val="25000"/>
                  </a:schemeClr>
                </a:solidFill>
                <a:latin typeface="Arial" charset="0"/>
                <a:cs typeface="Arial" charset="0"/>
              </a:rPr>
              <a:t>On/off campus student housing (dorms, apartments, hotels)</a:t>
            </a:r>
          </a:p>
          <a:p>
            <a:pPr lvl="1" eaLnBrk="1" hangingPunct="1">
              <a:lnSpc>
                <a:spcPct val="90000"/>
              </a:lnSpc>
            </a:pPr>
            <a:r>
              <a:rPr lang="en-US" sz="2400" dirty="0">
                <a:solidFill>
                  <a:schemeClr val="tx1">
                    <a:lumMod val="75000"/>
                    <a:lumOff val="25000"/>
                  </a:schemeClr>
                </a:solidFill>
                <a:latin typeface="Arial" charset="0"/>
                <a:cs typeface="Arial" charset="0"/>
              </a:rPr>
              <a:t>Taiwan, Puerto Rico, Jordan</a:t>
            </a:r>
          </a:p>
          <a:p>
            <a:pPr eaLnBrk="1" hangingPunct="1">
              <a:lnSpc>
                <a:spcPct val="90000"/>
              </a:lnSpc>
              <a:buFont typeface="Arial" charset="0"/>
              <a:buNone/>
            </a:pPr>
            <a:r>
              <a:rPr lang="en-US" sz="2400" dirty="0">
                <a:solidFill>
                  <a:schemeClr val="tx1">
                    <a:lumMod val="75000"/>
                    <a:lumOff val="25000"/>
                  </a:schemeClr>
                </a:solidFill>
                <a:latin typeface="Arial" charset="0"/>
                <a:cs typeface="Arial" charset="0"/>
              </a:rPr>
              <a:t>      </a:t>
            </a:r>
          </a:p>
          <a:p>
            <a:pPr>
              <a:buFont typeface="Arial" charset="0"/>
              <a:buNone/>
            </a:pPr>
            <a:endParaRPr lang="en-US" dirty="0">
              <a:latin typeface="Calibri"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38772">
            <a:off x="4503129" y="2645811"/>
            <a:ext cx="4256450" cy="2837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1081</Words>
  <Application>Microsoft Office PowerPoint</Application>
  <PresentationFormat>On-screen Show (4:3)</PresentationFormat>
  <Paragraphs>324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Batang</vt:lpstr>
      <vt:lpstr>Gulim</vt:lpstr>
      <vt:lpstr>ＭＳ Ｐゴシック</vt:lpstr>
      <vt:lpstr>Arial</vt:lpstr>
      <vt:lpstr>Calibri</vt:lpstr>
      <vt:lpstr>Times New Roman</vt:lpstr>
      <vt:lpstr>Wingdings</vt:lpstr>
      <vt:lpstr>1_Office Theme</vt:lpstr>
      <vt:lpstr>PowerPoint Presentation</vt:lpstr>
      <vt:lpstr>PowerPoint Presentation</vt:lpstr>
      <vt:lpstr>PowerPoint Presentation</vt:lpstr>
      <vt:lpstr>PowerPoint Presentation</vt:lpstr>
      <vt:lpstr>OCONUS Immersions  Breakdown by FY</vt:lpstr>
      <vt:lpstr>PowerPoint Presentation</vt:lpstr>
      <vt:lpstr>A Typical OCONUS Program</vt:lpstr>
      <vt:lpstr>PowerPoint Presentation</vt:lpstr>
      <vt:lpstr>OCONUS Accommodations</vt:lpstr>
      <vt:lpstr>PowerPoint Presentation</vt:lpstr>
      <vt:lpstr>Major Findings (1)</vt:lpstr>
      <vt:lpstr>PowerPoint Presentation</vt:lpstr>
      <vt:lpstr>PowerPoint Presentation</vt:lpstr>
      <vt:lpstr>PowerPoint Presentation</vt:lpstr>
      <vt:lpstr>PowerPoint Presentation</vt:lpstr>
      <vt:lpstr>PowerPoint Presentation</vt:lpstr>
      <vt:lpstr>PowerPoint Presentation</vt:lpstr>
      <vt:lpstr>Iso-immersion Summary by FY</vt:lpstr>
      <vt:lpstr>PowerPoint Presentation</vt:lpstr>
      <vt:lpstr>PowerPoint Presentation</vt:lpstr>
      <vt:lpstr>PowerPoint Presentation</vt:lpstr>
      <vt:lpstr>PowerPoint Presentation</vt:lpstr>
      <vt:lpstr>Iso-immersion  Student Feedback Cont’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Program Review FY12</dc:title>
  <dc:creator>christian.haun</dc:creator>
  <cp:lastModifiedBy>detlev.kesten</cp:lastModifiedBy>
  <cp:revision>3108</cp:revision>
  <cp:lastPrinted>2015-05-28T23:38:52Z</cp:lastPrinted>
  <dcterms:created xsi:type="dcterms:W3CDTF">2013-03-20T18:44:11Z</dcterms:created>
  <dcterms:modified xsi:type="dcterms:W3CDTF">2015-09-30T23:38:28Z</dcterms:modified>
</cp:coreProperties>
</file>