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44" r:id="rId2"/>
  </p:sldMasterIdLst>
  <p:notesMasterIdLst>
    <p:notesMasterId r:id="rId19"/>
  </p:notesMasterIdLst>
  <p:handoutMasterIdLst>
    <p:handoutMasterId r:id="rId20"/>
  </p:handoutMasterIdLst>
  <p:sldIdLst>
    <p:sldId id="401" r:id="rId3"/>
    <p:sldId id="410" r:id="rId4"/>
    <p:sldId id="407" r:id="rId5"/>
    <p:sldId id="412" r:id="rId6"/>
    <p:sldId id="409" r:id="rId7"/>
    <p:sldId id="411" r:id="rId8"/>
    <p:sldId id="413" r:id="rId9"/>
    <p:sldId id="397" r:id="rId10"/>
    <p:sldId id="399" r:id="rId11"/>
    <p:sldId id="415" r:id="rId12"/>
    <p:sldId id="421" r:id="rId13"/>
    <p:sldId id="423" r:id="rId14"/>
    <p:sldId id="418" r:id="rId15"/>
    <p:sldId id="419" r:id="rId16"/>
    <p:sldId id="420" r:id="rId17"/>
    <p:sldId id="42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E6C"/>
    <a:srgbClr val="FFFF66"/>
    <a:srgbClr val="0066FF"/>
    <a:srgbClr val="2F74FF"/>
    <a:srgbClr val="FFCC00"/>
    <a:srgbClr val="FF9999"/>
    <a:srgbClr val="32E85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 autoAdjust="0"/>
    <p:restoredTop sz="78686" autoAdjust="0"/>
  </p:normalViewPr>
  <p:slideViewPr>
    <p:cSldViewPr snapToGrid="0">
      <p:cViewPr>
        <p:scale>
          <a:sx n="57" d="100"/>
          <a:sy n="5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D8B746-87E9-4429-B765-0D8452232EC5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48ED19-3543-4F77-9BBD-AC220C4F9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0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89764F-B4E3-4896-AFE6-6D89C4C8658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C44B6C-3B3E-465B-A1FA-BE67712D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0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Welcome </a:t>
            </a:r>
          </a:p>
          <a:p>
            <a:endParaRPr lang="en-US" i="1" dirty="0" smtClean="0"/>
          </a:p>
          <a:p>
            <a:r>
              <a:rPr lang="en-US" i="0" dirty="0" smtClean="0"/>
              <a:t>We</a:t>
            </a:r>
            <a:r>
              <a:rPr lang="en-US" i="0" baseline="0" dirty="0" smtClean="0"/>
              <a:t> are here to provide a brief introduction to the new Instructor Performance Evaluation at DLIELC and tell you about the process we used to develop and implement it. </a:t>
            </a:r>
          </a:p>
          <a:p>
            <a:endParaRPr lang="en-US" i="0" baseline="0" dirty="0"/>
          </a:p>
          <a:p>
            <a:r>
              <a:rPr lang="en-US" i="0" baseline="0" dirty="0" smtClean="0"/>
              <a:t>Our hope is that you there will be elements of this process and the new system that will be applicable to any language teaching institution.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75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audience for answer.       Why do we use rubrics? </a:t>
            </a:r>
          </a:p>
          <a:p>
            <a:endParaRPr lang="en-US" dirty="0" smtClean="0"/>
          </a:p>
          <a:p>
            <a:r>
              <a:rPr lang="en-US" dirty="0" smtClean="0"/>
              <a:t>Sample answers: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Standardization  -   A rubric gets everyone on the same page.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Set of standard criteria for evaluation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i="1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i="1" baseline="0" dirty="0" smtClean="0"/>
              <a:t>We use it to keep us focused on the performance standards established for us in the Core Doc.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i="1" baseline="0" dirty="0" smtClean="0"/>
              <a:t>Lets take a look at how  the IPER rubric will help us do this. 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23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="0" i="0" dirty="0" smtClean="0"/>
              <a:t>As</a:t>
            </a:r>
            <a:r>
              <a:rPr lang="en-US" b="0" i="0" baseline="0" dirty="0" smtClean="0"/>
              <a:t> an </a:t>
            </a:r>
            <a:r>
              <a:rPr lang="en-US" b="0" i="0" dirty="0" smtClean="0"/>
              <a:t>Observation tool –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b="0" i="0" dirty="0" smtClean="0"/>
              <a:t>We use it to collect evidence on classroom performance  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b="0" i="0" dirty="0" smtClean="0"/>
              <a:t>It helps FOCUS observation on performance standards 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="0" i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0" i="0" dirty="0" smtClean="0"/>
              <a:t>As</a:t>
            </a:r>
            <a:r>
              <a:rPr lang="en-US" b="0" i="0" baseline="0" dirty="0" smtClean="0"/>
              <a:t> an </a:t>
            </a:r>
            <a:r>
              <a:rPr lang="en-US" b="0" i="0" dirty="0" smtClean="0"/>
              <a:t>Evaluation tool –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b="0" i="0" dirty="0" smtClean="0"/>
              <a:t>We use it to analyze evidence according to defined performance standards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="0" i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0" i="0" dirty="0" smtClean="0"/>
              <a:t>As</a:t>
            </a:r>
            <a:r>
              <a:rPr lang="en-US" b="0" i="0" baseline="0" dirty="0" smtClean="0"/>
              <a:t> a </a:t>
            </a:r>
            <a:r>
              <a:rPr lang="en-US" b="0" i="0" dirty="0" smtClean="0"/>
              <a:t>Criterion-referenced instrument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b="0" i="0" dirty="0" smtClean="0"/>
              <a:t>it minimizes subjectivity and increases inter-rater reliability.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b="0" i="0" dirty="0" smtClean="0"/>
              <a:t>Using a rubric helps ensure (as much as possible) that no matter who is observing a class, the evaluation ratings will be the same.</a:t>
            </a:r>
          </a:p>
          <a:p>
            <a:pPr marL="457200" lvl="1" indent="0">
              <a:buFont typeface="Arial" pitchFamily="34" charset="0"/>
              <a:buNone/>
            </a:pPr>
            <a:endParaRPr lang="en-US" b="0" i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As</a:t>
            </a:r>
            <a:r>
              <a:rPr lang="en-US" sz="1200" baseline="0" dirty="0" smtClean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Professional development tool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0" i="0" dirty="0" smtClean="0">
                <a:latin typeface="Calibri" panose="020F0502020204030204" pitchFamily="34" charset="0"/>
              </a:rPr>
              <a:t>It helps</a:t>
            </a:r>
            <a:r>
              <a:rPr lang="en-US" sz="1200" b="0" i="0" baseline="0" dirty="0" smtClean="0">
                <a:latin typeface="Calibri" panose="020F0502020204030204" pitchFamily="34" charset="0"/>
              </a:rPr>
              <a:t> both instructors and supervisors set clear goals for daily classroom instruction and continuous improvement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54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Let’s look at how the rubric is organized and how it defines a set of performance standards?</a:t>
            </a:r>
          </a:p>
          <a:p>
            <a:r>
              <a:rPr lang="en-US" b="1" i="0" dirty="0" smtClean="0"/>
              <a:t>DON’T READ CONTENT – FOCUS ON FORMAT  </a:t>
            </a:r>
          </a:p>
          <a:p>
            <a:endParaRPr lang="en-US" i="0" dirty="0" smtClean="0"/>
          </a:p>
          <a:p>
            <a:r>
              <a:rPr lang="en-US" i="0" dirty="0" smtClean="0"/>
              <a:t>Let’s look at one criterion from the Rubric.  “Planning, preparation and use of Materials and Resources”</a:t>
            </a:r>
          </a:p>
          <a:p>
            <a:endParaRPr lang="en-US" b="1" i="0" dirty="0" smtClean="0"/>
          </a:p>
          <a:p>
            <a:r>
              <a:rPr lang="en-US" b="1" i="0" dirty="0" smtClean="0"/>
              <a:t>Click slide to highlight parts of rubric one at a time.</a:t>
            </a:r>
          </a:p>
          <a:p>
            <a:endParaRPr lang="en-US" i="0" dirty="0" smtClean="0"/>
          </a:p>
          <a:p>
            <a:r>
              <a:rPr lang="en-US" i="0" dirty="0" smtClean="0"/>
              <a:t>•	11 criteria titles are along left side. </a:t>
            </a:r>
          </a:p>
          <a:p>
            <a:r>
              <a:rPr lang="en-US" i="0" dirty="0" smtClean="0"/>
              <a:t>•	3 Ratings (across the top)</a:t>
            </a:r>
          </a:p>
          <a:p>
            <a:endParaRPr lang="en-US" i="0" dirty="0" smtClean="0"/>
          </a:p>
          <a:p>
            <a:endParaRPr lang="en-US" i="0" dirty="0" smtClean="0"/>
          </a:p>
          <a:p>
            <a:r>
              <a:rPr lang="en-US" b="1" i="0" dirty="0" smtClean="0"/>
              <a:t>What do the ratings mean?</a:t>
            </a:r>
          </a:p>
          <a:p>
            <a:endParaRPr lang="en-US" i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i="0" dirty="0" smtClean="0"/>
              <a:t>Fully Successful: Meeting rigorous standards of core doc. “Battle Ready” or “Good to go.”</a:t>
            </a:r>
          </a:p>
          <a:p>
            <a:pPr marL="171450" indent="-171450">
              <a:buFont typeface="Arial" pitchFamily="34" charset="0"/>
              <a:buChar char="•"/>
            </a:pPr>
            <a:endParaRPr lang="en-US" i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i="0" dirty="0" smtClean="0"/>
              <a:t>Exemplary:  Fully Successful </a:t>
            </a:r>
            <a:r>
              <a:rPr lang="en-US" b="1" i="0" dirty="0" smtClean="0"/>
              <a:t>plus.</a:t>
            </a:r>
            <a:r>
              <a:rPr lang="en-US" i="0" dirty="0" smtClean="0"/>
              <a:t>..  Going above and beyond… significantly improving</a:t>
            </a:r>
            <a:r>
              <a:rPr lang="en-US" i="0" baseline="0" dirty="0" smtClean="0"/>
              <a:t>  learning experience for students.</a:t>
            </a:r>
            <a:r>
              <a:rPr lang="en-US" i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i="0" dirty="0" smtClean="0"/>
              <a:t>This category was created through</a:t>
            </a:r>
            <a:r>
              <a:rPr lang="en-US" i="0" baseline="0" dirty="0" smtClean="0"/>
              <a:t> the participation of many instructors/supervisors in focus groups and through observing what many of our outstanding instructors do in the classroom on a daily basis</a:t>
            </a:r>
            <a:endParaRPr lang="en-US" i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i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i="0" dirty="0" smtClean="0"/>
              <a:t>Needs Improvement: Does not meet core doc standards … therefore, unacceptable,   requires further action.</a:t>
            </a:r>
          </a:p>
          <a:p>
            <a:endParaRPr lang="en-US" i="0" dirty="0" smtClean="0"/>
          </a:p>
          <a:p>
            <a:pPr marL="0" indent="0">
              <a:buFont typeface="Arial" pitchFamily="34" charset="0"/>
              <a:buNone/>
            </a:pPr>
            <a:r>
              <a:rPr lang="en-US" b="1" i="0" dirty="0" smtClean="0"/>
              <a:t>Descriptors 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dirty="0" smtClean="0"/>
              <a:t>Bold text.</a:t>
            </a:r>
            <a:r>
              <a:rPr lang="en-US" i="0" baseline="0" dirty="0" smtClean="0"/>
              <a:t> </a:t>
            </a:r>
            <a:endParaRPr lang="en-US" i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i="0" dirty="0" smtClean="0"/>
              <a:t>detailed descriptors define each rating criterion.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dirty="0" smtClean="0"/>
              <a:t>It is the description of</a:t>
            </a:r>
            <a:r>
              <a:rPr lang="en-US" i="0" baseline="0" dirty="0" smtClean="0"/>
              <a:t> a classroom performance that meets the core doc standards.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dirty="0" smtClean="0"/>
              <a:t>Performance is evaluated on the descriptor, not the italicized examples.</a:t>
            </a:r>
          </a:p>
          <a:p>
            <a:endParaRPr lang="en-US" i="0" dirty="0" smtClean="0"/>
          </a:p>
          <a:p>
            <a:r>
              <a:rPr lang="en-US" b="1" i="0" dirty="0" smtClean="0"/>
              <a:t>Examples</a:t>
            </a:r>
            <a:r>
              <a:rPr lang="en-US" i="0" dirty="0" smtClean="0"/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dirty="0" smtClean="0"/>
              <a:t>Observable examples of what might be seen that fits the</a:t>
            </a:r>
            <a:r>
              <a:rPr lang="en-US" i="0" baseline="0" dirty="0" smtClean="0"/>
              <a:t> descriptor above it. </a:t>
            </a:r>
            <a:r>
              <a:rPr lang="en-US" i="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dirty="0" smtClean="0"/>
              <a:t>The examples are not intended to be all-inclusive.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dirty="0" smtClean="0"/>
              <a:t>There is no checklist of required lesson features nor will all examples be observed.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5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This is an example of how the descriptors come directly from the core personnel document.</a:t>
            </a:r>
          </a:p>
          <a:p>
            <a:endParaRPr lang="en-US" i="1" dirty="0" smtClean="0"/>
          </a:p>
          <a:p>
            <a:r>
              <a:rPr lang="en-US" i="0" dirty="0" smtClean="0"/>
              <a:t>Give them time to read.</a:t>
            </a:r>
            <a:r>
              <a:rPr lang="en-US" i="0" baseline="0" dirty="0" smtClean="0"/>
              <a:t> 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We tried to accurately reflect the essential elements of the core doc standards.  </a:t>
            </a:r>
          </a:p>
          <a:p>
            <a:r>
              <a:rPr lang="en-US" i="0" baseline="0" dirty="0" smtClean="0"/>
              <a:t>To do so we changed things that are difficult to observe like “knowledge” and “skill” to actions that we can see performed in the classroom, like “accurately explaining concepts” and “answering student questions”</a:t>
            </a:r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en-US" dirty="0" smtClean="0"/>
          </a:p>
          <a:p>
            <a:r>
              <a:rPr lang="en-US" dirty="0" smtClean="0"/>
              <a:t>KSA = Knowledge, Skills, 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37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Delving a little bit deeper into exemplary, since this is probably where most instructors like to focus. </a:t>
            </a:r>
          </a:p>
          <a:p>
            <a:endParaRPr lang="en-US" i="0" dirty="0" smtClean="0"/>
          </a:p>
          <a:p>
            <a:pPr marL="171450" indent="-171450">
              <a:buFontTx/>
              <a:buChar char="-"/>
            </a:pPr>
            <a:r>
              <a:rPr lang="en-US" i="0" dirty="0" smtClean="0"/>
              <a:t>These are just some examples</a:t>
            </a:r>
            <a:r>
              <a:rPr lang="en-US" i="0" baseline="0" dirty="0" smtClean="0"/>
              <a:t> from Exemplary ratings. </a:t>
            </a:r>
            <a:endParaRPr lang="en-US" i="0" dirty="0" smtClean="0"/>
          </a:p>
          <a:p>
            <a:pPr marL="0" indent="0">
              <a:buFont typeface="Arial" pitchFamily="34" charset="0"/>
              <a:buNone/>
            </a:pPr>
            <a:endParaRPr lang="en-US" i="0" dirty="0" smtClean="0"/>
          </a:p>
          <a:p>
            <a:pPr marL="0" indent="0">
              <a:buFont typeface="Arial" pitchFamily="34" charset="0"/>
              <a:buNone/>
            </a:pPr>
            <a:r>
              <a:rPr lang="en-US" i="0" dirty="0" smtClean="0"/>
              <a:t>•	Student led activities</a:t>
            </a:r>
          </a:p>
          <a:p>
            <a:pPr marL="0" indent="0">
              <a:buFont typeface="Arial" pitchFamily="34" charset="0"/>
              <a:buNone/>
            </a:pPr>
            <a:r>
              <a:rPr lang="en-US" i="0" dirty="0" smtClean="0"/>
              <a:t>•	Real-world applications</a:t>
            </a:r>
          </a:p>
          <a:p>
            <a:pPr marL="0" indent="0">
              <a:buFont typeface="Arial" pitchFamily="34" charset="0"/>
              <a:buNone/>
            </a:pPr>
            <a:r>
              <a:rPr lang="en-US" i="0" dirty="0" smtClean="0"/>
              <a:t>•	Critical thinking skills</a:t>
            </a:r>
          </a:p>
          <a:p>
            <a:pPr marL="0" indent="0">
              <a:buFont typeface="Arial" pitchFamily="34" charset="0"/>
              <a:buNone/>
            </a:pPr>
            <a:r>
              <a:rPr lang="en-US" i="0" dirty="0" smtClean="0"/>
              <a:t>•	Multiple language skills</a:t>
            </a:r>
          </a:p>
          <a:p>
            <a:pPr marL="0" indent="0">
              <a:buFont typeface="Arial" pitchFamily="34" charset="0"/>
              <a:buNone/>
            </a:pPr>
            <a:r>
              <a:rPr lang="en-US" i="0" dirty="0" smtClean="0"/>
              <a:t>•	Connecting past-present-future lessons</a:t>
            </a:r>
          </a:p>
          <a:p>
            <a:pPr marL="0" indent="0">
              <a:buFont typeface="Arial" pitchFamily="34" charset="0"/>
              <a:buNone/>
            </a:pPr>
            <a:r>
              <a:rPr lang="en-US" i="0" dirty="0" smtClean="0"/>
              <a:t>•	Increased student engagement</a:t>
            </a:r>
          </a:p>
          <a:p>
            <a:pPr marL="0" indent="0">
              <a:buFont typeface="Arial" pitchFamily="34" charset="0"/>
              <a:buNone/>
            </a:pPr>
            <a:r>
              <a:rPr lang="en-US" i="0" dirty="0" smtClean="0"/>
              <a:t>•	Increased communicative interaction</a:t>
            </a:r>
          </a:p>
          <a:p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75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When the performance crosses into “Needs Improvement” or “Exemplary” </a:t>
            </a:r>
            <a:r>
              <a:rPr lang="en-US" dirty="0" smtClean="0"/>
              <a:t>is it enough to give that rating?</a:t>
            </a:r>
          </a:p>
          <a:p>
            <a:endParaRPr lang="en-US" dirty="0" smtClean="0"/>
          </a:p>
          <a:p>
            <a:r>
              <a:rPr lang="en-US" i="1" dirty="0" smtClean="0"/>
              <a:t>Performance elements from NI or Exemplary descriptors must have a significant impact on the class or the lesson to result in NI or Exemplary ratings within a given criterion. </a:t>
            </a:r>
          </a:p>
          <a:p>
            <a:r>
              <a:rPr lang="en-US" dirty="0" smtClean="0"/>
              <a:t> </a:t>
            </a:r>
          </a:p>
          <a:p>
            <a:r>
              <a:rPr lang="en-US" i="1" dirty="0" smtClean="0"/>
              <a:t>The words on the slide</a:t>
            </a:r>
            <a:r>
              <a:rPr lang="en-US" i="0" dirty="0" smtClean="0"/>
              <a:t>—sustained, significant, prevalent, central, major, key, predominant, consistent</a:t>
            </a:r>
            <a:r>
              <a:rPr lang="en-US" i="1" dirty="0" smtClean="0"/>
              <a:t>—further illustrate the degree of impact on the lesson.   </a:t>
            </a:r>
          </a:p>
          <a:p>
            <a:endParaRPr lang="en-US" dirty="0" smtClean="0"/>
          </a:p>
          <a:p>
            <a:r>
              <a:rPr lang="en-US" i="1" dirty="0" smtClean="0"/>
              <a:t>Demonstrating one thing in NI or Exemplary does NOT mean that the performance MUST receive that rating overall.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3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r>
              <a:rPr lang="en-US" dirty="0" smtClean="0"/>
              <a:t>  </a:t>
            </a:r>
            <a:r>
              <a:rPr lang="en-US" i="1" dirty="0" smtClean="0"/>
              <a:t> -  Let them read it. </a:t>
            </a:r>
          </a:p>
          <a:p>
            <a:endParaRPr lang="en-US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FY 17 Overview of DLIELC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Background of Instructor Evaluation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2016 formation of Instructor Evaluation Working Group (IEWG)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Road to the Evaluation Rubric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Evaluation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Rubric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2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1200" dirty="0" smtClean="0">
                <a:latin typeface="Calibri" panose="020F0502020204030204" pitchFamily="34" charset="0"/>
              </a:rPr>
              <a:t>Here</a:t>
            </a:r>
            <a:r>
              <a:rPr lang="en-US" sz="1200" baseline="0" dirty="0" smtClean="0">
                <a:latin typeface="Calibri" panose="020F0502020204030204" pitchFamily="34" charset="0"/>
              </a:rPr>
              <a:t> are a few quick statistics about DLIELC to help you understand the background and scope of the project. 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US" sz="1200" baseline="0" dirty="0" smtClean="0">
              <a:latin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 smtClean="0">
                <a:latin typeface="Calibri" panose="020F0502020204030204" pitchFamily="34" charset="0"/>
              </a:rPr>
              <a:t>DLIELC teaches international military students from all over the world.</a:t>
            </a: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aseline="0" dirty="0" smtClean="0">
                <a:latin typeface="Calibri" panose="020F0502020204030204" pitchFamily="34" charset="0"/>
              </a:rPr>
              <a:t>Typical student load </a:t>
            </a:r>
            <a:r>
              <a:rPr lang="en-US" sz="1200" dirty="0" smtClean="0">
                <a:latin typeface="Calibri" panose="020F0502020204030204" pitchFamily="34" charset="0"/>
              </a:rPr>
              <a:t>707 students</a:t>
            </a: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We have general English, Specialized English which is </a:t>
            </a:r>
            <a:r>
              <a:rPr lang="en-US" sz="1200" baseline="0" dirty="0" smtClean="0">
                <a:latin typeface="Calibri" panose="020F0502020204030204" pitchFamily="34" charset="0"/>
              </a:rPr>
              <a:t>English for special purposes based on students’ technical career fields, Advanced English which caters mostly to EFL instructors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Typical instructor/student ration is around 1:6</a:t>
            </a:r>
          </a:p>
          <a:p>
            <a:pPr marL="0" marR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Our </a:t>
            </a:r>
            <a:r>
              <a:rPr lang="en-US" sz="1200" baseline="0" dirty="0" smtClean="0">
                <a:latin typeface="Calibri" panose="020F0502020204030204" pitchFamily="34" charset="0"/>
              </a:rPr>
              <a:t>200+  instructors are evaluated twice per year. </a:t>
            </a:r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sz="2800" dirty="0" smtClean="0">
                <a:latin typeface="Calibri" panose="020F0502020204030204" pitchFamily="34" charset="0"/>
              </a:rPr>
              <a:t>Here</a:t>
            </a:r>
            <a:r>
              <a:rPr lang="en-US" sz="2800" baseline="0" dirty="0" smtClean="0">
                <a:latin typeface="Calibri" panose="020F0502020204030204" pitchFamily="34" charset="0"/>
              </a:rPr>
              <a:t> are some of the reasons why there was a need to replace the previous instructor evaluation process.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It</a:t>
            </a:r>
            <a:r>
              <a:rPr lang="en-US" sz="2800" baseline="0" dirty="0" smtClean="0">
                <a:latin typeface="Calibri" panose="020F0502020204030204" pitchFamily="34" charset="0"/>
              </a:rPr>
              <a:t> was old! -  </a:t>
            </a:r>
            <a:r>
              <a:rPr lang="en-US" sz="2800" dirty="0" smtClean="0">
                <a:latin typeface="Calibri" panose="020F0502020204030204" pitchFamily="34" charset="0"/>
              </a:rPr>
              <a:t>Replacing an evaluation format from the 1980s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Our core personnel documents (which are our job descriptions) have changed several times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Several initiatives to update evaluation</a:t>
            </a:r>
            <a:r>
              <a:rPr lang="en-US" sz="2800" baseline="0" dirty="0" smtClean="0">
                <a:latin typeface="Calibri" panose="020F0502020204030204" pitchFamily="34" charset="0"/>
              </a:rPr>
              <a:t> were started over the years, but due to mission requirements, they were not completed.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aseline="0" dirty="0" smtClean="0">
                <a:latin typeface="Calibri" panose="020F0502020204030204" pitchFamily="34" charset="0"/>
              </a:rPr>
              <a:t>Many instructors perceived the system to be subjective, since there were no clearly stated standards for rating instructors  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The process was very Time-consuming for supervisors who spend several</a:t>
            </a:r>
            <a:r>
              <a:rPr lang="en-US" sz="2400" baseline="0" dirty="0" smtClean="0">
                <a:latin typeface="Calibri" panose="020F0502020204030204" pitchFamily="34" charset="0"/>
              </a:rPr>
              <a:t> hours on each observation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Unannounced observations</a:t>
            </a:r>
            <a:r>
              <a:rPr lang="en-US" sz="2400" baseline="0" dirty="0" smtClean="0">
                <a:latin typeface="Calibri" panose="020F0502020204030204" pitchFamily="34" charset="0"/>
              </a:rPr>
              <a:t> were a point of contention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latin typeface="Calibri" panose="020F0502020204030204" pitchFamily="34" charset="0"/>
              </a:rPr>
              <a:t>This</a:t>
            </a:r>
            <a:r>
              <a:rPr lang="en-US" sz="1200" b="0" baseline="0" dirty="0" smtClean="0">
                <a:latin typeface="Calibri" panose="020F0502020204030204" pitchFamily="34" charset="0"/>
              </a:rPr>
              <a:t> is the process we went through to develop the rubric that you are about to see. </a:t>
            </a:r>
            <a:endParaRPr lang="en-US" sz="1200" b="0" dirty="0" smtClean="0">
              <a:latin typeface="Calibri" panose="020F0502020204030204" pitchFamily="34" charset="0"/>
            </a:endParaRPr>
          </a:p>
          <a:p>
            <a:endParaRPr lang="en-US" sz="12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u="sng" dirty="0" smtClean="0">
                <a:latin typeface="Calibri" panose="020F0502020204030204" pitchFamily="34" charset="0"/>
              </a:rPr>
              <a:t>Researched</a:t>
            </a:r>
            <a:r>
              <a:rPr lang="en-US" sz="1200" b="0" dirty="0" smtClean="0">
                <a:latin typeface="Calibri" panose="020F0502020204030204" pitchFamily="34" charset="0"/>
              </a:rPr>
              <a:t> industry best practices</a:t>
            </a:r>
            <a:r>
              <a:rPr lang="en-US" sz="1200" b="0" baseline="0" dirty="0" smtClean="0">
                <a:latin typeface="Calibri" panose="020F0502020204030204" pitchFamily="34" charset="0"/>
              </a:rPr>
              <a:t> and decided on criterion based rubric system.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u="sng" dirty="0" smtClean="0">
                <a:latin typeface="Calibri" panose="020F0502020204030204" pitchFamily="34" charset="0"/>
              </a:rPr>
              <a:t>Defined</a:t>
            </a:r>
            <a:r>
              <a:rPr lang="en-US" sz="1200" b="0" dirty="0" smtClean="0">
                <a:latin typeface="Calibri" panose="020F0502020204030204" pitchFamily="34" charset="0"/>
              </a:rPr>
              <a:t> a “Fully Successful” instructor as one who meets the rigorous core doc standards (</a:t>
            </a:r>
            <a:r>
              <a:rPr lang="en-US" sz="1200" b="0" baseline="0" dirty="0" smtClean="0">
                <a:latin typeface="Calibri" panose="020F0502020204030204" pitchFamily="34" charset="0"/>
              </a:rPr>
              <a:t>for other institutions this could be an </a:t>
            </a:r>
            <a:r>
              <a:rPr lang="en-US" sz="1200" b="0" baseline="0" dirty="0" err="1" smtClean="0">
                <a:latin typeface="Calibri" panose="020F0502020204030204" pitchFamily="34" charset="0"/>
              </a:rPr>
              <a:t>instrcutors</a:t>
            </a:r>
            <a:r>
              <a:rPr lang="en-US" sz="1200" b="0" baseline="0" dirty="0" smtClean="0">
                <a:latin typeface="Calibri" panose="020F0502020204030204" pitchFamily="34" charset="0"/>
              </a:rPr>
              <a:t> job descriptions or a list of standards and expectations for instruction)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u="sng" dirty="0" smtClean="0">
                <a:latin typeface="Calibri" panose="020F0502020204030204" pitchFamily="34" charset="0"/>
              </a:rPr>
              <a:t>Examined</a:t>
            </a:r>
            <a:r>
              <a:rPr lang="en-US" sz="1200" b="0" dirty="0" smtClean="0">
                <a:latin typeface="Calibri" panose="020F0502020204030204" pitchFamily="34" charset="0"/>
              </a:rPr>
              <a:t> core doc for observable classroom duties -  because</a:t>
            </a:r>
            <a:r>
              <a:rPr lang="en-US" sz="1200" b="0" baseline="0" dirty="0" smtClean="0">
                <a:latin typeface="Calibri" panose="020F0502020204030204" pitchFamily="34" charset="0"/>
              </a:rPr>
              <a:t> not all core doc duties were related to classroom instruction or easily observable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u="sng" dirty="0" smtClean="0">
                <a:latin typeface="Calibri" panose="020F0502020204030204" pitchFamily="34" charset="0"/>
              </a:rPr>
              <a:t>Surveyed </a:t>
            </a:r>
            <a:r>
              <a:rPr lang="en-US" sz="1200" b="0" dirty="0" smtClean="0">
                <a:latin typeface="Calibri" panose="020F0502020204030204" pitchFamily="34" charset="0"/>
              </a:rPr>
              <a:t>supervisors for observation criteria</a:t>
            </a:r>
            <a:r>
              <a:rPr lang="en-US" sz="1200" b="0" baseline="0" dirty="0" smtClean="0">
                <a:latin typeface="Calibri" panose="020F0502020204030204" pitchFamily="34" charset="0"/>
              </a:rPr>
              <a:t> – we asked them what they look for in classroom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u="sng" dirty="0" smtClean="0">
                <a:latin typeface="Calibri" panose="020F0502020204030204" pitchFamily="34" charset="0"/>
              </a:rPr>
              <a:t>Observed</a:t>
            </a:r>
            <a:r>
              <a:rPr lang="en-US" sz="1200" b="0" dirty="0" smtClean="0">
                <a:latin typeface="Calibri" panose="020F0502020204030204" pitchFamily="34" charset="0"/>
              </a:rPr>
              <a:t> in AE/SE/GE classes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baseline="0" dirty="0" smtClean="0">
                <a:latin typeface="Calibri" panose="020F0502020204030204" pitchFamily="34" charset="0"/>
              </a:rPr>
              <a:t> </a:t>
            </a:r>
            <a:endParaRPr lang="en-US" sz="12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u="sng" dirty="0" smtClean="0">
                <a:latin typeface="Calibri" panose="020F0502020204030204" pitchFamily="34" charset="0"/>
              </a:rPr>
              <a:t>Composed</a:t>
            </a:r>
            <a:r>
              <a:rPr lang="en-US" sz="1200" b="0" dirty="0" smtClean="0">
                <a:latin typeface="Calibri" panose="020F0502020204030204" pitchFamily="34" charset="0"/>
              </a:rPr>
              <a:t> set of criteria for Evaluation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u="sng" dirty="0" smtClean="0">
                <a:latin typeface="Calibri" panose="020F0502020204030204" pitchFamily="34" charset="0"/>
              </a:rPr>
              <a:t>Tested</a:t>
            </a:r>
            <a:r>
              <a:rPr lang="en-US" sz="1200" b="0" dirty="0" smtClean="0">
                <a:latin typeface="Calibri" panose="020F0502020204030204" pitchFamily="34" charset="0"/>
              </a:rPr>
              <a:t> rubric in AE/SE/GE classes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Who participated in this</a:t>
            </a:r>
            <a:r>
              <a:rPr lang="en-US" sz="2400" baseline="0" dirty="0" smtClean="0">
                <a:latin typeface="Calibri" panose="020F0502020204030204" pitchFamily="34" charset="0"/>
              </a:rPr>
              <a:t> process?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In 2016, Instructor Evaluation Working Group formed to update the process – 4 instructors, 2 supervisors, 2 chiefs representing all areas of instruction 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72 people attended weekly information sessions -  were we shared</a:t>
            </a:r>
            <a:r>
              <a:rPr lang="en-US" sz="2400" baseline="0" dirty="0" smtClean="0">
                <a:latin typeface="Calibri" panose="020F0502020204030204" pitchFamily="34" charset="0"/>
              </a:rPr>
              <a:t> information about the project, collected questions and suggestions, solicited volunteers to participate in focus groups.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9 focus groups: 15 supervisors and 43 instructors    	</a:t>
            </a:r>
          </a:p>
          <a:p>
            <a:pPr>
              <a:spcBef>
                <a:spcPts val="1200"/>
              </a:spcBef>
            </a:pPr>
            <a:r>
              <a:rPr lang="en-US" sz="2400" baseline="0" dirty="0" smtClean="0">
                <a:latin typeface="Calibri" panose="020F0502020204030204" pitchFamily="34" charset="0"/>
              </a:rPr>
              <a:t>       </a:t>
            </a:r>
            <a:r>
              <a:rPr lang="en-US" sz="2400" dirty="0" smtClean="0">
                <a:latin typeface="Calibri" panose="020F0502020204030204" pitchFamily="34" charset="0"/>
              </a:rPr>
              <a:t>- The focus groups helped define evaluation criteria, provided examples, and revised evaluation procedures</a:t>
            </a:r>
          </a:p>
          <a:p>
            <a:pPr>
              <a:spcBef>
                <a:spcPts val="1200"/>
              </a:spcBef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27 supervisors conducted 54 validation trials of the rubric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The</a:t>
            </a:r>
            <a:r>
              <a:rPr lang="en-US" sz="2400" baseline="0" dirty="0" smtClean="0">
                <a:latin typeface="Calibri" panose="020F0502020204030204" pitchFamily="34" charset="0"/>
              </a:rPr>
              <a:t> importance of giving you this information is to show that nearly half of the instructional staff participated in some way in this project.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baseline="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aseline="0" dirty="0" smtClean="0">
                <a:latin typeface="Calibri" panose="020F0502020204030204" pitchFamily="34" charset="0"/>
              </a:rPr>
              <a:t>This is important because….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2400" baseline="0" dirty="0" smtClean="0">
                <a:latin typeface="Calibri" panose="020F0502020204030204" pitchFamily="34" charset="0"/>
              </a:rPr>
              <a:t>we relied on the expertise of many talented teachers.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2400" baseline="0" dirty="0" smtClean="0">
                <a:latin typeface="Calibri" panose="020F0502020204030204" pitchFamily="34" charset="0"/>
              </a:rPr>
              <a:t>it gave people a sense of being involved and having a voice in the project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n-US" sz="2400" baseline="0" dirty="0" smtClean="0">
                <a:latin typeface="Calibri" panose="020F0502020204030204" pitchFamily="34" charset="0"/>
              </a:rPr>
              <a:t>it gave people the information they need to feel more comfortable prior to this big change that will affect their career. 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0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None/>
            </a:pPr>
            <a:r>
              <a:rPr lang="en-US" sz="1200" dirty="0" smtClean="0">
                <a:latin typeface="Calibri" panose="020F0502020204030204" pitchFamily="34" charset="0"/>
              </a:rPr>
              <a:t>This are some of the significant changes from the previous</a:t>
            </a:r>
            <a:r>
              <a:rPr lang="en-US" sz="1200" baseline="0" dirty="0" smtClean="0">
                <a:latin typeface="Calibri" panose="020F0502020204030204" pitchFamily="34" charset="0"/>
              </a:rPr>
              <a:t> evaluation system: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None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Reduction in number of ratings from 5 loosely defined rating to 3 ratings with clearly</a:t>
            </a:r>
            <a:r>
              <a:rPr lang="en-US" sz="1200" baseline="0" dirty="0" smtClean="0">
                <a:latin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defined standards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Simplified 36 elements into 11 criteria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Development of detailed descriptors and examples for each rating for all 11 criteria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Addition of a post-observation conference -</a:t>
            </a:r>
            <a:r>
              <a:rPr lang="en-US" sz="1200" baseline="0" dirty="0" smtClean="0">
                <a:latin typeface="Calibri" panose="020F0502020204030204" pitchFamily="34" charset="0"/>
              </a:rPr>
              <a:t>  with the purpose of gathering additional information about the class that was observed through dialogue between the supervisor and instructor. </a:t>
            </a:r>
          </a:p>
          <a:p>
            <a:pPr marL="628650" lvl="1" indent="-1714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baseline="0" dirty="0" smtClean="0">
                <a:latin typeface="Calibri" panose="020F0502020204030204" pitchFamily="34" charset="0"/>
              </a:rPr>
              <a:t>The supervisor and instructor sit down and discuss the lesson -  The supervisor asks questions about the lesson to gather more evidence and the instructor shares anything that he/she would like the supervisor to know about the lesson, the class, etc. 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1200" dirty="0" smtClean="0">
              <a:latin typeface="Calibri" panose="020F0502020204030204" pitchFamily="34" charset="0"/>
            </a:endParaRP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Automation of parts of the process  -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i="1" dirty="0" smtClean="0"/>
              <a:t>This is what supervisor sees when entering ratings and comments into</a:t>
            </a:r>
            <a:r>
              <a:rPr lang="en-US" i="1" baseline="0" dirty="0" smtClean="0"/>
              <a:t> the system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i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i="1" dirty="0" smtClean="0"/>
              <a:t>The supervisor compares observation notes to the rubric descriptors and selects appropriate rating.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i="1" dirty="0" smtClean="0"/>
          </a:p>
          <a:p>
            <a:pPr marL="0" indent="0">
              <a:buFont typeface="Arial" pitchFamily="34" charset="0"/>
              <a:buNone/>
            </a:pPr>
            <a:r>
              <a:rPr lang="en-US" b="1" i="0" dirty="0" smtClean="0"/>
              <a:t>Click slide to make rubric appear. </a:t>
            </a:r>
          </a:p>
          <a:p>
            <a:pPr marL="0" indent="0">
              <a:buFont typeface="Arial" pitchFamily="34" charset="0"/>
              <a:buNone/>
            </a:pPr>
            <a:endParaRPr lang="en-US" b="1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8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This is what the evaluation report looks like.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i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i="1" dirty="0" smtClean="0"/>
              <a:t>Dates and signatures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1" dirty="0" smtClean="0"/>
              <a:t>11 individual ratings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1" dirty="0" smtClean="0"/>
              <a:t>comments (CLICK TO HIGHLIGHT)  -  Comments would be displayed</a:t>
            </a:r>
            <a:r>
              <a:rPr lang="en-US" i="1" baseline="0" dirty="0" smtClean="0"/>
              <a:t> here. </a:t>
            </a:r>
            <a:endParaRPr lang="en-US" i="1" dirty="0" smtClean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44B6C-3B3E-465B-A1FA-BE67712D22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6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602B-2079-45AB-AF5B-EACCABC41E7F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7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11C-BD98-430F-9DC5-D9D4F8679914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3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1523-5806-41B6-90BB-A246CF357525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24" y="-114749"/>
            <a:ext cx="7771963" cy="1143239"/>
          </a:xfrm>
          <a:prstGeom prst="rect">
            <a:avLst/>
          </a:prstGeom>
        </p:spPr>
        <p:txBody>
          <a:bodyPr lIns="82807" tIns="41409" rIns="82807" bIns="4140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95" y="1550678"/>
            <a:ext cx="7771963" cy="4115373"/>
          </a:xfrm>
          <a:prstGeom prst="rect">
            <a:avLst/>
          </a:prstGeom>
        </p:spPr>
        <p:txBody>
          <a:bodyPr lIns="82807" tIns="41409" rIns="82807" bIns="41409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57" y="6103491"/>
            <a:ext cx="1905121" cy="457582"/>
          </a:xfrm>
          <a:prstGeom prst="rect">
            <a:avLst/>
          </a:prstGeom>
        </p:spPr>
        <p:txBody>
          <a:bodyPr lIns="82807" tIns="41409" rIns="82807" bIns="41409"/>
          <a:lstStyle>
            <a:lvl1pPr>
              <a:defRPr>
                <a:latin typeface="Arial" charset="0"/>
              </a:defRPr>
            </a:lvl1pPr>
          </a:lstStyle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A5A480F7-EC62-449F-B5C8-460943832B71}" type="datetime1">
              <a:rPr lang="en-US" sz="2000" smtClean="0">
                <a:solidFill>
                  <a:srgbClr val="000000"/>
                </a:solidFill>
              </a:rPr>
              <a:t>9/29/2017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62853" y="6021729"/>
            <a:ext cx="521432" cy="456148"/>
          </a:xfrm>
          <a:prstGeom prst="rect">
            <a:avLst/>
          </a:prstGeom>
        </p:spPr>
        <p:txBody>
          <a:bodyPr lIns="82807" tIns="41409" rIns="82807" bIns="41409"/>
          <a:lstStyle>
            <a:lvl1pPr>
              <a:defRPr>
                <a:latin typeface="Arial" charset="0"/>
              </a:defRPr>
            </a:lvl1pPr>
          </a:lstStyle>
          <a:p>
            <a:pPr defTabSz="908955" fontAlgn="base">
              <a:spcBef>
                <a:spcPct val="0"/>
              </a:spcBef>
              <a:spcAft>
                <a:spcPct val="0"/>
              </a:spcAft>
              <a:defRPr/>
            </a:pPr>
            <a:fld id="{2B07F246-A6A1-4136-ACED-BB26DE9D0DD2}" type="slidenum">
              <a:rPr lang="en-US" sz="2000" smtClean="0">
                <a:solidFill>
                  <a:srgbClr val="000000"/>
                </a:solidFill>
              </a:rPr>
              <a:pPr defTabSz="90895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8114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3DA99BF-C20B-449D-AE84-130268D0734A}" type="datetime1">
              <a:rPr lang="en-US" smtClean="0">
                <a:solidFill>
                  <a:srgbClr val="000000"/>
                </a:solidFill>
              </a:rPr>
              <a:t>9/29/2017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2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77EC-8F80-41EA-81A2-1049C725614B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6DB5-387B-401F-B7E0-4AF5448A22F5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579D-3105-4730-902D-A81F028D436F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0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2CD5-77CB-4DB1-AB3D-795DABBA50A9}" type="datetime1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963D-3B8F-4992-95D1-D808244F9C97}" type="datetime1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6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EC93-D9D8-4164-B462-7C89316580BA}" type="datetime1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0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049E-9216-4F9C-93E7-B541D31616E9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6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BB01C-2E9A-4D58-B5BD-80CC7FC848AC}" type="datetime1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1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4A347-D733-4B82-A1B1-58120DFBF398}" type="datetime1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2821-C4B7-4692-BAA9-2E04069D3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0" y="986887"/>
            <a:ext cx="6855816" cy="11045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731" tIns="41371" rIns="82731" bIns="41371" anchor="ctr"/>
          <a:lstStyle/>
          <a:p>
            <a:pPr defTabSz="908955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7" name="Picture 33" descr="chrmblue_std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30" y="129098"/>
            <a:ext cx="803996" cy="74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6861642" y="902258"/>
            <a:ext cx="1654416" cy="28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731" tIns="41371" rIns="82731" bIns="41371">
            <a:spAutoFit/>
          </a:bodyPr>
          <a:lstStyle/>
          <a:p>
            <a:pPr defTabSz="908955" eaLnBrk="0" hangingPunct="0">
              <a:defRPr/>
            </a:pPr>
            <a:r>
              <a:rPr lang="en-US" sz="1300" b="1" i="1" dirty="0">
                <a:solidFill>
                  <a:srgbClr val="000066"/>
                </a:solidFill>
              </a:rPr>
              <a:t>The Gateway Wing</a:t>
            </a:r>
          </a:p>
        </p:txBody>
      </p:sp>
      <p:pic>
        <p:nvPicPr>
          <p:cNvPr id="1029" name="Picture 22" descr="37TH TRAINING WING [Converted]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68" y="129098"/>
            <a:ext cx="675823" cy="6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10"/>
          <p:cNvSpPr>
            <a:spLocks noChangeArrowheads="1"/>
          </p:cNvSpPr>
          <p:nvPr/>
        </p:nvSpPr>
        <p:spPr bwMode="auto">
          <a:xfrm flipV="1">
            <a:off x="6179997" y="6483614"/>
            <a:ext cx="2964007" cy="13914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DDDDDD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5410" tIns="37704" rIns="75410" bIns="37704" anchor="ctr"/>
          <a:lstStyle/>
          <a:p>
            <a:pPr algn="ctr" defTabSz="908955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83563" y="6396115"/>
            <a:ext cx="8153570" cy="2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410" tIns="37704" rIns="75410" bIns="37704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80"/>
                </a:solidFill>
                <a:latin typeface="Arial" charset="0"/>
                <a:ea typeface="+mn-ea"/>
                <a:cs typeface="Tahoma" pitchFamily="34" charset="0"/>
              </a:defRPr>
            </a:lvl9pPr>
          </a:lstStyle>
          <a:p>
            <a:pPr algn="ctr" defTabSz="908955" eaLnBrk="0" hangingPunct="0">
              <a:defRPr/>
            </a:pPr>
            <a:r>
              <a:rPr lang="en-US" sz="1400" i="1" dirty="0" smtClean="0">
                <a:solidFill>
                  <a:srgbClr val="000066"/>
                </a:solidFill>
              </a:rPr>
              <a:t>We Train the Future</a:t>
            </a:r>
            <a:endParaRPr lang="en-US" sz="1400" i="1" dirty="0">
              <a:solidFill>
                <a:srgbClr val="000066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 flipV="1">
            <a:off x="1" y="6487919"/>
            <a:ext cx="2964008" cy="13770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5410" tIns="37704" rIns="75410" bIns="37704" anchor="ctr"/>
          <a:lstStyle/>
          <a:p>
            <a:pPr algn="ctr" defTabSz="908955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5" name="Picture 15" descr="http://dlielc_database:101/sites/DLIELC/Shared%20Documents/DLI%20Crest1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2063" y="266414"/>
            <a:ext cx="697811" cy="77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43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ransition/>
  <p:hf hdr="0" ftr="0" dt="0"/>
  <p:txStyles>
    <p:titleStyle>
      <a:lvl1pPr algn="ctr" defTabSz="907844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defTabSz="907844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2pPr>
      <a:lvl3pPr algn="ctr" defTabSz="907844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3pPr>
      <a:lvl4pPr algn="ctr" defTabSz="907844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4pPr>
      <a:lvl5pPr algn="ctr" defTabSz="907844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5pPr>
      <a:lvl6pPr marL="413702" algn="ctr" defTabSz="907844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827393" algn="ctr" defTabSz="907844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241089" algn="ctr" defTabSz="907844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654785" algn="ctr" defTabSz="907844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340438" indent="-340438" algn="l" defTabSz="907844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36897" indent="-282975" algn="l" defTabSz="907844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2pPr>
      <a:lvl3pPr marL="1134795" indent="-226962" algn="l" defTabSz="907844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588703" indent="-226962" algn="l" defTabSz="907844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42630" indent="-226962" algn="l" defTabSz="907844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56323" indent="-226962" algn="l" defTabSz="907844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70015" indent="-226962" algn="l" defTabSz="907844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83721" indent="-226962" algn="l" defTabSz="907844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697423" indent="-226962" algn="l" defTabSz="907844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73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3702" algn="l" defTabSz="8273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7393" algn="l" defTabSz="8273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1089" algn="l" defTabSz="8273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4785" algn="l" defTabSz="8273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481" algn="l" defTabSz="8273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2177" algn="l" defTabSz="8273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95881" algn="l" defTabSz="8273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576" algn="l" defTabSz="8273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55596"/>
            <a:ext cx="6934200" cy="99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Instructor Performance Evaluation</a:t>
            </a:r>
            <a:endParaRPr lang="en-US" sz="2800" dirty="0"/>
          </a:p>
        </p:txBody>
      </p:sp>
      <p:pic>
        <p:nvPicPr>
          <p:cNvPr id="1026" name="Picture 2" descr="C:\Users\1405092510C\Desktop\awesome-evaluation-form-266187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6"/>
          <a:stretch/>
        </p:blipFill>
        <p:spPr bwMode="auto">
          <a:xfrm>
            <a:off x="2131099" y="1317461"/>
            <a:ext cx="4881802" cy="32463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79635" y="1598171"/>
            <a:ext cx="18473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54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5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340" y="5105399"/>
            <a:ext cx="8020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Susan Butcher - Defense Language Institute English Language Center (DLIELC)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069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rubric?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02745"/>
            <a:ext cx="4419600" cy="341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2320" y="4995168"/>
            <a:ext cx="782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“It's essential that different individuals, using the same framework, can agree on the level of performance for what they observed . . . .”         </a:t>
            </a:r>
          </a:p>
          <a:p>
            <a:r>
              <a:rPr lang="en-US" sz="1000" i="1" dirty="0"/>
              <a:t>                 </a:t>
            </a:r>
          </a:p>
          <a:p>
            <a:r>
              <a:rPr lang="en-US" sz="1400" i="1" dirty="0"/>
              <a:t>-- Charlotte Danielson, </a:t>
            </a:r>
            <a:r>
              <a:rPr lang="en-US" sz="1400" dirty="0"/>
              <a:t>expert in the design of teacher evaluation systems.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649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24" y="159571"/>
            <a:ext cx="7771963" cy="1143239"/>
          </a:xfrm>
        </p:spPr>
        <p:txBody>
          <a:bodyPr/>
          <a:lstStyle/>
          <a:p>
            <a:r>
              <a:rPr lang="en-US" dirty="0" smtClean="0"/>
              <a:t>The Rubric in Use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4950" y="1569728"/>
            <a:ext cx="6210300" cy="41153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Observation tool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Evaluation tool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Criterion-referenced instrument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Professional development tool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764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9513" y="4024765"/>
            <a:ext cx="8123183" cy="2165789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839513" y="1449074"/>
            <a:ext cx="8123183" cy="295604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839513" y="1744677"/>
            <a:ext cx="8123183" cy="2021929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378373" y="1744678"/>
            <a:ext cx="461141" cy="4445876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045276"/>
              </p:ext>
            </p:extLst>
          </p:nvPr>
        </p:nvGraphicFramePr>
        <p:xfrm>
          <a:off x="189187" y="1437682"/>
          <a:ext cx="8773510" cy="4752872"/>
        </p:xfrm>
        <a:graphic>
          <a:graphicData uri="http://schemas.openxmlformats.org/drawingml/2006/table">
            <a:tbl>
              <a:tblPr/>
              <a:tblGrid>
                <a:gridCol w="176133"/>
                <a:gridCol w="479902"/>
                <a:gridCol w="2705825"/>
                <a:gridCol w="2705825"/>
                <a:gridCol w="2705825"/>
              </a:tblGrid>
              <a:tr h="3200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86" marR="6886" marT="68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Needs Improvement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Fully Successful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Exemplary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Planning, preparation, and use of Materials and Resources</a:t>
                      </a:r>
                    </a:p>
                  </a:txBody>
                  <a:tcPr marL="6886" marR="6886" marT="688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0" algn="l" fontAlgn="t">
                        <a:lnSpc>
                          <a:spcPts val="12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Instructor does not plan or coordinate necessary actions or appropriate resources to accomplish objectives; demonstrates incomplete understanding of materials, instructor guidance, activity procedures, or lesson objectives; applicable lesson plans, materials, supplies, equipment, technology, or examples are absent, inappropriate, or not ready to use; instructor's use of resources detracts from lesson effectiveness or wastes time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111125" indent="0" algn="l" fontAlgn="t">
                        <a:lnSpc>
                          <a:spcPts val="1200"/>
                        </a:lnSpc>
                      </a:pPr>
                      <a:endParaRPr lang="en-US" sz="1100" b="0" i="1" u="none" strike="noStrike" dirty="0" smtClean="0">
                        <a:solidFill>
                          <a:srgbClr val="003E6C"/>
                        </a:solidFill>
                        <a:effectLst/>
                        <a:latin typeface="Arial"/>
                      </a:endParaRPr>
                    </a:p>
                    <a:p>
                      <a:pPr marL="111125" indent="0" algn="l" fontAlgn="t">
                        <a:lnSpc>
                          <a:spcPts val="1200"/>
                        </a:lnSpc>
                      </a:pPr>
                      <a:endParaRPr lang="en-US" sz="1100" b="0" i="1" u="none" strike="noStrike" dirty="0" smtClean="0">
                        <a:solidFill>
                          <a:srgbClr val="003E6C"/>
                        </a:solidFill>
                        <a:effectLst/>
                        <a:latin typeface="Arial"/>
                      </a:endParaRPr>
                    </a:p>
                    <a:p>
                      <a:pPr marL="111125" indent="0" algn="l" fontAlgn="t">
                        <a:lnSpc>
                          <a:spcPts val="1200"/>
                        </a:lnSpc>
                      </a:pPr>
                      <a:r>
                        <a:rPr lang="en-US" sz="1100" b="0" i="1" u="none" strike="noStrike" dirty="0" smtClean="0">
                          <a:solidFill>
                            <a:srgbClr val="003E6C"/>
                          </a:solidFill>
                          <a:effectLst/>
                          <a:latin typeface="Arial"/>
                        </a:rPr>
                        <a:t>Examples</a:t>
                      </a:r>
                      <a:r>
                        <a:rPr lang="en-US" sz="1100" b="0" i="1" u="none" strike="noStrike" dirty="0">
                          <a:solidFill>
                            <a:srgbClr val="003E6C"/>
                          </a:solidFill>
                          <a:effectLst/>
                          <a:latin typeface="Arial"/>
                        </a:rPr>
                        <a:t>: Shows unfamiliarity with materials; does not target objectives; presents activities out of logical sequence; disorganization disrupts lesson, causes student confusion, or wastes time; does not have audio, video or handouts ready; uses inappropriate materials for student skill level or time management; overuses technology that distracts; does not provide sufficient visuals; has unclear or disorganized board work </a:t>
                      </a:r>
                      <a:endParaRPr lang="en-US" sz="1100" b="1" i="0" u="none" strike="noStrike" dirty="0">
                        <a:solidFill>
                          <a:srgbClr val="003E6C"/>
                        </a:solidFill>
                        <a:effectLst/>
                        <a:latin typeface="Arial"/>
                      </a:endParaRPr>
                    </a:p>
                  </a:txBody>
                  <a:tcPr marL="6886" marR="6886" marT="68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0" algn="l" fontAlgn="t">
                        <a:lnSpc>
                          <a:spcPts val="11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Instructor plans and coordinates necessary actions and uses appropriate resources to accomplish objectives; demonstrates understanding of the lesson content and materials, instructor guidance, and activity procedures; has applicable lesson plans, materials, supplies, equipment, technology, and examples ready to use; use of resources and activities takes into account language skill level, time management, and student engagement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111125" indent="0" algn="l" fontAlgn="t">
                        <a:lnSpc>
                          <a:spcPts val="1000"/>
                        </a:lnSpc>
                      </a:pP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111125" indent="0" algn="l" fontAlgn="t">
                        <a:lnSpc>
                          <a:spcPts val="1100"/>
                        </a:lnSpc>
                      </a:pPr>
                      <a:r>
                        <a:rPr lang="en-US" sz="1100" b="0" i="1" u="none" strike="noStrike" dirty="0" smtClean="0">
                          <a:solidFill>
                            <a:srgbClr val="003E6C"/>
                          </a:solidFill>
                          <a:effectLst/>
                          <a:latin typeface="Arial"/>
                        </a:rPr>
                        <a:t>Examples</a:t>
                      </a:r>
                      <a:r>
                        <a:rPr lang="en-US" sz="1100" b="0" i="1" u="none" strike="noStrike" dirty="0">
                          <a:solidFill>
                            <a:srgbClr val="003E6C"/>
                          </a:solidFill>
                          <a:effectLst/>
                          <a:latin typeface="Arial"/>
                        </a:rPr>
                        <a:t>: Has a clear plan for the lesson; focuses on lesson objectives; follows logical sequence of activities; transitions effectively; has handouts, supplies, notes, audio and/or videos ready; easily locates lesson components, resources and answers in the text; uses educational technology </a:t>
                      </a:r>
                      <a:r>
                        <a:rPr lang="en-US" sz="1100" b="0" i="1" u="none" strike="noStrike" dirty="0" smtClean="0">
                          <a:solidFill>
                            <a:srgbClr val="003E6C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100" b="0" i="1" u="none" strike="noStrike" dirty="0">
                          <a:solidFill>
                            <a:srgbClr val="003E6C"/>
                          </a:solidFill>
                          <a:effectLst/>
                          <a:latin typeface="Arial"/>
                        </a:rPr>
                        <a:t>effectively; resources and materials add value and do not detract from the lesson</a:t>
                      </a:r>
                      <a:endParaRPr lang="en-US" sz="1100" b="1" i="0" u="none" strike="noStrike" dirty="0">
                        <a:solidFill>
                          <a:srgbClr val="003E6C"/>
                        </a:solidFill>
                        <a:effectLst/>
                        <a:latin typeface="Arial"/>
                      </a:endParaRPr>
                    </a:p>
                  </a:txBody>
                  <a:tcPr marL="6886" marR="6886" marT="68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0" algn="l" fontAlgn="t">
                        <a:lnSpc>
                          <a:spcPts val="1200"/>
                        </a:lnSpc>
                      </a:pP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Instructor meets Fully Successful and plans and prepares additional actions, materials or resources  that enhance lesson effectiveness; lesson enhancements highly engage students, increase communicative interaction, and/or address multiple skills or learning styles</a:t>
                      </a:r>
                      <a:b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111125" indent="0" algn="l" fontAlgn="t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111125" indent="0" algn="l" fontAlgn="t"/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111125" indent="0" algn="l" fontAlgn="t">
                        <a:lnSpc>
                          <a:spcPts val="1200"/>
                        </a:lnSpc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111125" indent="0" algn="l" fontAlgn="t">
                        <a:lnSpc>
                          <a:spcPts val="1200"/>
                        </a:lnSpc>
                      </a:pPr>
                      <a:r>
                        <a:rPr lang="en-US" sz="1100" b="0" i="1" u="none" strike="noStrike" dirty="0" smtClean="0">
                          <a:solidFill>
                            <a:srgbClr val="003E6C"/>
                          </a:solidFill>
                          <a:effectLst/>
                          <a:latin typeface="Arial"/>
                        </a:rPr>
                        <a:t>Examples</a:t>
                      </a:r>
                      <a:r>
                        <a:rPr lang="en-US" sz="1100" b="0" i="1" u="none" strike="noStrike" dirty="0">
                          <a:solidFill>
                            <a:srgbClr val="003E6C"/>
                          </a:solidFill>
                          <a:effectLst/>
                          <a:latin typeface="Arial"/>
                        </a:rPr>
                        <a:t>: Plans highly efficient use of resources and class time; adds, omits, or modifies activities to meet student needs; anticipates student questions and difficulties and provides additional support; plans for contingencies; incorporates real-world resources; plans activities that help students connect prior knowledge to lesson objectives; seamless transitions; uses educational technology effectively;  resources and materials stimulate additional communication </a:t>
                      </a:r>
                      <a:endParaRPr lang="en-US" sz="1100" b="1" i="0" u="none" strike="noStrike" dirty="0">
                        <a:solidFill>
                          <a:srgbClr val="003E6C"/>
                        </a:solidFill>
                        <a:effectLst/>
                        <a:latin typeface="Arial"/>
                      </a:endParaRPr>
                    </a:p>
                  </a:txBody>
                  <a:tcPr marL="6886" marR="6886" marT="688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8943" y="225002"/>
            <a:ext cx="798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</a:rPr>
              <a:t>Rubric Criteria Example #1</a:t>
            </a:r>
            <a:endParaRPr lang="en-US" sz="4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5B2821-C4B7-4692-BAA9-2E04069D31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" y="228600"/>
            <a:ext cx="9072880" cy="909320"/>
          </a:xfrm>
        </p:spPr>
        <p:txBody>
          <a:bodyPr/>
          <a:lstStyle/>
          <a:p>
            <a:pPr algn="l"/>
            <a:r>
              <a:rPr lang="en-US" sz="2400" dirty="0" smtClean="0"/>
              <a:t>           Fulfilling </a:t>
            </a:r>
            <a:r>
              <a:rPr lang="en-US" sz="2400" dirty="0"/>
              <a:t>Core Doc Duties = </a:t>
            </a:r>
            <a:r>
              <a:rPr lang="en-US" sz="2400" dirty="0" smtClean="0"/>
              <a:t>‘Fully Successful’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60" y="1435343"/>
            <a:ext cx="8675360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" y="228600"/>
            <a:ext cx="9072880" cy="909320"/>
          </a:xfrm>
        </p:spPr>
        <p:txBody>
          <a:bodyPr/>
          <a:lstStyle/>
          <a:p>
            <a:r>
              <a:rPr lang="en-US" sz="2800" dirty="0" smtClean="0"/>
              <a:t>Trends found in ‘Exemplary’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75" y="1659074"/>
            <a:ext cx="6200169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24" y="201930"/>
            <a:ext cx="7771963" cy="1143239"/>
          </a:xfrm>
        </p:spPr>
        <p:txBody>
          <a:bodyPr/>
          <a:lstStyle/>
          <a:p>
            <a:r>
              <a:rPr lang="en-US" dirty="0" smtClean="0"/>
              <a:t>What determines a rating?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98245" y="1641277"/>
            <a:ext cx="6747510" cy="3534991"/>
          </a:xfrm>
        </p:spPr>
        <p:txBody>
          <a:bodyPr numCol="2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Sustained	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Significant	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Prevalent	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Central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Major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Key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Predominant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 smtClean="0">
                <a:latin typeface="Calibri" panose="020F0502020204030204" pitchFamily="34" charset="0"/>
              </a:rPr>
              <a:t>Consistent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753" y="3874659"/>
            <a:ext cx="2609314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73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" y="228600"/>
            <a:ext cx="9072880" cy="90932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916" y="1563955"/>
            <a:ext cx="4134169" cy="33043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" y="5293581"/>
            <a:ext cx="8877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We all need people who will give us feedback. </a:t>
            </a:r>
          </a:p>
          <a:p>
            <a:pPr algn="ctr"/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That’s how we improve. 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-- Bill Gates</a:t>
            </a:r>
          </a:p>
        </p:txBody>
      </p:sp>
    </p:spTree>
    <p:extLst>
      <p:ext uri="{BB962C8B-B14F-4D97-AF65-F5344CB8AC3E}">
        <p14:creationId xmlns:p14="http://schemas.microsoft.com/office/powerpoint/2010/main" val="14256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24" y="-357051"/>
            <a:ext cx="7771963" cy="138554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FY </a:t>
            </a:r>
            <a:r>
              <a:rPr lang="en-US" dirty="0" smtClean="0">
                <a:latin typeface="Calibri" panose="020F0502020204030204" pitchFamily="34" charset="0"/>
              </a:rPr>
              <a:t>17 Overview of DLIELC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Background of Instructor Evaluation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2016 formation of Instructor Evaluation Working Group (IEWG)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Road to the Evaluation Rubric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Evaluation process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Rubric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4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99606"/>
          </a:xfrm>
        </p:spPr>
        <p:txBody>
          <a:bodyPr/>
          <a:lstStyle/>
          <a:p>
            <a:r>
              <a:rPr lang="en-US" dirty="0" smtClean="0"/>
              <a:t>Overview of DLIELC – FY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4055" y="1423219"/>
            <a:ext cx="7940864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</a:rPr>
              <a:t>rained 3,019 students from 116 countries, including </a:t>
            </a:r>
            <a:r>
              <a:rPr lang="en-US" sz="2400" dirty="0">
                <a:latin typeface="Calibri" panose="020F0502020204030204" pitchFamily="34" charset="0"/>
              </a:rPr>
              <a:t>713 US Army students and ROTC cadets 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Graduation success rate: 96</a:t>
            </a:r>
            <a:r>
              <a:rPr lang="en-US" sz="2400" dirty="0">
                <a:latin typeface="Calibri" panose="020F0502020204030204" pitchFamily="34" charset="0"/>
              </a:rPr>
              <a:t>%  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latin typeface="Calibri" panose="020F0502020204030204" pitchFamily="34" charset="0"/>
              </a:rPr>
              <a:t>verage </a:t>
            </a:r>
            <a:r>
              <a:rPr lang="en-US" sz="2400" dirty="0">
                <a:latin typeface="Calibri" panose="020F0502020204030204" pitchFamily="34" charset="0"/>
              </a:rPr>
              <a:t>daily </a:t>
            </a:r>
            <a:r>
              <a:rPr lang="en-US" sz="2400" dirty="0" smtClean="0">
                <a:latin typeface="Calibri" panose="020F0502020204030204" pitchFamily="34" charset="0"/>
              </a:rPr>
              <a:t>load: 707 students in 3 different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Peak number: 1,003 </a:t>
            </a:r>
            <a:r>
              <a:rPr lang="en-US" sz="2400" dirty="0">
                <a:latin typeface="Calibri" panose="020F0502020204030204" pitchFamily="34" charset="0"/>
              </a:rPr>
              <a:t>students (</a:t>
            </a:r>
            <a:r>
              <a:rPr lang="en-US" sz="2400" dirty="0" smtClean="0">
                <a:latin typeface="Calibri" panose="020F0502020204030204" pitchFamily="34" charset="0"/>
              </a:rPr>
              <a:t>reached </a:t>
            </a:r>
            <a:r>
              <a:rPr lang="en-US" sz="2400" dirty="0">
                <a:latin typeface="Calibri" panose="020F0502020204030204" pitchFamily="34" charset="0"/>
              </a:rPr>
              <a:t>in </a:t>
            </a:r>
            <a:r>
              <a:rPr lang="en-US" sz="2400" dirty="0" smtClean="0">
                <a:latin typeface="Calibri" panose="020F0502020204030204" pitchFamily="34" charset="0"/>
              </a:rPr>
              <a:t>May)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endParaRPr lang="en-US" dirty="0" smtClean="0"/>
          </a:p>
          <a:p>
            <a:pPr>
              <a:lnSpc>
                <a:spcPct val="170000"/>
              </a:lnSpc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553"/>
              </p:ext>
            </p:extLst>
          </p:nvPr>
        </p:nvGraphicFramePr>
        <p:xfrm>
          <a:off x="600524" y="4216400"/>
          <a:ext cx="8043144" cy="193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748"/>
                <a:gridCol w="2104845"/>
                <a:gridCol w="2639683"/>
                <a:gridCol w="2242868"/>
              </a:tblGrid>
              <a:tr h="66615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 #</a:t>
                      </a:r>
                    </a:p>
                    <a:p>
                      <a:pPr algn="ctr"/>
                      <a:r>
                        <a:rPr lang="en-US" sz="2000" dirty="0" smtClean="0"/>
                        <a:t>Instructors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</a:t>
                      </a:r>
                      <a:r>
                        <a:rPr lang="en-US" sz="2000" baseline="0" dirty="0" smtClean="0"/>
                        <a:t> assigned to classroom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T : S ratio</a:t>
                      </a:r>
                      <a:endParaRPr lang="en-US" sz="20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41782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1:5</a:t>
                      </a:r>
                      <a:endParaRPr lang="en-US" sz="2400" dirty="0"/>
                    </a:p>
                  </a:txBody>
                  <a:tcPr/>
                </a:tc>
              </a:tr>
              <a:tr h="4693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Sept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1:7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3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Background/History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647" y="1603500"/>
            <a:ext cx="778110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Replacing an evaluation format from the 1980s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Core docs (job descriptions) have changed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Several past initiatives to update evaluations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Perceptions </a:t>
            </a:r>
            <a:r>
              <a:rPr lang="en-US" sz="2800" dirty="0">
                <a:latin typeface="Calibri" panose="020F0502020204030204" pitchFamily="34" charset="0"/>
              </a:rPr>
              <a:t>of subjectivity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Time-consuming for supervisors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Issues with unannounced observations </a:t>
            </a:r>
          </a:p>
        </p:txBody>
      </p:sp>
    </p:spTree>
    <p:extLst>
      <p:ext uri="{BB962C8B-B14F-4D97-AF65-F5344CB8AC3E}">
        <p14:creationId xmlns:p14="http://schemas.microsoft.com/office/powerpoint/2010/main" val="30156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to the Rubric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819" y="1321435"/>
            <a:ext cx="8348431" cy="473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Instructor </a:t>
            </a:r>
            <a:r>
              <a:rPr lang="en-US" sz="2400" b="1" dirty="0">
                <a:latin typeface="Calibri" panose="020F0502020204030204" pitchFamily="34" charset="0"/>
              </a:rPr>
              <a:t>Evaluation Working Group process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endParaRPr lang="en-US" sz="105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</a:rPr>
              <a:t>Researched</a:t>
            </a:r>
            <a:r>
              <a:rPr lang="en-US" sz="2400" dirty="0">
                <a:latin typeface="Calibri" panose="020F0502020204030204" pitchFamily="34" charset="0"/>
              </a:rPr>
              <a:t> industry best practices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</a:rPr>
              <a:t>Defined</a:t>
            </a:r>
            <a:r>
              <a:rPr lang="en-US" sz="2400" dirty="0">
                <a:latin typeface="Calibri" panose="020F0502020204030204" pitchFamily="34" charset="0"/>
              </a:rPr>
              <a:t> a “</a:t>
            </a:r>
            <a:r>
              <a:rPr lang="en-US" sz="2400" b="1" dirty="0">
                <a:latin typeface="Calibri" panose="020F0502020204030204" pitchFamily="34" charset="0"/>
              </a:rPr>
              <a:t>Fully Successful</a:t>
            </a:r>
            <a:r>
              <a:rPr lang="en-US" sz="2400" dirty="0">
                <a:latin typeface="Calibri" panose="020F0502020204030204" pitchFamily="34" charset="0"/>
              </a:rPr>
              <a:t>” instructor as one who meets the rigorous core doc </a:t>
            </a:r>
            <a:r>
              <a:rPr lang="en-US" sz="2400" dirty="0" smtClean="0">
                <a:latin typeface="Calibri" panose="020F0502020204030204" pitchFamily="34" charset="0"/>
              </a:rPr>
              <a:t>standards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</a:rPr>
              <a:t>Examined</a:t>
            </a:r>
            <a:r>
              <a:rPr lang="en-US" sz="2400" dirty="0">
                <a:latin typeface="Calibri" panose="020F0502020204030204" pitchFamily="34" charset="0"/>
              </a:rPr>
              <a:t> core doc for observable classroom duties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</a:rPr>
              <a:t>Surveyed </a:t>
            </a:r>
            <a:r>
              <a:rPr lang="en-US" sz="2400" dirty="0">
                <a:latin typeface="Calibri" panose="020F0502020204030204" pitchFamily="34" charset="0"/>
              </a:rPr>
              <a:t>supervisors for observation criteria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</a:rPr>
              <a:t>Observed</a:t>
            </a:r>
            <a:r>
              <a:rPr lang="en-US" sz="2400" dirty="0">
                <a:latin typeface="Calibri" panose="020F0502020204030204" pitchFamily="34" charset="0"/>
              </a:rPr>
              <a:t> in </a:t>
            </a:r>
            <a:r>
              <a:rPr lang="en-US" sz="2400" dirty="0" smtClean="0">
                <a:latin typeface="Calibri" panose="020F0502020204030204" pitchFamily="34" charset="0"/>
              </a:rPr>
              <a:t>AE/SE/GE classes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</a:rPr>
              <a:t>Composed</a:t>
            </a:r>
            <a:r>
              <a:rPr lang="en-US" sz="2400" dirty="0">
                <a:latin typeface="Calibri" panose="020F0502020204030204" pitchFamily="34" charset="0"/>
              </a:rPr>
              <a:t> set of criteria for Evaluation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</a:rPr>
              <a:t>Tested</a:t>
            </a:r>
            <a:r>
              <a:rPr lang="en-US" sz="2400" dirty="0">
                <a:latin typeface="Calibri" panose="020F0502020204030204" pitchFamily="34" charset="0"/>
              </a:rPr>
              <a:t> rubric in AE/SE/GE </a:t>
            </a:r>
            <a:r>
              <a:rPr lang="en-US" sz="2400" dirty="0" smtClean="0">
                <a:latin typeface="Calibri" panose="020F0502020204030204" pitchFamily="34" charset="0"/>
              </a:rPr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33314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018" y="-345440"/>
            <a:ext cx="7771963" cy="86593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Participation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344" y="1596808"/>
            <a:ext cx="800531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Instructor </a:t>
            </a:r>
            <a:r>
              <a:rPr lang="en-US" sz="2400" dirty="0">
                <a:latin typeface="Calibri" panose="020F0502020204030204" pitchFamily="34" charset="0"/>
              </a:rPr>
              <a:t>Evaluation Working Group </a:t>
            </a:r>
            <a:r>
              <a:rPr lang="en-US" sz="2400" dirty="0" smtClean="0">
                <a:latin typeface="Calibri" panose="020F0502020204030204" pitchFamily="34" charset="0"/>
              </a:rPr>
              <a:t>: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latin typeface="Calibri" panose="020F0502020204030204" pitchFamily="34" charset="0"/>
              </a:rPr>
              <a:t>4 instructors /  2 supervisors / 2 chiefs representing all areas of instruction 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72 </a:t>
            </a:r>
            <a:r>
              <a:rPr lang="en-US" sz="2400" dirty="0">
                <a:latin typeface="Calibri" panose="020F0502020204030204" pitchFamily="34" charset="0"/>
              </a:rPr>
              <a:t>people attended weekly information sessions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9 focus groups: 15 </a:t>
            </a:r>
            <a:r>
              <a:rPr lang="en-US" sz="2400" dirty="0">
                <a:latin typeface="Calibri" panose="020F0502020204030204" pitchFamily="34" charset="0"/>
              </a:rPr>
              <a:t>supervisors and 43 </a:t>
            </a:r>
            <a:r>
              <a:rPr lang="en-US" sz="2400" dirty="0" smtClean="0">
                <a:latin typeface="Calibri" panose="020F0502020204030204" pitchFamily="34" charset="0"/>
              </a:rPr>
              <a:t>instructors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0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27 </a:t>
            </a:r>
            <a:r>
              <a:rPr lang="en-US" sz="2400" dirty="0">
                <a:latin typeface="Calibri" panose="020F0502020204030204" pitchFamily="34" charset="0"/>
              </a:rPr>
              <a:t>supervisors conducted 54 validation </a:t>
            </a:r>
            <a:r>
              <a:rPr lang="en-US" sz="2400" dirty="0" smtClean="0">
                <a:latin typeface="Calibri" panose="020F0502020204030204" pitchFamily="34" charset="0"/>
              </a:rPr>
              <a:t>trials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7962" y="5430672"/>
            <a:ext cx="5848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i="1" dirty="0" smtClean="0"/>
              <a:t>Created </a:t>
            </a:r>
            <a:r>
              <a:rPr lang="en-US" sz="2800" b="1" i="1" dirty="0"/>
              <a:t>for teachers by teachers</a:t>
            </a:r>
            <a:r>
              <a:rPr lang="en-US" sz="2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29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Changes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6D75-FA61-4051-A84B-65344F063C8F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50" y="1649710"/>
            <a:ext cx="8229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Reduction in number of ratings from 5 to 3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Synthesis of 36 elements into 11 criteria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Development of detailed descriptors and examples for each rating for all 11 criteria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Addition of a post-observation conference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Automation of parts of the process 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70" y="0"/>
            <a:ext cx="9138530" cy="78486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27292" t="28950" r="1667" b="5269"/>
          <a:stretch/>
        </p:blipFill>
        <p:spPr>
          <a:xfrm>
            <a:off x="2362200" y="2305050"/>
            <a:ext cx="6496050" cy="357187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9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3473" y="-123826"/>
            <a:ext cx="6137055" cy="8048625"/>
            <a:chOff x="1503473" y="-123826"/>
            <a:chExt cx="6137055" cy="80486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3"/>
            <a:stretch/>
          </p:blipFill>
          <p:spPr bwMode="auto">
            <a:xfrm>
              <a:off x="1503473" y="-123826"/>
              <a:ext cx="6137055" cy="804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486819" y="511175"/>
              <a:ext cx="1136650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86254" y="508000"/>
              <a:ext cx="1136650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86254" y="790575"/>
              <a:ext cx="1136650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473370" y="1248229"/>
            <a:ext cx="1103085" cy="3976908"/>
          </a:xfrm>
          <a:prstGeom prst="rect">
            <a:avLst/>
          </a:prstGeom>
          <a:solidFill>
            <a:srgbClr val="FFFF6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2756" y="5225137"/>
            <a:ext cx="6117772" cy="210457"/>
          </a:xfrm>
          <a:prstGeom prst="rect">
            <a:avLst/>
          </a:prstGeom>
          <a:solidFill>
            <a:srgbClr val="FFFF6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2821-C4B7-4692-BAA9-2E04069D31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8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10071</TotalTime>
  <Words>1670</Words>
  <Application>Microsoft Office PowerPoint</Application>
  <PresentationFormat>On-screen Show (4:3)</PresentationFormat>
  <Paragraphs>295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8_Default Design</vt:lpstr>
      <vt:lpstr>Instructor Performance Evaluation</vt:lpstr>
      <vt:lpstr> Agenda</vt:lpstr>
      <vt:lpstr>Overview of DLIELC – FY 17</vt:lpstr>
      <vt:lpstr>Background/History </vt:lpstr>
      <vt:lpstr>Road to the Rubric </vt:lpstr>
      <vt:lpstr> Participation </vt:lpstr>
      <vt:lpstr>Significant Changes </vt:lpstr>
      <vt:lpstr>PowerPoint Presentation</vt:lpstr>
      <vt:lpstr>PowerPoint Presentation</vt:lpstr>
      <vt:lpstr>Why a rubric? </vt:lpstr>
      <vt:lpstr>The Rubric in Use </vt:lpstr>
      <vt:lpstr>PowerPoint Presentation</vt:lpstr>
      <vt:lpstr>           Fulfilling Core Doc Duties = ‘Fully Successful’  </vt:lpstr>
      <vt:lpstr>Trends found in ‘Exemplary’  </vt:lpstr>
      <vt:lpstr>What determines a rating?</vt:lpstr>
      <vt:lpstr>  </vt:lpstr>
    </vt:vector>
  </TitlesOfParts>
  <Company>U.S.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Observation</dc:title>
  <dc:creator>1401888949C</dc:creator>
  <cp:lastModifiedBy>Admin</cp:lastModifiedBy>
  <cp:revision>446</cp:revision>
  <cp:lastPrinted>2017-09-29T15:28:29Z</cp:lastPrinted>
  <dcterms:created xsi:type="dcterms:W3CDTF">2016-07-26T18:12:13Z</dcterms:created>
  <dcterms:modified xsi:type="dcterms:W3CDTF">2017-09-29T15:51:07Z</dcterms:modified>
</cp:coreProperties>
</file>