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44"/>
  </p:notesMasterIdLst>
  <p:handoutMasterIdLst>
    <p:handoutMasterId r:id="rId45"/>
  </p:handoutMasterIdLst>
  <p:sldIdLst>
    <p:sldId id="433" r:id="rId3"/>
    <p:sldId id="441" r:id="rId4"/>
    <p:sldId id="435" r:id="rId5"/>
    <p:sldId id="442" r:id="rId6"/>
    <p:sldId id="410" r:id="rId7"/>
    <p:sldId id="363" r:id="rId8"/>
    <p:sldId id="401" r:id="rId9"/>
    <p:sldId id="362" r:id="rId10"/>
    <p:sldId id="397" r:id="rId11"/>
    <p:sldId id="398" r:id="rId12"/>
    <p:sldId id="389" r:id="rId13"/>
    <p:sldId id="402" r:id="rId14"/>
    <p:sldId id="349" r:id="rId15"/>
    <p:sldId id="320" r:id="rId16"/>
    <p:sldId id="321" r:id="rId17"/>
    <p:sldId id="322" r:id="rId18"/>
    <p:sldId id="323" r:id="rId19"/>
    <p:sldId id="324" r:id="rId20"/>
    <p:sldId id="378" r:id="rId21"/>
    <p:sldId id="447" r:id="rId22"/>
    <p:sldId id="448" r:id="rId23"/>
    <p:sldId id="449" r:id="rId24"/>
    <p:sldId id="451" r:id="rId25"/>
    <p:sldId id="328" r:id="rId26"/>
    <p:sldId id="377" r:id="rId27"/>
    <p:sldId id="376" r:id="rId28"/>
    <p:sldId id="375" r:id="rId29"/>
    <p:sldId id="374" r:id="rId30"/>
    <p:sldId id="373" r:id="rId31"/>
    <p:sldId id="372" r:id="rId32"/>
    <p:sldId id="339" r:id="rId33"/>
    <p:sldId id="383" r:id="rId34"/>
    <p:sldId id="411" r:id="rId35"/>
    <p:sldId id="400" r:id="rId36"/>
    <p:sldId id="438" r:id="rId37"/>
    <p:sldId id="431" r:id="rId38"/>
    <p:sldId id="430" r:id="rId39"/>
    <p:sldId id="436" r:id="rId40"/>
    <p:sldId id="440" r:id="rId41"/>
    <p:sldId id="446" r:id="rId42"/>
    <p:sldId id="450" r:id="rId4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C0C0"/>
    <a:srgbClr val="66FF66"/>
    <a:srgbClr val="FFFF00"/>
    <a:srgbClr val="FF0000"/>
    <a:srgbClr val="336600"/>
    <a:srgbClr val="FF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7"/>
    <p:restoredTop sz="94660"/>
  </p:normalViewPr>
  <p:slideViewPr>
    <p:cSldViewPr>
      <p:cViewPr varScale="1">
        <p:scale>
          <a:sx n="128" d="100"/>
          <a:sy n="128" d="100"/>
        </p:scale>
        <p:origin x="400"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44FCDAE-A01E-4EA4-9670-FA831A5914FF}" type="datetimeFigureOut">
              <a:rPr lang="en-US" smtClean="0"/>
              <a:t>11/18/24</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F273F68-9EE0-4BC4-BED8-C24C73EEDC39}" type="slidenum">
              <a:rPr lang="en-US" smtClean="0"/>
              <a:t>‹#›</a:t>
            </a:fld>
            <a:endParaRPr lang="en-US" dirty="0"/>
          </a:p>
        </p:txBody>
      </p:sp>
    </p:spTree>
    <p:extLst>
      <p:ext uri="{BB962C8B-B14F-4D97-AF65-F5344CB8AC3E}">
        <p14:creationId xmlns:p14="http://schemas.microsoft.com/office/powerpoint/2010/main" val="3679316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dirty="0"/>
          </a:p>
        </p:txBody>
      </p:sp>
      <p:sp>
        <p:nvSpPr>
          <p:cNvPr id="2969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dirty="0"/>
          </a:p>
        </p:txBody>
      </p:sp>
      <p:sp>
        <p:nvSpPr>
          <p:cNvPr id="542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dirty="0"/>
          </a:p>
        </p:txBody>
      </p:sp>
      <p:sp>
        <p:nvSpPr>
          <p:cNvPr id="2970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smtClean="0"/>
            </a:lvl1pPr>
          </a:lstStyle>
          <a:p>
            <a:pPr>
              <a:defRPr/>
            </a:pPr>
            <a:fld id="{8E8641A1-854C-4C73-90B5-D822A7A76390}" type="slidenum">
              <a:rPr lang="en-US"/>
              <a:pPr>
                <a:defRPr/>
              </a:pPr>
              <a:t>‹#›</a:t>
            </a:fld>
            <a:endParaRPr lang="en-US" dirty="0"/>
          </a:p>
        </p:txBody>
      </p:sp>
    </p:spTree>
    <p:extLst>
      <p:ext uri="{BB962C8B-B14F-4D97-AF65-F5344CB8AC3E}">
        <p14:creationId xmlns:p14="http://schemas.microsoft.com/office/powerpoint/2010/main" val="108315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06400" y="696913"/>
            <a:ext cx="6197600" cy="3486150"/>
          </a:xfrm>
          <a:ln/>
        </p:spPr>
      </p:sp>
      <p:sp>
        <p:nvSpPr>
          <p:cNvPr id="97283" name="Notes Placeholder 2"/>
          <p:cNvSpPr>
            <a:spLocks noGrp="1"/>
          </p:cNvSpPr>
          <p:nvPr>
            <p:ph type="body" idx="1"/>
          </p:nvPr>
        </p:nvSpPr>
        <p:spPr>
          <a:noFill/>
          <a:ln/>
        </p:spPr>
        <p:txBody>
          <a:bodyPr/>
          <a:lstStyle/>
          <a:p>
            <a:pPr>
              <a:spcBef>
                <a:spcPct val="0"/>
              </a:spcBef>
            </a:pPr>
            <a:endParaRPr lang="en-US" dirty="0"/>
          </a:p>
        </p:txBody>
      </p:sp>
      <p:sp>
        <p:nvSpPr>
          <p:cNvPr id="97284"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1281D80-189E-4E73-81E9-C6830CF09C4B}" type="slidenum">
              <a:rPr lang="en-US" sz="1200">
                <a:latin typeface="Calibri" pitchFamily="34" charset="0"/>
                <a:cs typeface="Arial" charset="0"/>
              </a:rPr>
              <a:pPr algn="r"/>
              <a:t>7</a:t>
            </a:fld>
            <a:endParaRPr lang="en-US" sz="1200" dirty="0">
              <a:latin typeface="Calibri" pitchFamily="34" charset="0"/>
              <a:cs typeface="Arial" charset="0"/>
            </a:endParaRPr>
          </a:p>
        </p:txBody>
      </p:sp>
    </p:spTree>
    <p:extLst>
      <p:ext uri="{BB962C8B-B14F-4D97-AF65-F5344CB8AC3E}">
        <p14:creationId xmlns:p14="http://schemas.microsoft.com/office/powerpoint/2010/main" val="385587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A04FEB78-7103-408E-8514-43B8A69D1951}" type="slidenum">
              <a:rPr lang="en-US" sz="1200"/>
              <a:pPr algn="r"/>
              <a:t>27</a:t>
            </a:fld>
            <a:endParaRPr lang="en-US" sz="1200" dirty="0"/>
          </a:p>
        </p:txBody>
      </p:sp>
      <p:sp>
        <p:nvSpPr>
          <p:cNvPr id="126979" name="Rectangle 2"/>
          <p:cNvSpPr>
            <a:spLocks noGrp="1" noRot="1" noChangeAspect="1" noChangeArrowheads="1" noTextEdit="1"/>
          </p:cNvSpPr>
          <p:nvPr>
            <p:ph type="sldImg"/>
          </p:nvPr>
        </p:nvSpPr>
        <p:spPr>
          <a:xfrm>
            <a:off x="406400" y="696913"/>
            <a:ext cx="6197600" cy="3486150"/>
          </a:xfrm>
          <a:ln/>
        </p:spPr>
      </p:sp>
      <p:sp>
        <p:nvSpPr>
          <p:cNvPr id="126980"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3241441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A2BA0BF-5F3B-4645-BD10-A3840992C699}" type="slidenum">
              <a:rPr lang="en-US" sz="1200"/>
              <a:pPr algn="r"/>
              <a:t>28</a:t>
            </a:fld>
            <a:endParaRPr lang="en-US" sz="1200" dirty="0"/>
          </a:p>
        </p:txBody>
      </p:sp>
      <p:sp>
        <p:nvSpPr>
          <p:cNvPr id="124931" name="Rectangle 2"/>
          <p:cNvSpPr>
            <a:spLocks noGrp="1" noRot="1" noChangeAspect="1" noChangeArrowheads="1" noTextEdit="1"/>
          </p:cNvSpPr>
          <p:nvPr>
            <p:ph type="sldImg"/>
          </p:nvPr>
        </p:nvSpPr>
        <p:spPr>
          <a:xfrm>
            <a:off x="406400" y="696913"/>
            <a:ext cx="6197600" cy="3486150"/>
          </a:xfrm>
          <a:ln/>
        </p:spPr>
      </p:sp>
      <p:sp>
        <p:nvSpPr>
          <p:cNvPr id="124932"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2375584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AEC1634C-8547-49DC-B528-4433E22F918D}" type="slidenum">
              <a:rPr lang="en-US" sz="1200"/>
              <a:pPr algn="r"/>
              <a:t>29</a:t>
            </a:fld>
            <a:endParaRPr lang="en-US" sz="1200" dirty="0"/>
          </a:p>
        </p:txBody>
      </p:sp>
      <p:sp>
        <p:nvSpPr>
          <p:cNvPr id="122883" name="Rectangle 2"/>
          <p:cNvSpPr>
            <a:spLocks noGrp="1" noRot="1" noChangeAspect="1" noChangeArrowheads="1" noTextEdit="1"/>
          </p:cNvSpPr>
          <p:nvPr>
            <p:ph type="sldImg"/>
          </p:nvPr>
        </p:nvSpPr>
        <p:spPr>
          <a:xfrm>
            <a:off x="406400" y="696913"/>
            <a:ext cx="6197600" cy="3486150"/>
          </a:xfrm>
          <a:ln/>
        </p:spPr>
      </p:sp>
      <p:sp>
        <p:nvSpPr>
          <p:cNvPr id="122884"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1693525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5C9FD928-6B27-45F2-865C-A7ED123B778A}" type="slidenum">
              <a:rPr lang="en-US" sz="1200"/>
              <a:pPr algn="r"/>
              <a:t>30</a:t>
            </a:fld>
            <a:endParaRPr lang="en-US" sz="1200" dirty="0"/>
          </a:p>
        </p:txBody>
      </p:sp>
      <p:sp>
        <p:nvSpPr>
          <p:cNvPr id="120835" name="Rectangle 2"/>
          <p:cNvSpPr>
            <a:spLocks noGrp="1" noRot="1" noChangeAspect="1" noChangeArrowheads="1" noTextEdit="1"/>
          </p:cNvSpPr>
          <p:nvPr>
            <p:ph type="sldImg"/>
          </p:nvPr>
        </p:nvSpPr>
        <p:spPr>
          <a:xfrm>
            <a:off x="406400" y="696913"/>
            <a:ext cx="6197600" cy="3486150"/>
          </a:xfrm>
          <a:ln/>
        </p:spPr>
      </p:sp>
      <p:sp>
        <p:nvSpPr>
          <p:cNvPr id="120836"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164410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7E79F16-54B7-469F-8A83-F7A9C1E37553}" type="slidenum">
              <a:rPr lang="en-US"/>
              <a:pPr/>
              <a:t>14</a:t>
            </a:fld>
            <a:endParaRPr lang="en-US" dirty="0"/>
          </a:p>
        </p:txBody>
      </p:sp>
      <p:sp>
        <p:nvSpPr>
          <p:cNvPr id="58371" name="Rectangle 2"/>
          <p:cNvSpPr>
            <a:spLocks noGrp="1" noRot="1" noChangeAspect="1" noChangeArrowheads="1" noTextEdit="1"/>
          </p:cNvSpPr>
          <p:nvPr>
            <p:ph type="sldImg"/>
          </p:nvPr>
        </p:nvSpPr>
        <p:spPr>
          <a:xfrm>
            <a:off x="406400" y="696913"/>
            <a:ext cx="6197600" cy="3486150"/>
          </a:xfrm>
          <a:ln/>
        </p:spPr>
      </p:sp>
      <p:sp>
        <p:nvSpPr>
          <p:cNvPr id="583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4857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1DD42B9-E030-4C42-A678-7E92D3592168}" type="slidenum">
              <a:rPr lang="en-US"/>
              <a:pPr/>
              <a:t>15</a:t>
            </a:fld>
            <a:endParaRPr lang="en-US" dirty="0"/>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30638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E3E3C0A-B167-406C-A2DE-94D013249461}" type="slidenum">
              <a:rPr lang="en-US"/>
              <a:pPr/>
              <a:t>16</a:t>
            </a:fld>
            <a:endParaRPr lang="en-US" dirty="0"/>
          </a:p>
        </p:txBody>
      </p:sp>
      <p:sp>
        <p:nvSpPr>
          <p:cNvPr id="60419" name="Rectangle 2"/>
          <p:cNvSpPr>
            <a:spLocks noGrp="1" noRot="1" noChangeAspect="1" noChangeArrowheads="1" noTextEdit="1"/>
          </p:cNvSpPr>
          <p:nvPr>
            <p:ph type="sldImg"/>
          </p:nvPr>
        </p:nvSpPr>
        <p:spPr>
          <a:xfrm>
            <a:off x="406400" y="696913"/>
            <a:ext cx="6197600" cy="3486150"/>
          </a:xfrm>
          <a:ln/>
        </p:spPr>
      </p:sp>
      <p:sp>
        <p:nvSpPr>
          <p:cNvPr id="604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7406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4D4A935-020F-4331-902C-F1B51D9AD4D9}" type="slidenum">
              <a:rPr lang="en-US"/>
              <a:pPr/>
              <a:t>17</a:t>
            </a:fld>
            <a:endParaRPr lang="en-US" dirty="0"/>
          </a:p>
        </p:txBody>
      </p:sp>
      <p:sp>
        <p:nvSpPr>
          <p:cNvPr id="61443" name="Rectangle 2"/>
          <p:cNvSpPr>
            <a:spLocks noGrp="1" noRot="1" noChangeAspect="1" noChangeArrowheads="1" noTextEdit="1"/>
          </p:cNvSpPr>
          <p:nvPr>
            <p:ph type="sldImg"/>
          </p:nvPr>
        </p:nvSpPr>
        <p:spPr>
          <a:xfrm>
            <a:off x="406400" y="696913"/>
            <a:ext cx="6197600" cy="3486150"/>
          </a:xfrm>
          <a:ln/>
        </p:spPr>
      </p:sp>
      <p:sp>
        <p:nvSpPr>
          <p:cNvPr id="614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668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9C63F54-59C3-4344-A5D3-0310A7480B2A}" type="slidenum">
              <a:rPr lang="en-US" sz="1200"/>
              <a:pPr algn="r"/>
              <a:t>19</a:t>
            </a:fld>
            <a:endParaRPr lang="en-US" sz="1200" dirty="0"/>
          </a:p>
        </p:txBody>
      </p:sp>
      <p:sp>
        <p:nvSpPr>
          <p:cNvPr id="135171" name="Rectangle 2"/>
          <p:cNvSpPr>
            <a:spLocks noGrp="1" noRot="1" noChangeAspect="1" noChangeArrowheads="1" noTextEdit="1"/>
          </p:cNvSpPr>
          <p:nvPr>
            <p:ph type="sldImg"/>
          </p:nvPr>
        </p:nvSpPr>
        <p:spPr>
          <a:xfrm>
            <a:off x="406400" y="696913"/>
            <a:ext cx="6197600" cy="3486150"/>
          </a:xfrm>
          <a:ln/>
        </p:spPr>
      </p:sp>
      <p:sp>
        <p:nvSpPr>
          <p:cNvPr id="135172"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256548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7185FB0-8028-48D0-873B-A5D34EBB7D7E}" type="slidenum">
              <a:rPr lang="en-US"/>
              <a:pPr/>
              <a:t>24</a:t>
            </a:fld>
            <a:endParaRPr lang="en-US" dirty="0"/>
          </a:p>
        </p:txBody>
      </p:sp>
      <p:sp>
        <p:nvSpPr>
          <p:cNvPr id="63491" name="Rectangle 2"/>
          <p:cNvSpPr>
            <a:spLocks noGrp="1" noRot="1" noChangeAspect="1" noChangeArrowheads="1" noTextEdit="1"/>
          </p:cNvSpPr>
          <p:nvPr>
            <p:ph type="sldImg"/>
          </p:nvPr>
        </p:nvSpPr>
        <p:spPr>
          <a:xfrm>
            <a:off x="406400" y="696913"/>
            <a:ext cx="6197600" cy="3486150"/>
          </a:xfrm>
          <a:ln/>
        </p:spPr>
      </p:sp>
      <p:sp>
        <p:nvSpPr>
          <p:cNvPr id="63492"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95058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6BD13F1-AC83-4085-8181-56A7AC6E7D31}" type="slidenum">
              <a:rPr lang="en-US" sz="1200"/>
              <a:pPr algn="r"/>
              <a:t>25</a:t>
            </a:fld>
            <a:endParaRPr lang="en-US" sz="1200" dirty="0"/>
          </a:p>
        </p:txBody>
      </p:sp>
      <p:sp>
        <p:nvSpPr>
          <p:cNvPr id="131075" name="Rectangle 2"/>
          <p:cNvSpPr>
            <a:spLocks noGrp="1" noRot="1" noChangeAspect="1" noChangeArrowheads="1" noTextEdit="1"/>
          </p:cNvSpPr>
          <p:nvPr>
            <p:ph type="sldImg"/>
          </p:nvPr>
        </p:nvSpPr>
        <p:spPr>
          <a:xfrm>
            <a:off x="406400" y="696913"/>
            <a:ext cx="6197600" cy="3486150"/>
          </a:xfrm>
          <a:ln/>
        </p:spPr>
      </p:sp>
      <p:sp>
        <p:nvSpPr>
          <p:cNvPr id="131076"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419084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E3F1ED70-0AF5-4B79-B212-EA8AA2EC3129}" type="slidenum">
              <a:rPr lang="en-US" sz="1200"/>
              <a:pPr algn="r"/>
              <a:t>26</a:t>
            </a:fld>
            <a:endParaRPr lang="en-US" sz="1200" dirty="0"/>
          </a:p>
        </p:txBody>
      </p:sp>
      <p:sp>
        <p:nvSpPr>
          <p:cNvPr id="129027" name="Rectangle 2"/>
          <p:cNvSpPr>
            <a:spLocks noGrp="1" noRot="1" noChangeAspect="1" noChangeArrowheads="1" noTextEdit="1"/>
          </p:cNvSpPr>
          <p:nvPr>
            <p:ph type="sldImg"/>
          </p:nvPr>
        </p:nvSpPr>
        <p:spPr>
          <a:xfrm>
            <a:off x="406400" y="696913"/>
            <a:ext cx="6197600" cy="3486150"/>
          </a:xfrm>
          <a:ln/>
        </p:spPr>
      </p:sp>
      <p:sp>
        <p:nvSpPr>
          <p:cNvPr id="129028" name="Rectangle 3"/>
          <p:cNvSpPr>
            <a:spLocks noGrp="1" noChangeArrowheads="1"/>
          </p:cNvSpPr>
          <p:nvPr>
            <p:ph type="body" idx="1"/>
          </p:nvPr>
        </p:nvSpPr>
        <p:spPr>
          <a:xfrm>
            <a:off x="934720" y="4415790"/>
            <a:ext cx="5140960" cy="4183380"/>
          </a:xfrm>
          <a:noFill/>
          <a:ln/>
        </p:spPr>
        <p:txBody>
          <a:bodyPr/>
          <a:lstStyle/>
          <a:p>
            <a:pPr eaLnBrk="1" hangingPunct="1"/>
            <a:endParaRPr lang="en-US" dirty="0"/>
          </a:p>
        </p:txBody>
      </p:sp>
    </p:spTree>
    <p:extLst>
      <p:ext uri="{BB962C8B-B14F-4D97-AF65-F5344CB8AC3E}">
        <p14:creationId xmlns:p14="http://schemas.microsoft.com/office/powerpoint/2010/main" val="171303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0D5DF67-DD92-46FB-946F-FA0661EF807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CE12F79-F103-4515-A311-D2B356B303C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FC490D-2391-4F22-8449-CF8055C9A5A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2593E31-FAD6-43B7-AF52-DA164902BA80}"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5886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09063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45260512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5449159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1138743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3019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3737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E1F6848-8B68-45B1-8EF3-748FBC140E0C}"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0992233"/>
      </p:ext>
    </p:extLst>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63419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62672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8149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DC81D6D-18D2-4F7E-A12F-B2A4E0C160F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291ED28-AFEE-4874-BCA4-1D820AF25DC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2831D2B-5E52-4994-8DC0-27EB91276FF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9FF8BA1-BE3A-4D5A-A310-D1E4D34E833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8C10D4C-10AA-466C-8E86-157D35745FB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A34EC8B-8CA8-4309-ACC8-9807563CA4E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2F23722-36BA-49F8-A857-AEBCA307E47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3686D79-AFDC-4026-B79A-2774F3366DA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a:defRPr/>
            </a:pPr>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a:defRPr/>
            </a:pPr>
            <a:fld id="{33686D79-AFDC-4026-B79A-2774F3366DA7}" type="slidenum">
              <a:rPr lang="en-US" smtClean="0"/>
              <a:pPr>
                <a:defRPr/>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439522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7" pos="1056" userDrawn="1">
          <p15:clr>
            <a:srgbClr val="F26B43"/>
          </p15:clr>
        </p15:guide>
        <p15:guide id="8" pos="9600" userDrawn="1">
          <p15:clr>
            <a:srgbClr val="F26B43"/>
          </p15:clr>
        </p15:guide>
        <p15:guide id="9" orient="horz" pos="4008" userDrawn="1">
          <p15:clr>
            <a:srgbClr val="F26B43"/>
          </p15:clr>
        </p15:guide>
        <p15:guide id="10" orient="horz" pos="1440" userDrawn="1">
          <p15:clr>
            <a:srgbClr val="F26B43"/>
          </p15:clr>
        </p15:guide>
        <p15:guide id="11" orient="horz" pos="3720" userDrawn="1">
          <p15:clr>
            <a:srgbClr val="F26B43"/>
          </p15:clr>
        </p15:guide>
        <p15:guide id="12"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130426"/>
            <a:ext cx="8229600" cy="1470025"/>
          </a:xfrm>
        </p:spPr>
        <p:txBody>
          <a:bodyPr/>
          <a:lstStyle/>
          <a:p>
            <a:r>
              <a:rPr lang="en-US" dirty="0"/>
              <a:t>BAT2:  An Overview:</a:t>
            </a:r>
            <a:br>
              <a:rPr lang="en-US" dirty="0"/>
            </a:br>
            <a:r>
              <a:rPr lang="en-US" dirty="0"/>
              <a:t>What has happened since 2003 </a:t>
            </a:r>
          </a:p>
        </p:txBody>
      </p:sp>
      <p:sp>
        <p:nvSpPr>
          <p:cNvPr id="3" name="Subtitle 2">
            <a:extLst>
              <a:ext uri="{FF2B5EF4-FFF2-40B4-BE49-F238E27FC236}">
                <a16:creationId xmlns:a16="http://schemas.microsoft.com/office/drawing/2014/main" id="{47BE0259-CA4A-4BA8-A143-3D8F35AC6B01}"/>
              </a:ext>
            </a:extLst>
          </p:cNvPr>
          <p:cNvSpPr>
            <a:spLocks noGrp="1"/>
          </p:cNvSpPr>
          <p:nvPr>
            <p:ph type="subTitle" idx="1"/>
          </p:nvPr>
        </p:nvSpPr>
        <p:spPr>
          <a:xfrm>
            <a:off x="2895600" y="3810000"/>
            <a:ext cx="6400800" cy="2362200"/>
          </a:xfrm>
        </p:spPr>
        <p:txBody>
          <a:bodyPr/>
          <a:lstStyle/>
          <a:p>
            <a:r>
              <a:rPr lang="en-US" sz="2400" dirty="0"/>
              <a:t>Ray Clifford</a:t>
            </a:r>
          </a:p>
          <a:p>
            <a:r>
              <a:rPr lang="en-US" sz="2400" dirty="0"/>
              <a:t>STANAG 6001 Testing Workshop</a:t>
            </a:r>
          </a:p>
          <a:p>
            <a:r>
              <a:rPr lang="en-US" sz="2400" dirty="0"/>
              <a:t>3-5 September 2019</a:t>
            </a:r>
          </a:p>
          <a:p>
            <a:r>
              <a:rPr lang="en-US" sz="2400" dirty="0"/>
              <a:t>in Tours, France</a:t>
            </a:r>
          </a:p>
        </p:txBody>
      </p:sp>
      <p:sp>
        <p:nvSpPr>
          <p:cNvPr id="4" name="Slide Number Placeholder 3"/>
          <p:cNvSpPr>
            <a:spLocks noGrp="1"/>
          </p:cNvSpPr>
          <p:nvPr>
            <p:ph type="sldNum" sz="quarter" idx="12"/>
          </p:nvPr>
        </p:nvSpPr>
        <p:spPr/>
        <p:txBody>
          <a:bodyPr/>
          <a:lstStyle/>
          <a:p>
            <a:pPr>
              <a:defRPr/>
            </a:pPr>
            <a:fld id="{80D5DF67-DD92-46FB-946F-FA0661EF807C}" type="slidenum">
              <a:rPr lang="en-US" smtClean="0"/>
              <a:pPr>
                <a:defRPr/>
              </a:pPr>
              <a:t>1</a:t>
            </a:fld>
            <a:endParaRPr lang="en-US" dirty="0"/>
          </a:p>
        </p:txBody>
      </p:sp>
    </p:spTree>
    <p:extLst>
      <p:ext uri="{BB962C8B-B14F-4D97-AF65-F5344CB8AC3E}">
        <p14:creationId xmlns:p14="http://schemas.microsoft.com/office/powerpoint/2010/main" val="4187729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z="3600" dirty="0"/>
              <a:t>who were able to get ahead,…</a:t>
            </a:r>
          </a:p>
        </p:txBody>
      </p:sp>
      <p:pic>
        <p:nvPicPr>
          <p:cNvPr id="160771" name="Picture 3" descr="Rome, a chance to get ahead"/>
          <p:cNvPicPr>
            <a:picLocks noChangeAspect="1" noChangeArrowheads="1"/>
          </p:cNvPicPr>
          <p:nvPr/>
        </p:nvPicPr>
        <p:blipFill>
          <a:blip r:embed="rId2"/>
          <a:srcRect l="34375" t="11719" r="15625" b="63281"/>
          <a:stretch>
            <a:fillRect/>
          </a:stretch>
        </p:blipFill>
        <p:spPr bwMode="auto">
          <a:xfrm>
            <a:off x="2438400" y="1371600"/>
            <a:ext cx="7316788" cy="4878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7E1F6848-8B68-45B1-8EF3-748FBC140E0C}" type="slidenum">
              <a:rPr lang="en-US" smtClean="0"/>
              <a:pPr>
                <a:defRPr/>
              </a:pPr>
              <a:t>10</a:t>
            </a:fld>
            <a:endParaRPr lang="en-US" dirty="0"/>
          </a:p>
        </p:txBody>
      </p:sp>
    </p:spTree>
    <p:extLst>
      <p:ext uri="{BB962C8B-B14F-4D97-AF65-F5344CB8AC3E}">
        <p14:creationId xmlns:p14="http://schemas.microsoft.com/office/powerpoint/2010/main" val="351368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p:txBody>
          <a:bodyPr/>
          <a:lstStyle/>
          <a:p>
            <a:pPr eaLnBrk="1" hangingPunct="1"/>
            <a:r>
              <a:rPr lang="en-US" dirty="0"/>
              <a:t>and they were not afraid to innovate!</a:t>
            </a:r>
          </a:p>
        </p:txBody>
      </p:sp>
      <p:sp>
        <p:nvSpPr>
          <p:cNvPr id="149507" name="Rectangle 3"/>
          <p:cNvSpPr>
            <a:spLocks noGrp="1" noChangeArrowheads="1"/>
          </p:cNvSpPr>
          <p:nvPr>
            <p:ph type="body" idx="4294967295"/>
          </p:nvPr>
        </p:nvSpPr>
        <p:spPr>
          <a:xfrm>
            <a:off x="1752600" y="1417639"/>
            <a:ext cx="8686800" cy="4784725"/>
          </a:xfrm>
        </p:spPr>
        <p:txBody>
          <a:bodyPr/>
          <a:lstStyle/>
          <a:p>
            <a:pPr eaLnBrk="1" hangingPunct="1">
              <a:lnSpc>
                <a:spcPct val="90000"/>
              </a:lnSpc>
            </a:pPr>
            <a:r>
              <a:rPr lang="en-US" sz="3600" dirty="0"/>
              <a:t>BAT used a fully integrated, criterion-referenced model that would:</a:t>
            </a:r>
          </a:p>
          <a:p>
            <a:pPr lvl="1" eaLnBrk="1" hangingPunct="1">
              <a:lnSpc>
                <a:spcPct val="90000"/>
              </a:lnSpc>
            </a:pPr>
            <a:r>
              <a:rPr lang="en-US" sz="3200" dirty="0"/>
              <a:t> Be applied across all of the BAT design, development, and scoring activities.</a:t>
            </a:r>
          </a:p>
          <a:p>
            <a:pPr lvl="1" eaLnBrk="1" hangingPunct="1">
              <a:lnSpc>
                <a:spcPct val="90000"/>
              </a:lnSpc>
            </a:pPr>
            <a:r>
              <a:rPr lang="en-US" sz="3200" dirty="0"/>
              <a:t>Allow direct application of the STANAG 6001 Proficiency Scales </a:t>
            </a:r>
          </a:p>
          <a:p>
            <a:pPr lvl="1" eaLnBrk="1" hangingPunct="1">
              <a:lnSpc>
                <a:spcPct val="90000"/>
              </a:lnSpc>
            </a:pPr>
            <a:r>
              <a:rPr lang="en-US" sz="3200" dirty="0"/>
              <a:t>Demonstrate construct validity without the need for a large number of test takers.</a:t>
            </a:r>
          </a:p>
          <a:p>
            <a:pPr lvl="1" eaLnBrk="1" hangingPunct="1">
              <a:lnSpc>
                <a:spcPct val="90000"/>
              </a:lnSpc>
            </a:pPr>
            <a:endParaRPr lang="en-US" sz="3200" dirty="0"/>
          </a:p>
        </p:txBody>
      </p:sp>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11</a:t>
            </a:fld>
            <a:endParaRPr lang="en-US" dirty="0"/>
          </a:p>
        </p:txBody>
      </p:sp>
    </p:spTree>
    <p:extLst>
      <p:ext uri="{BB962C8B-B14F-4D97-AF65-F5344CB8AC3E}">
        <p14:creationId xmlns:p14="http://schemas.microsoft.com/office/powerpoint/2010/main" val="335426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401762"/>
          </a:xfrm>
        </p:spPr>
        <p:txBody>
          <a:bodyPr/>
          <a:lstStyle/>
          <a:p>
            <a:r>
              <a:rPr lang="en-US" sz="3200" dirty="0">
                <a:solidFill>
                  <a:schemeClr val="tx1"/>
                </a:solidFill>
              </a:rPr>
              <a:t>As pointed out by Richard Luecht*</a:t>
            </a:r>
            <a:br>
              <a:rPr lang="en-US" sz="3200" dirty="0">
                <a:solidFill>
                  <a:schemeClr val="tx1"/>
                </a:solidFill>
              </a:rPr>
            </a:br>
            <a:r>
              <a:rPr lang="en-US" sz="3200" dirty="0">
                <a:solidFill>
                  <a:schemeClr val="tx1"/>
                </a:solidFill>
              </a:rPr>
              <a:t>(a c</a:t>
            </a:r>
            <a:r>
              <a:rPr lang="en-US" sz="2800" dirty="0">
                <a:solidFill>
                  <a:schemeClr val="tx1"/>
                </a:solidFill>
              </a:rPr>
              <a:t>ognitive psychologist at the</a:t>
            </a:r>
            <a:br>
              <a:rPr lang="en-US" sz="2800" dirty="0">
                <a:solidFill>
                  <a:schemeClr val="tx1"/>
                </a:solidFill>
              </a:rPr>
            </a:br>
            <a:r>
              <a:rPr lang="en-US" sz="2800" dirty="0">
                <a:solidFill>
                  <a:schemeClr val="tx1"/>
                </a:solidFill>
              </a:rPr>
              <a:t>University of North Carolina at Greensboro)</a:t>
            </a:r>
          </a:p>
        </p:txBody>
      </p:sp>
      <p:sp>
        <p:nvSpPr>
          <p:cNvPr id="3" name="Content Placeholder 2"/>
          <p:cNvSpPr>
            <a:spLocks noGrp="1"/>
          </p:cNvSpPr>
          <p:nvPr>
            <p:ph idx="1"/>
          </p:nvPr>
        </p:nvSpPr>
        <p:spPr>
          <a:xfrm>
            <a:off x="1981200" y="1676400"/>
            <a:ext cx="8229600" cy="4953000"/>
          </a:xfrm>
        </p:spPr>
        <p:txBody>
          <a:bodyPr>
            <a:noAutofit/>
          </a:bodyPr>
          <a:lstStyle/>
          <a:p>
            <a:r>
              <a:rPr lang="en-US" sz="2800" dirty="0"/>
              <a:t>“… establishing the necessary links between constructs and test scores is, fundamentally, a design problem that requires careful alignment of potentially [usually] incongruent models.”</a:t>
            </a:r>
          </a:p>
          <a:p>
            <a:r>
              <a:rPr lang="en-US" sz="2800" dirty="0"/>
              <a:t>“Three of these models are:</a:t>
            </a:r>
          </a:p>
          <a:p>
            <a:pPr lvl="1"/>
            <a:r>
              <a:rPr lang="en-US" dirty="0"/>
              <a:t>(1) the theoretical </a:t>
            </a:r>
            <a:r>
              <a:rPr lang="en-US" dirty="0">
                <a:solidFill>
                  <a:srgbClr val="FF0000"/>
                </a:solidFill>
              </a:rPr>
              <a:t>construct</a:t>
            </a:r>
            <a:r>
              <a:rPr lang="en-US" dirty="0"/>
              <a:t> model,</a:t>
            </a:r>
          </a:p>
          <a:p>
            <a:pPr lvl="1"/>
            <a:r>
              <a:rPr lang="en-US" dirty="0"/>
              <a:t>(2) the test </a:t>
            </a:r>
            <a:r>
              <a:rPr lang="en-US" dirty="0">
                <a:solidFill>
                  <a:srgbClr val="FF0000"/>
                </a:solidFill>
              </a:rPr>
              <a:t>development</a:t>
            </a:r>
            <a:r>
              <a:rPr lang="en-US" dirty="0"/>
              <a:t> model,</a:t>
            </a:r>
          </a:p>
          <a:p>
            <a:pPr lvl="1"/>
            <a:r>
              <a:rPr lang="en-US" dirty="0"/>
              <a:t>(3) the psychometric </a:t>
            </a:r>
            <a:r>
              <a:rPr lang="en-US" dirty="0">
                <a:solidFill>
                  <a:srgbClr val="FF0000"/>
                </a:solidFill>
              </a:rPr>
              <a:t>scoring</a:t>
            </a:r>
            <a:r>
              <a:rPr lang="en-US" dirty="0"/>
              <a:t> model.”</a:t>
            </a:r>
          </a:p>
          <a:p>
            <a:pPr marL="57150" indent="0">
              <a:buNone/>
            </a:pPr>
            <a:endParaRPr lang="en-US" sz="2000" dirty="0"/>
          </a:p>
          <a:p>
            <a:pPr marL="57150" indent="0">
              <a:buNone/>
            </a:pPr>
            <a:r>
              <a:rPr lang="en-US" sz="2000" dirty="0"/>
              <a:t>* “Multistage Complexity in Language Proficiency Assessment, </a:t>
            </a:r>
            <a:r>
              <a:rPr lang="en-US" sz="2000" i="1" dirty="0"/>
              <a:t>Foreign Language Annals</a:t>
            </a:r>
            <a:r>
              <a:rPr lang="en-US" sz="2000" dirty="0"/>
              <a:t>, Vo. 36, No. 4, p. 527  (2003)</a:t>
            </a:r>
          </a:p>
        </p:txBody>
      </p:sp>
      <p:sp>
        <p:nvSpPr>
          <p:cNvPr id="4" name="Slide Number Placeholder 3"/>
          <p:cNvSpPr>
            <a:spLocks noGrp="1"/>
          </p:cNvSpPr>
          <p:nvPr>
            <p:ph type="sldNum" sz="quarter" idx="12"/>
          </p:nvPr>
        </p:nvSpPr>
        <p:spPr/>
        <p:txBody>
          <a:bodyPr/>
          <a:lstStyle/>
          <a:p>
            <a:pPr>
              <a:defRPr/>
            </a:pPr>
            <a:fld id="{7E1F6848-8B68-45B1-8EF3-748FBC140E0C}" type="slidenum">
              <a:rPr lang="en-US" smtClean="0"/>
              <a:pPr>
                <a:defRPr/>
              </a:pPr>
              <a:t>12</a:t>
            </a:fld>
            <a:endParaRPr lang="en-US" dirty="0"/>
          </a:p>
        </p:txBody>
      </p:sp>
    </p:spTree>
    <p:extLst>
      <p:ext uri="{BB962C8B-B14F-4D97-AF65-F5344CB8AC3E}">
        <p14:creationId xmlns:p14="http://schemas.microsoft.com/office/powerpoint/2010/main" val="4105432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981200" y="2514600"/>
            <a:ext cx="8229600" cy="3505200"/>
          </a:xfrm>
        </p:spPr>
        <p:txBody>
          <a:bodyPr/>
          <a:lstStyle/>
          <a:p>
            <a:pPr eaLnBrk="1" hangingPunct="1">
              <a:lnSpc>
                <a:spcPct val="90000"/>
              </a:lnSpc>
              <a:buFontTx/>
              <a:buNone/>
            </a:pPr>
            <a:r>
              <a:rPr lang="en-US" sz="4800" dirty="0"/>
              <a:t> 	Using a CR approach </a:t>
            </a:r>
            <a:r>
              <a:rPr lang="en-US" sz="4400" dirty="0"/>
              <a:t>solves a scoring problem that arises whenever one  tests Reading and Listening proficiency. </a:t>
            </a:r>
          </a:p>
        </p:txBody>
      </p:sp>
      <p:sp>
        <p:nvSpPr>
          <p:cNvPr id="2" name="Slide Number Placeholder 1"/>
          <p:cNvSpPr>
            <a:spLocks noGrp="1"/>
          </p:cNvSpPr>
          <p:nvPr>
            <p:ph type="sldNum" sz="quarter" idx="12"/>
          </p:nvPr>
        </p:nvSpPr>
        <p:spPr/>
        <p:txBody>
          <a:bodyPr/>
          <a:lstStyle/>
          <a:p>
            <a:pPr>
              <a:defRPr/>
            </a:pPr>
            <a:fld id="{7E1F6848-8B68-45B1-8EF3-748FBC140E0C}" type="slidenum">
              <a:rPr lang="en-US" smtClean="0"/>
              <a:pPr>
                <a:defRPr/>
              </a:pPr>
              <a:t>13</a:t>
            </a:fld>
            <a:endParaRPr lang="en-US" dirty="0"/>
          </a:p>
        </p:txBody>
      </p:sp>
    </p:spTree>
    <p:extLst>
      <p:ext uri="{BB962C8B-B14F-4D97-AF65-F5344CB8AC3E}">
        <p14:creationId xmlns:p14="http://schemas.microsoft.com/office/powerpoint/2010/main" val="82794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4000" dirty="0"/>
              <a:t>A Traditional Method</a:t>
            </a:r>
            <a:br>
              <a:rPr lang="en-US" sz="4000" dirty="0"/>
            </a:br>
            <a:r>
              <a:rPr lang="en-US" sz="4000" dirty="0"/>
              <a:t>Of Setting Cut Scores</a:t>
            </a:r>
          </a:p>
        </p:txBody>
      </p:sp>
      <p:graphicFrame>
        <p:nvGraphicFramePr>
          <p:cNvPr id="89091" name="Group 3"/>
          <p:cNvGraphicFramePr>
            <a:graphicFrameLocks noGrp="1"/>
          </p:cNvGraphicFramePr>
          <p:nvPr>
            <p:ph type="tbl" idx="1"/>
          </p:nvPr>
        </p:nvGraphicFramePr>
        <p:xfrm>
          <a:off x="2743200" y="1600201"/>
          <a:ext cx="1219200" cy="4525967"/>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100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cap="flat">
                      <a:noFill/>
                    </a:lnT>
                    <a:lnB>
                      <a:noFill/>
                    </a:lnB>
                    <a:lnTlToBr>
                      <a:noFill/>
                    </a:lnTlToBr>
                    <a:lnBlToTr>
                      <a:noFill/>
                    </a:lnBlToTr>
                    <a:solidFill>
                      <a:srgbClr val="0000FF"/>
                    </a:solidFill>
                  </a:tcPr>
                </a:tc>
                <a:extLst>
                  <a:ext uri="{0D108BD9-81ED-4DB2-BD59-A6C34878D82A}">
                    <a16:rowId xmlns:a16="http://schemas.microsoft.com/office/drawing/2014/main" val="10000"/>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1"/>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2"/>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3"/>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4"/>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50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5"/>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6"/>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7"/>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8"/>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9"/>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solidFill>
                      <a:srgbClr val="0000FF"/>
                    </a:solidFill>
                  </a:tcPr>
                </a:tc>
                <a:extLst>
                  <a:ext uri="{0D108BD9-81ED-4DB2-BD59-A6C34878D82A}">
                    <a16:rowId xmlns:a16="http://schemas.microsoft.com/office/drawing/2014/main" val="10010"/>
                  </a:ext>
                </a:extLst>
              </a:tr>
            </a:tbl>
          </a:graphicData>
        </a:graphic>
      </p:graphicFrame>
      <p:sp>
        <p:nvSpPr>
          <p:cNvPr id="23579" name="Oval 31"/>
          <p:cNvSpPr>
            <a:spLocks noChangeArrowheads="1"/>
          </p:cNvSpPr>
          <p:nvPr/>
        </p:nvSpPr>
        <p:spPr bwMode="auto">
          <a:xfrm>
            <a:off x="5695949" y="1600200"/>
            <a:ext cx="857251" cy="16002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3</a:t>
            </a:r>
            <a:br>
              <a:rPr lang="en-US" sz="1000" dirty="0">
                <a:cs typeface="Arial" charset="0"/>
              </a:rPr>
            </a:br>
            <a:r>
              <a:rPr lang="en-US" sz="1000" dirty="0">
                <a:cs typeface="Arial" charset="0"/>
              </a:rPr>
              <a:t>Group</a:t>
            </a:r>
            <a:endParaRPr lang="en-US" dirty="0">
              <a:cs typeface="Arial" charset="0"/>
            </a:endParaRPr>
          </a:p>
        </p:txBody>
      </p:sp>
      <p:sp>
        <p:nvSpPr>
          <p:cNvPr id="23580" name="Oval 32"/>
          <p:cNvSpPr>
            <a:spLocks noChangeArrowheads="1"/>
          </p:cNvSpPr>
          <p:nvPr/>
        </p:nvSpPr>
        <p:spPr bwMode="auto">
          <a:xfrm>
            <a:off x="5791200" y="3200400"/>
            <a:ext cx="762000" cy="15240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2</a:t>
            </a:r>
            <a:br>
              <a:rPr lang="en-US" sz="1000" dirty="0">
                <a:cs typeface="Arial" charset="0"/>
              </a:rPr>
            </a:br>
            <a:r>
              <a:rPr lang="en-US" sz="1000" dirty="0">
                <a:cs typeface="Arial" charset="0"/>
              </a:rPr>
              <a:t>Group</a:t>
            </a:r>
            <a:endParaRPr lang="en-US" dirty="0">
              <a:cs typeface="Arial" charset="0"/>
            </a:endParaRPr>
          </a:p>
        </p:txBody>
      </p:sp>
      <p:sp>
        <p:nvSpPr>
          <p:cNvPr id="23581" name="Oval 33"/>
          <p:cNvSpPr>
            <a:spLocks noChangeArrowheads="1"/>
          </p:cNvSpPr>
          <p:nvPr/>
        </p:nvSpPr>
        <p:spPr bwMode="auto">
          <a:xfrm>
            <a:off x="5800726" y="4800600"/>
            <a:ext cx="828675" cy="12192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1</a:t>
            </a:r>
            <a:br>
              <a:rPr lang="en-US" sz="1000" dirty="0">
                <a:cs typeface="Arial" charset="0"/>
              </a:rPr>
            </a:br>
            <a:r>
              <a:rPr lang="en-US" sz="1000" dirty="0">
                <a:cs typeface="Arial" charset="0"/>
              </a:rPr>
              <a:t>Group</a:t>
            </a:r>
            <a:endParaRPr lang="en-US" dirty="0">
              <a:cs typeface="Arial" charset="0"/>
            </a:endParaRPr>
          </a:p>
        </p:txBody>
      </p:sp>
      <p:sp>
        <p:nvSpPr>
          <p:cNvPr id="23582" name="Rectangle 34"/>
          <p:cNvSpPr>
            <a:spLocks noChangeArrowheads="1"/>
          </p:cNvSpPr>
          <p:nvPr/>
        </p:nvSpPr>
        <p:spPr bwMode="auto">
          <a:xfrm>
            <a:off x="5772150" y="65088"/>
            <a:ext cx="184731" cy="369332"/>
          </a:xfrm>
          <a:prstGeom prst="rect">
            <a:avLst/>
          </a:prstGeom>
          <a:noFill/>
          <a:ln w="9525">
            <a:noFill/>
            <a:miter lim="800000"/>
            <a:headEnd/>
            <a:tailEnd/>
          </a:ln>
        </p:spPr>
        <p:txBody>
          <a:bodyPr wrap="none">
            <a:spAutoFit/>
          </a:bodyPr>
          <a:lstStyle/>
          <a:p>
            <a:endParaRPr lang="en-US" dirty="0"/>
          </a:p>
        </p:txBody>
      </p:sp>
      <p:sp>
        <p:nvSpPr>
          <p:cNvPr id="23585" name="Text Box 41"/>
          <p:cNvSpPr txBox="1">
            <a:spLocks noChangeArrowheads="1"/>
          </p:cNvSpPr>
          <p:nvPr/>
        </p:nvSpPr>
        <p:spPr bwMode="auto">
          <a:xfrm>
            <a:off x="2367261" y="3048001"/>
            <a:ext cx="461665" cy="92398"/>
          </a:xfrm>
          <a:prstGeom prst="rect">
            <a:avLst/>
          </a:prstGeom>
          <a:noFill/>
          <a:ln w="9525">
            <a:noFill/>
            <a:miter lim="800000"/>
            <a:headEnd/>
            <a:tailEnd/>
          </a:ln>
        </p:spPr>
        <p:txBody>
          <a:bodyPr vert="eaVert" wrap="none">
            <a:spAutoFit/>
          </a:bodyPr>
          <a:lstStyle/>
          <a:p>
            <a:endParaRPr lang="en-US" dirty="0">
              <a:cs typeface="Arial" charset="0"/>
            </a:endParaRPr>
          </a:p>
        </p:txBody>
      </p:sp>
      <p:sp>
        <p:nvSpPr>
          <p:cNvPr id="23586" name="Text Box 42"/>
          <p:cNvSpPr txBox="1">
            <a:spLocks noChangeArrowheads="1"/>
          </p:cNvSpPr>
          <p:nvPr/>
        </p:nvSpPr>
        <p:spPr bwMode="auto">
          <a:xfrm rot="10800000">
            <a:off x="2460775" y="2551114"/>
            <a:ext cx="461665" cy="2270125"/>
          </a:xfrm>
          <a:prstGeom prst="rect">
            <a:avLst/>
          </a:prstGeom>
          <a:noFill/>
          <a:ln w="9525">
            <a:noFill/>
            <a:miter lim="800000"/>
            <a:headEnd/>
            <a:tailEnd/>
          </a:ln>
        </p:spPr>
        <p:txBody>
          <a:bodyPr vert="eaVert">
            <a:spAutoFit/>
          </a:bodyPr>
          <a:lstStyle/>
          <a:p>
            <a:r>
              <a:rPr lang="en-US" dirty="0">
                <a:cs typeface="Arial" charset="0"/>
              </a:rPr>
              <a:t>Test to be calibrated</a:t>
            </a:r>
          </a:p>
        </p:txBody>
      </p:sp>
      <p:sp>
        <p:nvSpPr>
          <p:cNvPr id="23587" name="Text Box 43"/>
          <p:cNvSpPr txBox="1">
            <a:spLocks noChangeArrowheads="1"/>
          </p:cNvSpPr>
          <p:nvPr/>
        </p:nvSpPr>
        <p:spPr bwMode="auto">
          <a:xfrm rot="10800000">
            <a:off x="7169300" y="2148120"/>
            <a:ext cx="461665" cy="2644314"/>
          </a:xfrm>
          <a:prstGeom prst="rect">
            <a:avLst/>
          </a:prstGeom>
          <a:noFill/>
          <a:ln w="9525">
            <a:noFill/>
            <a:miter lim="800000"/>
            <a:headEnd/>
            <a:tailEnd/>
          </a:ln>
        </p:spPr>
        <p:txBody>
          <a:bodyPr vert="eaVert" wrap="none">
            <a:spAutoFit/>
          </a:bodyPr>
          <a:lstStyle/>
          <a:p>
            <a:r>
              <a:rPr lang="en-US" dirty="0">
                <a:cs typeface="Arial" charset="0"/>
              </a:rPr>
              <a:t>Groups of ”known” ability</a:t>
            </a:r>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14</a:t>
            </a:fld>
            <a:endParaRPr lang="en-US" dirty="0"/>
          </a:p>
        </p:txBody>
      </p:sp>
    </p:spTree>
    <p:extLst>
      <p:ext uri="{BB962C8B-B14F-4D97-AF65-F5344CB8AC3E}">
        <p14:creationId xmlns:p14="http://schemas.microsoft.com/office/powerpoint/2010/main" val="3473574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4000" dirty="0"/>
              <a:t>The Results One Hopes For:</a:t>
            </a:r>
          </a:p>
        </p:txBody>
      </p:sp>
      <p:graphicFrame>
        <p:nvGraphicFramePr>
          <p:cNvPr id="91139" name="Group 3"/>
          <p:cNvGraphicFramePr>
            <a:graphicFrameLocks noGrp="1"/>
          </p:cNvGraphicFramePr>
          <p:nvPr>
            <p:ph type="tbl" idx="1"/>
          </p:nvPr>
        </p:nvGraphicFramePr>
        <p:xfrm>
          <a:off x="2743200" y="1600201"/>
          <a:ext cx="1219200" cy="4494217"/>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100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cap="flat">
                      <a:noFill/>
                    </a:lnT>
                    <a:lnB>
                      <a:noFill/>
                    </a:lnB>
                    <a:lnTlToBr>
                      <a:noFill/>
                    </a:lnTlToBr>
                    <a:lnBlToTr>
                      <a:noFill/>
                    </a:lnBlToTr>
                    <a:solidFill>
                      <a:srgbClr val="0000FF"/>
                    </a:solidFill>
                  </a:tcPr>
                </a:tc>
                <a:extLst>
                  <a:ext uri="{0D108BD9-81ED-4DB2-BD59-A6C34878D82A}">
                    <a16:rowId xmlns:a16="http://schemas.microsoft.com/office/drawing/2014/main" val="10000"/>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1"/>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2"/>
                  </a:ext>
                </a:extLst>
              </a:tr>
              <a:tr h="3794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3"/>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4"/>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50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5"/>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6"/>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7"/>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8"/>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9"/>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solidFill>
                      <a:srgbClr val="0000FF"/>
                    </a:solidFill>
                  </a:tcPr>
                </a:tc>
                <a:extLst>
                  <a:ext uri="{0D108BD9-81ED-4DB2-BD59-A6C34878D82A}">
                    <a16:rowId xmlns:a16="http://schemas.microsoft.com/office/drawing/2014/main" val="10010"/>
                  </a:ext>
                </a:extLst>
              </a:tr>
            </a:tbl>
          </a:graphicData>
        </a:graphic>
      </p:graphicFrame>
      <p:sp>
        <p:nvSpPr>
          <p:cNvPr id="24603" name="Oval 31"/>
          <p:cNvSpPr>
            <a:spLocks noChangeArrowheads="1"/>
          </p:cNvSpPr>
          <p:nvPr/>
        </p:nvSpPr>
        <p:spPr bwMode="auto">
          <a:xfrm>
            <a:off x="5715001" y="1465264"/>
            <a:ext cx="761999" cy="1658937"/>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3</a:t>
            </a:r>
            <a:br>
              <a:rPr lang="en-US" sz="1000" dirty="0">
                <a:cs typeface="Arial" charset="0"/>
              </a:rPr>
            </a:br>
            <a:r>
              <a:rPr lang="en-US" sz="1000" dirty="0">
                <a:cs typeface="Arial" charset="0"/>
              </a:rPr>
              <a:t>Group</a:t>
            </a:r>
            <a:endParaRPr lang="en-US" dirty="0">
              <a:cs typeface="Arial" charset="0"/>
            </a:endParaRPr>
          </a:p>
        </p:txBody>
      </p:sp>
      <p:sp>
        <p:nvSpPr>
          <p:cNvPr id="24604" name="Oval 32"/>
          <p:cNvSpPr>
            <a:spLocks noChangeArrowheads="1"/>
          </p:cNvSpPr>
          <p:nvPr/>
        </p:nvSpPr>
        <p:spPr bwMode="auto">
          <a:xfrm>
            <a:off x="5715000" y="3200400"/>
            <a:ext cx="762000" cy="15240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2</a:t>
            </a:r>
            <a:br>
              <a:rPr lang="en-US" sz="1000" dirty="0">
                <a:cs typeface="Arial" charset="0"/>
              </a:rPr>
            </a:br>
            <a:r>
              <a:rPr lang="en-US" sz="1000" dirty="0">
                <a:cs typeface="Arial" charset="0"/>
              </a:rPr>
              <a:t>Group</a:t>
            </a:r>
            <a:endParaRPr lang="en-US" dirty="0">
              <a:cs typeface="Arial" charset="0"/>
            </a:endParaRPr>
          </a:p>
        </p:txBody>
      </p:sp>
      <p:sp>
        <p:nvSpPr>
          <p:cNvPr id="24605" name="Oval 33"/>
          <p:cNvSpPr>
            <a:spLocks noChangeArrowheads="1"/>
          </p:cNvSpPr>
          <p:nvPr/>
        </p:nvSpPr>
        <p:spPr bwMode="auto">
          <a:xfrm>
            <a:off x="5648326" y="4800600"/>
            <a:ext cx="828675" cy="12192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1</a:t>
            </a:r>
            <a:br>
              <a:rPr lang="en-US" sz="1000" dirty="0">
                <a:cs typeface="Arial" charset="0"/>
              </a:rPr>
            </a:br>
            <a:r>
              <a:rPr lang="en-US" sz="1000" dirty="0">
                <a:cs typeface="Arial" charset="0"/>
              </a:rPr>
              <a:t>Group</a:t>
            </a:r>
            <a:endParaRPr lang="en-US" dirty="0">
              <a:cs typeface="Arial" charset="0"/>
            </a:endParaRPr>
          </a:p>
        </p:txBody>
      </p:sp>
      <p:sp>
        <p:nvSpPr>
          <p:cNvPr id="24606" name="Rectangle 34"/>
          <p:cNvSpPr>
            <a:spLocks noChangeArrowheads="1"/>
          </p:cNvSpPr>
          <p:nvPr/>
        </p:nvSpPr>
        <p:spPr bwMode="auto">
          <a:xfrm>
            <a:off x="5772150" y="65088"/>
            <a:ext cx="184731" cy="369332"/>
          </a:xfrm>
          <a:prstGeom prst="rect">
            <a:avLst/>
          </a:prstGeom>
          <a:noFill/>
          <a:ln w="9525">
            <a:noFill/>
            <a:miter lim="800000"/>
            <a:headEnd/>
            <a:tailEnd/>
          </a:ln>
        </p:spPr>
        <p:txBody>
          <a:bodyPr wrap="none">
            <a:spAutoFit/>
          </a:bodyPr>
          <a:lstStyle/>
          <a:p>
            <a:endParaRPr lang="en-US" dirty="0"/>
          </a:p>
        </p:txBody>
      </p:sp>
      <p:cxnSp>
        <p:nvCxnSpPr>
          <p:cNvPr id="24607" name="AutoShape 35"/>
          <p:cNvCxnSpPr>
            <a:cxnSpLocks noChangeShapeType="1"/>
          </p:cNvCxnSpPr>
          <p:nvPr/>
        </p:nvCxnSpPr>
        <p:spPr bwMode="auto">
          <a:xfrm flipH="1">
            <a:off x="3333750" y="3155950"/>
            <a:ext cx="3048000" cy="14288"/>
          </a:xfrm>
          <a:prstGeom prst="straightConnector1">
            <a:avLst/>
          </a:prstGeom>
          <a:noFill/>
          <a:ln w="9525">
            <a:solidFill>
              <a:schemeClr val="tx1"/>
            </a:solidFill>
            <a:round/>
            <a:headEnd/>
            <a:tailEnd/>
          </a:ln>
        </p:spPr>
      </p:cxnSp>
      <p:cxnSp>
        <p:nvCxnSpPr>
          <p:cNvPr id="24608" name="AutoShape 36"/>
          <p:cNvCxnSpPr>
            <a:cxnSpLocks noChangeShapeType="1"/>
          </p:cNvCxnSpPr>
          <p:nvPr/>
        </p:nvCxnSpPr>
        <p:spPr bwMode="auto">
          <a:xfrm flipH="1" flipV="1">
            <a:off x="3352801" y="4654551"/>
            <a:ext cx="3065463" cy="123825"/>
          </a:xfrm>
          <a:prstGeom prst="straightConnector1">
            <a:avLst/>
          </a:prstGeom>
          <a:noFill/>
          <a:ln w="9525">
            <a:solidFill>
              <a:schemeClr val="tx1"/>
            </a:solidFill>
            <a:round/>
            <a:headEnd/>
            <a:tailEnd/>
          </a:ln>
        </p:spPr>
      </p:cxnSp>
      <p:sp>
        <p:nvSpPr>
          <p:cNvPr id="24609" name="Text Box 37"/>
          <p:cNvSpPr txBox="1">
            <a:spLocks noChangeArrowheads="1"/>
          </p:cNvSpPr>
          <p:nvPr/>
        </p:nvSpPr>
        <p:spPr bwMode="auto">
          <a:xfrm rot="10800000">
            <a:off x="2399270" y="1447800"/>
            <a:ext cx="738664" cy="4800600"/>
          </a:xfrm>
          <a:prstGeom prst="rect">
            <a:avLst/>
          </a:prstGeom>
          <a:noFill/>
          <a:ln w="9525">
            <a:noFill/>
            <a:miter lim="800000"/>
            <a:headEnd/>
            <a:tailEnd/>
          </a:ln>
        </p:spPr>
        <p:txBody>
          <a:bodyPr vert="eaVert">
            <a:spAutoFit/>
          </a:bodyPr>
          <a:lstStyle/>
          <a:p>
            <a:pPr algn="ctr"/>
            <a:r>
              <a:rPr lang="en-US" dirty="0">
                <a:cs typeface="Arial" charset="0"/>
              </a:rPr>
              <a:t>Distinct “cut” scores between the scores of the calibration groups</a:t>
            </a:r>
          </a:p>
        </p:txBody>
      </p:sp>
      <p:sp>
        <p:nvSpPr>
          <p:cNvPr id="24610" name="Text Box 38"/>
          <p:cNvSpPr txBox="1">
            <a:spLocks noChangeArrowheads="1"/>
          </p:cNvSpPr>
          <p:nvPr/>
        </p:nvSpPr>
        <p:spPr bwMode="auto">
          <a:xfrm rot="10800000">
            <a:off x="7077225" y="2449745"/>
            <a:ext cx="461665" cy="2644314"/>
          </a:xfrm>
          <a:prstGeom prst="rect">
            <a:avLst/>
          </a:prstGeom>
          <a:noFill/>
          <a:ln w="9525">
            <a:noFill/>
            <a:miter lim="800000"/>
            <a:headEnd/>
            <a:tailEnd/>
          </a:ln>
        </p:spPr>
        <p:txBody>
          <a:bodyPr vert="eaVert" wrap="none">
            <a:spAutoFit/>
          </a:bodyPr>
          <a:lstStyle/>
          <a:p>
            <a:r>
              <a:rPr lang="en-US" dirty="0">
                <a:cs typeface="Arial" charset="0"/>
              </a:rPr>
              <a:t>Groups of “known” ability</a:t>
            </a:r>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15</a:t>
            </a:fld>
            <a:endParaRPr lang="en-US" dirty="0"/>
          </a:p>
        </p:txBody>
      </p:sp>
    </p:spTree>
    <p:extLst>
      <p:ext uri="{BB962C8B-B14F-4D97-AF65-F5344CB8AC3E}">
        <p14:creationId xmlns:p14="http://schemas.microsoft.com/office/powerpoint/2010/main" val="202463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4000" dirty="0"/>
              <a:t>The Results One Always Gets:</a:t>
            </a:r>
          </a:p>
        </p:txBody>
      </p:sp>
      <p:graphicFrame>
        <p:nvGraphicFramePr>
          <p:cNvPr id="93187" name="Group 3"/>
          <p:cNvGraphicFramePr>
            <a:graphicFrameLocks noGrp="1"/>
          </p:cNvGraphicFramePr>
          <p:nvPr>
            <p:ph type="tbl" idx="1"/>
          </p:nvPr>
        </p:nvGraphicFramePr>
        <p:xfrm>
          <a:off x="2743200" y="1600201"/>
          <a:ext cx="1219200" cy="4487867"/>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100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cap="flat">
                      <a:noFill/>
                    </a:lnT>
                    <a:lnB>
                      <a:noFill/>
                    </a:lnB>
                    <a:lnTlToBr>
                      <a:noFill/>
                    </a:lnTlToBr>
                    <a:lnBlToTr>
                      <a:noFill/>
                    </a:lnBlToTr>
                    <a:solidFill>
                      <a:srgbClr val="0000FF"/>
                    </a:solidFill>
                  </a:tcPr>
                </a:tc>
                <a:extLst>
                  <a:ext uri="{0D108BD9-81ED-4DB2-BD59-A6C34878D82A}">
                    <a16:rowId xmlns:a16="http://schemas.microsoft.com/office/drawing/2014/main" val="10000"/>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1"/>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2"/>
                  </a:ext>
                </a:extLst>
              </a:tr>
              <a:tr h="3794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3"/>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4"/>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50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5"/>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6"/>
                  </a:ext>
                </a:extLst>
              </a:tr>
              <a:tr h="4048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7"/>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8"/>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9"/>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solidFill>
                      <a:srgbClr val="0000FF"/>
                    </a:solidFill>
                  </a:tcPr>
                </a:tc>
                <a:extLst>
                  <a:ext uri="{0D108BD9-81ED-4DB2-BD59-A6C34878D82A}">
                    <a16:rowId xmlns:a16="http://schemas.microsoft.com/office/drawing/2014/main" val="10010"/>
                  </a:ext>
                </a:extLst>
              </a:tr>
            </a:tbl>
          </a:graphicData>
        </a:graphic>
      </p:graphicFrame>
      <p:sp>
        <p:nvSpPr>
          <p:cNvPr id="25627" name="Oval 31"/>
          <p:cNvSpPr>
            <a:spLocks noChangeArrowheads="1"/>
          </p:cNvSpPr>
          <p:nvPr/>
        </p:nvSpPr>
        <p:spPr bwMode="auto">
          <a:xfrm>
            <a:off x="5715001" y="1465264"/>
            <a:ext cx="776288" cy="1717675"/>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3</a:t>
            </a:r>
            <a:br>
              <a:rPr lang="en-US" sz="1000" dirty="0">
                <a:cs typeface="Arial" charset="0"/>
              </a:rPr>
            </a:br>
            <a:r>
              <a:rPr lang="en-US" sz="1000" dirty="0">
                <a:cs typeface="Arial" charset="0"/>
              </a:rPr>
              <a:t>Group</a:t>
            </a:r>
            <a:endParaRPr lang="en-US" dirty="0">
              <a:cs typeface="Arial" charset="0"/>
            </a:endParaRPr>
          </a:p>
        </p:txBody>
      </p:sp>
      <p:sp>
        <p:nvSpPr>
          <p:cNvPr id="25628" name="Oval 32"/>
          <p:cNvSpPr>
            <a:spLocks noChangeArrowheads="1"/>
          </p:cNvSpPr>
          <p:nvPr/>
        </p:nvSpPr>
        <p:spPr bwMode="auto">
          <a:xfrm>
            <a:off x="5715000" y="3200400"/>
            <a:ext cx="762000" cy="15240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2</a:t>
            </a:r>
            <a:br>
              <a:rPr lang="en-US" sz="1000" dirty="0">
                <a:cs typeface="Arial" charset="0"/>
              </a:rPr>
            </a:br>
            <a:r>
              <a:rPr lang="en-US" sz="1000" dirty="0">
                <a:cs typeface="Arial" charset="0"/>
              </a:rPr>
              <a:t>Group</a:t>
            </a:r>
            <a:endParaRPr lang="en-US" dirty="0">
              <a:cs typeface="Arial" charset="0"/>
            </a:endParaRPr>
          </a:p>
        </p:txBody>
      </p:sp>
      <p:sp>
        <p:nvSpPr>
          <p:cNvPr id="25629" name="Oval 33"/>
          <p:cNvSpPr>
            <a:spLocks noChangeArrowheads="1"/>
          </p:cNvSpPr>
          <p:nvPr/>
        </p:nvSpPr>
        <p:spPr bwMode="auto">
          <a:xfrm>
            <a:off x="5662614" y="4754563"/>
            <a:ext cx="828675" cy="12192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1</a:t>
            </a:r>
            <a:br>
              <a:rPr lang="en-US" sz="1000" dirty="0">
                <a:cs typeface="Arial" charset="0"/>
              </a:rPr>
            </a:br>
            <a:r>
              <a:rPr lang="en-US" sz="1000" dirty="0">
                <a:cs typeface="Arial" charset="0"/>
              </a:rPr>
              <a:t>Group</a:t>
            </a:r>
            <a:endParaRPr lang="en-US" dirty="0">
              <a:cs typeface="Arial" charset="0"/>
            </a:endParaRPr>
          </a:p>
        </p:txBody>
      </p:sp>
      <p:sp>
        <p:nvSpPr>
          <p:cNvPr id="25630" name="Rectangle 34"/>
          <p:cNvSpPr>
            <a:spLocks noChangeArrowheads="1"/>
          </p:cNvSpPr>
          <p:nvPr/>
        </p:nvSpPr>
        <p:spPr bwMode="auto">
          <a:xfrm>
            <a:off x="5772150" y="65088"/>
            <a:ext cx="184731" cy="369332"/>
          </a:xfrm>
          <a:prstGeom prst="rect">
            <a:avLst/>
          </a:prstGeom>
          <a:noFill/>
          <a:ln w="9525">
            <a:noFill/>
            <a:miter lim="800000"/>
            <a:headEnd/>
            <a:tailEnd/>
          </a:ln>
        </p:spPr>
        <p:txBody>
          <a:bodyPr wrap="none">
            <a:spAutoFit/>
          </a:bodyPr>
          <a:lstStyle/>
          <a:p>
            <a:endParaRPr lang="en-US" dirty="0"/>
          </a:p>
        </p:txBody>
      </p:sp>
      <p:cxnSp>
        <p:nvCxnSpPr>
          <p:cNvPr id="25631" name="AutoShape 35"/>
          <p:cNvCxnSpPr>
            <a:cxnSpLocks noChangeShapeType="1"/>
            <a:stCxn id="25633" idx="0"/>
          </p:cNvCxnSpPr>
          <p:nvPr/>
        </p:nvCxnSpPr>
        <p:spPr bwMode="auto">
          <a:xfrm flipH="1">
            <a:off x="3352800" y="3187701"/>
            <a:ext cx="2743200" cy="233363"/>
          </a:xfrm>
          <a:prstGeom prst="straightConnector1">
            <a:avLst/>
          </a:prstGeom>
          <a:noFill/>
          <a:ln w="9525">
            <a:solidFill>
              <a:schemeClr val="tx1"/>
            </a:solidFill>
            <a:round/>
            <a:headEnd/>
            <a:tailEnd/>
          </a:ln>
        </p:spPr>
      </p:cxnSp>
      <p:cxnSp>
        <p:nvCxnSpPr>
          <p:cNvPr id="25632" name="AutoShape 36"/>
          <p:cNvCxnSpPr>
            <a:cxnSpLocks noChangeShapeType="1"/>
          </p:cNvCxnSpPr>
          <p:nvPr/>
        </p:nvCxnSpPr>
        <p:spPr bwMode="auto">
          <a:xfrm flipH="1">
            <a:off x="3367088" y="4740276"/>
            <a:ext cx="2743200" cy="341313"/>
          </a:xfrm>
          <a:prstGeom prst="straightConnector1">
            <a:avLst/>
          </a:prstGeom>
          <a:noFill/>
          <a:ln w="9525">
            <a:solidFill>
              <a:schemeClr val="tx1"/>
            </a:solidFill>
            <a:round/>
            <a:headEnd/>
            <a:tailEnd/>
          </a:ln>
        </p:spPr>
      </p:cxnSp>
      <p:sp>
        <p:nvSpPr>
          <p:cNvPr id="25633" name="Line 37"/>
          <p:cNvSpPr>
            <a:spLocks noChangeShapeType="1"/>
          </p:cNvSpPr>
          <p:nvPr/>
        </p:nvSpPr>
        <p:spPr bwMode="auto">
          <a:xfrm flipH="1" flipV="1">
            <a:off x="3390901" y="2949575"/>
            <a:ext cx="2703513" cy="236538"/>
          </a:xfrm>
          <a:prstGeom prst="line">
            <a:avLst/>
          </a:prstGeom>
          <a:noFill/>
          <a:ln w="9525">
            <a:solidFill>
              <a:schemeClr val="tx1"/>
            </a:solidFill>
            <a:round/>
            <a:headEnd/>
            <a:tailEnd/>
          </a:ln>
        </p:spPr>
        <p:txBody>
          <a:bodyPr/>
          <a:lstStyle/>
          <a:p>
            <a:endParaRPr lang="en-US" dirty="0"/>
          </a:p>
        </p:txBody>
      </p:sp>
      <p:sp>
        <p:nvSpPr>
          <p:cNvPr id="25634" name="Line 38"/>
          <p:cNvSpPr>
            <a:spLocks noChangeShapeType="1"/>
          </p:cNvSpPr>
          <p:nvPr/>
        </p:nvSpPr>
        <p:spPr bwMode="auto">
          <a:xfrm>
            <a:off x="6065838" y="4822825"/>
            <a:ext cx="0" cy="0"/>
          </a:xfrm>
          <a:prstGeom prst="line">
            <a:avLst/>
          </a:prstGeom>
          <a:noFill/>
          <a:ln w="9525">
            <a:solidFill>
              <a:schemeClr val="tx1"/>
            </a:solidFill>
            <a:round/>
            <a:headEnd/>
            <a:tailEnd/>
          </a:ln>
        </p:spPr>
        <p:txBody>
          <a:bodyPr/>
          <a:lstStyle/>
          <a:p>
            <a:endParaRPr lang="en-US" dirty="0"/>
          </a:p>
        </p:txBody>
      </p:sp>
      <p:cxnSp>
        <p:nvCxnSpPr>
          <p:cNvPr id="25635" name="AutoShape 39"/>
          <p:cNvCxnSpPr>
            <a:cxnSpLocks noChangeShapeType="1"/>
          </p:cNvCxnSpPr>
          <p:nvPr/>
        </p:nvCxnSpPr>
        <p:spPr bwMode="auto">
          <a:xfrm flipH="1" flipV="1">
            <a:off x="3368675" y="4606925"/>
            <a:ext cx="2724150" cy="134938"/>
          </a:xfrm>
          <a:prstGeom prst="straightConnector1">
            <a:avLst/>
          </a:prstGeom>
          <a:noFill/>
          <a:ln w="9525">
            <a:solidFill>
              <a:schemeClr val="tx1"/>
            </a:solidFill>
            <a:round/>
            <a:headEnd/>
            <a:tailEnd/>
          </a:ln>
        </p:spPr>
      </p:cxnSp>
      <p:sp>
        <p:nvSpPr>
          <p:cNvPr id="25636" name="Text Box 40"/>
          <p:cNvSpPr txBox="1">
            <a:spLocks noChangeArrowheads="1"/>
          </p:cNvSpPr>
          <p:nvPr/>
        </p:nvSpPr>
        <p:spPr bwMode="auto">
          <a:xfrm rot="-5400000">
            <a:off x="1395413" y="3338513"/>
            <a:ext cx="2774950" cy="641350"/>
          </a:xfrm>
          <a:prstGeom prst="rect">
            <a:avLst/>
          </a:prstGeom>
          <a:noFill/>
          <a:ln w="9525">
            <a:noFill/>
            <a:miter lim="800000"/>
            <a:headEnd/>
            <a:tailEnd/>
          </a:ln>
        </p:spPr>
        <p:txBody>
          <a:bodyPr>
            <a:spAutoFit/>
          </a:bodyPr>
          <a:lstStyle/>
          <a:p>
            <a:pPr algn="ctr"/>
            <a:r>
              <a:rPr lang="en-US" dirty="0">
                <a:cs typeface="Arial" charset="0"/>
              </a:rPr>
              <a:t>Bands of Overlapping Test   Scores </a:t>
            </a:r>
          </a:p>
        </p:txBody>
      </p:sp>
      <p:sp>
        <p:nvSpPr>
          <p:cNvPr id="25637" name="Text Box 41"/>
          <p:cNvSpPr txBox="1">
            <a:spLocks noChangeArrowheads="1"/>
          </p:cNvSpPr>
          <p:nvPr/>
        </p:nvSpPr>
        <p:spPr bwMode="auto">
          <a:xfrm rot="10800000">
            <a:off x="7077225" y="2130657"/>
            <a:ext cx="461665" cy="2644314"/>
          </a:xfrm>
          <a:prstGeom prst="rect">
            <a:avLst/>
          </a:prstGeom>
          <a:noFill/>
          <a:ln w="9525">
            <a:noFill/>
            <a:miter lim="800000"/>
            <a:headEnd/>
            <a:tailEnd/>
          </a:ln>
        </p:spPr>
        <p:txBody>
          <a:bodyPr vert="eaVert" wrap="none">
            <a:spAutoFit/>
          </a:bodyPr>
          <a:lstStyle/>
          <a:p>
            <a:r>
              <a:rPr lang="en-US" dirty="0">
                <a:cs typeface="Arial" charset="0"/>
              </a:rPr>
              <a:t>Groups of ”known” ability</a:t>
            </a:r>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16</a:t>
            </a:fld>
            <a:endParaRPr lang="en-US" dirty="0"/>
          </a:p>
        </p:txBody>
      </p:sp>
    </p:spTree>
    <p:extLst>
      <p:ext uri="{BB962C8B-B14F-4D97-AF65-F5344CB8AC3E}">
        <p14:creationId xmlns:p14="http://schemas.microsoft.com/office/powerpoint/2010/main" val="189666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812926" y="127000"/>
            <a:ext cx="8550275" cy="1417638"/>
          </a:xfrm>
        </p:spPr>
        <p:txBody>
          <a:bodyPr/>
          <a:lstStyle/>
          <a:p>
            <a:pPr eaLnBrk="1" hangingPunct="1"/>
            <a:r>
              <a:rPr lang="en-US" sz="3800" dirty="0"/>
              <a:t>No matter where the cut scores are set, they are wrong for someone.</a:t>
            </a:r>
          </a:p>
        </p:txBody>
      </p:sp>
      <p:graphicFrame>
        <p:nvGraphicFramePr>
          <p:cNvPr id="95235" name="Group 3"/>
          <p:cNvGraphicFramePr>
            <a:graphicFrameLocks noGrp="1"/>
          </p:cNvGraphicFramePr>
          <p:nvPr>
            <p:ph type="tbl" idx="1"/>
          </p:nvPr>
        </p:nvGraphicFramePr>
        <p:xfrm>
          <a:off x="2743200" y="1600201"/>
          <a:ext cx="1219200" cy="4487867"/>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100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cap="flat">
                      <a:noFill/>
                    </a:lnT>
                    <a:lnB>
                      <a:noFill/>
                    </a:lnB>
                    <a:lnTlToBr>
                      <a:noFill/>
                    </a:lnTlToBr>
                    <a:lnBlToTr>
                      <a:noFill/>
                    </a:lnBlToTr>
                    <a:solidFill>
                      <a:srgbClr val="0000FF"/>
                    </a:solidFill>
                  </a:tcPr>
                </a:tc>
                <a:extLst>
                  <a:ext uri="{0D108BD9-81ED-4DB2-BD59-A6C34878D82A}">
                    <a16:rowId xmlns:a16="http://schemas.microsoft.com/office/drawing/2014/main" val="10000"/>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1"/>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2"/>
                  </a:ext>
                </a:extLst>
              </a:tr>
              <a:tr h="3794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3"/>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4"/>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50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5"/>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6"/>
                  </a:ext>
                </a:extLst>
              </a:tr>
              <a:tr h="4048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7"/>
                  </a:ext>
                </a:extLst>
              </a:tr>
              <a:tr h="412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8"/>
                  </a:ext>
                </a:extLst>
              </a:tr>
              <a:tr h="4111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0000FF"/>
                    </a:solidFill>
                  </a:tcPr>
                </a:tc>
                <a:extLst>
                  <a:ext uri="{0D108BD9-81ED-4DB2-BD59-A6C34878D82A}">
                    <a16:rowId xmlns:a16="http://schemas.microsoft.com/office/drawing/2014/main" val="10009"/>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endParaRPr kumimoji="0" lang="en-US" sz="1800" b="0" i="0" u="none" strike="noStrike" cap="none" normalizeH="0" baseline="0" dirty="0">
                        <a:ln>
                          <a:noFill/>
                        </a:ln>
                        <a:solidFill>
                          <a:schemeClr val="tx1"/>
                        </a:solidFill>
                        <a:effectLst/>
                        <a:latin typeface="Arial" charset="0"/>
                      </a:endParaRPr>
                    </a:p>
                  </a:txBody>
                  <a:tcPr anchor="b" horzOverflow="overflow">
                    <a:lnL cap="flat">
                      <a:noFill/>
                    </a:lnL>
                    <a:lnR w="254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endParaRPr>
                    </a:p>
                  </a:txBody>
                  <a:tcPr anchor="b" horzOverflow="overflow">
                    <a:lnL w="254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solidFill>
                      <a:srgbClr val="0000FF"/>
                    </a:solidFill>
                  </a:tcPr>
                </a:tc>
                <a:extLst>
                  <a:ext uri="{0D108BD9-81ED-4DB2-BD59-A6C34878D82A}">
                    <a16:rowId xmlns:a16="http://schemas.microsoft.com/office/drawing/2014/main" val="10010"/>
                  </a:ext>
                </a:extLst>
              </a:tr>
            </a:tbl>
          </a:graphicData>
        </a:graphic>
      </p:graphicFrame>
      <p:sp>
        <p:nvSpPr>
          <p:cNvPr id="26651" name="Oval 31"/>
          <p:cNvSpPr>
            <a:spLocks noChangeArrowheads="1"/>
          </p:cNvSpPr>
          <p:nvPr/>
        </p:nvSpPr>
        <p:spPr bwMode="auto">
          <a:xfrm>
            <a:off x="5662615" y="1465264"/>
            <a:ext cx="804862" cy="1717675"/>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3</a:t>
            </a:r>
            <a:br>
              <a:rPr lang="en-US" sz="1000" dirty="0">
                <a:cs typeface="Arial" charset="0"/>
              </a:rPr>
            </a:br>
            <a:r>
              <a:rPr lang="en-US" sz="1000" dirty="0">
                <a:cs typeface="Arial" charset="0"/>
              </a:rPr>
              <a:t>Group</a:t>
            </a:r>
            <a:endParaRPr lang="en-US" dirty="0">
              <a:cs typeface="Arial" charset="0"/>
            </a:endParaRPr>
          </a:p>
        </p:txBody>
      </p:sp>
      <p:sp>
        <p:nvSpPr>
          <p:cNvPr id="26652" name="Oval 32"/>
          <p:cNvSpPr>
            <a:spLocks noChangeArrowheads="1"/>
          </p:cNvSpPr>
          <p:nvPr/>
        </p:nvSpPr>
        <p:spPr bwMode="auto">
          <a:xfrm>
            <a:off x="5715000" y="3200400"/>
            <a:ext cx="762000" cy="15240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2</a:t>
            </a:r>
            <a:br>
              <a:rPr lang="en-US" sz="1000" dirty="0">
                <a:cs typeface="Arial" charset="0"/>
              </a:rPr>
            </a:br>
            <a:r>
              <a:rPr lang="en-US" sz="1000" dirty="0">
                <a:cs typeface="Arial" charset="0"/>
              </a:rPr>
              <a:t>Group</a:t>
            </a:r>
            <a:endParaRPr lang="en-US" dirty="0">
              <a:cs typeface="Arial" charset="0"/>
            </a:endParaRPr>
          </a:p>
        </p:txBody>
      </p:sp>
      <p:sp>
        <p:nvSpPr>
          <p:cNvPr id="26653" name="Oval 33"/>
          <p:cNvSpPr>
            <a:spLocks noChangeArrowheads="1"/>
          </p:cNvSpPr>
          <p:nvPr/>
        </p:nvSpPr>
        <p:spPr bwMode="auto">
          <a:xfrm>
            <a:off x="5662614" y="4754563"/>
            <a:ext cx="828675" cy="1219200"/>
          </a:xfrm>
          <a:prstGeom prst="ellipse">
            <a:avLst/>
          </a:prstGeom>
          <a:solidFill>
            <a:srgbClr val="FFFFFF"/>
          </a:solidFill>
          <a:ln w="9525">
            <a:solidFill>
              <a:srgbClr val="000000"/>
            </a:solidFill>
            <a:round/>
            <a:headEnd/>
            <a:tailEnd/>
          </a:ln>
        </p:spPr>
        <p:txBody>
          <a:bodyPr/>
          <a:lstStyle/>
          <a:p>
            <a:pPr algn="ctr"/>
            <a:r>
              <a:rPr lang="en-US" sz="1000" dirty="0">
                <a:cs typeface="Arial" charset="0"/>
              </a:rPr>
              <a:t>Level</a:t>
            </a:r>
            <a:br>
              <a:rPr lang="en-US" sz="1000" dirty="0">
                <a:cs typeface="Arial" charset="0"/>
              </a:rPr>
            </a:br>
            <a:r>
              <a:rPr lang="en-US" sz="1000" dirty="0">
                <a:cs typeface="Arial" charset="0"/>
              </a:rPr>
              <a:t>1</a:t>
            </a:r>
            <a:br>
              <a:rPr lang="en-US" sz="1000" dirty="0">
                <a:cs typeface="Arial" charset="0"/>
              </a:rPr>
            </a:br>
            <a:r>
              <a:rPr lang="en-US" sz="1000" dirty="0">
                <a:cs typeface="Arial" charset="0"/>
              </a:rPr>
              <a:t>Group</a:t>
            </a:r>
            <a:endParaRPr lang="en-US" dirty="0">
              <a:cs typeface="Arial" charset="0"/>
            </a:endParaRPr>
          </a:p>
        </p:txBody>
      </p:sp>
      <p:sp>
        <p:nvSpPr>
          <p:cNvPr id="26654" name="Rectangle 34"/>
          <p:cNvSpPr>
            <a:spLocks noChangeArrowheads="1"/>
          </p:cNvSpPr>
          <p:nvPr/>
        </p:nvSpPr>
        <p:spPr bwMode="auto">
          <a:xfrm>
            <a:off x="5772150" y="65088"/>
            <a:ext cx="184731" cy="369332"/>
          </a:xfrm>
          <a:prstGeom prst="rect">
            <a:avLst/>
          </a:prstGeom>
          <a:noFill/>
          <a:ln w="9525">
            <a:noFill/>
            <a:miter lim="800000"/>
            <a:headEnd/>
            <a:tailEnd/>
          </a:ln>
        </p:spPr>
        <p:txBody>
          <a:bodyPr wrap="none">
            <a:spAutoFit/>
          </a:bodyPr>
          <a:lstStyle/>
          <a:p>
            <a:endParaRPr lang="en-US" dirty="0"/>
          </a:p>
        </p:txBody>
      </p:sp>
      <p:cxnSp>
        <p:nvCxnSpPr>
          <p:cNvPr id="26655" name="AutoShape 35"/>
          <p:cNvCxnSpPr>
            <a:cxnSpLocks noChangeShapeType="1"/>
            <a:stCxn id="26657" idx="0"/>
          </p:cNvCxnSpPr>
          <p:nvPr/>
        </p:nvCxnSpPr>
        <p:spPr bwMode="auto">
          <a:xfrm flipH="1">
            <a:off x="3352800" y="3187701"/>
            <a:ext cx="2743200" cy="233363"/>
          </a:xfrm>
          <a:prstGeom prst="straightConnector1">
            <a:avLst/>
          </a:prstGeom>
          <a:noFill/>
          <a:ln w="9525">
            <a:solidFill>
              <a:schemeClr val="tx1"/>
            </a:solidFill>
            <a:round/>
            <a:headEnd/>
            <a:tailEnd/>
          </a:ln>
        </p:spPr>
      </p:cxnSp>
      <p:cxnSp>
        <p:nvCxnSpPr>
          <p:cNvPr id="26656" name="AutoShape 36"/>
          <p:cNvCxnSpPr>
            <a:cxnSpLocks noChangeShapeType="1"/>
          </p:cNvCxnSpPr>
          <p:nvPr/>
        </p:nvCxnSpPr>
        <p:spPr bwMode="auto">
          <a:xfrm flipH="1">
            <a:off x="3367088" y="4740276"/>
            <a:ext cx="2743200" cy="341313"/>
          </a:xfrm>
          <a:prstGeom prst="straightConnector1">
            <a:avLst/>
          </a:prstGeom>
          <a:noFill/>
          <a:ln w="9525">
            <a:solidFill>
              <a:schemeClr val="tx1"/>
            </a:solidFill>
            <a:round/>
            <a:headEnd/>
            <a:tailEnd/>
          </a:ln>
        </p:spPr>
      </p:cxnSp>
      <p:sp>
        <p:nvSpPr>
          <p:cNvPr id="26657" name="Line 37"/>
          <p:cNvSpPr>
            <a:spLocks noChangeShapeType="1"/>
          </p:cNvSpPr>
          <p:nvPr/>
        </p:nvSpPr>
        <p:spPr bwMode="auto">
          <a:xfrm flipH="1" flipV="1">
            <a:off x="3390901" y="2949575"/>
            <a:ext cx="2703513" cy="236538"/>
          </a:xfrm>
          <a:prstGeom prst="line">
            <a:avLst/>
          </a:prstGeom>
          <a:noFill/>
          <a:ln w="9525">
            <a:solidFill>
              <a:schemeClr val="tx1"/>
            </a:solidFill>
            <a:round/>
            <a:headEnd/>
            <a:tailEnd/>
          </a:ln>
        </p:spPr>
        <p:txBody>
          <a:bodyPr/>
          <a:lstStyle/>
          <a:p>
            <a:endParaRPr lang="en-US" dirty="0"/>
          </a:p>
        </p:txBody>
      </p:sp>
      <p:sp>
        <p:nvSpPr>
          <p:cNvPr id="26658" name="Line 38"/>
          <p:cNvSpPr>
            <a:spLocks noChangeShapeType="1"/>
          </p:cNvSpPr>
          <p:nvPr/>
        </p:nvSpPr>
        <p:spPr bwMode="auto">
          <a:xfrm>
            <a:off x="6065838" y="4822825"/>
            <a:ext cx="0" cy="0"/>
          </a:xfrm>
          <a:prstGeom prst="line">
            <a:avLst/>
          </a:prstGeom>
          <a:noFill/>
          <a:ln w="9525">
            <a:solidFill>
              <a:schemeClr val="tx1"/>
            </a:solidFill>
            <a:round/>
            <a:headEnd/>
            <a:tailEnd/>
          </a:ln>
        </p:spPr>
        <p:txBody>
          <a:bodyPr/>
          <a:lstStyle/>
          <a:p>
            <a:endParaRPr lang="en-US" dirty="0"/>
          </a:p>
        </p:txBody>
      </p:sp>
      <p:cxnSp>
        <p:nvCxnSpPr>
          <p:cNvPr id="26659" name="AutoShape 39"/>
          <p:cNvCxnSpPr>
            <a:cxnSpLocks noChangeShapeType="1"/>
          </p:cNvCxnSpPr>
          <p:nvPr/>
        </p:nvCxnSpPr>
        <p:spPr bwMode="auto">
          <a:xfrm flipH="1" flipV="1">
            <a:off x="3368675" y="4606925"/>
            <a:ext cx="2724150" cy="134938"/>
          </a:xfrm>
          <a:prstGeom prst="straightConnector1">
            <a:avLst/>
          </a:prstGeom>
          <a:noFill/>
          <a:ln w="9525">
            <a:solidFill>
              <a:schemeClr val="tx1"/>
            </a:solidFill>
            <a:round/>
            <a:headEnd/>
            <a:tailEnd/>
          </a:ln>
        </p:spPr>
      </p:cxnSp>
      <p:sp>
        <p:nvSpPr>
          <p:cNvPr id="26660" name="Text Box 40"/>
          <p:cNvSpPr txBox="1">
            <a:spLocks noChangeArrowheads="1"/>
          </p:cNvSpPr>
          <p:nvPr/>
        </p:nvSpPr>
        <p:spPr bwMode="auto">
          <a:xfrm rot="-5400000">
            <a:off x="625475" y="3413125"/>
            <a:ext cx="3962400" cy="641350"/>
          </a:xfrm>
          <a:prstGeom prst="rect">
            <a:avLst/>
          </a:prstGeom>
          <a:noFill/>
          <a:ln w="9525">
            <a:noFill/>
            <a:miter lim="800000"/>
            <a:headEnd/>
            <a:tailEnd/>
          </a:ln>
        </p:spPr>
        <p:txBody>
          <a:bodyPr>
            <a:spAutoFit/>
          </a:bodyPr>
          <a:lstStyle/>
          <a:p>
            <a:pPr algn="ctr"/>
            <a:r>
              <a:rPr lang="en-US" dirty="0">
                <a:cs typeface="Arial" charset="0"/>
              </a:rPr>
              <a:t>Where in the overlapping range should the cut score be set?</a:t>
            </a:r>
          </a:p>
        </p:txBody>
      </p:sp>
      <p:sp>
        <p:nvSpPr>
          <p:cNvPr id="26661" name="Text Box 41"/>
          <p:cNvSpPr txBox="1">
            <a:spLocks noChangeArrowheads="1"/>
          </p:cNvSpPr>
          <p:nvPr/>
        </p:nvSpPr>
        <p:spPr bwMode="auto">
          <a:xfrm rot="10800000">
            <a:off x="7077225" y="2130657"/>
            <a:ext cx="461665" cy="2644314"/>
          </a:xfrm>
          <a:prstGeom prst="rect">
            <a:avLst/>
          </a:prstGeom>
          <a:noFill/>
          <a:ln w="9525">
            <a:noFill/>
            <a:miter lim="800000"/>
            <a:headEnd/>
            <a:tailEnd/>
          </a:ln>
        </p:spPr>
        <p:txBody>
          <a:bodyPr vert="eaVert" wrap="none">
            <a:spAutoFit/>
          </a:bodyPr>
          <a:lstStyle/>
          <a:p>
            <a:r>
              <a:rPr lang="en-US" dirty="0">
                <a:cs typeface="Arial" charset="0"/>
              </a:rPr>
              <a:t>Groups of ”known” ability</a:t>
            </a:r>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17</a:t>
            </a:fld>
            <a:endParaRPr lang="en-US" dirty="0"/>
          </a:p>
        </p:txBody>
      </p:sp>
    </p:spTree>
    <p:extLst>
      <p:ext uri="{BB962C8B-B14F-4D97-AF65-F5344CB8AC3E}">
        <p14:creationId xmlns:p14="http://schemas.microsoft.com/office/powerpoint/2010/main" val="3579834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274638"/>
            <a:ext cx="8229600" cy="1477962"/>
          </a:xfrm>
        </p:spPr>
        <p:txBody>
          <a:bodyPr/>
          <a:lstStyle/>
          <a:p>
            <a:pPr eaLnBrk="1" hangingPunct="1"/>
            <a:r>
              <a:rPr lang="en-US" dirty="0"/>
              <a:t>Why does this “overlap” in</a:t>
            </a:r>
            <a:br>
              <a:rPr lang="en-US" dirty="0"/>
            </a:br>
            <a:r>
              <a:rPr lang="en-US" dirty="0"/>
              <a:t>total test scores occur?</a:t>
            </a:r>
          </a:p>
        </p:txBody>
      </p:sp>
      <p:sp>
        <p:nvSpPr>
          <p:cNvPr id="27651" name="Rectangle 3"/>
          <p:cNvSpPr>
            <a:spLocks noGrp="1" noChangeArrowheads="1"/>
          </p:cNvSpPr>
          <p:nvPr>
            <p:ph type="body" idx="1"/>
          </p:nvPr>
        </p:nvSpPr>
        <p:spPr>
          <a:xfrm>
            <a:off x="1981200" y="1905000"/>
            <a:ext cx="8229600" cy="4724400"/>
          </a:xfrm>
        </p:spPr>
        <p:txBody>
          <a:bodyPr/>
          <a:lstStyle/>
          <a:p>
            <a:pPr eaLnBrk="1" hangingPunct="1"/>
            <a:r>
              <a:rPr lang="en-US" dirty="0"/>
              <a:t>The test design is </a:t>
            </a:r>
            <a:r>
              <a:rPr lang="en-US" b="1" dirty="0"/>
              <a:t>not</a:t>
            </a:r>
            <a:r>
              <a:rPr lang="en-US" dirty="0"/>
              <a:t> aligned with the multilevel construct.</a:t>
            </a:r>
          </a:p>
          <a:p>
            <a:pPr lvl="1" eaLnBrk="1" hangingPunct="1"/>
            <a:r>
              <a:rPr lang="en-US" dirty="0"/>
              <a:t>Each level is </a:t>
            </a:r>
            <a:r>
              <a:rPr lang="en-US" b="1" dirty="0"/>
              <a:t>not</a:t>
            </a:r>
            <a:r>
              <a:rPr lang="en-US" dirty="0"/>
              <a:t> being tested separately.</a:t>
            </a:r>
          </a:p>
          <a:p>
            <a:pPr eaLnBrk="1" hangingPunct="1"/>
            <a:r>
              <a:rPr lang="en-US" dirty="0"/>
              <a:t>The scoring method is </a:t>
            </a:r>
            <a:r>
              <a:rPr lang="en-US" b="1" dirty="0"/>
              <a:t>not</a:t>
            </a:r>
            <a:r>
              <a:rPr lang="en-US" dirty="0"/>
              <a:t> aligned with the construct.</a:t>
            </a:r>
          </a:p>
          <a:p>
            <a:pPr lvl="1" eaLnBrk="1" hangingPunct="1"/>
            <a:r>
              <a:rPr lang="en-US" dirty="0"/>
              <a:t>Each level is </a:t>
            </a:r>
            <a:r>
              <a:rPr lang="en-US" b="1" dirty="0"/>
              <a:t>not</a:t>
            </a:r>
            <a:r>
              <a:rPr lang="en-US" dirty="0"/>
              <a:t> being scored separately.</a:t>
            </a:r>
          </a:p>
          <a:p>
            <a:pPr lvl="1" eaLnBrk="1" hangingPunct="1"/>
            <a:r>
              <a:rPr lang="en-US" dirty="0"/>
              <a:t>Tests which yield a single, total score are using the equivalent of an average score across all parts of the test.</a:t>
            </a:r>
          </a:p>
        </p:txBody>
      </p:sp>
      <p:sp>
        <p:nvSpPr>
          <p:cNvPr id="2" name="Slide Number Placeholder 1"/>
          <p:cNvSpPr>
            <a:spLocks noGrp="1"/>
          </p:cNvSpPr>
          <p:nvPr>
            <p:ph type="sldNum" sz="quarter" idx="12"/>
          </p:nvPr>
        </p:nvSpPr>
        <p:spPr/>
        <p:txBody>
          <a:bodyPr/>
          <a:lstStyle/>
          <a:p>
            <a:pPr>
              <a:defRPr/>
            </a:pPr>
            <a:fld id="{7E1F6848-8B68-45B1-8EF3-748FBC140E0C}" type="slidenum">
              <a:rPr lang="en-US" smtClean="0"/>
              <a:pPr>
                <a:defRPr/>
              </a:pPr>
              <a:t>18</a:t>
            </a:fld>
            <a:endParaRPr lang="en-US" dirty="0"/>
          </a:p>
        </p:txBody>
      </p:sp>
    </p:spTree>
    <p:extLst>
      <p:ext uri="{BB962C8B-B14F-4D97-AF65-F5344CB8AC3E}">
        <p14:creationId xmlns:p14="http://schemas.microsoft.com/office/powerpoint/2010/main" val="97790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a:xfrm>
            <a:off x="1524000" y="274638"/>
            <a:ext cx="9144000" cy="944562"/>
          </a:xfrm>
        </p:spPr>
        <p:txBody>
          <a:bodyPr/>
          <a:lstStyle/>
          <a:p>
            <a:pPr eaLnBrk="1" hangingPunct="1"/>
            <a:r>
              <a:rPr lang="en-US" dirty="0"/>
              <a:t>Criterion-Referenced Tests</a:t>
            </a:r>
          </a:p>
        </p:txBody>
      </p:sp>
      <p:sp>
        <p:nvSpPr>
          <p:cNvPr id="134147" name="Rectangle 3"/>
          <p:cNvSpPr>
            <a:spLocks noGrp="1" noChangeArrowheads="1"/>
          </p:cNvSpPr>
          <p:nvPr>
            <p:ph type="body" idx="4294967295"/>
          </p:nvPr>
        </p:nvSpPr>
        <p:spPr>
          <a:xfrm>
            <a:off x="1981200" y="1143000"/>
            <a:ext cx="8458200" cy="5486400"/>
          </a:xfrm>
        </p:spPr>
        <p:txBody>
          <a:bodyPr/>
          <a:lstStyle/>
          <a:p>
            <a:pPr eaLnBrk="1" hangingPunct="1"/>
            <a:r>
              <a:rPr lang="en-US" dirty="0"/>
              <a:t>Measure each proficiency level separately.</a:t>
            </a:r>
          </a:p>
          <a:p>
            <a:pPr lvl="1" eaLnBrk="1" hangingPunct="1"/>
            <a:r>
              <a:rPr lang="en-US" dirty="0"/>
              <a:t>Three separate tests for levels 1 through 3.</a:t>
            </a:r>
          </a:p>
          <a:p>
            <a:pPr lvl="1" eaLnBrk="1" hangingPunct="1"/>
            <a:r>
              <a:rPr lang="en-US" dirty="0"/>
              <a:t>Or three subtests within a longer test.</a:t>
            </a:r>
          </a:p>
          <a:p>
            <a:pPr eaLnBrk="1" hangingPunct="1"/>
            <a:r>
              <a:rPr lang="en-US" dirty="0"/>
              <a:t>Rate ability at each level separately.</a:t>
            </a:r>
          </a:p>
          <a:p>
            <a:pPr eaLnBrk="1" hangingPunct="1"/>
            <a:r>
              <a:rPr lang="en-US" dirty="0"/>
              <a:t>Use a “floor” and “ceiling” approach, and check for sustained ability at each level.</a:t>
            </a:r>
          </a:p>
          <a:p>
            <a:pPr eaLnBrk="1" hangingPunct="1"/>
            <a:r>
              <a:rPr lang="en-US" dirty="0"/>
              <a:t>May also use a within-level scale </a:t>
            </a:r>
            <a:r>
              <a:rPr lang="en-US" u="sng" dirty="0"/>
              <a:t>such as</a:t>
            </a:r>
            <a:r>
              <a:rPr lang="en-US" dirty="0"/>
              <a:t>:</a:t>
            </a:r>
          </a:p>
          <a:p>
            <a:pPr lvl="1" eaLnBrk="1" hangingPunct="1"/>
            <a:r>
              <a:rPr lang="en-US" sz="2000" b="1" dirty="0"/>
              <a:t>Sustained</a:t>
            </a:r>
            <a:r>
              <a:rPr lang="en-US" sz="2000" dirty="0"/>
              <a:t> (consistent evidence) 	  = 70% to 100%</a:t>
            </a:r>
          </a:p>
          <a:p>
            <a:pPr lvl="1" eaLnBrk="1" hangingPunct="1"/>
            <a:r>
              <a:rPr lang="en-US" sz="2000" b="1" dirty="0"/>
              <a:t>Developing</a:t>
            </a:r>
            <a:r>
              <a:rPr lang="en-US" sz="2000" dirty="0"/>
              <a:t> (present, inconsistent) = 55% to 65%</a:t>
            </a:r>
          </a:p>
          <a:p>
            <a:pPr lvl="1" eaLnBrk="1" hangingPunct="1"/>
            <a:r>
              <a:rPr lang="en-US" sz="2000" b="1" dirty="0"/>
              <a:t>Emerging</a:t>
            </a:r>
            <a:r>
              <a:rPr lang="en-US" sz="2000" dirty="0"/>
              <a:t> (some limited evidence) = 30% to 50%</a:t>
            </a:r>
          </a:p>
          <a:p>
            <a:pPr lvl="1" eaLnBrk="1" hangingPunct="1"/>
            <a:r>
              <a:rPr lang="en-US" sz="2000" b="1" dirty="0"/>
              <a:t>Random</a:t>
            </a:r>
            <a:r>
              <a:rPr lang="en-US" sz="2000" dirty="0"/>
              <a:t> (occasional evidence) 	  =   0% to 25%</a:t>
            </a:r>
          </a:p>
        </p:txBody>
      </p:sp>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19</a:t>
            </a:fld>
            <a:endParaRPr lang="en-US" dirty="0"/>
          </a:p>
        </p:txBody>
      </p:sp>
    </p:spTree>
    <p:extLst>
      <p:ext uri="{BB962C8B-B14F-4D97-AF65-F5344CB8AC3E}">
        <p14:creationId xmlns:p14="http://schemas.microsoft.com/office/powerpoint/2010/main" val="2548857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A5EF-F6B1-414C-8525-AC6D727A9716}"/>
              </a:ext>
            </a:extLst>
          </p:cNvPr>
          <p:cNvSpPr>
            <a:spLocks noGrp="1"/>
          </p:cNvSpPr>
          <p:nvPr>
            <p:ph type="title"/>
          </p:nvPr>
        </p:nvSpPr>
        <p:spPr>
          <a:xfrm>
            <a:off x="1981200" y="274638"/>
            <a:ext cx="8229600" cy="1325562"/>
          </a:xfrm>
        </p:spPr>
        <p:txBody>
          <a:bodyPr/>
          <a:lstStyle/>
          <a:p>
            <a:r>
              <a:rPr lang="en-US" dirty="0"/>
              <a:t>We have been part of something miraculous!</a:t>
            </a:r>
          </a:p>
        </p:txBody>
      </p:sp>
      <p:sp>
        <p:nvSpPr>
          <p:cNvPr id="3" name="Content Placeholder 2">
            <a:extLst>
              <a:ext uri="{FF2B5EF4-FFF2-40B4-BE49-F238E27FC236}">
                <a16:creationId xmlns:a16="http://schemas.microsoft.com/office/drawing/2014/main" id="{8DB3D5E3-E4D2-48AA-8CF2-ABA2BC7CA008}"/>
              </a:ext>
            </a:extLst>
          </p:cNvPr>
          <p:cNvSpPr>
            <a:spLocks noGrp="1"/>
          </p:cNvSpPr>
          <p:nvPr>
            <p:ph idx="1"/>
          </p:nvPr>
        </p:nvSpPr>
        <p:spPr>
          <a:xfrm>
            <a:off x="1981200" y="1600200"/>
            <a:ext cx="8229600" cy="4983162"/>
          </a:xfrm>
        </p:spPr>
        <p:txBody>
          <a:bodyPr/>
          <a:lstStyle/>
          <a:p>
            <a:r>
              <a:rPr lang="en-US" dirty="0"/>
              <a:t>We have kept the BAT international language testing project functioning since its conception in 2003.</a:t>
            </a:r>
          </a:p>
          <a:p>
            <a:r>
              <a:rPr lang="en-US" dirty="0"/>
              <a:t>We have done so with a lot of </a:t>
            </a:r>
            <a:r>
              <a:rPr lang="en-US"/>
              <a:t>volunteers and very </a:t>
            </a:r>
            <a:r>
              <a:rPr lang="en-US" dirty="0"/>
              <a:t>little money.</a:t>
            </a:r>
          </a:p>
          <a:p>
            <a:r>
              <a:rPr lang="en-US" dirty="0"/>
              <a:t>We have created professional testing workshops that are now regularly offered. </a:t>
            </a:r>
          </a:p>
          <a:p>
            <a:r>
              <a:rPr lang="en-US" dirty="0"/>
              <a:t>We have produced supporting documentation.</a:t>
            </a:r>
          </a:p>
        </p:txBody>
      </p:sp>
      <p:sp>
        <p:nvSpPr>
          <p:cNvPr id="4" name="Slide Number Placeholder 3"/>
          <p:cNvSpPr>
            <a:spLocks noGrp="1"/>
          </p:cNvSpPr>
          <p:nvPr>
            <p:ph type="sldNum" sz="quarter" idx="12"/>
          </p:nvPr>
        </p:nvSpPr>
        <p:spPr/>
        <p:txBody>
          <a:bodyPr/>
          <a:lstStyle/>
          <a:p>
            <a:pPr>
              <a:defRPr/>
            </a:pPr>
            <a:fld id="{7E1F6848-8B68-45B1-8EF3-748FBC140E0C}" type="slidenum">
              <a:rPr lang="en-US" smtClean="0"/>
              <a:pPr>
                <a:defRPr/>
              </a:pPr>
              <a:t>2</a:t>
            </a:fld>
            <a:endParaRPr lang="en-US" dirty="0"/>
          </a:p>
        </p:txBody>
      </p:sp>
    </p:spTree>
    <p:extLst>
      <p:ext uri="{BB962C8B-B14F-4D97-AF65-F5344CB8AC3E}">
        <p14:creationId xmlns:p14="http://schemas.microsoft.com/office/powerpoint/2010/main" val="25206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03238"/>
            <a:ext cx="8991600" cy="1801574"/>
          </a:xfrm>
        </p:spPr>
        <p:txBody>
          <a:bodyPr>
            <a:noAutofit/>
          </a:bodyPr>
          <a:lstStyle/>
          <a:p>
            <a:r>
              <a:rPr lang="en-US" sz="4000" dirty="0"/>
              <a:t>To have direct evidence of a C-R test’s validity requires full alignment, including level-by-level scoring.</a:t>
            </a:r>
          </a:p>
        </p:txBody>
      </p:sp>
      <p:graphicFrame>
        <p:nvGraphicFramePr>
          <p:cNvPr id="4" name="Table 3"/>
          <p:cNvGraphicFramePr>
            <a:graphicFrameLocks noGrp="1"/>
          </p:cNvGraphicFramePr>
          <p:nvPr/>
        </p:nvGraphicFramePr>
        <p:xfrm>
          <a:off x="2044811" y="2362200"/>
          <a:ext cx="8229599" cy="3752612"/>
        </p:xfrm>
        <a:graphic>
          <a:graphicData uri="http://schemas.openxmlformats.org/drawingml/2006/table">
            <a:tbl>
              <a:tblPr/>
              <a:tblGrid>
                <a:gridCol w="1107095">
                  <a:extLst>
                    <a:ext uri="{9D8B030D-6E8A-4147-A177-3AD203B41FA5}">
                      <a16:colId xmlns:a16="http://schemas.microsoft.com/office/drawing/2014/main" val="4063768875"/>
                    </a:ext>
                  </a:extLst>
                </a:gridCol>
                <a:gridCol w="376883">
                  <a:extLst>
                    <a:ext uri="{9D8B030D-6E8A-4147-A177-3AD203B41FA5}">
                      <a16:colId xmlns:a16="http://schemas.microsoft.com/office/drawing/2014/main" val="1259489760"/>
                    </a:ext>
                  </a:extLst>
                </a:gridCol>
                <a:gridCol w="2025748">
                  <a:extLst>
                    <a:ext uri="{9D8B030D-6E8A-4147-A177-3AD203B41FA5}">
                      <a16:colId xmlns:a16="http://schemas.microsoft.com/office/drawing/2014/main" val="3305729201"/>
                    </a:ext>
                  </a:extLst>
                </a:gridCol>
                <a:gridCol w="376883">
                  <a:extLst>
                    <a:ext uri="{9D8B030D-6E8A-4147-A177-3AD203B41FA5}">
                      <a16:colId xmlns:a16="http://schemas.microsoft.com/office/drawing/2014/main" val="1092268536"/>
                    </a:ext>
                  </a:extLst>
                </a:gridCol>
                <a:gridCol w="1872638">
                  <a:extLst>
                    <a:ext uri="{9D8B030D-6E8A-4147-A177-3AD203B41FA5}">
                      <a16:colId xmlns:a16="http://schemas.microsoft.com/office/drawing/2014/main" val="1785801251"/>
                    </a:ext>
                  </a:extLst>
                </a:gridCol>
                <a:gridCol w="185497">
                  <a:extLst>
                    <a:ext uri="{9D8B030D-6E8A-4147-A177-3AD203B41FA5}">
                      <a16:colId xmlns:a16="http://schemas.microsoft.com/office/drawing/2014/main" val="1642193774"/>
                    </a:ext>
                  </a:extLst>
                </a:gridCol>
                <a:gridCol w="2284855">
                  <a:extLst>
                    <a:ext uri="{9D8B030D-6E8A-4147-A177-3AD203B41FA5}">
                      <a16:colId xmlns:a16="http://schemas.microsoft.com/office/drawing/2014/main" val="2998271202"/>
                    </a:ext>
                  </a:extLst>
                </a:gridCol>
              </a:tblGrid>
              <a:tr h="501546">
                <a:tc>
                  <a:txBody>
                    <a:bodyPr/>
                    <a:lstStyle/>
                    <a:p>
                      <a:pPr algn="ctr" fontAlgn="ctr"/>
                      <a:r>
                        <a:rPr lang="en-US" sz="2900" b="0" i="0" u="none" strike="noStrike" dirty="0">
                          <a:solidFill>
                            <a:srgbClr val="000000"/>
                          </a:solidFill>
                          <a:effectLst/>
                          <a:latin typeface="Calibri" panose="020F0502020204030204" pitchFamily="34" charset="0"/>
                        </a:rPr>
                        <a:t>What:</a:t>
                      </a:r>
                    </a:p>
                  </a:txBody>
                  <a:tcPr marL="4317" marR="4317" marT="4317"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algn="ctr" fontAlgn="ctr"/>
                      <a:r>
                        <a:rPr lang="en-US" sz="3300" b="0" i="0" u="none" strike="noStrike" dirty="0">
                          <a:solidFill>
                            <a:srgbClr val="FF0000"/>
                          </a:solidFill>
                          <a:effectLst/>
                          <a:latin typeface="Calibri" panose="020F0502020204030204" pitchFamily="34" charset="0"/>
                        </a:rPr>
                        <a:t>=</a:t>
                      </a:r>
                    </a:p>
                  </a:txBody>
                  <a:tcPr marL="4317" marR="4317" marT="4317" marB="0" anchor="ctr">
                    <a:lnL>
                      <a:noFill/>
                    </a:lnL>
                    <a:lnR>
                      <a:noFill/>
                    </a:lnR>
                    <a:lnT>
                      <a:noFill/>
                    </a:lnT>
                    <a:lnB>
                      <a:noFill/>
                    </a:lnB>
                  </a:tcPr>
                </a:tc>
                <a:tc>
                  <a:txBody>
                    <a:bodyPr/>
                    <a:lstStyle/>
                    <a:p>
                      <a:pPr algn="ctr" fontAlgn="ctr"/>
                      <a:r>
                        <a:rPr lang="en-US" sz="2900" b="0" i="0" u="none" strike="noStrike" dirty="0">
                          <a:solidFill>
                            <a:srgbClr val="000000"/>
                          </a:solidFill>
                          <a:effectLst/>
                          <a:latin typeface="Calibri" panose="020F0502020204030204" pitchFamily="34" charset="0"/>
                        </a:rPr>
                        <a:t>How Tested:</a:t>
                      </a:r>
                    </a:p>
                  </a:txBody>
                  <a:tcPr marL="4317" marR="4317" marT="4317"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algn="ctr" fontAlgn="ctr"/>
                      <a:r>
                        <a:rPr lang="en-US" sz="3300" b="0" i="0" u="none" strike="noStrike" dirty="0">
                          <a:solidFill>
                            <a:srgbClr val="FF0000"/>
                          </a:solidFill>
                          <a:effectLst/>
                          <a:latin typeface="Calibri" panose="020F0502020204030204" pitchFamily="34" charset="0"/>
                        </a:rPr>
                        <a:t>=</a:t>
                      </a:r>
                    </a:p>
                  </a:txBody>
                  <a:tcPr marL="4317" marR="4317" marT="4317" marB="0" anchor="ctr">
                    <a:lnL>
                      <a:noFill/>
                    </a:lnL>
                    <a:lnR>
                      <a:noFill/>
                    </a:lnR>
                    <a:lnT>
                      <a:noFill/>
                    </a:lnT>
                    <a:lnB>
                      <a:noFill/>
                    </a:lnB>
                  </a:tcPr>
                </a:tc>
                <a:tc gridSpan="3">
                  <a:txBody>
                    <a:bodyPr/>
                    <a:lstStyle/>
                    <a:p>
                      <a:pPr algn="l" fontAlgn="ctr"/>
                      <a:r>
                        <a:rPr lang="en-US" sz="2900" b="0" i="0" u="none" strike="noStrike" dirty="0">
                          <a:solidFill>
                            <a:srgbClr val="000000"/>
                          </a:solidFill>
                          <a:effectLst/>
                          <a:latin typeface="Calibri" panose="020F0502020204030204" pitchFamily="34" charset="0"/>
                        </a:rPr>
                        <a:t>How Scored:</a:t>
                      </a:r>
                    </a:p>
                  </a:txBody>
                  <a:tcPr marL="4317" marR="4317" marT="4317" marB="0" anchor="ctr">
                    <a:lnL>
                      <a:noFill/>
                    </a:lnL>
                    <a:lnR>
                      <a:noFill/>
                    </a:lnR>
                    <a:lnT>
                      <a:noFill/>
                    </a:lnT>
                    <a:lnB w="12700" cap="flat" cmpd="sng" algn="ctr">
                      <a:solidFill>
                        <a:srgbClr val="000000"/>
                      </a:solidFill>
                      <a:prstDash val="dash"/>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7064572"/>
                  </a:ext>
                </a:extLst>
              </a:tr>
              <a:tr h="492050">
                <a:tc rowSpan="2">
                  <a:txBody>
                    <a:bodyPr/>
                    <a:lstStyle/>
                    <a:p>
                      <a:pPr algn="ctr" fontAlgn="ctr"/>
                      <a:r>
                        <a:rPr lang="en-US" sz="2200" b="0" i="0" u="none" strike="noStrike" dirty="0">
                          <a:solidFill>
                            <a:srgbClr val="000000"/>
                          </a:solidFill>
                          <a:effectLst/>
                          <a:latin typeface="Calibri" panose="020F0502020204030204" pitchFamily="34" charset="0"/>
                        </a:rPr>
                        <a:t>STANAG</a:t>
                      </a:r>
                    </a:p>
                  </a:txBody>
                  <a:tcPr marL="4317" marR="4317" marT="4317"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rowSpan="2">
                  <a:txBody>
                    <a:bodyPr/>
                    <a:lstStyle/>
                    <a:p>
                      <a:pPr algn="ctr" fontAlgn="ctr"/>
                      <a:r>
                        <a:rPr lang="en-US" sz="2200" b="0" i="0" u="none" strike="noStrike" dirty="0">
                          <a:solidFill>
                            <a:srgbClr val="000000"/>
                          </a:solidFill>
                          <a:effectLst/>
                          <a:latin typeface="Calibri" panose="020F0502020204030204" pitchFamily="34" charset="0"/>
                        </a:rPr>
                        <a:t>Aligned Test Design</a:t>
                      </a:r>
                    </a:p>
                  </a:txBody>
                  <a:tcPr marL="4317" marR="4317" marT="4317"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rowSpan="2">
                  <a:txBody>
                    <a:bodyPr/>
                    <a:lstStyle/>
                    <a:p>
                      <a:pPr algn="ctr" fontAlgn="ctr"/>
                      <a:r>
                        <a:rPr lang="en-US" sz="2200" b="0" i="0" u="none" strike="noStrike" dirty="0">
                          <a:solidFill>
                            <a:srgbClr val="000000"/>
                          </a:solidFill>
                          <a:effectLst/>
                          <a:latin typeface="Calibri" panose="020F0502020204030204" pitchFamily="34" charset="0"/>
                        </a:rPr>
                        <a:t>Score Each Level</a:t>
                      </a:r>
                    </a:p>
                  </a:txBody>
                  <a:tcPr marL="4317" marR="4317" marT="4317"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r>
                        <a:rPr lang="en-US" sz="2200" b="0" i="0" u="none" strike="noStrike" dirty="0">
                          <a:solidFill>
                            <a:srgbClr val="000000"/>
                          </a:solidFill>
                          <a:effectLst/>
                          <a:latin typeface="Calibri" panose="020F0502020204030204" pitchFamily="34" charset="0"/>
                        </a:rPr>
                        <a:t>&amp;</a:t>
                      </a:r>
                    </a:p>
                  </a:txBody>
                  <a:tcPr marL="4317" marR="4317" marT="4317"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rowSpan="2">
                  <a:txBody>
                    <a:bodyPr/>
                    <a:lstStyle/>
                    <a:p>
                      <a:pPr algn="ctr" fontAlgn="ctr"/>
                      <a:r>
                        <a:rPr lang="en-US" sz="2200" b="0" i="0" u="none" strike="noStrike" dirty="0">
                          <a:solidFill>
                            <a:srgbClr val="000000"/>
                          </a:solidFill>
                          <a:effectLst/>
                          <a:latin typeface="Calibri" panose="020F0502020204030204" pitchFamily="34" charset="0"/>
                        </a:rPr>
                        <a:t>Pick the Highest Level Passed</a:t>
                      </a:r>
                    </a:p>
                  </a:txBody>
                  <a:tcPr marL="4317" marR="4317" marT="4317"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21152870"/>
                  </a:ext>
                </a:extLst>
              </a:tr>
              <a:tr h="600913">
                <a:tc v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4317" marR="4317" marT="4317" marB="0" anchor="b">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v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4317" marR="4317" marT="4317" marB="0" anchor="b">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v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4317" marR="4317" marT="4317" marB="0" anchor="b">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vMerge="1">
                  <a:txBody>
                    <a:bodyPr/>
                    <a:lstStyle/>
                    <a:p>
                      <a:endParaRPr lang="en-US"/>
                    </a:p>
                  </a:txBody>
                  <a:tcPr/>
                </a:tc>
                <a:extLst>
                  <a:ext uri="{0D108BD9-81ED-4DB2-BD59-A6C34878D82A}">
                    <a16:rowId xmlns:a16="http://schemas.microsoft.com/office/drawing/2014/main" val="820341359"/>
                  </a:ext>
                </a:extLst>
              </a:tr>
              <a:tr h="335803">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572777"/>
                  </a:ext>
                </a:extLst>
              </a:tr>
              <a:tr h="362563">
                <a:tc>
                  <a:txBody>
                    <a:bodyPr/>
                    <a:lstStyle/>
                    <a:p>
                      <a:pPr algn="ctr" fontAlgn="ctr"/>
                      <a:r>
                        <a:rPr lang="en-US" sz="2200" b="0" i="0" u="none" strike="noStrike" dirty="0">
                          <a:solidFill>
                            <a:srgbClr val="000000"/>
                          </a:solidFill>
                          <a:effectLst/>
                          <a:latin typeface="Calibri" panose="020F0502020204030204" pitchFamily="34" charset="0"/>
                        </a:rPr>
                        <a:t>Level 3</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Level 3 Test</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Level 3 Score</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Passed at 3 ?</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626930"/>
                  </a:ext>
                </a:extLst>
              </a:tr>
              <a:tr h="362563">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 </a:t>
                      </a: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1994520"/>
                  </a:ext>
                </a:extLst>
              </a:tr>
              <a:tr h="362563">
                <a:tc>
                  <a:txBody>
                    <a:bodyPr/>
                    <a:lstStyle/>
                    <a:p>
                      <a:pPr algn="ctr" fontAlgn="ctr"/>
                      <a:r>
                        <a:rPr lang="en-US" sz="2200" b="0" i="0" u="none" strike="noStrike" dirty="0">
                          <a:solidFill>
                            <a:srgbClr val="000000"/>
                          </a:solidFill>
                          <a:effectLst/>
                          <a:latin typeface="Calibri" panose="020F0502020204030204" pitchFamily="34" charset="0"/>
                        </a:rPr>
                        <a:t>Level 2</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Level 2 Test</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Level 2 Score</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2200" b="0" i="0" u="none" strike="noStrike" dirty="0">
                          <a:solidFill>
                            <a:srgbClr val="000000"/>
                          </a:solidFill>
                          <a:effectLst/>
                          <a:latin typeface="Calibri" panose="020F0502020204030204" pitchFamily="34" charset="0"/>
                        </a:rPr>
                        <a:t> </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Passed at 2 ?</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2195687"/>
                  </a:ext>
                </a:extLst>
              </a:tr>
              <a:tr h="362563">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a:noFill/>
                    </a:lnL>
                    <a:lnR>
                      <a:noFill/>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 </a:t>
                      </a:r>
                    </a:p>
                  </a:txBody>
                  <a:tcPr marL="4317" marR="4317" marT="431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285820"/>
                  </a:ext>
                </a:extLst>
              </a:tr>
              <a:tr h="362563">
                <a:tc>
                  <a:txBody>
                    <a:bodyPr/>
                    <a:lstStyle/>
                    <a:p>
                      <a:pPr algn="ctr" fontAlgn="ctr"/>
                      <a:r>
                        <a:rPr lang="en-US" sz="2200" b="0" i="0" u="none" strike="noStrike" dirty="0">
                          <a:solidFill>
                            <a:srgbClr val="000000"/>
                          </a:solidFill>
                          <a:effectLst/>
                          <a:latin typeface="Calibri" panose="020F0502020204030204" pitchFamily="34" charset="0"/>
                        </a:rPr>
                        <a:t>Level 1</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Level 1 Test</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Level 1 Score</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endParaRPr lang="en-US" sz="2200" b="0" i="0" u="none" strike="noStrike" dirty="0">
                        <a:solidFill>
                          <a:srgbClr val="000000"/>
                        </a:solidFill>
                        <a:effectLst/>
                        <a:latin typeface="Calibri" panose="020F0502020204030204" pitchFamily="34" charset="0"/>
                      </a:endParaRP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200" b="0" i="0" u="none" strike="noStrike" dirty="0">
                          <a:solidFill>
                            <a:srgbClr val="000000"/>
                          </a:solidFill>
                          <a:effectLst/>
                          <a:latin typeface="Calibri" panose="020F0502020204030204" pitchFamily="34" charset="0"/>
                        </a:rPr>
                        <a:t>Passed at 1 ?</a:t>
                      </a:r>
                    </a:p>
                  </a:txBody>
                  <a:tcPr marL="4317" marR="4317" marT="431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4234933"/>
                  </a:ext>
                </a:extLst>
              </a:tr>
            </a:tbl>
          </a:graphicData>
        </a:graphic>
      </p:graphicFrame>
      <p:sp>
        <p:nvSpPr>
          <p:cNvPr id="3" name="Slide Number Placeholder 2"/>
          <p:cNvSpPr>
            <a:spLocks noGrp="1"/>
          </p:cNvSpPr>
          <p:nvPr>
            <p:ph type="sldNum" sz="quarter" idx="12"/>
          </p:nvPr>
        </p:nvSpPr>
        <p:spPr/>
        <p:txBody>
          <a:bodyPr/>
          <a:lstStyle/>
          <a:p>
            <a:fld id="{A0E3728E-C264-4438-B103-A06EE8427519}" type="slidenum">
              <a:rPr lang="en-US" smtClean="0"/>
              <a:t>20</a:t>
            </a:fld>
            <a:endParaRPr lang="en-US" dirty="0"/>
          </a:p>
        </p:txBody>
      </p:sp>
    </p:spTree>
    <p:extLst>
      <p:ext uri="{BB962C8B-B14F-4D97-AF65-F5344CB8AC3E}">
        <p14:creationId xmlns:p14="http://schemas.microsoft.com/office/powerpoint/2010/main" val="1651160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14400" y="228600"/>
            <a:ext cx="9982200" cy="1219200"/>
          </a:xfrm>
        </p:spPr>
        <p:txBody>
          <a:bodyPr>
            <a:noAutofit/>
          </a:bodyPr>
          <a:lstStyle/>
          <a:p>
            <a:r>
              <a:rPr lang="en-US" altLang="en-US" sz="3600" b="1" dirty="0"/>
              <a:t>Not having separate scores leads to inaccurate language test results, because:</a:t>
            </a:r>
          </a:p>
        </p:txBody>
      </p:sp>
      <p:sp>
        <p:nvSpPr>
          <p:cNvPr id="52227" name="Content Placeholder 2"/>
          <p:cNvSpPr>
            <a:spLocks noGrp="1"/>
          </p:cNvSpPr>
          <p:nvPr>
            <p:ph idx="1"/>
          </p:nvPr>
        </p:nvSpPr>
        <p:spPr>
          <a:xfrm>
            <a:off x="1219200" y="1523999"/>
            <a:ext cx="9601200" cy="4721225"/>
          </a:xfrm>
        </p:spPr>
        <p:txBody>
          <a:bodyPr>
            <a:noAutofit/>
          </a:bodyPr>
          <a:lstStyle/>
          <a:p>
            <a:pPr marL="514350" indent="-514350">
              <a:buFont typeface="+mj-lt"/>
              <a:buAutoNum type="arabicPeriod"/>
            </a:pPr>
            <a:r>
              <a:rPr lang="en-US" altLang="en-US" dirty="0"/>
              <a:t>Language learners do not completely master one proficiency level before they begin learning the skills described at the next higher level, artificially raises scores.</a:t>
            </a:r>
          </a:p>
          <a:p>
            <a:pPr marL="514350" indent="-514350">
              <a:buFont typeface="+mj-lt"/>
              <a:buAutoNum type="arabicPeriod"/>
            </a:pPr>
            <a:r>
              <a:rPr lang="en-US" altLang="en-US" dirty="0"/>
              <a:t>Language learners develop conceptual control or even partial control over the next higher proficiency level by the time they have attained sustained, consistent control over the lower level, artificially raises scores.</a:t>
            </a:r>
          </a:p>
        </p:txBody>
      </p:sp>
      <p:sp>
        <p:nvSpPr>
          <p:cNvPr id="2" name="Slide Number Placeholder 1"/>
          <p:cNvSpPr>
            <a:spLocks noGrp="1"/>
          </p:cNvSpPr>
          <p:nvPr>
            <p:ph type="sldNum" sz="quarter" idx="12"/>
          </p:nvPr>
        </p:nvSpPr>
        <p:spPr/>
        <p:txBody>
          <a:bodyPr/>
          <a:lstStyle/>
          <a:p>
            <a:fld id="{A0E3728E-C264-4438-B103-A06EE8427519}" type="slidenum">
              <a:rPr lang="en-US" smtClean="0"/>
              <a:t>21</a:t>
            </a:fld>
            <a:endParaRPr lang="en-US" dirty="0"/>
          </a:p>
        </p:txBody>
      </p:sp>
    </p:spTree>
    <p:extLst>
      <p:ext uri="{BB962C8B-B14F-4D97-AF65-F5344CB8AC3E}">
        <p14:creationId xmlns:p14="http://schemas.microsoft.com/office/powerpoint/2010/main" val="1061742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208947"/>
            <a:ext cx="10713720" cy="1467452"/>
          </a:xfrm>
        </p:spPr>
        <p:txBody>
          <a:bodyPr>
            <a:noAutofit/>
          </a:bodyPr>
          <a:lstStyle/>
          <a:p>
            <a:pPr algn="l"/>
            <a:r>
              <a:rPr lang="en-US" altLang="en-US" sz="2800" dirty="0"/>
              <a:t>STANAG 6001 Levels are like buckets;</a:t>
            </a:r>
            <a:br>
              <a:rPr lang="en-US" altLang="en-US" sz="2800" dirty="0"/>
            </a:br>
            <a:r>
              <a:rPr lang="en-US" altLang="en-US" sz="2800" dirty="0"/>
              <a:t>how much water is in each bucket is more</a:t>
            </a:r>
            <a:br>
              <a:rPr lang="en-US" altLang="en-US" sz="2800" dirty="0"/>
            </a:br>
            <a:r>
              <a:rPr lang="en-US" altLang="en-US" sz="2800" dirty="0"/>
              <a:t>important than how much total water there is.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127" y="1600200"/>
            <a:ext cx="252307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743200"/>
            <a:ext cx="1993900" cy="2438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9127" y="406400"/>
            <a:ext cx="3062246" cy="485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070100" y="4164012"/>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ight Arrow 8"/>
          <p:cNvSpPr/>
          <p:nvPr/>
        </p:nvSpPr>
        <p:spPr>
          <a:xfrm>
            <a:off x="4508500" y="4164012"/>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ight Arrow 9"/>
          <p:cNvSpPr/>
          <p:nvPr/>
        </p:nvSpPr>
        <p:spPr>
          <a:xfrm>
            <a:off x="7175500" y="4164012"/>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p:cNvSpPr/>
          <p:nvPr/>
        </p:nvSpPr>
        <p:spPr>
          <a:xfrm>
            <a:off x="3276601" y="3877270"/>
            <a:ext cx="569387" cy="923330"/>
          </a:xfrm>
          <a:prstGeom prst="rect">
            <a:avLst/>
          </a:prstGeom>
          <a:noFill/>
        </p:spPr>
        <p:txBody>
          <a:bodyPr wrap="none">
            <a:spAutoFit/>
          </a:bodyPr>
          <a:lstStyle/>
          <a:p>
            <a:pPr algn="ctr" eaLnBrk="1" hangingPunct="1">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7" name="Rectangle 6"/>
          <p:cNvSpPr/>
          <p:nvPr/>
        </p:nvSpPr>
        <p:spPr>
          <a:xfrm>
            <a:off x="5983814" y="3191470"/>
            <a:ext cx="569387" cy="923330"/>
          </a:xfrm>
          <a:prstGeom prst="rect">
            <a:avLst/>
          </a:prstGeom>
          <a:noFill/>
        </p:spPr>
        <p:txBody>
          <a:bodyPr wrap="none">
            <a:spAutoFit/>
          </a:bodyPr>
          <a:lstStyle/>
          <a:p>
            <a:pPr algn="ctr" eaLnBrk="1" hangingPunct="1">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sp>
        <p:nvSpPr>
          <p:cNvPr id="11" name="Rectangle 10"/>
          <p:cNvSpPr/>
          <p:nvPr/>
        </p:nvSpPr>
        <p:spPr>
          <a:xfrm>
            <a:off x="8650814" y="2743200"/>
            <a:ext cx="569387" cy="923330"/>
          </a:xfrm>
          <a:prstGeom prst="rect">
            <a:avLst/>
          </a:prstGeom>
          <a:noFill/>
        </p:spPr>
        <p:txBody>
          <a:bodyPr wrap="none">
            <a:spAutoFit/>
          </a:bodyPr>
          <a:lstStyle/>
          <a:p>
            <a:pPr algn="ctr" eaLnBrk="1" hangingPunct="1">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3</a:t>
            </a:r>
          </a:p>
        </p:txBody>
      </p:sp>
      <p:sp>
        <p:nvSpPr>
          <p:cNvPr id="27661" name="TextBox 14"/>
          <p:cNvSpPr txBox="1">
            <a:spLocks noChangeArrowheads="1"/>
          </p:cNvSpPr>
          <p:nvPr/>
        </p:nvSpPr>
        <p:spPr bwMode="auto">
          <a:xfrm>
            <a:off x="1759261" y="5181601"/>
            <a:ext cx="82229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000" dirty="0"/>
              <a:t>Some Level 2 skills will develop before Level 1 is mastered and some Level 3 skills will develop before Level 2 is mastered.</a:t>
            </a:r>
          </a:p>
          <a:p>
            <a:pPr eaLnBrk="1" hangingPunct="1">
              <a:spcBef>
                <a:spcPct val="0"/>
              </a:spcBef>
              <a:buFontTx/>
              <a:buNone/>
            </a:pPr>
            <a:r>
              <a:rPr lang="en-US" altLang="en-US" sz="2000" dirty="0"/>
              <a:t>But the buckets will still reach their full (or mastery) state sequentially</a:t>
            </a:r>
            <a:r>
              <a:rPr lang="en-US" altLang="en-US" sz="1800" dirty="0"/>
              <a:t>.</a:t>
            </a:r>
          </a:p>
        </p:txBody>
      </p:sp>
      <p:sp>
        <p:nvSpPr>
          <p:cNvPr id="27662" name="TextBox 15"/>
          <p:cNvSpPr txBox="1">
            <a:spLocks noChangeArrowheads="1"/>
          </p:cNvSpPr>
          <p:nvPr/>
        </p:nvSpPr>
        <p:spPr bwMode="auto">
          <a:xfrm>
            <a:off x="304800" y="1752600"/>
            <a:ext cx="4800600" cy="1015663"/>
          </a:xfrm>
          <a:prstGeom prst="rect">
            <a:avLst/>
          </a:prstGeom>
          <a:solidFill>
            <a:schemeClr val="accent1"/>
          </a:solidFill>
          <a:ln>
            <a:noFill/>
          </a:ln>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000" dirty="0"/>
              <a:t>The blue arrows indicate the water (ability) level observed at each level for a Level 1 speaker.</a:t>
            </a:r>
          </a:p>
        </p:txBody>
      </p:sp>
      <p:sp>
        <p:nvSpPr>
          <p:cNvPr id="2" name="Slide Number Placeholder 1"/>
          <p:cNvSpPr>
            <a:spLocks noGrp="1"/>
          </p:cNvSpPr>
          <p:nvPr>
            <p:ph type="sldNum" sz="quarter" idx="12"/>
          </p:nvPr>
        </p:nvSpPr>
        <p:spPr/>
        <p:txBody>
          <a:bodyPr/>
          <a:lstStyle/>
          <a:p>
            <a:fld id="{A0E3728E-C264-4438-B103-A06EE8427519}" type="slidenum">
              <a:rPr lang="en-US" smtClean="0"/>
              <a:t>22</a:t>
            </a:fld>
            <a:endParaRPr lang="en-US" dirty="0"/>
          </a:p>
        </p:txBody>
      </p:sp>
    </p:spTree>
    <p:extLst>
      <p:ext uri="{BB962C8B-B14F-4D97-AF65-F5344CB8AC3E}">
        <p14:creationId xmlns:p14="http://schemas.microsoft.com/office/powerpoint/2010/main" val="737137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a:xfrm>
            <a:off x="1981200" y="274638"/>
            <a:ext cx="8229600" cy="1630362"/>
          </a:xfrm>
        </p:spPr>
        <p:txBody>
          <a:bodyPr/>
          <a:lstStyle/>
          <a:p>
            <a:pPr eaLnBrk="1" hangingPunct="1"/>
            <a:r>
              <a:rPr lang="en-US" dirty="0"/>
              <a:t>C-R scoring always requires a score for each criterion!</a:t>
            </a:r>
          </a:p>
        </p:txBody>
      </p:sp>
      <p:sp>
        <p:nvSpPr>
          <p:cNvPr id="136195" name="Rectangle 3"/>
          <p:cNvSpPr>
            <a:spLocks noGrp="1" noChangeArrowheads="1"/>
          </p:cNvSpPr>
          <p:nvPr>
            <p:ph type="body" idx="4294967295"/>
          </p:nvPr>
        </p:nvSpPr>
        <p:spPr>
          <a:xfrm>
            <a:off x="1981200" y="2057401"/>
            <a:ext cx="8229600" cy="4068763"/>
          </a:xfrm>
        </p:spPr>
        <p:txBody>
          <a:bodyPr/>
          <a:lstStyle/>
          <a:p>
            <a:pPr eaLnBrk="1" hangingPunct="1">
              <a:buFontTx/>
              <a:buNone/>
            </a:pPr>
            <a:r>
              <a:rPr lang="en-US" sz="4400" dirty="0"/>
              <a:t>	</a:t>
            </a:r>
            <a:r>
              <a:rPr lang="en-US" sz="3600" dirty="0"/>
              <a:t>Consider for example, a Reading test like the BAT Reading test which was designed </a:t>
            </a:r>
          </a:p>
          <a:p>
            <a:pPr lvl="1" eaLnBrk="1" hangingPunct="1"/>
            <a:r>
              <a:rPr lang="en-US" sz="3200" dirty="0"/>
              <a:t>To test three different proficiency levels,</a:t>
            </a:r>
          </a:p>
          <a:p>
            <a:pPr lvl="1" eaLnBrk="1" hangingPunct="1"/>
            <a:r>
              <a:rPr lang="en-US" sz="3200" dirty="0"/>
              <a:t>Using 60 test items,</a:t>
            </a:r>
          </a:p>
          <a:p>
            <a:pPr lvl="1" eaLnBrk="1" hangingPunct="1"/>
            <a:r>
              <a:rPr lang="en-US" sz="3200" dirty="0"/>
              <a:t>With 20 test items at each level.</a:t>
            </a:r>
            <a:endParaRPr lang="en-US" dirty="0"/>
          </a:p>
        </p:txBody>
      </p:sp>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23</a:t>
            </a:fld>
            <a:endParaRPr lang="en-US" dirty="0"/>
          </a:p>
        </p:txBody>
      </p:sp>
    </p:spTree>
    <p:extLst>
      <p:ext uri="{BB962C8B-B14F-4D97-AF65-F5344CB8AC3E}">
        <p14:creationId xmlns:p14="http://schemas.microsoft.com/office/powerpoint/2010/main" val="2186655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11201400" cy="1401762"/>
          </a:xfrm>
        </p:spPr>
        <p:txBody>
          <a:bodyPr>
            <a:noAutofit/>
          </a:bodyPr>
          <a:lstStyle/>
          <a:p>
            <a:pPr eaLnBrk="1" hangingPunct="1"/>
            <a:r>
              <a:rPr lang="en-US" sz="3600" dirty="0"/>
              <a:t>Total-Score Results vs Criterion-Referenced Results:  Total “water” versus “water distribution”</a:t>
            </a:r>
          </a:p>
        </p:txBody>
      </p:sp>
      <p:graphicFrame>
        <p:nvGraphicFramePr>
          <p:cNvPr id="102403" name="Group 3"/>
          <p:cNvGraphicFramePr>
            <a:graphicFrameLocks noGrp="1"/>
          </p:cNvGraphicFramePr>
          <p:nvPr>
            <p:extLst>
              <p:ext uri="{D42A27DB-BD31-4B8C-83A1-F6EECF244321}">
                <p14:modId xmlns:p14="http://schemas.microsoft.com/office/powerpoint/2010/main" val="3634884216"/>
              </p:ext>
            </p:extLst>
          </p:nvPr>
        </p:nvGraphicFramePr>
        <p:xfrm>
          <a:off x="1943100" y="1905000"/>
          <a:ext cx="8229600" cy="4550936"/>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11381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1 Results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2 Results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3 Results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Total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C-R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81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1"/>
                  </a:ext>
                </a:extLst>
              </a:tr>
              <a:tr h="11365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2"/>
                  </a:ext>
                </a:extLst>
              </a:tr>
              <a:tr h="11381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24</a:t>
            </a:fld>
            <a:endParaRPr lang="en-US" dirty="0"/>
          </a:p>
        </p:txBody>
      </p:sp>
    </p:spTree>
    <p:extLst>
      <p:ext uri="{BB962C8B-B14F-4D97-AF65-F5344CB8AC3E}">
        <p14:creationId xmlns:p14="http://schemas.microsoft.com/office/powerpoint/2010/main" val="146343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a:xfrm>
            <a:off x="685800" y="274638"/>
            <a:ext cx="11049000" cy="1325562"/>
          </a:xfrm>
        </p:spPr>
        <p:txBody>
          <a:bodyPr/>
          <a:lstStyle/>
          <a:p>
            <a:pPr eaLnBrk="1" hangingPunct="1"/>
            <a:r>
              <a:rPr lang="en-US" sz="3600" dirty="0"/>
              <a:t>Total-Score Results vs Criterion-Referenced Results:  Total “water” versus “water distribution”</a:t>
            </a:r>
          </a:p>
        </p:txBody>
      </p:sp>
      <p:graphicFrame>
        <p:nvGraphicFramePr>
          <p:cNvPr id="122883" name="Group 3"/>
          <p:cNvGraphicFramePr>
            <a:graphicFrameLocks noGrp="1"/>
          </p:cNvGraphicFramePr>
          <p:nvPr>
            <p:extLst>
              <p:ext uri="{D42A27DB-BD31-4B8C-83A1-F6EECF244321}">
                <p14:modId xmlns:p14="http://schemas.microsoft.com/office/powerpoint/2010/main" val="628458366"/>
              </p:ext>
            </p:extLst>
          </p:nvPr>
        </p:nvGraphicFramePr>
        <p:xfrm>
          <a:off x="1981200" y="1798636"/>
          <a:ext cx="8229600" cy="4525964"/>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Total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C-R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25</a:t>
            </a:fld>
            <a:endParaRPr lang="en-US" dirty="0"/>
          </a:p>
        </p:txBody>
      </p:sp>
    </p:spTree>
    <p:extLst>
      <p:ext uri="{BB962C8B-B14F-4D97-AF65-F5344CB8AC3E}">
        <p14:creationId xmlns:p14="http://schemas.microsoft.com/office/powerpoint/2010/main" val="3243975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381000" y="251586"/>
            <a:ext cx="11125200" cy="1325562"/>
          </a:xfrm>
        </p:spPr>
        <p:txBody>
          <a:bodyPr/>
          <a:lstStyle/>
          <a:p>
            <a:pPr eaLnBrk="1" hangingPunct="1"/>
            <a:r>
              <a:rPr lang="en-US" sz="3600" dirty="0"/>
              <a:t>Total-Score Results vs Criterion-Referenced Results:  Total “water” versus “water distribution”</a:t>
            </a:r>
          </a:p>
        </p:txBody>
      </p:sp>
      <p:graphicFrame>
        <p:nvGraphicFramePr>
          <p:cNvPr id="122883" name="Group 3"/>
          <p:cNvGraphicFramePr>
            <a:graphicFrameLocks noGrp="1"/>
          </p:cNvGraphicFramePr>
          <p:nvPr>
            <p:extLst>
              <p:ext uri="{D42A27DB-BD31-4B8C-83A1-F6EECF244321}">
                <p14:modId xmlns:p14="http://schemas.microsoft.com/office/powerpoint/2010/main" val="2930289102"/>
              </p:ext>
            </p:extLst>
          </p:nvPr>
        </p:nvGraphicFramePr>
        <p:xfrm>
          <a:off x="1981200" y="1828800"/>
          <a:ext cx="8229600" cy="4525964"/>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Total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C-R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(Barely)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26</a:t>
            </a:fld>
            <a:endParaRPr lang="en-US" dirty="0"/>
          </a:p>
        </p:txBody>
      </p:sp>
    </p:spTree>
    <p:extLst>
      <p:ext uri="{BB962C8B-B14F-4D97-AF65-F5344CB8AC3E}">
        <p14:creationId xmlns:p14="http://schemas.microsoft.com/office/powerpoint/2010/main" val="1413519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685800" y="274638"/>
            <a:ext cx="11125200" cy="1249362"/>
          </a:xfrm>
        </p:spPr>
        <p:txBody>
          <a:bodyPr/>
          <a:lstStyle/>
          <a:p>
            <a:pPr eaLnBrk="1" hangingPunct="1"/>
            <a:r>
              <a:rPr lang="en-US" sz="3600" dirty="0"/>
              <a:t>Total-Score Results vs Criterion-Referenced Results:  Total “water” versus “water distribution”</a:t>
            </a:r>
          </a:p>
        </p:txBody>
      </p:sp>
      <p:graphicFrame>
        <p:nvGraphicFramePr>
          <p:cNvPr id="122883" name="Group 3"/>
          <p:cNvGraphicFramePr>
            <a:graphicFrameLocks noGrp="1"/>
          </p:cNvGraphicFramePr>
          <p:nvPr/>
        </p:nvGraphicFramePr>
        <p:xfrm>
          <a:off x="1981200" y="1600200"/>
          <a:ext cx="8229600" cy="4525964"/>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Total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C-R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(Barely)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Random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27</a:t>
            </a:fld>
            <a:endParaRPr lang="en-US" dirty="0"/>
          </a:p>
        </p:txBody>
      </p:sp>
    </p:spTree>
    <p:extLst>
      <p:ext uri="{BB962C8B-B14F-4D97-AF65-F5344CB8AC3E}">
        <p14:creationId xmlns:p14="http://schemas.microsoft.com/office/powerpoint/2010/main" val="2442929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609600" y="274638"/>
            <a:ext cx="10972800" cy="1325562"/>
          </a:xfrm>
        </p:spPr>
        <p:txBody>
          <a:bodyPr>
            <a:noAutofit/>
          </a:bodyPr>
          <a:lstStyle/>
          <a:p>
            <a:pPr eaLnBrk="1" hangingPunct="1"/>
            <a:r>
              <a:rPr lang="en-US" sz="3600" dirty="0"/>
              <a:t>Total-Score Results vs Criterion-Referenced Results:  Total “water” versus “water distribution”</a:t>
            </a:r>
          </a:p>
        </p:txBody>
      </p:sp>
      <p:graphicFrame>
        <p:nvGraphicFramePr>
          <p:cNvPr id="122883" name="Group 3"/>
          <p:cNvGraphicFramePr>
            <a:graphicFrameLocks noGrp="1"/>
          </p:cNvGraphicFramePr>
          <p:nvPr/>
        </p:nvGraphicFramePr>
        <p:xfrm>
          <a:off x="1981200" y="1600200"/>
          <a:ext cx="8229600" cy="4525964"/>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Total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C-R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(Barely)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Random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(Clearly)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28</a:t>
            </a:fld>
            <a:endParaRPr lang="en-US" dirty="0"/>
          </a:p>
        </p:txBody>
      </p:sp>
    </p:spTree>
    <p:extLst>
      <p:ext uri="{BB962C8B-B14F-4D97-AF65-F5344CB8AC3E}">
        <p14:creationId xmlns:p14="http://schemas.microsoft.com/office/powerpoint/2010/main" val="2035977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533400" y="274637"/>
            <a:ext cx="11201400" cy="1206501"/>
          </a:xfrm>
        </p:spPr>
        <p:txBody>
          <a:bodyPr/>
          <a:lstStyle/>
          <a:p>
            <a:pPr eaLnBrk="1" hangingPunct="1"/>
            <a:r>
              <a:rPr lang="en-US" sz="3600" dirty="0"/>
              <a:t>Total-Score Results vs Criterion-Referenced Results:  Total “water” versus “water distribution”</a:t>
            </a:r>
          </a:p>
        </p:txBody>
      </p:sp>
      <p:graphicFrame>
        <p:nvGraphicFramePr>
          <p:cNvPr id="122883" name="Group 3"/>
          <p:cNvGraphicFramePr>
            <a:graphicFrameLocks noGrp="1"/>
          </p:cNvGraphicFramePr>
          <p:nvPr/>
        </p:nvGraphicFramePr>
        <p:xfrm>
          <a:off x="1981200" y="1600200"/>
          <a:ext cx="8229600" cy="4525964"/>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Total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C-R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(Barely)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Random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(Clearly)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Developing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Developing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29</a:t>
            </a:fld>
            <a:endParaRPr lang="en-US" dirty="0"/>
          </a:p>
        </p:txBody>
      </p:sp>
    </p:spTree>
    <p:extLst>
      <p:ext uri="{BB962C8B-B14F-4D97-AF65-F5344CB8AC3E}">
        <p14:creationId xmlns:p14="http://schemas.microsoft.com/office/powerpoint/2010/main" val="161180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C7B7-93D6-4F4A-9057-1FBC2F040B81}"/>
              </a:ext>
            </a:extLst>
          </p:cNvPr>
          <p:cNvSpPr>
            <a:spLocks noGrp="1"/>
          </p:cNvSpPr>
          <p:nvPr>
            <p:ph type="title"/>
          </p:nvPr>
        </p:nvSpPr>
        <p:spPr/>
        <p:txBody>
          <a:bodyPr/>
          <a:lstStyle/>
          <a:p>
            <a:r>
              <a:rPr lang="en-US" dirty="0"/>
              <a:t>The BAT undertaking was…</a:t>
            </a:r>
          </a:p>
        </p:txBody>
      </p:sp>
      <p:sp>
        <p:nvSpPr>
          <p:cNvPr id="3" name="Content Placeholder 2">
            <a:extLst>
              <a:ext uri="{FF2B5EF4-FFF2-40B4-BE49-F238E27FC236}">
                <a16:creationId xmlns:a16="http://schemas.microsoft.com/office/drawing/2014/main" id="{3E5DC929-5193-407A-BCB9-12C05A1F8FD7}"/>
              </a:ext>
            </a:extLst>
          </p:cNvPr>
          <p:cNvSpPr>
            <a:spLocks noGrp="1"/>
          </p:cNvSpPr>
          <p:nvPr>
            <p:ph idx="1"/>
          </p:nvPr>
        </p:nvSpPr>
        <p:spPr/>
        <p:txBody>
          <a:bodyPr/>
          <a:lstStyle/>
          <a:p>
            <a:r>
              <a:rPr lang="en-US" dirty="0"/>
              <a:t>Unprecedented and unmatched in:</a:t>
            </a:r>
          </a:p>
          <a:p>
            <a:pPr lvl="1"/>
            <a:r>
              <a:rPr lang="en-US" dirty="0"/>
              <a:t>Scope.</a:t>
            </a:r>
          </a:p>
          <a:p>
            <a:pPr lvl="1"/>
            <a:r>
              <a:rPr lang="en-US" dirty="0"/>
              <a:t>Duration.</a:t>
            </a:r>
          </a:p>
          <a:p>
            <a:pPr lvl="1"/>
            <a:r>
              <a:rPr lang="en-US" dirty="0"/>
              <a:t>Teamwork.</a:t>
            </a:r>
          </a:p>
          <a:p>
            <a:pPr lvl="1"/>
            <a:r>
              <a:rPr lang="en-US" dirty="0"/>
              <a:t>Innovation.</a:t>
            </a:r>
          </a:p>
          <a:p>
            <a:pPr lvl="1"/>
            <a:r>
              <a:rPr lang="en-US" dirty="0"/>
              <a:t>Efficiency and Effectiveness</a:t>
            </a:r>
          </a:p>
          <a:p>
            <a:pPr lvl="1"/>
            <a:r>
              <a:rPr lang="en-US" dirty="0"/>
              <a:t>Return on Investment.</a:t>
            </a:r>
          </a:p>
          <a:p>
            <a:pPr lvl="1"/>
            <a:r>
              <a:rPr lang="en-US" dirty="0"/>
              <a:t>Measurable beneficial Impact.</a:t>
            </a:r>
          </a:p>
          <a:p>
            <a:endParaRPr lang="en-US" dirty="0"/>
          </a:p>
        </p:txBody>
      </p:sp>
      <p:sp>
        <p:nvSpPr>
          <p:cNvPr id="4" name="Slide Number Placeholder 3"/>
          <p:cNvSpPr>
            <a:spLocks noGrp="1"/>
          </p:cNvSpPr>
          <p:nvPr>
            <p:ph type="sldNum" sz="quarter" idx="12"/>
          </p:nvPr>
        </p:nvSpPr>
        <p:spPr/>
        <p:txBody>
          <a:bodyPr/>
          <a:lstStyle/>
          <a:p>
            <a:pPr>
              <a:defRPr/>
            </a:pPr>
            <a:fld id="{7E1F6848-8B68-45B1-8EF3-748FBC140E0C}" type="slidenum">
              <a:rPr lang="en-US" smtClean="0"/>
              <a:pPr>
                <a:defRPr/>
              </a:pPr>
              <a:t>3</a:t>
            </a:fld>
            <a:endParaRPr lang="en-US" dirty="0"/>
          </a:p>
        </p:txBody>
      </p:sp>
    </p:spTree>
    <p:extLst>
      <p:ext uri="{BB962C8B-B14F-4D97-AF65-F5344CB8AC3E}">
        <p14:creationId xmlns:p14="http://schemas.microsoft.com/office/powerpoint/2010/main" val="1461588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lstStyle/>
          <a:p>
            <a:pPr eaLnBrk="1" hangingPunct="1"/>
            <a:r>
              <a:rPr lang="en-US" sz="4000" dirty="0"/>
              <a:t>An Example of Total-Score Results vs Criterion-Referenced Results</a:t>
            </a:r>
          </a:p>
        </p:txBody>
      </p:sp>
      <p:graphicFrame>
        <p:nvGraphicFramePr>
          <p:cNvPr id="122883" name="Group 3"/>
          <p:cNvGraphicFramePr>
            <a:graphicFrameLocks noGrp="1"/>
          </p:cNvGraphicFramePr>
          <p:nvPr>
            <p:extLst>
              <p:ext uri="{D42A27DB-BD31-4B8C-83A1-F6EECF244321}">
                <p14:modId xmlns:p14="http://schemas.microsoft.com/office/powerpoint/2010/main" val="3854355116"/>
              </p:ext>
            </p:extLst>
          </p:nvPr>
        </p:nvGraphicFramePr>
        <p:xfrm>
          <a:off x="1981200" y="1600200"/>
          <a:ext cx="8229600" cy="4525964"/>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Learner Results @ Level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Total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C-R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(Barely)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Random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(Clearly)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F42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Sustained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Developing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Developing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( 1 with developing abilities @ Level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5FB6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30</a:t>
            </a:fld>
            <a:endParaRPr lang="en-US" dirty="0"/>
          </a:p>
        </p:txBody>
      </p:sp>
    </p:spTree>
    <p:extLst>
      <p:ext uri="{BB962C8B-B14F-4D97-AF65-F5344CB8AC3E}">
        <p14:creationId xmlns:p14="http://schemas.microsoft.com/office/powerpoint/2010/main" val="1742751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427038"/>
            <a:ext cx="8229600" cy="5821362"/>
          </a:xfrm>
        </p:spPr>
        <p:txBody>
          <a:bodyPr/>
          <a:lstStyle/>
          <a:p>
            <a:pPr algn="l" eaLnBrk="1" hangingPunct="1"/>
            <a:r>
              <a:rPr lang="en-US" dirty="0"/>
              <a:t>As we have seen, scores on Criterion-Referenced tests can be more informative than a single overall test score.</a:t>
            </a:r>
            <a:br>
              <a:rPr lang="en-US" dirty="0"/>
            </a:br>
            <a:br>
              <a:rPr lang="en-US" dirty="0"/>
            </a:br>
            <a:r>
              <a:rPr lang="en-US" dirty="0"/>
              <a:t>However with the original BAT study, we couldn’t take advantage of that information.</a:t>
            </a:r>
            <a:endParaRPr lang="en-US" sz="2400" dirty="0"/>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31</a:t>
            </a:fld>
            <a:endParaRPr lang="en-US" dirty="0"/>
          </a:p>
        </p:txBody>
      </p:sp>
    </p:spTree>
    <p:extLst>
      <p:ext uri="{BB962C8B-B14F-4D97-AF65-F5344CB8AC3E}">
        <p14:creationId xmlns:p14="http://schemas.microsoft.com/office/powerpoint/2010/main" val="376195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752600" y="152400"/>
            <a:ext cx="8763000" cy="1447800"/>
          </a:xfrm>
        </p:spPr>
        <p:txBody>
          <a:bodyPr/>
          <a:lstStyle/>
          <a:p>
            <a:r>
              <a:rPr lang="en-US" dirty="0"/>
              <a:t>With the original BAT project in 2009, we only had overall results. </a:t>
            </a:r>
          </a:p>
        </p:txBody>
      </p:sp>
      <p:graphicFrame>
        <p:nvGraphicFramePr>
          <p:cNvPr id="141344" name="Group 32"/>
          <p:cNvGraphicFramePr>
            <a:graphicFrameLocks noGrp="1"/>
          </p:cNvGraphicFramePr>
          <p:nvPr>
            <p:ph idx="1"/>
            <p:extLst>
              <p:ext uri="{D42A27DB-BD31-4B8C-83A1-F6EECF244321}">
                <p14:modId xmlns:p14="http://schemas.microsoft.com/office/powerpoint/2010/main" val="57341293"/>
              </p:ext>
            </p:extLst>
          </p:nvPr>
        </p:nvGraphicFramePr>
        <p:xfrm>
          <a:off x="1981200" y="1600200"/>
          <a:ext cx="8229600" cy="4525964"/>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131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An Example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National Test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1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1343" name="Text Box 31"/>
          <p:cNvSpPr txBox="1">
            <a:spLocks noChangeArrowheads="1"/>
          </p:cNvSpPr>
          <p:nvPr/>
        </p:nvSpPr>
        <p:spPr bwMode="auto">
          <a:xfrm>
            <a:off x="3048000" y="6284913"/>
            <a:ext cx="6858000" cy="366712"/>
          </a:xfrm>
          <a:prstGeom prst="rect">
            <a:avLst/>
          </a:prstGeom>
          <a:noFill/>
          <a:ln w="9525">
            <a:noFill/>
            <a:miter lim="800000"/>
            <a:headEnd/>
            <a:tailEnd/>
          </a:ln>
          <a:effectLst/>
        </p:spPr>
        <p:txBody>
          <a:bodyPr wrap="square">
            <a:spAutoFit/>
          </a:bodyPr>
          <a:lstStyle/>
          <a:p>
            <a:r>
              <a:rPr lang="en-US" b="1" dirty="0"/>
              <a:t>Does this pattern 25 (5+10+10) of 30 = 83% agreement?</a:t>
            </a:r>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32</a:t>
            </a:fld>
            <a:endParaRPr lang="en-US" dirty="0"/>
          </a:p>
        </p:txBody>
      </p:sp>
    </p:spTree>
    <p:extLst>
      <p:ext uri="{BB962C8B-B14F-4D97-AF65-F5344CB8AC3E}">
        <p14:creationId xmlns:p14="http://schemas.microsoft.com/office/powerpoint/2010/main" val="3907101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752600" y="274638"/>
            <a:ext cx="8763000" cy="1173162"/>
          </a:xfrm>
        </p:spPr>
        <p:txBody>
          <a:bodyPr/>
          <a:lstStyle/>
          <a:p>
            <a:r>
              <a:rPr lang="en-US" sz="4000" dirty="0"/>
              <a:t>Overall Comparisons are Overstated</a:t>
            </a:r>
          </a:p>
        </p:txBody>
      </p:sp>
      <p:graphicFrame>
        <p:nvGraphicFramePr>
          <p:cNvPr id="141344" name="Group 32"/>
          <p:cNvGraphicFramePr>
            <a:graphicFrameLocks noGrp="1"/>
          </p:cNvGraphicFramePr>
          <p:nvPr>
            <p:ph idx="1"/>
            <p:extLst>
              <p:ext uri="{D42A27DB-BD31-4B8C-83A1-F6EECF244321}">
                <p14:modId xmlns:p14="http://schemas.microsoft.com/office/powerpoint/2010/main" val="984382512"/>
              </p:ext>
            </p:extLst>
          </p:nvPr>
        </p:nvGraphicFramePr>
        <p:xfrm>
          <a:off x="1981200" y="1600200"/>
          <a:ext cx="8229600" cy="4525964"/>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131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An Example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National Test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1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1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1343" name="Text Box 31"/>
          <p:cNvSpPr txBox="1">
            <a:spLocks noChangeArrowheads="1"/>
          </p:cNvSpPr>
          <p:nvPr/>
        </p:nvSpPr>
        <p:spPr bwMode="auto">
          <a:xfrm>
            <a:off x="1752600" y="6284914"/>
            <a:ext cx="8991600" cy="646331"/>
          </a:xfrm>
          <a:prstGeom prst="rect">
            <a:avLst/>
          </a:prstGeom>
          <a:noFill/>
          <a:ln w="9525">
            <a:noFill/>
            <a:miter lim="800000"/>
            <a:headEnd/>
            <a:tailEnd/>
          </a:ln>
          <a:effectLst/>
        </p:spPr>
        <p:txBody>
          <a:bodyPr wrap="square">
            <a:spAutoFit/>
          </a:bodyPr>
          <a:lstStyle/>
          <a:p>
            <a:r>
              <a:rPr lang="en-US" b="1" dirty="0"/>
              <a:t>Does 5+10+10 = 25 / 30 =&gt; 83% agreement? No, because </a:t>
            </a:r>
            <a:r>
              <a:rPr lang="en-US" b="1" dirty="0">
                <a:solidFill>
                  <a:srgbClr val="FF0000"/>
                </a:solidFill>
              </a:rPr>
              <a:t>the people don’t match!</a:t>
            </a:r>
            <a:endParaRPr lang="en-US" b="1" dirty="0"/>
          </a:p>
          <a:p>
            <a:endParaRPr lang="en-US" b="1" dirty="0"/>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33</a:t>
            </a:fld>
            <a:endParaRPr lang="en-US" dirty="0"/>
          </a:p>
        </p:txBody>
      </p:sp>
    </p:spTree>
    <p:extLst>
      <p:ext uri="{BB962C8B-B14F-4D97-AF65-F5344CB8AC3E}">
        <p14:creationId xmlns:p14="http://schemas.microsoft.com/office/powerpoint/2010/main" val="3919139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752600" y="274638"/>
            <a:ext cx="8763000" cy="1173162"/>
          </a:xfrm>
        </p:spPr>
        <p:txBody>
          <a:bodyPr/>
          <a:lstStyle/>
          <a:p>
            <a:r>
              <a:rPr lang="en-US" sz="4000" dirty="0"/>
              <a:t>Overall Comparisons are Overstated</a:t>
            </a:r>
          </a:p>
        </p:txBody>
      </p:sp>
      <p:graphicFrame>
        <p:nvGraphicFramePr>
          <p:cNvPr id="141344" name="Group 32"/>
          <p:cNvGraphicFramePr>
            <a:graphicFrameLocks noGrp="1"/>
          </p:cNvGraphicFramePr>
          <p:nvPr>
            <p:ph idx="1"/>
            <p:extLst>
              <p:ext uri="{D42A27DB-BD31-4B8C-83A1-F6EECF244321}">
                <p14:modId xmlns:p14="http://schemas.microsoft.com/office/powerpoint/2010/main" val="3682080766"/>
              </p:ext>
            </p:extLst>
          </p:nvPr>
        </p:nvGraphicFramePr>
        <p:xfrm>
          <a:off x="1981200" y="1371599"/>
          <a:ext cx="8229600" cy="481040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144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An Example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National Test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8521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1 match @ 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7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4 matches @ 2</a:t>
                      </a:r>
                      <a:endParaRPr kumimoji="0" lang="en-US" sz="28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521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Level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5 matches @ 1</a:t>
                      </a:r>
                      <a:endParaRPr kumimoji="0" lang="en-US" sz="28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1343" name="Text Box 31"/>
          <p:cNvSpPr txBox="1">
            <a:spLocks noChangeArrowheads="1"/>
          </p:cNvSpPr>
          <p:nvPr/>
        </p:nvSpPr>
        <p:spPr bwMode="auto">
          <a:xfrm>
            <a:off x="1905000" y="6284913"/>
            <a:ext cx="8382000" cy="369332"/>
          </a:xfrm>
          <a:prstGeom prst="rect">
            <a:avLst/>
          </a:prstGeom>
          <a:noFill/>
          <a:ln w="9525">
            <a:noFill/>
            <a:miter lim="800000"/>
            <a:headEnd/>
            <a:tailEnd/>
          </a:ln>
          <a:effectLst/>
        </p:spPr>
        <p:txBody>
          <a:bodyPr wrap="square">
            <a:spAutoFit/>
          </a:bodyPr>
          <a:lstStyle/>
          <a:p>
            <a:r>
              <a:rPr lang="en-US" b="1" dirty="0"/>
              <a:t>1+4+5=10 exact matches for 30 people =&gt; </a:t>
            </a:r>
            <a:r>
              <a:rPr lang="en-US" b="1" u="sng" dirty="0"/>
              <a:t>33%</a:t>
            </a:r>
            <a:r>
              <a:rPr lang="en-US" b="1" dirty="0"/>
              <a:t> -- not 83% -- agreement!</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pPr>
              <a:defRPr/>
            </a:pPr>
            <a:fld id="{82593E31-FAD6-43B7-AF52-DA164902BA80}" type="slidenum">
              <a:rPr lang="en-US" smtClean="0"/>
              <a:pPr>
                <a:defRPr/>
              </a:pPr>
              <a:t>34</a:t>
            </a:fld>
            <a:endParaRPr lang="en-US" dirty="0"/>
          </a:p>
        </p:txBody>
      </p:sp>
    </p:spTree>
    <p:extLst>
      <p:ext uri="{BB962C8B-B14F-4D97-AF65-F5344CB8AC3E}">
        <p14:creationId xmlns:p14="http://schemas.microsoft.com/office/powerpoint/2010/main" val="2301766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D809-1C7A-404A-B5BA-A8D22FDBD58E}"/>
              </a:ext>
            </a:extLst>
          </p:cNvPr>
          <p:cNvSpPr>
            <a:spLocks noGrp="1"/>
          </p:cNvSpPr>
          <p:nvPr>
            <p:ph type="title"/>
          </p:nvPr>
        </p:nvSpPr>
        <p:spPr>
          <a:xfrm>
            <a:off x="1981200" y="274638"/>
            <a:ext cx="8229600" cy="1477962"/>
          </a:xfrm>
        </p:spPr>
        <p:txBody>
          <a:bodyPr>
            <a:noAutofit/>
          </a:bodyPr>
          <a:lstStyle/>
          <a:p>
            <a:r>
              <a:rPr lang="en-US" dirty="0"/>
              <a:t>With BAT2 in 2019, we have </a:t>
            </a:r>
            <a:r>
              <a:rPr lang="en-US" u="sng" dirty="0"/>
              <a:t>person-by-person</a:t>
            </a:r>
            <a:r>
              <a:rPr lang="en-US" dirty="0"/>
              <a:t> comparisons.</a:t>
            </a:r>
          </a:p>
        </p:txBody>
      </p:sp>
      <p:sp>
        <p:nvSpPr>
          <p:cNvPr id="3" name="Content Placeholder 2">
            <a:extLst>
              <a:ext uri="{FF2B5EF4-FFF2-40B4-BE49-F238E27FC236}">
                <a16:creationId xmlns:a16="http://schemas.microsoft.com/office/drawing/2014/main" id="{86814258-D1B5-4FD8-A4C5-1892F183F6B5}"/>
              </a:ext>
            </a:extLst>
          </p:cNvPr>
          <p:cNvSpPr>
            <a:spLocks noGrp="1"/>
          </p:cNvSpPr>
          <p:nvPr>
            <p:ph idx="1"/>
          </p:nvPr>
        </p:nvSpPr>
        <p:spPr>
          <a:xfrm>
            <a:off x="1981200" y="2286000"/>
            <a:ext cx="8229600" cy="3581400"/>
          </a:xfrm>
        </p:spPr>
        <p:txBody>
          <a:bodyPr/>
          <a:lstStyle/>
          <a:p>
            <a:r>
              <a:rPr lang="en-US" dirty="0"/>
              <a:t>And the positive impact of 10 years of collaboration and training is evident.</a:t>
            </a:r>
          </a:p>
          <a:p>
            <a:endParaRPr lang="en-US" dirty="0"/>
          </a:p>
          <a:p>
            <a:r>
              <a:rPr lang="en-US" dirty="0"/>
              <a:t>Note the tight “shotgun pattern” produced by the following comparison graphs.</a:t>
            </a:r>
          </a:p>
        </p:txBody>
      </p:sp>
      <p:sp>
        <p:nvSpPr>
          <p:cNvPr id="4" name="Slide Number Placeholder 3"/>
          <p:cNvSpPr>
            <a:spLocks noGrp="1"/>
          </p:cNvSpPr>
          <p:nvPr>
            <p:ph type="sldNum" sz="quarter" idx="12"/>
          </p:nvPr>
        </p:nvSpPr>
        <p:spPr/>
        <p:txBody>
          <a:bodyPr/>
          <a:lstStyle/>
          <a:p>
            <a:pPr>
              <a:defRPr/>
            </a:pPr>
            <a:fld id="{7E1F6848-8B68-45B1-8EF3-748FBC140E0C}" type="slidenum">
              <a:rPr lang="en-US" smtClean="0"/>
              <a:pPr>
                <a:defRPr/>
              </a:pPr>
              <a:t>35</a:t>
            </a:fld>
            <a:endParaRPr lang="en-US" dirty="0"/>
          </a:p>
        </p:txBody>
      </p:sp>
    </p:spTree>
    <p:extLst>
      <p:ext uri="{BB962C8B-B14F-4D97-AF65-F5344CB8AC3E}">
        <p14:creationId xmlns:p14="http://schemas.microsoft.com/office/powerpoint/2010/main" val="1538964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0C8F-61F5-432E-9DD7-1FEB59A54E67}"/>
              </a:ext>
            </a:extLst>
          </p:cNvPr>
          <p:cNvSpPr>
            <a:spLocks noGrp="1"/>
          </p:cNvSpPr>
          <p:nvPr>
            <p:ph type="title"/>
          </p:nvPr>
        </p:nvSpPr>
        <p:spPr/>
        <p:txBody>
          <a:bodyPr/>
          <a:lstStyle/>
          <a:p>
            <a:r>
              <a:rPr lang="en-US" sz="4000" dirty="0"/>
              <a:t>BAT2 &amp; National Reading Results</a:t>
            </a:r>
          </a:p>
        </p:txBody>
      </p:sp>
      <p:graphicFrame>
        <p:nvGraphicFramePr>
          <p:cNvPr id="7" name="Content Placeholder 6">
            <a:extLst>
              <a:ext uri="{FF2B5EF4-FFF2-40B4-BE49-F238E27FC236}">
                <a16:creationId xmlns:a16="http://schemas.microsoft.com/office/drawing/2014/main" id="{B986BA68-1B6D-4CDF-AE18-E20F32BBCB27}"/>
              </a:ext>
            </a:extLst>
          </p:cNvPr>
          <p:cNvGraphicFramePr>
            <a:graphicFrameLocks noGrp="1"/>
          </p:cNvGraphicFramePr>
          <p:nvPr>
            <p:ph idx="1"/>
          </p:nvPr>
        </p:nvGraphicFramePr>
        <p:xfrm>
          <a:off x="2286000" y="1417638"/>
          <a:ext cx="7848602" cy="4830760"/>
        </p:xfrm>
        <a:graphic>
          <a:graphicData uri="http://schemas.openxmlformats.org/drawingml/2006/table">
            <a:tbl>
              <a:tblPr/>
              <a:tblGrid>
                <a:gridCol w="1012724">
                  <a:extLst>
                    <a:ext uri="{9D8B030D-6E8A-4147-A177-3AD203B41FA5}">
                      <a16:colId xmlns:a16="http://schemas.microsoft.com/office/drawing/2014/main" val="3063036276"/>
                    </a:ext>
                  </a:extLst>
                </a:gridCol>
                <a:gridCol w="759542">
                  <a:extLst>
                    <a:ext uri="{9D8B030D-6E8A-4147-A177-3AD203B41FA5}">
                      <a16:colId xmlns:a16="http://schemas.microsoft.com/office/drawing/2014/main" val="2991335623"/>
                    </a:ext>
                  </a:extLst>
                </a:gridCol>
                <a:gridCol w="759542">
                  <a:extLst>
                    <a:ext uri="{9D8B030D-6E8A-4147-A177-3AD203B41FA5}">
                      <a16:colId xmlns:a16="http://schemas.microsoft.com/office/drawing/2014/main" val="2429730500"/>
                    </a:ext>
                  </a:extLst>
                </a:gridCol>
                <a:gridCol w="759542">
                  <a:extLst>
                    <a:ext uri="{9D8B030D-6E8A-4147-A177-3AD203B41FA5}">
                      <a16:colId xmlns:a16="http://schemas.microsoft.com/office/drawing/2014/main" val="3117626703"/>
                    </a:ext>
                  </a:extLst>
                </a:gridCol>
                <a:gridCol w="759542">
                  <a:extLst>
                    <a:ext uri="{9D8B030D-6E8A-4147-A177-3AD203B41FA5}">
                      <a16:colId xmlns:a16="http://schemas.microsoft.com/office/drawing/2014/main" val="2962461878"/>
                    </a:ext>
                  </a:extLst>
                </a:gridCol>
                <a:gridCol w="759542">
                  <a:extLst>
                    <a:ext uri="{9D8B030D-6E8A-4147-A177-3AD203B41FA5}">
                      <a16:colId xmlns:a16="http://schemas.microsoft.com/office/drawing/2014/main" val="3610886495"/>
                    </a:ext>
                  </a:extLst>
                </a:gridCol>
                <a:gridCol w="759542">
                  <a:extLst>
                    <a:ext uri="{9D8B030D-6E8A-4147-A177-3AD203B41FA5}">
                      <a16:colId xmlns:a16="http://schemas.microsoft.com/office/drawing/2014/main" val="3945881105"/>
                    </a:ext>
                  </a:extLst>
                </a:gridCol>
                <a:gridCol w="759542">
                  <a:extLst>
                    <a:ext uri="{9D8B030D-6E8A-4147-A177-3AD203B41FA5}">
                      <a16:colId xmlns:a16="http://schemas.microsoft.com/office/drawing/2014/main" val="891517882"/>
                    </a:ext>
                  </a:extLst>
                </a:gridCol>
                <a:gridCol w="759542">
                  <a:extLst>
                    <a:ext uri="{9D8B030D-6E8A-4147-A177-3AD203B41FA5}">
                      <a16:colId xmlns:a16="http://schemas.microsoft.com/office/drawing/2014/main" val="1511035114"/>
                    </a:ext>
                  </a:extLst>
                </a:gridCol>
                <a:gridCol w="759542">
                  <a:extLst>
                    <a:ext uri="{9D8B030D-6E8A-4147-A177-3AD203B41FA5}">
                      <a16:colId xmlns:a16="http://schemas.microsoft.com/office/drawing/2014/main" val="178922141"/>
                    </a:ext>
                  </a:extLst>
                </a:gridCol>
              </a:tblGrid>
              <a:tr h="611896">
                <a:tc>
                  <a:txBody>
                    <a:bodyPr/>
                    <a:lstStyle/>
                    <a:p>
                      <a:pPr algn="l"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fontAlgn="ctr"/>
                      <a:r>
                        <a:rPr lang="en-US" sz="2200" b="1" i="0" u="none" strike="noStrike" dirty="0">
                          <a:solidFill>
                            <a:srgbClr val="000000"/>
                          </a:solidFill>
                          <a:effectLst/>
                          <a:latin typeface="Times New Roman" panose="02020603050405020304" pitchFamily="18" charset="0"/>
                        </a:rPr>
                        <a:t>National Reading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dirty="0">
                          <a:solidFill>
                            <a:srgbClr val="000000"/>
                          </a:solidFill>
                          <a:effectLst/>
                          <a:latin typeface="Times New Roman" panose="02020603050405020304" pitchFamily="18"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619044"/>
                  </a:ext>
                </a:extLst>
              </a:tr>
              <a:tr h="354256">
                <a:tc rowSpan="8">
                  <a:txBody>
                    <a:bodyPr/>
                    <a:lstStyle/>
                    <a:p>
                      <a:pPr algn="ctr" fontAlgn="ctr"/>
                      <a:r>
                        <a:rPr lang="en-US" sz="2200" b="1" i="0" u="none" strike="noStrike" dirty="0">
                          <a:solidFill>
                            <a:srgbClr val="000000"/>
                          </a:solidFill>
                          <a:effectLst/>
                          <a:latin typeface="Times New Roman" panose="02020603050405020304" pitchFamily="18" charset="0"/>
                        </a:rPr>
                        <a:t>BAT2 Reading</a:t>
                      </a:r>
                    </a:p>
                  </a:txBody>
                  <a:tcPr marL="9525" marR="9525" marT="952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786423303"/>
                  </a:ext>
                </a:extLst>
              </a:tr>
              <a:tr h="611896">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2200" b="1" i="0" u="none" strike="noStrike" dirty="0">
                          <a:solidFill>
                            <a:srgbClr val="000000"/>
                          </a:solidFill>
                          <a:effectLst/>
                          <a:latin typeface="Times New Roman" panose="02020603050405020304" pitchFamily="18" charset="0"/>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644321"/>
                  </a:ext>
                </a:extLst>
              </a:tr>
              <a:tr h="611896">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2200" b="1"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67476"/>
                  </a:ext>
                </a:extLst>
              </a:tr>
              <a:tr h="611896">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Times New Roman" panose="02020603050405020304" pitchFamily="18"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807632"/>
                  </a:ext>
                </a:extLst>
              </a:tr>
              <a:tr h="611896">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150021"/>
                  </a:ext>
                </a:extLst>
              </a:tr>
              <a:tr h="354256">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345880"/>
                  </a:ext>
                </a:extLst>
              </a:tr>
              <a:tr h="354256">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716848"/>
                  </a:ext>
                </a:extLst>
              </a:tr>
              <a:tr h="354256">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2291856"/>
                  </a:ext>
                </a:extLst>
              </a:tr>
              <a:tr h="354256">
                <a:tc>
                  <a:txBody>
                    <a:bodyPr/>
                    <a:lstStyle/>
                    <a:p>
                      <a:pPr algn="l" fontAlgn="ctr"/>
                      <a:r>
                        <a:rPr lang="en-US" sz="1200" b="0" i="0" u="none" strike="noStrike" dirty="0">
                          <a:solidFill>
                            <a:srgbClr val="000000"/>
                          </a:solidFill>
                          <a:effectLst/>
                          <a:latin typeface="Times New Roman" panose="02020603050405020304" pitchFamily="18"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975909"/>
                  </a:ext>
                </a:extLst>
              </a:tr>
            </a:tbl>
          </a:graphicData>
        </a:graphic>
      </p:graphicFrame>
      <p:sp>
        <p:nvSpPr>
          <p:cNvPr id="3" name="Slide Number Placeholder 2"/>
          <p:cNvSpPr>
            <a:spLocks noGrp="1"/>
          </p:cNvSpPr>
          <p:nvPr>
            <p:ph type="sldNum" sz="quarter" idx="12"/>
          </p:nvPr>
        </p:nvSpPr>
        <p:spPr/>
        <p:txBody>
          <a:bodyPr/>
          <a:lstStyle/>
          <a:p>
            <a:pPr>
              <a:defRPr/>
            </a:pPr>
            <a:fld id="{7E1F6848-8B68-45B1-8EF3-748FBC140E0C}" type="slidenum">
              <a:rPr lang="en-US" smtClean="0"/>
              <a:pPr>
                <a:defRPr/>
              </a:pPr>
              <a:t>36</a:t>
            </a:fld>
            <a:endParaRPr lang="en-US" dirty="0"/>
          </a:p>
        </p:txBody>
      </p:sp>
    </p:spTree>
    <p:extLst>
      <p:ext uri="{BB962C8B-B14F-4D97-AF65-F5344CB8AC3E}">
        <p14:creationId xmlns:p14="http://schemas.microsoft.com/office/powerpoint/2010/main" val="2493048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37B1-5A3E-49E4-8933-83E4138D38BA}"/>
              </a:ext>
            </a:extLst>
          </p:cNvPr>
          <p:cNvSpPr>
            <a:spLocks noGrp="1"/>
          </p:cNvSpPr>
          <p:nvPr>
            <p:ph type="title"/>
          </p:nvPr>
        </p:nvSpPr>
        <p:spPr/>
        <p:txBody>
          <a:bodyPr/>
          <a:lstStyle/>
          <a:p>
            <a:r>
              <a:rPr lang="en-US" sz="4000" dirty="0"/>
              <a:t>BAT2 &amp; National Listening Results</a:t>
            </a:r>
          </a:p>
        </p:txBody>
      </p:sp>
      <p:graphicFrame>
        <p:nvGraphicFramePr>
          <p:cNvPr id="17" name="Content Placeholder 16">
            <a:extLst>
              <a:ext uri="{FF2B5EF4-FFF2-40B4-BE49-F238E27FC236}">
                <a16:creationId xmlns:a16="http://schemas.microsoft.com/office/drawing/2014/main" id="{3533A5E1-EE21-4857-BE33-1ADE953CF7F1}"/>
              </a:ext>
            </a:extLst>
          </p:cNvPr>
          <p:cNvGraphicFramePr>
            <a:graphicFrameLocks noGrp="1"/>
          </p:cNvGraphicFramePr>
          <p:nvPr>
            <p:ph idx="1"/>
            <p:extLst>
              <p:ext uri="{D42A27DB-BD31-4B8C-83A1-F6EECF244321}">
                <p14:modId xmlns:p14="http://schemas.microsoft.com/office/powerpoint/2010/main" val="3698170492"/>
              </p:ext>
            </p:extLst>
          </p:nvPr>
        </p:nvGraphicFramePr>
        <p:xfrm>
          <a:off x="2362200" y="1417639"/>
          <a:ext cx="7772402" cy="4830761"/>
        </p:xfrm>
        <a:graphic>
          <a:graphicData uri="http://schemas.openxmlformats.org/drawingml/2006/table">
            <a:tbl>
              <a:tblPr/>
              <a:tblGrid>
                <a:gridCol w="947855">
                  <a:extLst>
                    <a:ext uri="{9D8B030D-6E8A-4147-A177-3AD203B41FA5}">
                      <a16:colId xmlns:a16="http://schemas.microsoft.com/office/drawing/2014/main" val="2770923140"/>
                    </a:ext>
                  </a:extLst>
                </a:gridCol>
                <a:gridCol w="758283">
                  <a:extLst>
                    <a:ext uri="{9D8B030D-6E8A-4147-A177-3AD203B41FA5}">
                      <a16:colId xmlns:a16="http://schemas.microsoft.com/office/drawing/2014/main" val="2235291210"/>
                    </a:ext>
                  </a:extLst>
                </a:gridCol>
                <a:gridCol w="758283">
                  <a:extLst>
                    <a:ext uri="{9D8B030D-6E8A-4147-A177-3AD203B41FA5}">
                      <a16:colId xmlns:a16="http://schemas.microsoft.com/office/drawing/2014/main" val="2429322499"/>
                    </a:ext>
                  </a:extLst>
                </a:gridCol>
                <a:gridCol w="758283">
                  <a:extLst>
                    <a:ext uri="{9D8B030D-6E8A-4147-A177-3AD203B41FA5}">
                      <a16:colId xmlns:a16="http://schemas.microsoft.com/office/drawing/2014/main" val="3161690753"/>
                    </a:ext>
                  </a:extLst>
                </a:gridCol>
                <a:gridCol w="758283">
                  <a:extLst>
                    <a:ext uri="{9D8B030D-6E8A-4147-A177-3AD203B41FA5}">
                      <a16:colId xmlns:a16="http://schemas.microsoft.com/office/drawing/2014/main" val="984783407"/>
                    </a:ext>
                  </a:extLst>
                </a:gridCol>
                <a:gridCol w="758283">
                  <a:extLst>
                    <a:ext uri="{9D8B030D-6E8A-4147-A177-3AD203B41FA5}">
                      <a16:colId xmlns:a16="http://schemas.microsoft.com/office/drawing/2014/main" val="1538603711"/>
                    </a:ext>
                  </a:extLst>
                </a:gridCol>
                <a:gridCol w="758283">
                  <a:extLst>
                    <a:ext uri="{9D8B030D-6E8A-4147-A177-3AD203B41FA5}">
                      <a16:colId xmlns:a16="http://schemas.microsoft.com/office/drawing/2014/main" val="2835598096"/>
                    </a:ext>
                  </a:extLst>
                </a:gridCol>
                <a:gridCol w="758283">
                  <a:extLst>
                    <a:ext uri="{9D8B030D-6E8A-4147-A177-3AD203B41FA5}">
                      <a16:colId xmlns:a16="http://schemas.microsoft.com/office/drawing/2014/main" val="2241059466"/>
                    </a:ext>
                  </a:extLst>
                </a:gridCol>
                <a:gridCol w="758283">
                  <a:extLst>
                    <a:ext uri="{9D8B030D-6E8A-4147-A177-3AD203B41FA5}">
                      <a16:colId xmlns:a16="http://schemas.microsoft.com/office/drawing/2014/main" val="4271546833"/>
                    </a:ext>
                  </a:extLst>
                </a:gridCol>
                <a:gridCol w="758283">
                  <a:extLst>
                    <a:ext uri="{9D8B030D-6E8A-4147-A177-3AD203B41FA5}">
                      <a16:colId xmlns:a16="http://schemas.microsoft.com/office/drawing/2014/main" val="1278632359"/>
                    </a:ext>
                  </a:extLst>
                </a:gridCol>
              </a:tblGrid>
              <a:tr h="620166">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fontAlgn="ctr"/>
                      <a:r>
                        <a:rPr lang="en-US" sz="2200" b="1" i="0" u="none" strike="noStrike" dirty="0">
                          <a:solidFill>
                            <a:srgbClr val="000000"/>
                          </a:solidFill>
                          <a:effectLst/>
                          <a:latin typeface="Times New Roman" panose="02020603050405020304" pitchFamily="18" charset="0"/>
                        </a:rPr>
                        <a:t>National Listening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dirty="0">
                          <a:solidFill>
                            <a:srgbClr val="000000"/>
                          </a:solidFill>
                          <a:effectLst/>
                          <a:latin typeface="Times New Roman" panose="02020603050405020304" pitchFamily="18"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251780"/>
                  </a:ext>
                </a:extLst>
              </a:tr>
              <a:tr h="359043">
                <a:tc rowSpan="8">
                  <a:txBody>
                    <a:bodyPr/>
                    <a:lstStyle/>
                    <a:p>
                      <a:pPr algn="ctr" fontAlgn="ctr"/>
                      <a:r>
                        <a:rPr lang="en-US" sz="2200" b="1" i="0" u="none" strike="noStrike" dirty="0">
                          <a:solidFill>
                            <a:srgbClr val="000000"/>
                          </a:solidFill>
                          <a:effectLst/>
                          <a:latin typeface="Times New Roman" panose="02020603050405020304" pitchFamily="18" charset="0"/>
                        </a:rPr>
                        <a:t>BAT2 Listening</a:t>
                      </a:r>
                    </a:p>
                  </a:txBody>
                  <a:tcPr marL="9525" marR="9525" marT="952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41029655"/>
                  </a:ext>
                </a:extLst>
              </a:tr>
              <a:tr h="603845">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2200" b="1" i="0" u="none" strike="noStrike" dirty="0">
                          <a:solidFill>
                            <a:srgbClr val="000000"/>
                          </a:solidFill>
                          <a:effectLst/>
                          <a:latin typeface="Times New Roman" panose="02020603050405020304" pitchFamily="18" charset="0"/>
                        </a:rPr>
                        <a:t>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830175"/>
                  </a:ext>
                </a:extLst>
              </a:tr>
              <a:tr h="603845">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2200" b="1" i="0" u="none" strike="noStrike" dirty="0">
                          <a:solidFill>
                            <a:srgbClr val="000000"/>
                          </a:solidFill>
                          <a:effectLst/>
                          <a:latin typeface="Times New Roman" panose="02020603050405020304" pitchFamily="18"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58841"/>
                  </a:ext>
                </a:extLst>
              </a:tr>
              <a:tr h="603845">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392590"/>
                  </a:ext>
                </a:extLst>
              </a:tr>
              <a:tr h="603845">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2107472"/>
                  </a:ext>
                </a:extLst>
              </a:tr>
              <a:tr h="359043">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200" b="0"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445831"/>
                  </a:ext>
                </a:extLst>
              </a:tr>
              <a:tr h="359043">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67216"/>
                  </a:ext>
                </a:extLst>
              </a:tr>
              <a:tr h="359043">
                <a:tc vMerge="1">
                  <a:txBody>
                    <a:bodyPr/>
                    <a:lstStyle/>
                    <a:p>
                      <a:endParaRPr lang="en-US"/>
                    </a:p>
                  </a:txBody>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6970257"/>
                  </a:ext>
                </a:extLst>
              </a:tr>
              <a:tr h="359043">
                <a:tc>
                  <a:txBody>
                    <a:bodyPr/>
                    <a:lstStyle/>
                    <a:p>
                      <a:pPr algn="ctr" fontAlgn="ctr"/>
                      <a:r>
                        <a:rPr lang="en-US" sz="1200" b="0" i="0" u="none" strike="noStrike" dirty="0">
                          <a:solidFill>
                            <a:srgbClr val="000000"/>
                          </a:solidFill>
                          <a:effectLst/>
                          <a:latin typeface="Times New Roman" panose="02020603050405020304" pitchFamily="18"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Times New Roman" panose="02020603050405020304" pitchFamily="18" charset="0"/>
                        </a:rPr>
                        <a:t>178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646982"/>
                  </a:ext>
                </a:extLst>
              </a:tr>
            </a:tbl>
          </a:graphicData>
        </a:graphic>
      </p:graphicFrame>
      <p:sp>
        <p:nvSpPr>
          <p:cNvPr id="3" name="Slide Number Placeholder 2"/>
          <p:cNvSpPr>
            <a:spLocks noGrp="1"/>
          </p:cNvSpPr>
          <p:nvPr>
            <p:ph type="sldNum" sz="quarter" idx="12"/>
          </p:nvPr>
        </p:nvSpPr>
        <p:spPr/>
        <p:txBody>
          <a:bodyPr/>
          <a:lstStyle/>
          <a:p>
            <a:pPr>
              <a:defRPr/>
            </a:pPr>
            <a:fld id="{7E1F6848-8B68-45B1-8EF3-748FBC140E0C}" type="slidenum">
              <a:rPr lang="en-US" smtClean="0"/>
              <a:pPr>
                <a:defRPr/>
              </a:pPr>
              <a:t>37</a:t>
            </a:fld>
            <a:endParaRPr lang="en-US" dirty="0"/>
          </a:p>
        </p:txBody>
      </p:sp>
    </p:spTree>
    <p:extLst>
      <p:ext uri="{BB962C8B-B14F-4D97-AF65-F5344CB8AC3E}">
        <p14:creationId xmlns:p14="http://schemas.microsoft.com/office/powerpoint/2010/main" val="2896231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D809-1C7A-404A-B5BA-A8D22FDBD58E}"/>
              </a:ext>
            </a:extLst>
          </p:cNvPr>
          <p:cNvSpPr>
            <a:spLocks noGrp="1"/>
          </p:cNvSpPr>
          <p:nvPr>
            <p:ph type="title"/>
          </p:nvPr>
        </p:nvSpPr>
        <p:spPr>
          <a:xfrm>
            <a:off x="914400" y="274638"/>
            <a:ext cx="10591800" cy="1935162"/>
          </a:xfrm>
        </p:spPr>
        <p:txBody>
          <a:bodyPr/>
          <a:lstStyle/>
          <a:p>
            <a:r>
              <a:rPr lang="en-US" dirty="0"/>
              <a:t>We are pleased (even ecstatic) about our progress toward comparability, but we are not satisfied with the status quo.</a:t>
            </a:r>
          </a:p>
        </p:txBody>
      </p:sp>
      <p:sp>
        <p:nvSpPr>
          <p:cNvPr id="3" name="Content Placeholder 2">
            <a:extLst>
              <a:ext uri="{FF2B5EF4-FFF2-40B4-BE49-F238E27FC236}">
                <a16:creationId xmlns:a16="http://schemas.microsoft.com/office/drawing/2014/main" id="{86814258-D1B5-4FD8-A4C5-1892F183F6B5}"/>
              </a:ext>
            </a:extLst>
          </p:cNvPr>
          <p:cNvSpPr>
            <a:spLocks noGrp="1"/>
          </p:cNvSpPr>
          <p:nvPr>
            <p:ph idx="1"/>
          </p:nvPr>
        </p:nvSpPr>
        <p:spPr>
          <a:xfrm>
            <a:off x="914400" y="2514600"/>
            <a:ext cx="10287000" cy="3962400"/>
          </a:xfrm>
        </p:spPr>
        <p:txBody>
          <a:bodyPr/>
          <a:lstStyle/>
          <a:p>
            <a:r>
              <a:rPr lang="en-US" dirty="0"/>
              <a:t>The non-random variance (the pattern of mismatches) in the preceding charts indicates that the national test results were generally higher than BAT2 results.</a:t>
            </a:r>
          </a:p>
          <a:p>
            <a:r>
              <a:rPr lang="en-US" dirty="0"/>
              <a:t>Students reported that…</a:t>
            </a:r>
          </a:p>
          <a:p>
            <a:pPr lvl="1"/>
            <a:r>
              <a:rPr lang="en-US" dirty="0"/>
              <a:t>the test passages in the national tests were shorter than the passages in BAT2.</a:t>
            </a:r>
          </a:p>
          <a:p>
            <a:pPr lvl="1"/>
            <a:r>
              <a:rPr lang="en-US" dirty="0"/>
              <a:t>On the BAT2 Reading, they were not given enough time.</a:t>
            </a:r>
          </a:p>
        </p:txBody>
      </p:sp>
      <p:sp>
        <p:nvSpPr>
          <p:cNvPr id="4" name="Slide Number Placeholder 3"/>
          <p:cNvSpPr>
            <a:spLocks noGrp="1"/>
          </p:cNvSpPr>
          <p:nvPr>
            <p:ph type="sldNum" sz="quarter" idx="12"/>
          </p:nvPr>
        </p:nvSpPr>
        <p:spPr/>
        <p:txBody>
          <a:bodyPr/>
          <a:lstStyle/>
          <a:p>
            <a:pPr>
              <a:defRPr/>
            </a:pPr>
            <a:fld id="{7E1F6848-8B68-45B1-8EF3-748FBC140E0C}" type="slidenum">
              <a:rPr lang="en-US" smtClean="0"/>
              <a:pPr>
                <a:defRPr/>
              </a:pPr>
              <a:t>38</a:t>
            </a:fld>
            <a:endParaRPr lang="en-US" dirty="0"/>
          </a:p>
        </p:txBody>
      </p:sp>
    </p:spTree>
    <p:extLst>
      <p:ext uri="{BB962C8B-B14F-4D97-AF65-F5344CB8AC3E}">
        <p14:creationId xmlns:p14="http://schemas.microsoft.com/office/powerpoint/2010/main" val="1568709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D809-1C7A-404A-B5BA-A8D22FDBD58E}"/>
              </a:ext>
            </a:extLst>
          </p:cNvPr>
          <p:cNvSpPr>
            <a:spLocks noGrp="1"/>
          </p:cNvSpPr>
          <p:nvPr>
            <p:ph type="title"/>
          </p:nvPr>
        </p:nvSpPr>
        <p:spPr>
          <a:xfrm>
            <a:off x="762000" y="152400"/>
            <a:ext cx="10210800" cy="762000"/>
          </a:xfrm>
        </p:spPr>
        <p:txBody>
          <a:bodyPr/>
          <a:lstStyle/>
          <a:p>
            <a:r>
              <a:rPr lang="en-US" sz="4000" dirty="0"/>
              <a:t>Some Ways Agreement Might be Improved</a:t>
            </a:r>
          </a:p>
        </p:txBody>
      </p:sp>
      <p:sp>
        <p:nvSpPr>
          <p:cNvPr id="3" name="Content Placeholder 2">
            <a:extLst>
              <a:ext uri="{FF2B5EF4-FFF2-40B4-BE49-F238E27FC236}">
                <a16:creationId xmlns:a16="http://schemas.microsoft.com/office/drawing/2014/main" id="{86814258-D1B5-4FD8-A4C5-1892F183F6B5}"/>
              </a:ext>
            </a:extLst>
          </p:cNvPr>
          <p:cNvSpPr>
            <a:spLocks noGrp="1"/>
          </p:cNvSpPr>
          <p:nvPr>
            <p:ph idx="1"/>
          </p:nvPr>
        </p:nvSpPr>
        <p:spPr>
          <a:xfrm>
            <a:off x="609600" y="838200"/>
            <a:ext cx="11353800" cy="6019800"/>
          </a:xfrm>
        </p:spPr>
        <p:txBody>
          <a:bodyPr>
            <a:noAutofit/>
          </a:bodyPr>
          <a:lstStyle/>
          <a:p>
            <a:r>
              <a:rPr lang="en-US" dirty="0"/>
              <a:t>Use a “BAT” with more test items and more time per item.</a:t>
            </a:r>
          </a:p>
          <a:p>
            <a:r>
              <a:rPr lang="en-US" dirty="0"/>
              <a:t>Add additional instructions in the booklet “BILC Best Practices in STANAG 6001 Testing” about:</a:t>
            </a:r>
          </a:p>
          <a:p>
            <a:pPr lvl="1"/>
            <a:r>
              <a:rPr lang="en-US" dirty="0"/>
              <a:t> </a:t>
            </a:r>
            <a:r>
              <a:rPr lang="en-US" u="sng" dirty="0"/>
              <a:t>The relationship between text types</a:t>
            </a:r>
            <a:r>
              <a:rPr lang="en-US" dirty="0"/>
              <a:t> and </a:t>
            </a:r>
            <a:r>
              <a:rPr lang="en-US" u="sng" dirty="0"/>
              <a:t>passage lengths</a:t>
            </a:r>
            <a:r>
              <a:rPr lang="en-US" dirty="0"/>
              <a:t>.</a:t>
            </a:r>
          </a:p>
          <a:p>
            <a:pPr marL="1371600" lvl="2" indent="-514350">
              <a:buFont typeface="+mj-lt"/>
              <a:buAutoNum type="arabicPeriod"/>
            </a:pPr>
            <a:r>
              <a:rPr lang="en-US" sz="2000" dirty="0"/>
              <a:t>Loosely connected </a:t>
            </a:r>
            <a:r>
              <a:rPr lang="en-US" sz="2000" u="sng" dirty="0"/>
              <a:t>sentences</a:t>
            </a:r>
            <a:r>
              <a:rPr lang="en-US" sz="2000" dirty="0"/>
              <a:t> / </a:t>
            </a:r>
            <a:r>
              <a:rPr lang="en-US" sz="2000" u="sng" dirty="0">
                <a:solidFill>
                  <a:srgbClr val="FF0000"/>
                </a:solidFill>
              </a:rPr>
              <a:t>50</a:t>
            </a:r>
            <a:r>
              <a:rPr lang="en-US" sz="2000" dirty="0"/>
              <a:t>-60 Words</a:t>
            </a:r>
          </a:p>
          <a:p>
            <a:pPr marL="1371600" lvl="2" indent="-514350">
              <a:buFont typeface="+mj-lt"/>
              <a:buAutoNum type="arabicPeriod"/>
            </a:pPr>
            <a:r>
              <a:rPr lang="en-US" sz="2000" dirty="0"/>
              <a:t>Cohesive </a:t>
            </a:r>
            <a:r>
              <a:rPr lang="en-US" sz="2000" u="sng" dirty="0"/>
              <a:t>paragraphs</a:t>
            </a:r>
            <a:r>
              <a:rPr lang="en-US" sz="2000" dirty="0"/>
              <a:t> /</a:t>
            </a:r>
            <a:r>
              <a:rPr lang="en-US" sz="2000" u="sng" dirty="0">
                <a:solidFill>
                  <a:srgbClr val="FF0000"/>
                </a:solidFill>
              </a:rPr>
              <a:t>150</a:t>
            </a:r>
            <a:r>
              <a:rPr lang="en-US" sz="2000" dirty="0"/>
              <a:t>-180 Words</a:t>
            </a:r>
          </a:p>
          <a:p>
            <a:pPr marL="1371600" lvl="2" indent="-514350">
              <a:buFont typeface="+mj-lt"/>
              <a:buAutoNum type="arabicPeriod"/>
            </a:pPr>
            <a:r>
              <a:rPr lang="en-US" sz="2000" dirty="0"/>
              <a:t>Cohesive </a:t>
            </a:r>
            <a:r>
              <a:rPr lang="en-US" sz="2000" u="sng" dirty="0"/>
              <a:t>extended text </a:t>
            </a:r>
            <a:r>
              <a:rPr lang="en-US" sz="2000" dirty="0"/>
              <a:t>/ </a:t>
            </a:r>
            <a:r>
              <a:rPr lang="en-US" sz="2000" u="sng" dirty="0">
                <a:solidFill>
                  <a:srgbClr val="FF0000"/>
                </a:solidFill>
              </a:rPr>
              <a:t>300</a:t>
            </a:r>
            <a:r>
              <a:rPr lang="en-US" sz="2000" dirty="0"/>
              <a:t>-400 Words</a:t>
            </a:r>
          </a:p>
          <a:p>
            <a:pPr lvl="1"/>
            <a:r>
              <a:rPr lang="en-US" dirty="0"/>
              <a:t>How difficult it is to align items with the author’s purpose and at the same time maintain item independence – which is why it is easier to use one question per passage. </a:t>
            </a:r>
          </a:p>
          <a:p>
            <a:pPr lvl="1"/>
            <a:r>
              <a:rPr lang="en-US" dirty="0"/>
              <a:t>The need for increasingly nuanced item responses as one moves up the proficiency scale. </a:t>
            </a:r>
          </a:p>
          <a:p>
            <a:pPr marL="1371600" lvl="2"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pPr>
              <a:defRPr/>
            </a:pPr>
            <a:fld id="{7E1F6848-8B68-45B1-8EF3-748FBC140E0C}" type="slidenum">
              <a:rPr lang="en-US" smtClean="0"/>
              <a:pPr>
                <a:defRPr/>
              </a:pPr>
              <a:t>39</a:t>
            </a:fld>
            <a:endParaRPr lang="en-US" dirty="0"/>
          </a:p>
        </p:txBody>
      </p:sp>
    </p:spTree>
    <p:extLst>
      <p:ext uri="{BB962C8B-B14F-4D97-AF65-F5344CB8AC3E}">
        <p14:creationId xmlns:p14="http://schemas.microsoft.com/office/powerpoint/2010/main" val="4081229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56AC-1C3D-4E15-B9F3-879E131DCE2C}"/>
              </a:ext>
            </a:extLst>
          </p:cNvPr>
          <p:cNvSpPr>
            <a:spLocks noGrp="1"/>
          </p:cNvSpPr>
          <p:nvPr>
            <p:ph type="title"/>
          </p:nvPr>
        </p:nvSpPr>
        <p:spPr/>
        <p:txBody>
          <a:bodyPr/>
          <a:lstStyle/>
          <a:p>
            <a:r>
              <a:rPr lang="en-US" dirty="0"/>
              <a:t>How did this all begin?</a:t>
            </a:r>
          </a:p>
        </p:txBody>
      </p:sp>
      <p:sp>
        <p:nvSpPr>
          <p:cNvPr id="3" name="Content Placeholder 2">
            <a:extLst>
              <a:ext uri="{FF2B5EF4-FFF2-40B4-BE49-F238E27FC236}">
                <a16:creationId xmlns:a16="http://schemas.microsoft.com/office/drawing/2014/main" id="{DD6A1AAD-2095-47E3-B767-0F329E57B7F0}"/>
              </a:ext>
            </a:extLst>
          </p:cNvPr>
          <p:cNvSpPr>
            <a:spLocks noGrp="1"/>
          </p:cNvSpPr>
          <p:nvPr>
            <p:ph idx="1"/>
          </p:nvPr>
        </p:nvSpPr>
        <p:spPr/>
        <p:txBody>
          <a:bodyPr/>
          <a:lstStyle/>
          <a:p>
            <a:r>
              <a:rPr lang="en-US" dirty="0"/>
              <a:t>2003.  The idea of a Benchmark Advisory Test </a:t>
            </a:r>
            <a:r>
              <a:rPr lang="en-US"/>
              <a:t>was first proposed </a:t>
            </a:r>
            <a:r>
              <a:rPr lang="en-US" dirty="0"/>
              <a:t>at a BILC conference.</a:t>
            </a:r>
          </a:p>
          <a:p>
            <a:pPr lvl="1"/>
            <a:r>
              <a:rPr lang="en-US" dirty="0"/>
              <a:t>Captured on hand-drawn transparencies.</a:t>
            </a:r>
          </a:p>
          <a:p>
            <a:pPr lvl="1"/>
            <a:r>
              <a:rPr lang="en-US" dirty="0"/>
              <a:t>Projected on an overhead projector in a general session.</a:t>
            </a:r>
          </a:p>
          <a:p>
            <a:r>
              <a:rPr lang="en-US" dirty="0"/>
              <a:t>2006.  A survey was conducted on the desirability of creating a BILC-sponsored, “benchmark” test with advisory ratings. </a:t>
            </a:r>
          </a:p>
        </p:txBody>
      </p:sp>
      <p:sp>
        <p:nvSpPr>
          <p:cNvPr id="4" name="Slide Number Placeholder 3"/>
          <p:cNvSpPr>
            <a:spLocks noGrp="1"/>
          </p:cNvSpPr>
          <p:nvPr>
            <p:ph type="sldNum" sz="quarter" idx="12"/>
          </p:nvPr>
        </p:nvSpPr>
        <p:spPr/>
        <p:txBody>
          <a:bodyPr/>
          <a:lstStyle/>
          <a:p>
            <a:pPr>
              <a:defRPr/>
            </a:pPr>
            <a:fld id="{7E1F6848-8B68-45B1-8EF3-748FBC140E0C}" type="slidenum">
              <a:rPr lang="en-US" smtClean="0"/>
              <a:pPr>
                <a:defRPr/>
              </a:pPr>
              <a:t>4</a:t>
            </a:fld>
            <a:endParaRPr lang="en-US" dirty="0"/>
          </a:p>
        </p:txBody>
      </p:sp>
    </p:spTree>
    <p:extLst>
      <p:ext uri="{BB962C8B-B14F-4D97-AF65-F5344CB8AC3E}">
        <p14:creationId xmlns:p14="http://schemas.microsoft.com/office/powerpoint/2010/main" val="877324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162693-5D55-4BFA-9B05-0649935DE48D}"/>
              </a:ext>
            </a:extLst>
          </p:cNvPr>
          <p:cNvSpPr>
            <a:spLocks noGrp="1"/>
          </p:cNvSpPr>
          <p:nvPr>
            <p:ph type="subTitle" idx="1"/>
          </p:nvPr>
        </p:nvSpPr>
        <p:spPr>
          <a:xfrm>
            <a:off x="3185284" y="2590800"/>
            <a:ext cx="6034030" cy="2438399"/>
          </a:xfrm>
        </p:spPr>
        <p:txBody>
          <a:bodyPr>
            <a:normAutofit/>
          </a:bodyPr>
          <a:lstStyle/>
          <a:p>
            <a:r>
              <a:rPr lang="en-US" sz="1800" dirty="0"/>
              <a:t>That’s for the Future…</a:t>
            </a:r>
          </a:p>
          <a:p>
            <a:r>
              <a:rPr lang="en-US" sz="1800" dirty="0"/>
              <a:t>Today we should celebrate our accomplishments!</a:t>
            </a:r>
          </a:p>
        </p:txBody>
      </p:sp>
      <p:sp>
        <p:nvSpPr>
          <p:cNvPr id="4" name="Slide Number Placeholder 3"/>
          <p:cNvSpPr>
            <a:spLocks noGrp="1"/>
          </p:cNvSpPr>
          <p:nvPr>
            <p:ph type="sldNum" sz="quarter" idx="12"/>
          </p:nvPr>
        </p:nvSpPr>
        <p:spPr/>
        <p:txBody>
          <a:bodyPr/>
          <a:lstStyle/>
          <a:p>
            <a:fld id="{71766878-3199-4EAB-94E7-2D6D11070E14}" type="slidenum">
              <a:rPr lang="en-US" smtClean="0"/>
              <a:pPr/>
              <a:t>40</a:t>
            </a:fld>
            <a:endParaRPr lang="en-US" dirty="0"/>
          </a:p>
        </p:txBody>
      </p:sp>
    </p:spTree>
    <p:extLst>
      <p:ext uri="{BB962C8B-B14F-4D97-AF65-F5344CB8AC3E}">
        <p14:creationId xmlns:p14="http://schemas.microsoft.com/office/powerpoint/2010/main" val="2234133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C38C-1021-42E1-A1D1-B55C13218AE5}"/>
              </a:ext>
            </a:extLst>
          </p:cNvPr>
          <p:cNvSpPr>
            <a:spLocks noGrp="1"/>
          </p:cNvSpPr>
          <p:nvPr>
            <p:ph type="ctrTitle"/>
          </p:nvPr>
        </p:nvSpPr>
        <p:spPr>
          <a:xfrm>
            <a:off x="3413884" y="1447800"/>
            <a:ext cx="5576830" cy="4267200"/>
          </a:xfrm>
        </p:spPr>
        <p:txBody>
          <a:bodyPr/>
          <a:lstStyle/>
          <a:p>
            <a:r>
              <a:rPr lang="en-US" sz="7000" dirty="0"/>
              <a:t>We are Miracle Workers</a:t>
            </a:r>
            <a:br>
              <a:rPr lang="en-US" sz="7000" dirty="0"/>
            </a:br>
            <a:r>
              <a:rPr lang="en-US" sz="7000" dirty="0"/>
              <a:t>!</a:t>
            </a:r>
          </a:p>
        </p:txBody>
      </p:sp>
      <p:sp>
        <p:nvSpPr>
          <p:cNvPr id="4" name="Slide Number Placeholder 3"/>
          <p:cNvSpPr>
            <a:spLocks noGrp="1"/>
          </p:cNvSpPr>
          <p:nvPr>
            <p:ph type="sldNum" sz="quarter" idx="12"/>
          </p:nvPr>
        </p:nvSpPr>
        <p:spPr/>
        <p:txBody>
          <a:bodyPr/>
          <a:lstStyle/>
          <a:p>
            <a:fld id="{71766878-3199-4EAB-94E7-2D6D11070E14}" type="slidenum">
              <a:rPr lang="en-US" smtClean="0"/>
              <a:pPr/>
              <a:t>41</a:t>
            </a:fld>
            <a:endParaRPr lang="en-US" dirty="0"/>
          </a:p>
        </p:txBody>
      </p:sp>
      <p:sp>
        <p:nvSpPr>
          <p:cNvPr id="5" name="TextBox 4"/>
          <p:cNvSpPr txBox="1"/>
          <p:nvPr/>
        </p:nvSpPr>
        <p:spPr>
          <a:xfrm rot="19010349">
            <a:off x="129727" y="1895038"/>
            <a:ext cx="5277671" cy="461665"/>
          </a:xfrm>
          <a:prstGeom prst="rect">
            <a:avLst/>
          </a:prstGeom>
          <a:noFill/>
        </p:spPr>
        <p:txBody>
          <a:bodyPr wrap="square" rtlCol="0">
            <a:spAutoFit/>
          </a:bodyPr>
          <a:lstStyle/>
          <a:p>
            <a:r>
              <a:rPr lang="en-US" sz="2400" dirty="0"/>
              <a:t>Maybe we need a new BILC badge?</a:t>
            </a:r>
          </a:p>
        </p:txBody>
      </p:sp>
    </p:spTree>
    <p:extLst>
      <p:ext uri="{BB962C8B-B14F-4D97-AF65-F5344CB8AC3E}">
        <p14:creationId xmlns:p14="http://schemas.microsoft.com/office/powerpoint/2010/main" val="3876192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274638"/>
            <a:ext cx="8229600" cy="1096962"/>
          </a:xfrm>
        </p:spPr>
        <p:txBody>
          <a:bodyPr/>
          <a:lstStyle/>
          <a:p>
            <a:pPr eaLnBrk="1" hangingPunct="1"/>
            <a:r>
              <a:rPr lang="en-US" dirty="0"/>
              <a:t>Summary of Survey Results</a:t>
            </a:r>
          </a:p>
        </p:txBody>
      </p:sp>
      <p:sp>
        <p:nvSpPr>
          <p:cNvPr id="11267" name="Rectangle 3"/>
          <p:cNvSpPr>
            <a:spLocks noGrp="1" noChangeArrowheads="1"/>
          </p:cNvSpPr>
          <p:nvPr>
            <p:ph type="body" idx="1"/>
          </p:nvPr>
        </p:nvSpPr>
        <p:spPr>
          <a:xfrm>
            <a:off x="1981200" y="1447800"/>
            <a:ext cx="8229600" cy="4953000"/>
          </a:xfrm>
        </p:spPr>
        <p:txBody>
          <a:bodyPr/>
          <a:lstStyle/>
          <a:p>
            <a:pPr eaLnBrk="1" hangingPunct="1"/>
            <a:r>
              <a:rPr lang="en-US" dirty="0"/>
              <a:t>A “benchmark” test would be welcomed by most countries.</a:t>
            </a:r>
          </a:p>
          <a:p>
            <a:pPr eaLnBrk="1" hangingPunct="1"/>
            <a:r>
              <a:rPr lang="en-US" dirty="0"/>
              <a:t>(The scores should be advisory in nature.)</a:t>
            </a:r>
          </a:p>
          <a:p>
            <a:pPr eaLnBrk="1" hangingPunct="1"/>
            <a:r>
              <a:rPr lang="en-US" dirty="0"/>
              <a:t>Providing “plus” level ratings would allow greater fidelity in making comparisons. </a:t>
            </a:r>
          </a:p>
          <a:p>
            <a:pPr eaLnBrk="1" hangingPunct="1"/>
            <a:r>
              <a:rPr lang="en-US" dirty="0"/>
              <a:t>BILC should proceed with plans to:</a:t>
            </a:r>
          </a:p>
          <a:p>
            <a:pPr lvl="1" eaLnBrk="1" hangingPunct="1"/>
            <a:r>
              <a:rPr lang="en-US" dirty="0"/>
              <a:t>Develop a benchmark STANAG test of </a:t>
            </a:r>
            <a:r>
              <a:rPr lang="en-US" b="1" dirty="0"/>
              <a:t>reading</a:t>
            </a:r>
            <a:r>
              <a:rPr lang="en-US" dirty="0"/>
              <a:t> comprehension.</a:t>
            </a:r>
          </a:p>
          <a:p>
            <a:pPr lvl="1" eaLnBrk="1" hangingPunct="1"/>
            <a:r>
              <a:rPr lang="en-US" dirty="0"/>
              <a:t>Explore internet delivery options.</a:t>
            </a:r>
          </a:p>
        </p:txBody>
      </p:sp>
      <p:sp>
        <p:nvSpPr>
          <p:cNvPr id="2" name="Slide Number Placeholder 1"/>
          <p:cNvSpPr>
            <a:spLocks noGrp="1"/>
          </p:cNvSpPr>
          <p:nvPr>
            <p:ph type="sldNum" sz="quarter" idx="12"/>
          </p:nvPr>
        </p:nvSpPr>
        <p:spPr/>
        <p:txBody>
          <a:bodyPr/>
          <a:lstStyle/>
          <a:p>
            <a:pPr>
              <a:defRPr/>
            </a:pPr>
            <a:fld id="{7E1F6848-8B68-45B1-8EF3-748FBC140E0C}" type="slidenum">
              <a:rPr lang="en-US" smtClean="0"/>
              <a:pPr>
                <a:defRPr/>
              </a:pPr>
              <a:t>5</a:t>
            </a:fld>
            <a:endParaRPr lang="en-US" dirty="0"/>
          </a:p>
        </p:txBody>
      </p:sp>
    </p:spTree>
    <p:extLst>
      <p:ext uri="{BB962C8B-B14F-4D97-AF65-F5344CB8AC3E}">
        <p14:creationId xmlns:p14="http://schemas.microsoft.com/office/powerpoint/2010/main" val="1107177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990600" y="274638"/>
            <a:ext cx="9906000" cy="1511302"/>
          </a:xfrm>
        </p:spPr>
        <p:txBody>
          <a:bodyPr>
            <a:noAutofit/>
          </a:bodyPr>
          <a:lstStyle/>
          <a:p>
            <a:r>
              <a:rPr lang="en-US" dirty="0"/>
              <a:t>The Benchmark Advisory Test Project Was Formally Launched in 2006</a:t>
            </a:r>
          </a:p>
        </p:txBody>
      </p:sp>
      <p:sp>
        <p:nvSpPr>
          <p:cNvPr id="108547" name="Rectangle 3"/>
          <p:cNvSpPr>
            <a:spLocks noGrp="1" noChangeArrowheads="1"/>
          </p:cNvSpPr>
          <p:nvPr>
            <p:ph type="body" idx="1"/>
          </p:nvPr>
        </p:nvSpPr>
        <p:spPr>
          <a:xfrm>
            <a:off x="1981200" y="1905001"/>
            <a:ext cx="8229600" cy="4221163"/>
          </a:xfrm>
        </p:spPr>
        <p:txBody>
          <a:bodyPr/>
          <a:lstStyle/>
          <a:p>
            <a:r>
              <a:rPr lang="en-US" dirty="0"/>
              <a:t>A concept plan was completed in 2006.</a:t>
            </a:r>
          </a:p>
          <a:p>
            <a:r>
              <a:rPr lang="en-US" dirty="0"/>
              <a:t>Item development began with a BILC Study Group, which became a Working Group in 2008.</a:t>
            </a:r>
          </a:p>
          <a:p>
            <a:pPr eaLnBrk="1" hangingPunct="1"/>
            <a:r>
              <a:rPr lang="en-US" dirty="0"/>
              <a:t>This Working Group was diverse.</a:t>
            </a:r>
          </a:p>
          <a:p>
            <a:pPr lvl="1" eaLnBrk="1" hangingPunct="1"/>
            <a:r>
              <a:rPr lang="en-US" dirty="0"/>
              <a:t>13 members from 8 nations participated.</a:t>
            </a:r>
          </a:p>
          <a:p>
            <a:pPr lvl="1" eaLnBrk="1" hangingPunct="1"/>
            <a:r>
              <a:rPr lang="en-US" dirty="0"/>
              <a:t>And many more nations submitted test items.</a:t>
            </a:r>
          </a:p>
        </p:txBody>
      </p:sp>
      <p:sp>
        <p:nvSpPr>
          <p:cNvPr id="2" name="Slide Number Placeholder 1"/>
          <p:cNvSpPr>
            <a:spLocks noGrp="1"/>
          </p:cNvSpPr>
          <p:nvPr>
            <p:ph type="sldNum" sz="quarter" idx="12"/>
          </p:nvPr>
        </p:nvSpPr>
        <p:spPr/>
        <p:txBody>
          <a:bodyPr/>
          <a:lstStyle/>
          <a:p>
            <a:pPr>
              <a:defRPr/>
            </a:pPr>
            <a:fld id="{7E1F6848-8B68-45B1-8EF3-748FBC140E0C}" type="slidenum">
              <a:rPr lang="en-US" smtClean="0"/>
              <a:pPr>
                <a:defRPr/>
              </a:pPr>
              <a:t>6</a:t>
            </a:fld>
            <a:endParaRPr lang="en-US" dirty="0"/>
          </a:p>
        </p:txBody>
      </p:sp>
    </p:spTree>
    <p:extLst>
      <p:ext uri="{BB962C8B-B14F-4D97-AF65-F5344CB8AC3E}">
        <p14:creationId xmlns:p14="http://schemas.microsoft.com/office/powerpoint/2010/main" val="4249918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a:xfrm>
            <a:off x="1828800" y="274638"/>
            <a:ext cx="8641080" cy="1325562"/>
          </a:xfrm>
        </p:spPr>
        <p:txBody>
          <a:bodyPr>
            <a:noAutofit/>
          </a:bodyPr>
          <a:lstStyle/>
          <a:p>
            <a:pPr algn="l"/>
            <a:r>
              <a:rPr lang="en-US" sz="4000" dirty="0"/>
              <a:t>2008.  NATO Allied Command Transformation (ACT) added funding.</a:t>
            </a:r>
          </a:p>
        </p:txBody>
      </p:sp>
      <p:sp>
        <p:nvSpPr>
          <p:cNvPr id="96259" name="Content Placeholder 2"/>
          <p:cNvSpPr>
            <a:spLocks noGrp="1"/>
          </p:cNvSpPr>
          <p:nvPr>
            <p:ph idx="4294967295"/>
          </p:nvPr>
        </p:nvSpPr>
        <p:spPr>
          <a:xfrm>
            <a:off x="1981200" y="1905000"/>
            <a:ext cx="8229600" cy="4343400"/>
          </a:xfrm>
        </p:spPr>
        <p:txBody>
          <a:bodyPr/>
          <a:lstStyle/>
          <a:p>
            <a:r>
              <a:rPr lang="en-US" dirty="0"/>
              <a:t>BAT-S: Oral Proficiency Interview by Phone</a:t>
            </a:r>
          </a:p>
          <a:p>
            <a:r>
              <a:rPr lang="en-US" dirty="0"/>
              <a:t>BAT-W: Writing Proficiency Test by Internet</a:t>
            </a:r>
          </a:p>
          <a:p>
            <a:r>
              <a:rPr lang="en-US" dirty="0"/>
              <a:t>BAT-L: Listening Proficiency Test by Internet</a:t>
            </a:r>
          </a:p>
          <a:p>
            <a:r>
              <a:rPr lang="en-US" dirty="0"/>
              <a:t>BAT-R: Reading Proficiency Test by Internet</a:t>
            </a:r>
          </a:p>
        </p:txBody>
      </p:sp>
      <p:sp>
        <p:nvSpPr>
          <p:cNvPr id="2" name="Slide Number Placeholder 1"/>
          <p:cNvSpPr>
            <a:spLocks noGrp="1"/>
          </p:cNvSpPr>
          <p:nvPr>
            <p:ph type="sldNum" sz="quarter" idx="12"/>
          </p:nvPr>
        </p:nvSpPr>
        <p:spPr/>
        <p:txBody>
          <a:bodyPr/>
          <a:lstStyle/>
          <a:p>
            <a:pPr>
              <a:defRPr/>
            </a:pPr>
            <a:fld id="{28C10D4C-10AA-466C-8E86-157D35745FBF}" type="slidenum">
              <a:rPr lang="en-US" smtClean="0"/>
              <a:pPr>
                <a:defRPr/>
              </a:pPr>
              <a:t>7</a:t>
            </a:fld>
            <a:endParaRPr lang="en-US" dirty="0"/>
          </a:p>
        </p:txBody>
      </p:sp>
    </p:spTree>
    <p:extLst>
      <p:ext uri="{BB962C8B-B14F-4D97-AF65-F5344CB8AC3E}">
        <p14:creationId xmlns:p14="http://schemas.microsoft.com/office/powerpoint/2010/main" val="2733361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981200" y="152400"/>
            <a:ext cx="8229600" cy="1447800"/>
          </a:xfrm>
        </p:spPr>
        <p:txBody>
          <a:bodyPr>
            <a:noAutofit/>
          </a:bodyPr>
          <a:lstStyle/>
          <a:p>
            <a:r>
              <a:rPr lang="en-US" sz="3600" dirty="0"/>
              <a:t>BAT then became a high-level project that required a lot of juggling…</a:t>
            </a:r>
          </a:p>
        </p:txBody>
      </p:sp>
      <p:pic>
        <p:nvPicPr>
          <p:cNvPr id="107524" name="Picture 4" descr="Rome, unicycle juggler"/>
          <p:cNvPicPr>
            <a:picLocks noChangeAspect="1" noChangeArrowheads="1"/>
          </p:cNvPicPr>
          <p:nvPr/>
        </p:nvPicPr>
        <p:blipFill>
          <a:blip r:embed="rId2"/>
          <a:srcRect l="4688" t="9375" r="14063" b="11563"/>
          <a:stretch>
            <a:fillRect/>
          </a:stretch>
        </p:blipFill>
        <p:spPr bwMode="auto">
          <a:xfrm>
            <a:off x="1905000" y="1417639"/>
            <a:ext cx="8237538" cy="515143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7E1F6848-8B68-45B1-8EF3-748FBC140E0C}" type="slidenum">
              <a:rPr lang="en-US" smtClean="0"/>
              <a:pPr>
                <a:defRPr/>
              </a:pPr>
              <a:t>8</a:t>
            </a:fld>
            <a:endParaRPr lang="en-US" dirty="0"/>
          </a:p>
        </p:txBody>
      </p:sp>
    </p:spTree>
    <p:extLst>
      <p:ext uri="{BB962C8B-B14F-4D97-AF65-F5344CB8AC3E}">
        <p14:creationId xmlns:p14="http://schemas.microsoft.com/office/powerpoint/2010/main" val="132075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276600" y="343218"/>
            <a:ext cx="6019800" cy="1249362"/>
          </a:xfrm>
        </p:spPr>
        <p:txBody>
          <a:bodyPr/>
          <a:lstStyle/>
          <a:p>
            <a:r>
              <a:rPr lang="en-US" sz="3600" dirty="0"/>
              <a:t>Fortunately, we had hard-working volunteers…</a:t>
            </a:r>
          </a:p>
        </p:txBody>
      </p:sp>
      <p:pic>
        <p:nvPicPr>
          <p:cNvPr id="159747" name="Picture 3" descr="Rome, Statue 001"/>
          <p:cNvPicPr>
            <a:picLocks noChangeAspect="1" noChangeArrowheads="1"/>
          </p:cNvPicPr>
          <p:nvPr/>
        </p:nvPicPr>
        <p:blipFill>
          <a:blip r:embed="rId2"/>
          <a:srcRect l="30469" r="39844" b="71875"/>
          <a:stretch>
            <a:fillRect/>
          </a:stretch>
        </p:blipFill>
        <p:spPr bwMode="auto">
          <a:xfrm>
            <a:off x="3276601" y="1600200"/>
            <a:ext cx="5859463" cy="5105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7E1F6848-8B68-45B1-8EF3-748FBC140E0C}" type="slidenum">
              <a:rPr lang="en-US" smtClean="0"/>
              <a:pPr>
                <a:defRPr/>
              </a:pPr>
              <a:t>9</a:t>
            </a:fld>
            <a:endParaRPr lang="en-US" dirty="0"/>
          </a:p>
        </p:txBody>
      </p:sp>
    </p:spTree>
    <p:extLst>
      <p:ext uri="{BB962C8B-B14F-4D97-AF65-F5344CB8AC3E}">
        <p14:creationId xmlns:p14="http://schemas.microsoft.com/office/powerpoint/2010/main" val="385952973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2614</TotalTime>
  <Words>2317</Words>
  <Application>Microsoft Macintosh PowerPoint</Application>
  <PresentationFormat>Widescreen</PresentationFormat>
  <Paragraphs>700</Paragraphs>
  <Slides>41</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Gill Sans MT</vt:lpstr>
      <vt:lpstr>Impact</vt:lpstr>
      <vt:lpstr>Times New Roman</vt:lpstr>
      <vt:lpstr>Default Design</vt:lpstr>
      <vt:lpstr>Badge</vt:lpstr>
      <vt:lpstr>BAT2:  An Overview: What has happened since 2003 </vt:lpstr>
      <vt:lpstr>We have been part of something miraculous!</vt:lpstr>
      <vt:lpstr>The BAT undertaking was…</vt:lpstr>
      <vt:lpstr>How did this all begin?</vt:lpstr>
      <vt:lpstr>Summary of Survey Results</vt:lpstr>
      <vt:lpstr>The Benchmark Advisory Test Project Was Formally Launched in 2006</vt:lpstr>
      <vt:lpstr>2008.  NATO Allied Command Transformation (ACT) added funding.</vt:lpstr>
      <vt:lpstr>BAT then became a high-level project that required a lot of juggling…</vt:lpstr>
      <vt:lpstr>Fortunately, we had hard-working volunteers…</vt:lpstr>
      <vt:lpstr>who were able to get ahead,…</vt:lpstr>
      <vt:lpstr>and they were not afraid to innovate!</vt:lpstr>
      <vt:lpstr>As pointed out by Richard Luecht* (a cognitive psychologist at the University of North Carolina at Greensboro)</vt:lpstr>
      <vt:lpstr>PowerPoint Presentation</vt:lpstr>
      <vt:lpstr>A Traditional Method Of Setting Cut Scores</vt:lpstr>
      <vt:lpstr>The Results One Hopes For:</vt:lpstr>
      <vt:lpstr>The Results One Always Gets:</vt:lpstr>
      <vt:lpstr>No matter where the cut scores are set, they are wrong for someone.</vt:lpstr>
      <vt:lpstr>Why does this “overlap” in total test scores occur?</vt:lpstr>
      <vt:lpstr>Criterion-Referenced Tests</vt:lpstr>
      <vt:lpstr>To have direct evidence of a C-R test’s validity requires full alignment, including level-by-level scoring.</vt:lpstr>
      <vt:lpstr>Not having separate scores leads to inaccurate language test results, because:</vt:lpstr>
      <vt:lpstr>STANAG 6001 Levels are like buckets; how much water is in each bucket is more important than how much total water there is.</vt:lpstr>
      <vt:lpstr>C-R scoring always requires a score for each criterion!</vt:lpstr>
      <vt:lpstr>Total-Score Results vs Criterion-Referenced Results:  Total “water” versus “water distribution”</vt:lpstr>
      <vt:lpstr>Total-Score Results vs Criterion-Referenced Results:  Total “water” versus “water distribution”</vt:lpstr>
      <vt:lpstr>Total-Score Results vs Criterion-Referenced Results:  Total “water” versus “water distribution”</vt:lpstr>
      <vt:lpstr>Total-Score Results vs Criterion-Referenced Results:  Total “water” versus “water distribution”</vt:lpstr>
      <vt:lpstr>Total-Score Results vs Criterion-Referenced Results:  Total “water” versus “water distribution”</vt:lpstr>
      <vt:lpstr>Total-Score Results vs Criterion-Referenced Results:  Total “water” versus “water distribution”</vt:lpstr>
      <vt:lpstr>An Example of Total-Score Results vs Criterion-Referenced Results</vt:lpstr>
      <vt:lpstr>As we have seen, scores on Criterion-Referenced tests can be more informative than a single overall test score.  However with the original BAT study, we couldn’t take advantage of that information.</vt:lpstr>
      <vt:lpstr>With the original BAT project in 2009, we only had overall results. </vt:lpstr>
      <vt:lpstr>Overall Comparisons are Overstated</vt:lpstr>
      <vt:lpstr>Overall Comparisons are Overstated</vt:lpstr>
      <vt:lpstr>With BAT2 in 2019, we have person-by-person comparisons.</vt:lpstr>
      <vt:lpstr>BAT2 &amp; National Reading Results</vt:lpstr>
      <vt:lpstr>BAT2 &amp; National Listening Results</vt:lpstr>
      <vt:lpstr>We are pleased (even ecstatic) about our progress toward comparability, but we are not satisfied with the status quo.</vt:lpstr>
      <vt:lpstr>Some Ways Agreement Might be Improved</vt:lpstr>
      <vt:lpstr>PowerPoint Presentation</vt:lpstr>
      <vt:lpstr>We are Miracle Workers !</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STANAG 6001 and the Common European Framework of Reference for Languages:  Learning, teaching, assessment</dc:title>
  <dc:creator>Ray Clifford</dc:creator>
  <cp:lastModifiedBy>Jakub Niewelt</cp:lastModifiedBy>
  <cp:revision>186</cp:revision>
  <cp:lastPrinted>2018-06-29T22:47:44Z</cp:lastPrinted>
  <dcterms:created xsi:type="dcterms:W3CDTF">2005-09-27T14:46:23Z</dcterms:created>
  <dcterms:modified xsi:type="dcterms:W3CDTF">2024-11-18T19:14:45Z</dcterms:modified>
</cp:coreProperties>
</file>