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9" r:id="rId3"/>
    <p:sldId id="325" r:id="rId4"/>
    <p:sldId id="330" r:id="rId5"/>
    <p:sldId id="327" r:id="rId6"/>
    <p:sldId id="328" r:id="rId7"/>
    <p:sldId id="303" r:id="rId8"/>
    <p:sldId id="304" r:id="rId9"/>
    <p:sldId id="294" r:id="rId10"/>
    <p:sldId id="318" r:id="rId11"/>
    <p:sldId id="314" r:id="rId12"/>
    <p:sldId id="309" r:id="rId13"/>
    <p:sldId id="319" r:id="rId14"/>
    <p:sldId id="320" r:id="rId15"/>
    <p:sldId id="310" r:id="rId16"/>
    <p:sldId id="306" r:id="rId17"/>
    <p:sldId id="315" r:id="rId18"/>
    <p:sldId id="307" r:id="rId19"/>
    <p:sldId id="316" r:id="rId20"/>
    <p:sldId id="280" r:id="rId2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adyumna.amaty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233"/>
    <a:srgbClr val="F5F8FA"/>
    <a:srgbClr val="F2F4F7"/>
    <a:srgbClr val="E8F6F0"/>
    <a:srgbClr val="D3DFDA"/>
    <a:srgbClr val="F1F2F5"/>
    <a:srgbClr val="C0CBC7"/>
    <a:srgbClr val="612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939" autoAdjust="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16"/>
    </p:cViewPr>
  </p:sorterViewPr>
  <p:notesViewPr>
    <p:cSldViewPr>
      <p:cViewPr varScale="1">
        <p:scale>
          <a:sx n="77" d="100"/>
          <a:sy n="77" d="100"/>
        </p:scale>
        <p:origin x="2280" y="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7708F68-7DBD-48BE-9E25-7895293144F1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4EB74344-9BC3-49E1-B48D-268C2B354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960D-C272-4D5D-8D61-836DAEB06CD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E3A92-5DC6-4531-89C8-DD4ECC7E5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A92-5DC6-4531-89C8-DD4ECC7E520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Stakes tests – determine job suitability and pay.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A92-5DC6-4531-89C8-DD4ECC7E52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(Video file: </a:t>
            </a:r>
            <a:r>
              <a:rPr lang="en-US" altLang="en-US" b="1" dirty="0" smtClean="0"/>
              <a:t>20150623_PPS5_Testing</a:t>
            </a:r>
            <a:r>
              <a:rPr lang="en-US" altLang="en-US" dirty="0" smtClean="0"/>
              <a:t>.wmv)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E3C35-6553-4E60-91F6-358EAFFF547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075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E3A92-5DC6-4531-89C8-DD4ECC7E52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8464EC-A1BB-487B-9C3A-52A3D3B1BAE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itlepage_Graph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30114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solidFill>
                  <a:srgbClr val="3432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43233"/>
                </a:solidFill>
              </a:defRPr>
            </a:lvl1pPr>
          </a:lstStyle>
          <a:p>
            <a:fld id="{A4FACAF1-04E0-42F4-8FA6-C4292221F79F}" type="datetime1">
              <a:rPr lang="en-US" smtClean="0"/>
              <a:t>10/2/2017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D7B26-ABEE-471C-A7FF-E1EC804721E0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D6125-3AE3-4C68-8353-F8CFAED20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44553-1972-4B33-AD1B-FFA51497A252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5D055-DD37-4173-B5FC-4D09955E2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64E-6E59-456D-AD6C-E403CA3A8C19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EA4-C61B-4532-AE44-C103F4C0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84667-7580-4C9E-93E4-6622BD2C417F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D263-1941-4BE7-97B8-238E1BE78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0E2B0-B715-475D-B207-AF91DFB6F52A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E6249-89E7-46A1-9665-370A04E5E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13B0D-4EE9-455D-A740-70751A20A67E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CC50-81E1-4436-9271-C78AB7713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D8B2B-ABE5-426C-8019-B99A513113C9}" type="datetime1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DC28-5149-499E-8FE6-9B32AC58B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149DD-0698-4434-8304-765449FA106D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A0AB4-1867-448C-ADD2-AD358D691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D2E9C-BC93-487D-B730-1A302C0C6746}" type="datetime1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C497-FFF5-465F-BD2F-01CE1DB43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0CE42-29F7-4D5A-BCE8-7DD6311F501E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C63D-48F7-4B8F-8B6F-B1776BD85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D1696-0370-4A57-BE03-9888B8FB4C15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A97F5-8DD8-458E-95BC-034A91B4B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rgbClr val="F5F8F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09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Italic 40pt Black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99691088-A20A-47F9-BA62-D5B6FA5CC698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FF595EE-0B70-433D-A120-D79002CC1D4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3" descr="DLI crest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1524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Placeholder 1"/>
          <p:cNvSpPr txBox="1">
            <a:spLocks/>
          </p:cNvSpPr>
          <p:nvPr/>
        </p:nvSpPr>
        <p:spPr bwMode="auto">
          <a:xfrm>
            <a:off x="0" y="-76200"/>
            <a:ext cx="922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solidFill>
                  <a:srgbClr val="612059"/>
                </a:solidFill>
                <a:latin typeface="Times New Roman"/>
                <a:cs typeface="Times New Roman"/>
              </a:rPr>
              <a:t>DEFENSE LANGUAGE INSTITUTE FOREIGN LANGUAGE CENTER</a:t>
            </a:r>
            <a:endParaRPr lang="en-US" sz="1600" i="0" dirty="0">
              <a:solidFill>
                <a:srgbClr val="612059"/>
              </a:solidFill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 kern="1200">
          <a:solidFill>
            <a:srgbClr val="34323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343233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3432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343233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43233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43233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tilr.org/Skills/ILRscale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352800"/>
          </a:xfrm>
        </p:spPr>
        <p:txBody>
          <a:bodyPr/>
          <a:lstStyle/>
          <a:p>
            <a:r>
              <a:rPr lang="en-US" sz="4400" dirty="0" smtClean="0"/>
              <a:t>Language Proficiency Assessment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000" dirty="0" smtClean="0"/>
              <a:t>Detlev Kesten</a:t>
            </a:r>
            <a:br>
              <a:rPr lang="en-US" sz="2000" dirty="0" smtClean="0"/>
            </a:br>
            <a:r>
              <a:rPr lang="en-US" sz="2000" dirty="0" smtClean="0"/>
              <a:t>Associate Provost, Academic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1685" y="1265329"/>
            <a:ext cx="5715000" cy="5390628"/>
            <a:chOff x="2133600" y="1646767"/>
            <a:chExt cx="4866825" cy="4796336"/>
          </a:xfrm>
        </p:grpSpPr>
        <p:sp>
          <p:nvSpPr>
            <p:cNvPr id="5" name="Block Arc 4"/>
            <p:cNvSpPr/>
            <p:nvPr/>
          </p:nvSpPr>
          <p:spPr>
            <a:xfrm>
              <a:off x="2518174" y="2052092"/>
              <a:ext cx="4107650" cy="4107650"/>
            </a:xfrm>
            <a:prstGeom prst="blockArc">
              <a:avLst>
                <a:gd name="adj1" fmla="val 13800000"/>
                <a:gd name="adj2" fmla="val 16200000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Block Arc 5"/>
            <p:cNvSpPr/>
            <p:nvPr/>
          </p:nvSpPr>
          <p:spPr>
            <a:xfrm>
              <a:off x="2518174" y="2052092"/>
              <a:ext cx="4107650" cy="4107650"/>
            </a:xfrm>
            <a:prstGeom prst="blockArc">
              <a:avLst>
                <a:gd name="adj1" fmla="val 11400000"/>
                <a:gd name="adj2" fmla="val 13800000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518174" y="2052092"/>
              <a:ext cx="4107650" cy="4107650"/>
            </a:xfrm>
            <a:prstGeom prst="blockArc">
              <a:avLst>
                <a:gd name="adj1" fmla="val 9000000"/>
                <a:gd name="adj2" fmla="val 11400000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488597" y="2002510"/>
              <a:ext cx="4107650" cy="4107650"/>
            </a:xfrm>
            <a:prstGeom prst="blockArc">
              <a:avLst>
                <a:gd name="adj1" fmla="val 6582655"/>
                <a:gd name="adj2" fmla="val 8901858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570475" y="2033863"/>
              <a:ext cx="4107650" cy="4107650"/>
            </a:xfrm>
            <a:prstGeom prst="blockArc">
              <a:avLst>
                <a:gd name="adj1" fmla="val 4294151"/>
                <a:gd name="adj2" fmla="val 6731702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688346" y="1998528"/>
              <a:ext cx="4107650" cy="4107650"/>
            </a:xfrm>
            <a:prstGeom prst="blockArc">
              <a:avLst>
                <a:gd name="adj1" fmla="val 1631471"/>
                <a:gd name="adj2" fmla="val 4503357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570980" y="2276132"/>
              <a:ext cx="4107650" cy="4107650"/>
            </a:xfrm>
            <a:prstGeom prst="blockArc">
              <a:avLst>
                <a:gd name="adj1" fmla="val 20608518"/>
                <a:gd name="adj2" fmla="val 1118669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499075" y="1917446"/>
              <a:ext cx="4107650" cy="4107650"/>
            </a:xfrm>
            <a:prstGeom prst="blockArc">
              <a:avLst>
                <a:gd name="adj1" fmla="val 18755491"/>
                <a:gd name="adj2" fmla="val 21231214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655581" y="2047419"/>
              <a:ext cx="4107650" cy="4107650"/>
            </a:xfrm>
            <a:prstGeom prst="blockArc">
              <a:avLst>
                <a:gd name="adj1" fmla="val 15966248"/>
                <a:gd name="adj2" fmla="val 18409530"/>
                <a:gd name="adj3" fmla="val 306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885641" y="3419559"/>
              <a:ext cx="1372716" cy="1372716"/>
            </a:xfrm>
            <a:custGeom>
              <a:avLst/>
              <a:gdLst>
                <a:gd name="connsiteX0" fmla="*/ 0 w 1372716"/>
                <a:gd name="connsiteY0" fmla="*/ 686358 h 1372716"/>
                <a:gd name="connsiteX1" fmla="*/ 201030 w 1372716"/>
                <a:gd name="connsiteY1" fmla="*/ 201030 h 1372716"/>
                <a:gd name="connsiteX2" fmla="*/ 686359 w 1372716"/>
                <a:gd name="connsiteY2" fmla="*/ 1 h 1372716"/>
                <a:gd name="connsiteX3" fmla="*/ 1171687 w 1372716"/>
                <a:gd name="connsiteY3" fmla="*/ 201031 h 1372716"/>
                <a:gd name="connsiteX4" fmla="*/ 1372716 w 1372716"/>
                <a:gd name="connsiteY4" fmla="*/ 686360 h 1372716"/>
                <a:gd name="connsiteX5" fmla="*/ 1171686 w 1372716"/>
                <a:gd name="connsiteY5" fmla="*/ 1171689 h 1372716"/>
                <a:gd name="connsiteX6" fmla="*/ 686357 w 1372716"/>
                <a:gd name="connsiteY6" fmla="*/ 1372718 h 1372716"/>
                <a:gd name="connsiteX7" fmla="*/ 201029 w 1372716"/>
                <a:gd name="connsiteY7" fmla="*/ 1171688 h 1372716"/>
                <a:gd name="connsiteX8" fmla="*/ 0 w 1372716"/>
                <a:gd name="connsiteY8" fmla="*/ 686359 h 1372716"/>
                <a:gd name="connsiteX9" fmla="*/ 0 w 1372716"/>
                <a:gd name="connsiteY9" fmla="*/ 686358 h 137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2716" h="1372716">
                  <a:moveTo>
                    <a:pt x="0" y="686358"/>
                  </a:moveTo>
                  <a:cubicBezTo>
                    <a:pt x="0" y="504324"/>
                    <a:pt x="72313" y="329747"/>
                    <a:pt x="201030" y="201030"/>
                  </a:cubicBezTo>
                  <a:cubicBezTo>
                    <a:pt x="329747" y="72313"/>
                    <a:pt x="504325" y="1"/>
                    <a:pt x="686359" y="1"/>
                  </a:cubicBezTo>
                  <a:cubicBezTo>
                    <a:pt x="868393" y="1"/>
                    <a:pt x="1042970" y="72314"/>
                    <a:pt x="1171687" y="201031"/>
                  </a:cubicBezTo>
                  <a:cubicBezTo>
                    <a:pt x="1300404" y="329748"/>
                    <a:pt x="1372716" y="504326"/>
                    <a:pt x="1372716" y="686360"/>
                  </a:cubicBezTo>
                  <a:cubicBezTo>
                    <a:pt x="1372716" y="868394"/>
                    <a:pt x="1300403" y="1042971"/>
                    <a:pt x="1171686" y="1171689"/>
                  </a:cubicBezTo>
                  <a:cubicBezTo>
                    <a:pt x="1042969" y="1300406"/>
                    <a:pt x="868391" y="1372719"/>
                    <a:pt x="686357" y="1372718"/>
                  </a:cubicBezTo>
                  <a:cubicBezTo>
                    <a:pt x="504323" y="1372718"/>
                    <a:pt x="329746" y="1300405"/>
                    <a:pt x="201029" y="1171688"/>
                  </a:cubicBezTo>
                  <a:cubicBezTo>
                    <a:pt x="72312" y="1042971"/>
                    <a:pt x="0" y="868393"/>
                    <a:pt x="0" y="686359"/>
                  </a:cubicBezTo>
                  <a:lnTo>
                    <a:pt x="0" y="686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810" tIns="218809" rIns="218810" bIns="21880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QA / QC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Ethical Practices</a:t>
              </a:r>
              <a:endParaRPr lang="en-US" sz="14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35226" y="1646767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NEEDS ANALYSIS</a:t>
              </a:r>
              <a:endParaRPr lang="en-US" sz="12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84806" y="2045629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TEST SPECS</a:t>
              </a:r>
              <a:endParaRPr lang="en-US" sz="12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26879" y="3317962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FRAME WORK</a:t>
              </a:r>
              <a:endParaRPr lang="en-US" sz="12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04276" y="4539728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DEVELOPMENT</a:t>
              </a:r>
              <a:endParaRPr lang="en-US" sz="1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26920" y="5569557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PRETEST &amp; ANALYZE</a:t>
              </a:r>
              <a:endParaRPr lang="en-US" sz="12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38451" y="5459913"/>
              <a:ext cx="872135" cy="870543"/>
            </a:xfrm>
            <a:custGeom>
              <a:avLst/>
              <a:gdLst>
                <a:gd name="connsiteX0" fmla="*/ 0 w 1043748"/>
                <a:gd name="connsiteY0" fmla="*/ 500302 h 1000604"/>
                <a:gd name="connsiteX1" fmla="*/ 160722 w 1043748"/>
                <a:gd name="connsiteY1" fmla="*/ 139150 h 1000604"/>
                <a:gd name="connsiteX2" fmla="*/ 521875 w 1043748"/>
                <a:gd name="connsiteY2" fmla="*/ 1 h 1000604"/>
                <a:gd name="connsiteX3" fmla="*/ 883027 w 1043748"/>
                <a:gd name="connsiteY3" fmla="*/ 139151 h 1000604"/>
                <a:gd name="connsiteX4" fmla="*/ 1043748 w 1043748"/>
                <a:gd name="connsiteY4" fmla="*/ 500304 h 1000604"/>
                <a:gd name="connsiteX5" fmla="*/ 883026 w 1043748"/>
                <a:gd name="connsiteY5" fmla="*/ 861457 h 1000604"/>
                <a:gd name="connsiteX6" fmla="*/ 521873 w 1043748"/>
                <a:gd name="connsiteY6" fmla="*/ 1000606 h 1000604"/>
                <a:gd name="connsiteX7" fmla="*/ 160721 w 1043748"/>
                <a:gd name="connsiteY7" fmla="*/ 861456 h 1000604"/>
                <a:gd name="connsiteX8" fmla="*/ 0 w 1043748"/>
                <a:gd name="connsiteY8" fmla="*/ 500303 h 1000604"/>
                <a:gd name="connsiteX9" fmla="*/ 0 w 1043748"/>
                <a:gd name="connsiteY9" fmla="*/ 500302 h 100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748" h="1000604">
                  <a:moveTo>
                    <a:pt x="0" y="500302"/>
                  </a:moveTo>
                  <a:cubicBezTo>
                    <a:pt x="0" y="363952"/>
                    <a:pt x="58051" y="233508"/>
                    <a:pt x="160722" y="139150"/>
                  </a:cubicBezTo>
                  <a:cubicBezTo>
                    <a:pt x="257884" y="49855"/>
                    <a:pt x="387277" y="1"/>
                    <a:pt x="521875" y="1"/>
                  </a:cubicBezTo>
                  <a:cubicBezTo>
                    <a:pt x="656473" y="1"/>
                    <a:pt x="785866" y="49856"/>
                    <a:pt x="883027" y="139151"/>
                  </a:cubicBezTo>
                  <a:cubicBezTo>
                    <a:pt x="985698" y="233510"/>
                    <a:pt x="1043748" y="363953"/>
                    <a:pt x="1043748" y="500304"/>
                  </a:cubicBezTo>
                  <a:cubicBezTo>
                    <a:pt x="1043748" y="636654"/>
                    <a:pt x="985697" y="767098"/>
                    <a:pt x="883026" y="861457"/>
                  </a:cubicBezTo>
                  <a:cubicBezTo>
                    <a:pt x="785864" y="950752"/>
                    <a:pt x="656471" y="1000607"/>
                    <a:pt x="521873" y="1000606"/>
                  </a:cubicBezTo>
                  <a:cubicBezTo>
                    <a:pt x="387275" y="1000606"/>
                    <a:pt x="257882" y="950752"/>
                    <a:pt x="160721" y="861456"/>
                  </a:cubicBezTo>
                  <a:cubicBezTo>
                    <a:pt x="58050" y="767097"/>
                    <a:pt x="0" y="636654"/>
                    <a:pt x="0" y="500303"/>
                  </a:cubicBezTo>
                  <a:lnTo>
                    <a:pt x="0" y="50030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093" tIns="161775" rIns="168093" bIns="16177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STANDARD SETTING</a:t>
              </a:r>
              <a:endParaRPr lang="en-US" sz="1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83796" y="4680333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68" tIns="143168" rIns="143168" bIns="143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DEPLOY TEST</a:t>
              </a:r>
              <a:endParaRPr lang="en-US" sz="12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33600" y="3276600"/>
              <a:ext cx="872135" cy="870543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628" tIns="140628" rIns="140628" bIns="1406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MAINTAIN EVALUATE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35267" y="2119913"/>
              <a:ext cx="873546" cy="873546"/>
            </a:xfrm>
            <a:custGeom>
              <a:avLst/>
              <a:gdLst>
                <a:gd name="connsiteX0" fmla="*/ 0 w 873546"/>
                <a:gd name="connsiteY0" fmla="*/ 436773 h 873546"/>
                <a:gd name="connsiteX1" fmla="*/ 127928 w 873546"/>
                <a:gd name="connsiteY1" fmla="*/ 127928 h 873546"/>
                <a:gd name="connsiteX2" fmla="*/ 436773 w 873546"/>
                <a:gd name="connsiteY2" fmla="*/ 1 h 873546"/>
                <a:gd name="connsiteX3" fmla="*/ 745618 w 873546"/>
                <a:gd name="connsiteY3" fmla="*/ 127929 h 873546"/>
                <a:gd name="connsiteX4" fmla="*/ 873545 w 873546"/>
                <a:gd name="connsiteY4" fmla="*/ 436774 h 873546"/>
                <a:gd name="connsiteX5" fmla="*/ 745617 w 873546"/>
                <a:gd name="connsiteY5" fmla="*/ 745619 h 873546"/>
                <a:gd name="connsiteX6" fmla="*/ 436772 w 873546"/>
                <a:gd name="connsiteY6" fmla="*/ 873547 h 873546"/>
                <a:gd name="connsiteX7" fmla="*/ 127927 w 873546"/>
                <a:gd name="connsiteY7" fmla="*/ 745619 h 873546"/>
                <a:gd name="connsiteX8" fmla="*/ -1 w 873546"/>
                <a:gd name="connsiteY8" fmla="*/ 436774 h 873546"/>
                <a:gd name="connsiteX9" fmla="*/ 0 w 873546"/>
                <a:gd name="connsiteY9" fmla="*/ 436773 h 87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546" h="873546">
                  <a:moveTo>
                    <a:pt x="0" y="436773"/>
                  </a:moveTo>
                  <a:cubicBezTo>
                    <a:pt x="0" y="320934"/>
                    <a:pt x="46017" y="209839"/>
                    <a:pt x="127928" y="127928"/>
                  </a:cubicBezTo>
                  <a:cubicBezTo>
                    <a:pt x="209839" y="46017"/>
                    <a:pt x="320934" y="0"/>
                    <a:pt x="436773" y="1"/>
                  </a:cubicBezTo>
                  <a:cubicBezTo>
                    <a:pt x="552612" y="1"/>
                    <a:pt x="663707" y="46018"/>
                    <a:pt x="745618" y="127929"/>
                  </a:cubicBezTo>
                  <a:cubicBezTo>
                    <a:pt x="827529" y="209840"/>
                    <a:pt x="873546" y="320935"/>
                    <a:pt x="873545" y="436774"/>
                  </a:cubicBezTo>
                  <a:cubicBezTo>
                    <a:pt x="873545" y="552613"/>
                    <a:pt x="827528" y="663708"/>
                    <a:pt x="745617" y="745619"/>
                  </a:cubicBezTo>
                  <a:cubicBezTo>
                    <a:pt x="663706" y="827530"/>
                    <a:pt x="552611" y="873547"/>
                    <a:pt x="436772" y="873547"/>
                  </a:cubicBezTo>
                  <a:cubicBezTo>
                    <a:pt x="320933" y="873547"/>
                    <a:pt x="209838" y="827530"/>
                    <a:pt x="127927" y="745619"/>
                  </a:cubicBezTo>
                  <a:cubicBezTo>
                    <a:pt x="46016" y="663708"/>
                    <a:pt x="-1" y="552613"/>
                    <a:pt x="-1" y="436774"/>
                  </a:cubicBezTo>
                  <a:lnTo>
                    <a:pt x="0" y="436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628" tIns="140628" rIns="140628" bIns="14062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LESSONS LEARNED</a:t>
              </a:r>
            </a:p>
          </p:txBody>
        </p:sp>
      </p:grpSp>
      <p:sp>
        <p:nvSpPr>
          <p:cNvPr id="24" name="Circular Arrow 23"/>
          <p:cNvSpPr/>
          <p:nvPr/>
        </p:nvSpPr>
        <p:spPr bwMode="auto">
          <a:xfrm rot="16200000">
            <a:off x="2802525" y="2214012"/>
            <a:ext cx="3484543" cy="3642577"/>
          </a:xfrm>
          <a:prstGeom prst="circularArrow">
            <a:avLst>
              <a:gd name="adj1" fmla="val 9626"/>
              <a:gd name="adj2" fmla="val 1276058"/>
              <a:gd name="adj3" fmla="val 20068360"/>
              <a:gd name="adj4" fmla="val 176470"/>
              <a:gd name="adj5" fmla="val 118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4003741">
            <a:off x="6772225" y="2510729"/>
            <a:ext cx="164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9294646">
            <a:off x="5986506" y="5886863"/>
            <a:ext cx="21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9659" y="3845964"/>
            <a:ext cx="227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3716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343233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343233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DLPT Lifecycle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0375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 platforms: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Choice (MCT) – high volume (&gt;200/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Constructed Response (CRT) – low volume.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development latency: ~30 months.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development cost (Listening + Reading): ~$1.25M.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Sustainment and Computer Adaptive Tests require pools of characterized items: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via automatic seeding of new items in the released test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143000"/>
          </a:xfrm>
        </p:spPr>
        <p:txBody>
          <a:bodyPr/>
          <a:lstStyle/>
          <a:p>
            <a:r>
              <a:rPr lang="en-US" sz="4000" dirty="0" smtClean="0"/>
              <a:t>Test Review and Education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onduct independent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target language reviews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test-item set for correctness, completeness, appropriateness,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adherence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specified ILR levels.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Text Typology and Passage Rating training under the ILR Guidelines to all DLPT5 test developers, independent reviewers,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DLIFLC faculty (by request).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DLI at the ILR testing work-group with various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government agencies and international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which continues to refine the specifications.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dirty="0" smtClean="0"/>
              <a:t> </a:t>
            </a:r>
            <a:endParaRPr lang="en-US" altLang="en-US" sz="2000" b="1" dirty="0" smtClean="0">
              <a:solidFill>
                <a:srgbClr val="FAFF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000" b="1" dirty="0">
              <a:solidFill>
                <a:srgbClr val="FAFF35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000" b="1" dirty="0" smtClean="0">
              <a:solidFill>
                <a:srgbClr val="FAFF35"/>
              </a:solidFill>
            </a:endParaRP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96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Analysis &amp;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DLPT design initiatives: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DLPT5 Validity Framework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DLPT scores mean? How should they be used?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 Bank Specification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we asking the right questions?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Web-Based Field Testing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obtain a representative sample of examinees to calibrate items?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Small-n Standard Setting Study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set passing scores without item parameter data?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Analysis &amp;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73563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statistical analysis of: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 response data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test items perform within specified tolerances?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form reliability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results on different test forms equivalent?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setting cut score recommendations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cut scores fair, reliable and valid?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Examinee comments / feedback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examinees expressed actionable concerns?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 bank characteristics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distribution of content across the range of difficulty?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800600"/>
          </a:xfrm>
        </p:spPr>
        <p:txBody>
          <a:bodyPr/>
          <a:lstStyle/>
          <a:p>
            <a:pPr marL="228600" indent="-1651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certify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OPI testers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DLIFLC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1651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orientation training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DLIFLC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faculty on the ILR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1651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uniform implementation of the ILR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DLIFLC and the DLIFLC contract entities.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651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quality assurance that OPI testers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(DLIFLC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contract) are providing consistently fair and accurate assessments.</a:t>
            </a:r>
          </a:p>
          <a:p>
            <a:pPr marL="228600" indent="-228600" algn="just" eaLnBrk="1" hangingPunct="1">
              <a:lnSpc>
                <a:spcPct val="150000"/>
              </a:lnSpc>
              <a:buFontTx/>
              <a:buNone/>
            </a:pP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1143000"/>
          </a:xfrm>
        </p:spPr>
        <p:txBody>
          <a:bodyPr/>
          <a:lstStyle/>
          <a:p>
            <a:r>
              <a:rPr lang="en-US" dirty="0" smtClean="0"/>
              <a:t>Proficiency Standards Division</a:t>
            </a: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Test Management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679950"/>
          </a:xfrm>
        </p:spPr>
        <p:txBody>
          <a:bodyPr/>
          <a:lstStyle/>
          <a:p>
            <a:pPr marL="285750" indent="-2857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Schedule, test,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report results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DLIFLC resident students.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Constructed Response Tests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administered.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volume:  DLPT (RC+LC)@ DLI: 8,237 (Worldwide: ~123,000); OPI: DLI:  2,979, External:  18,827; ICPT:  10,745; CRT Grading:  10,193.</a:t>
            </a:r>
          </a:p>
          <a:p>
            <a:pPr marL="285750" indent="-2857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 capacity: 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DLPT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 labs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7 OPI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studios.</a:t>
            </a:r>
          </a:p>
          <a:p>
            <a:pPr marL="68580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semester-based scheduling requires 3 additional OPI studios.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DLIFLC leadership with valid and reliable evaluative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FY15):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5,630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ISQ/ESQ Evaluation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 Flag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reports.</a:t>
            </a:r>
          </a:p>
          <a:p>
            <a:pPr marL="571500" lvl="1" indent="-1714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Snapshot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216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Attrition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14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394 Non-Resident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0AB4-1867-448C-ADD2-AD358D6915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Vertical Text Placeholder 4"/>
          <p:cNvSpPr>
            <a:spLocks noGrp="1"/>
          </p:cNvSpPr>
          <p:nvPr/>
        </p:nvSpPr>
        <p:spPr>
          <a:xfrm>
            <a:off x="228600" y="1752600"/>
            <a:ext cx="8763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DOMINO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(Test Item Development and Workflow Automation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Centralized and version controlled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hosting 49 DLPT5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52 active users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7,670 test passages; 11,464 test items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Enforces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standardized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workflow and task assignment processes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contractor-model of DLPT item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Psychometric support and direct reporting</a:t>
            </a:r>
          </a:p>
        </p:txBody>
      </p:sp>
    </p:spTree>
    <p:extLst>
      <p:ext uri="{BB962C8B-B14F-4D97-AF65-F5344CB8AC3E}">
        <p14:creationId xmlns:p14="http://schemas.microsoft.com/office/powerpoint/2010/main" val="41461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3735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SharePoint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Platform for ongoing DLPT5 External Review contract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150 active users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5,008 test items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Repository of previously contracted DLPT5 items 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32,952 test items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TDMS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(Test Management System)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scheduling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scoring processes for OPI and DLPT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Repository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score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support Psychometric Item-Response data requirements 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3735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9436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DLPT Scope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/>
              <a:t>DODI </a:t>
            </a:r>
            <a:r>
              <a:rPr lang="en-US" sz="3200" dirty="0" smtClean="0"/>
              <a:t>5160.71)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DLPT System is the only test battery authorized for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assessing an individual’s proficiency in a foreign language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for determining qualification for receiving a Foreign Language Proficiency Bonus (FLPB) for military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C91EF7-D802-47D4-8AA8-6681FDC1D5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50623_PPS5_Test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344" y="1667691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414" y="511314"/>
            <a:ext cx="4694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 Testing </a:t>
            </a:r>
            <a:endParaRPr lang="en-US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3735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</a:rPr>
              <a:t>	The following website explains the various ILR levels DLIFLC uses to determine a student’s proficiency level:</a:t>
            </a:r>
          </a:p>
          <a:p>
            <a:pPr algn="just" eaLnBrk="1" hangingPunct="1">
              <a:lnSpc>
                <a:spcPct val="150000"/>
              </a:lnSpc>
              <a:buNone/>
            </a:pPr>
            <a:r>
              <a:rPr lang="en-US" dirty="0">
                <a:latin typeface="Arial" pitchFamily="34" charset="0"/>
                <a:hlinkClick r:id="rId2"/>
              </a:rPr>
              <a:t>http://</a:t>
            </a:r>
            <a:r>
              <a:rPr lang="en-US" dirty="0" smtClean="0">
                <a:latin typeface="Arial" pitchFamily="34" charset="0"/>
                <a:hlinkClick r:id="rId2"/>
              </a:rPr>
              <a:t>www.govtilr.org/Skills/ILRscale2.htm</a:t>
            </a:r>
            <a:endParaRPr lang="en-US" dirty="0" smtClean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Interagency Language Roundtable (ILR)</a:t>
            </a: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3735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CRT – Constructed Response Test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DLPT – Defense Language Proficiency Test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FLPB – Foreign Language Proficiency Bonus</a:t>
            </a:r>
            <a:endParaRPr lang="en-US" sz="2400" b="1" dirty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ICPT - In </a:t>
            </a:r>
            <a:r>
              <a:rPr lang="en-US" sz="2400" b="1" dirty="0" smtClean="0">
                <a:latin typeface="Arial" pitchFamily="34" charset="0"/>
              </a:rPr>
              <a:t>Course Proficiency Test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ILR – Interagency Language Roundtable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MCT – Multiple Choice Test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</a:rPr>
              <a:t>OPI – Oral Proficiency Interview</a:t>
            </a:r>
          </a:p>
          <a:p>
            <a:pPr algn="just" eaLnBrk="1" hangingPunct="1">
              <a:lnSpc>
                <a:spcPct val="150000"/>
              </a:lnSpc>
            </a:pPr>
            <a:endParaRPr lang="en-US" b="1" dirty="0" smtClean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 of Terms</a:t>
            </a: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3735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</a:rPr>
              <a:t>Develop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</a:rPr>
              <a:t>validate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</a:rPr>
              <a:t>administer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</a:rPr>
              <a:t>sustain</a:t>
            </a:r>
            <a:r>
              <a:rPr lang="en-US" dirty="0" smtClean="0">
                <a:latin typeface="Arial" pitchFamily="34" charset="0"/>
              </a:rPr>
              <a:t>, and </a:t>
            </a:r>
            <a:r>
              <a:rPr lang="en-US" b="1" dirty="0" smtClean="0">
                <a:latin typeface="Arial" pitchFamily="34" charset="0"/>
              </a:rPr>
              <a:t>assess results </a:t>
            </a:r>
            <a:r>
              <a:rPr lang="en-US" dirty="0" smtClean="0">
                <a:latin typeface="Arial" pitchFamily="34" charset="0"/>
              </a:rPr>
              <a:t>of </a:t>
            </a:r>
            <a:r>
              <a:rPr lang="en-US" b="1" dirty="0" smtClean="0">
                <a:latin typeface="Arial" pitchFamily="34" charset="0"/>
              </a:rPr>
              <a:t>standardized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language proficiency tests; educate </a:t>
            </a:r>
            <a:r>
              <a:rPr lang="en-US" dirty="0" smtClean="0">
                <a:latin typeface="Arial" pitchFamily="34" charset="0"/>
              </a:rPr>
              <a:t>on </a:t>
            </a:r>
            <a:r>
              <a:rPr lang="en-US" b="1" dirty="0" smtClean="0">
                <a:latin typeface="Arial" pitchFamily="34" charset="0"/>
              </a:rPr>
              <a:t>standards</a:t>
            </a:r>
            <a:r>
              <a:rPr lang="en-US" dirty="0" smtClean="0">
                <a:latin typeface="Arial" pitchFamily="34" charset="0"/>
              </a:rPr>
              <a:t> and </a:t>
            </a:r>
            <a:r>
              <a:rPr lang="en-US" b="1" dirty="0" smtClean="0">
                <a:latin typeface="Arial" pitchFamily="34" charset="0"/>
              </a:rPr>
              <a:t>evaluate</a:t>
            </a:r>
            <a:r>
              <a:rPr lang="en-US" dirty="0" smtClean="0">
                <a:latin typeface="Arial" pitchFamily="34" charset="0"/>
              </a:rPr>
              <a:t> student </a:t>
            </a:r>
            <a:r>
              <a:rPr lang="en-US" b="1" dirty="0" smtClean="0">
                <a:latin typeface="Arial" pitchFamily="34" charset="0"/>
              </a:rPr>
              <a:t>feedback</a:t>
            </a:r>
            <a:r>
              <a:rPr lang="en-US" dirty="0" smtClean="0">
                <a:latin typeface="Arial" pitchFamily="34" charset="0"/>
              </a:rPr>
              <a:t>, all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in support of the Defense Foreign Language Program.</a:t>
            </a: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LPAD Mission Statement</a:t>
            </a: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LPAD Org Chart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71725" y="5656739"/>
            <a:ext cx="13716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Test  Production Division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(TP)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6325" y="5656739"/>
            <a:ext cx="13716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Test Analysis and Design Division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(TAD)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5525" y="4602637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 Management Division</a:t>
            </a:r>
          </a:p>
          <a:p>
            <a:pPr algn="ctr"/>
            <a:r>
              <a:rPr lang="en-US" sz="1200" dirty="0"/>
              <a:t>(TM)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8725" y="4589939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Oral Proficiency Standards </a:t>
            </a:r>
            <a:r>
              <a:rPr lang="en-US" sz="1200" dirty="0"/>
              <a:t>Division (PSD)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67125" y="4620102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 Review and Education Division</a:t>
            </a:r>
          </a:p>
          <a:p>
            <a:pPr algn="ctr"/>
            <a:r>
              <a:rPr lang="en-US" sz="1200" dirty="0" smtClean="0"/>
              <a:t>(TRE)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43588" y="2913539"/>
            <a:ext cx="14478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5F8FA"/>
                </a:solidFill>
              </a:rPr>
              <a:t>Deputy Director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6625" y="2227739"/>
            <a:ext cx="18288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Director,</a:t>
            </a:r>
          </a:p>
          <a:p>
            <a:pPr algn="ctr"/>
            <a:r>
              <a:rPr lang="en-US" sz="1200" dirty="0" smtClean="0"/>
              <a:t>Language Proficiency Assessment </a:t>
            </a:r>
            <a:endParaRPr lang="en-US" sz="1200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0C91EF7-D802-47D4-8AA8-6681FDC1D5B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25" name="Straight Connector 24"/>
          <p:cNvCxnSpPr>
            <a:stCxn id="17" idx="2"/>
          </p:cNvCxnSpPr>
          <p:nvPr/>
        </p:nvCxnSpPr>
        <p:spPr>
          <a:xfrm>
            <a:off x="4391025" y="2837339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2" idx="0"/>
          </p:cNvCxnSpPr>
          <p:nvPr/>
        </p:nvCxnSpPr>
        <p:spPr>
          <a:xfrm flipV="1">
            <a:off x="5572125" y="4208939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1" idx="0"/>
          </p:cNvCxnSpPr>
          <p:nvPr/>
        </p:nvCxnSpPr>
        <p:spPr>
          <a:xfrm flipV="1">
            <a:off x="3057525" y="4208939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09788" y="4208939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14" idx="0"/>
          </p:cNvCxnSpPr>
          <p:nvPr/>
        </p:nvCxnSpPr>
        <p:spPr>
          <a:xfrm rot="5400000" flipH="1" flipV="1">
            <a:off x="2924175" y="3237389"/>
            <a:ext cx="381000" cy="2324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>
            <a:stCxn id="13" idx="0"/>
          </p:cNvCxnSpPr>
          <p:nvPr/>
        </p:nvCxnSpPr>
        <p:spPr>
          <a:xfrm rot="16200000" flipV="1">
            <a:off x="6003925" y="3777137"/>
            <a:ext cx="393700" cy="12573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055519" y="3685061"/>
            <a:ext cx="102393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Evaluations Division (EV)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776788" y="3523139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Technology</a:t>
            </a:r>
            <a:endParaRPr lang="en-US" sz="1200" dirty="0"/>
          </a:p>
        </p:txBody>
      </p:sp>
      <p:cxnSp>
        <p:nvCxnSpPr>
          <p:cNvPr id="5" name="Straight Connector 4"/>
          <p:cNvCxnSpPr>
            <a:stCxn id="24" idx="1"/>
          </p:cNvCxnSpPr>
          <p:nvPr/>
        </p:nvCxnSpPr>
        <p:spPr>
          <a:xfrm flipH="1">
            <a:off x="4395788" y="3751739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" idx="2"/>
            <a:endCxn id="110" idx="0"/>
          </p:cNvCxnSpPr>
          <p:nvPr/>
        </p:nvCxnSpPr>
        <p:spPr>
          <a:xfrm>
            <a:off x="6567488" y="3523139"/>
            <a:ext cx="0" cy="161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7" idx="3"/>
            <a:endCxn id="16" idx="0"/>
          </p:cNvCxnSpPr>
          <p:nvPr/>
        </p:nvCxnSpPr>
        <p:spPr>
          <a:xfrm>
            <a:off x="5305425" y="2532539"/>
            <a:ext cx="1262063" cy="381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0"/>
          </p:cNvCxnSpPr>
          <p:nvPr/>
        </p:nvCxnSpPr>
        <p:spPr>
          <a:xfrm>
            <a:off x="4391025" y="4208936"/>
            <a:ext cx="0" cy="41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8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 LPAD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TP: Produce language proficiency assessments in Listening and Reading Comprehension.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TRE: Review test items and train faculty and staff in ILR.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TAD: Design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analyze the performance of language proficiency assessments.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PSD: Certify and manage the performance of Oral Proficiency Interview (OPI) testers.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TM: Schedule and administer DLI graduation tests and external OPI.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EV: Survey students and report statistics and red-flags.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Technology: Design and maintain automated solutions for language testing business processes.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D263-1941-4BE7-97B8-238E1BE78A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863</Words>
  <Application>Microsoft Office PowerPoint</Application>
  <PresentationFormat>On-screen Show (4:3)</PresentationFormat>
  <Paragraphs>156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Wingdings</vt:lpstr>
      <vt:lpstr>Office Theme</vt:lpstr>
      <vt:lpstr>Language Proficiency Assessment  Detlev Kesten Associate Provost, Academic Support  </vt:lpstr>
      <vt:lpstr>PowerPoint Presentation</vt:lpstr>
      <vt:lpstr>DLPT Scope (DODI 5160.71)</vt:lpstr>
      <vt:lpstr>PowerPoint Presentation</vt:lpstr>
      <vt:lpstr>Interagency Language Roundtable (ILR)</vt:lpstr>
      <vt:lpstr>Glossary of Terms</vt:lpstr>
      <vt:lpstr>LPAD Mission Statement</vt:lpstr>
      <vt:lpstr>LPAD Org Chart</vt:lpstr>
      <vt:lpstr>Summary of  LPAD Functions</vt:lpstr>
      <vt:lpstr>PowerPoint Presentation</vt:lpstr>
      <vt:lpstr>Test Production</vt:lpstr>
      <vt:lpstr>Test Review and Education</vt:lpstr>
      <vt:lpstr>Test Analysis &amp; Design</vt:lpstr>
      <vt:lpstr>Test Analysis &amp; Design</vt:lpstr>
      <vt:lpstr>Proficiency Standards Division</vt:lpstr>
      <vt:lpstr>Test Management Division</vt:lpstr>
      <vt:lpstr>Evaluation Division</vt:lpstr>
      <vt:lpstr>Technology</vt:lpstr>
      <vt:lpstr>Technology</vt:lpstr>
      <vt:lpstr>PowerPoint Presentation</vt:lpstr>
    </vt:vector>
  </TitlesOfParts>
  <Company>U.S.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U.S. Army</dc:creator>
  <cp:lastModifiedBy>Kesten, Detlev STF (CIV)</cp:lastModifiedBy>
  <cp:revision>2133</cp:revision>
  <cp:lastPrinted>2014-12-02T15:53:25Z</cp:lastPrinted>
  <dcterms:created xsi:type="dcterms:W3CDTF">2010-02-26T19:40:50Z</dcterms:created>
  <dcterms:modified xsi:type="dcterms:W3CDTF">2017-10-03T01:51:57Z</dcterms:modified>
</cp:coreProperties>
</file>