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s/comment1.xml" ContentType="application/vnd.openxmlformats-officedocument.presentationml.comment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5" r:id="rId4"/>
    <p:sldId id="267" r:id="rId5"/>
    <p:sldId id="266" r:id="rId6"/>
    <p:sldId id="259" r:id="rId7"/>
    <p:sldId id="260" r:id="rId8"/>
    <p:sldId id="275" r:id="rId9"/>
    <p:sldId id="261" r:id="rId10"/>
    <p:sldId id="274" r:id="rId11"/>
    <p:sldId id="262" r:id="rId12"/>
    <p:sldId id="264" r:id="rId13"/>
    <p:sldId id="268" r:id="rId14"/>
    <p:sldId id="263" r:id="rId15"/>
    <p:sldId id="269" r:id="rId16"/>
    <p:sldId id="273" r:id="rId17"/>
    <p:sldId id="270" r:id="rId18"/>
    <p:sldId id="271" r:id="rId19"/>
    <p:sldId id="272" r:id="rId2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ssc" initials="h" lastIdx="1" clrIdx="0">
    <p:extLst>
      <p:ext uri="{19B8F6BF-5375-455C-9EA6-DF929625EA0E}">
        <p15:presenceInfo xmlns:p15="http://schemas.microsoft.com/office/powerpoint/2012/main" userId="8357c9519c1f210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10-02T21:24:26.279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698E33-FCE8-496C-8634-DA734044DA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B64E41F-072D-4946-ABB2-FBC118122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D431DF9-16D4-4AED-A62F-16D4E29A8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1DA2D-7426-46EF-B77C-19F7D46756E9}" type="datetimeFigureOut">
              <a:rPr lang="fr-FR" smtClean="0"/>
              <a:t>03/10/2017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A2EC1E5-E44B-402B-AC51-0FA60CFB3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619415F-0EB6-4972-ABC6-9F54ADFA0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7272B-9900-44F9-B3C8-D69DC73033B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8293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21B0C78-C981-4977-B432-2BC67DEC6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268B618-B20A-4473-973F-810A894BCB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F632ECB-08FF-474E-96E9-F71BB3431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1DA2D-7426-46EF-B77C-19F7D46756E9}" type="datetimeFigureOut">
              <a:rPr lang="fr-FR" smtClean="0"/>
              <a:t>03/10/2017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CC5A553-6A61-4421-BA05-D6D47D4E7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447A14E-C329-452F-8DCE-0F039DCF6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7272B-9900-44F9-B3C8-D69DC73033B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8316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ACD9534B-4C65-443B-93A7-06E6983E77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35C25B5-B625-4862-81CC-773EAC4F48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C018F93-9E39-4EB7-BB14-BE5176AA8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1DA2D-7426-46EF-B77C-19F7D46756E9}" type="datetimeFigureOut">
              <a:rPr lang="fr-FR" smtClean="0"/>
              <a:t>03/10/2017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0980AF8-A964-469B-8883-53B7125DA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A8FE295-80BF-47C9-8FC1-F46C39F4A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7272B-9900-44F9-B3C8-D69DC73033B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83159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2">
            <a:extLst>
              <a:ext uri="{FF2B5EF4-FFF2-40B4-BE49-F238E27FC236}">
                <a16:creationId xmlns:a16="http://schemas.microsoft.com/office/drawing/2014/main" id="{FB6C273F-5EF5-4C99-AA1A-3431ABE2E9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4" y="476250"/>
            <a:ext cx="8255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 7">
            <a:extLst>
              <a:ext uri="{FF2B5EF4-FFF2-40B4-BE49-F238E27FC236}">
                <a16:creationId xmlns:a16="http://schemas.microsoft.com/office/drawing/2014/main" id="{1F179686-A949-4E92-8EB6-0B7C34EFFC8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600" y="155575"/>
            <a:ext cx="958851" cy="134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8">
            <a:extLst>
              <a:ext uri="{FF2B5EF4-FFF2-40B4-BE49-F238E27FC236}">
                <a16:creationId xmlns:a16="http://schemas.microsoft.com/office/drawing/2014/main" id="{C17FCBD5-8CC7-4C2C-9A2E-34D75BA91D8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85" y="6132514"/>
            <a:ext cx="924983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75BD5BB2-F21D-4920-8413-8BE843EF8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42FA8-A04B-4964-ACC0-F6ABDBA9B6CB}" type="datetimeFigureOut">
              <a:rPr lang="fr-FR"/>
              <a:pPr>
                <a:defRPr/>
              </a:pPr>
              <a:t>03/10/2017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08A06FCC-CD28-40A0-8EEF-A2B577272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DD150E10-19D3-4956-B1E5-E717BC21C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77E20E-3A52-4E56-9B2E-4D12A98EE81B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7606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2D403B-0019-4A3E-B6FE-484A4DC38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0FF916A-AB37-4C2F-AC23-AA826CEFF3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0410FAA-697C-451A-9B06-4A5FA9A8B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1DA2D-7426-46EF-B77C-19F7D46756E9}" type="datetimeFigureOut">
              <a:rPr lang="fr-FR" smtClean="0"/>
              <a:t>03/10/2017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C719722-4E0D-42C9-A2FA-DE8B9D219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0B1B2B3-B017-4187-9BC1-E8CF6369E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7272B-9900-44F9-B3C8-D69DC73033B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3495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93A7C9-7336-4FBB-8094-A8256DE46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377789B-E773-47A8-8E01-E08412061D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233E743-A618-4ECF-9ACA-B074CB358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1DA2D-7426-46EF-B77C-19F7D46756E9}" type="datetimeFigureOut">
              <a:rPr lang="fr-FR" smtClean="0"/>
              <a:t>03/10/2017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4FA0ABB-DFD4-42C4-8CBD-FA1729709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4D688D2-FF5F-4560-A14C-9BB7025DF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7272B-9900-44F9-B3C8-D69DC73033B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8685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351FA2-0A95-4F7B-96F1-0BCB40430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07361FE-E182-4E41-BF8D-0AAE50144A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0028593-9226-49C0-87CD-37E5D21AE7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7D9EB11-2739-4B7A-86B4-E8CDAE107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1DA2D-7426-46EF-B77C-19F7D46756E9}" type="datetimeFigureOut">
              <a:rPr lang="fr-FR" smtClean="0"/>
              <a:t>03/10/2017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1A0C98C-EC25-4893-BD91-376364979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ECAEA72-53A0-40F9-9585-C46FAB871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7272B-9900-44F9-B3C8-D69DC73033B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027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D3A1D7-1378-4EB9-8222-843ABD25F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F0A57AA-2445-4A6C-BF9F-B575736CCD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8FBEF29-0BFE-4F39-B4DD-B16F539783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3EE532C-7B68-4B79-9944-92B1C8F782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4175870-FA8B-42BC-8C88-7E711EF3DF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2EA09B1-222D-4242-9FAA-023EB5AB7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1DA2D-7426-46EF-B77C-19F7D46756E9}" type="datetimeFigureOut">
              <a:rPr lang="fr-FR" smtClean="0"/>
              <a:t>03/10/2017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93DB1A10-EC27-4F80-A587-1586AEA01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CD2D253-E045-4EE1-B107-3BCF6CE5D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7272B-9900-44F9-B3C8-D69DC73033B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27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268FC4-53DA-4A0A-B2D7-8BF7F5307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80162A6-35D4-4446-866B-24EB2F58A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1DA2D-7426-46EF-B77C-19F7D46756E9}" type="datetimeFigureOut">
              <a:rPr lang="fr-FR" smtClean="0"/>
              <a:t>03/10/2017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B8A5DE4-AA44-424C-B9B0-103ADD604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40D4BA2-CA39-4826-8707-24A704431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7272B-9900-44F9-B3C8-D69DC73033B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5031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BA221AA-E579-4612-8A8B-6DE12B9B3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1DA2D-7426-46EF-B77C-19F7D46756E9}" type="datetimeFigureOut">
              <a:rPr lang="fr-FR" smtClean="0"/>
              <a:t>03/10/2017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EE993C4-A264-4A27-8497-0F85F8B35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D051E2D-9386-4A9D-84A9-B68798605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7272B-9900-44F9-B3C8-D69DC73033B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4873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58422D9-6C08-4C4E-8102-87C7A53D3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0F2D264-1DCC-4F10-9744-95A78CA470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146BFC9-3B37-46DF-A5C8-3A62E64D2D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973F4CD-B11A-4B60-BE38-EBADCE9DA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1DA2D-7426-46EF-B77C-19F7D46756E9}" type="datetimeFigureOut">
              <a:rPr lang="fr-FR" smtClean="0"/>
              <a:t>03/10/2017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4AE3037-A652-4AB9-8DE8-850A935F5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4C0625D-3801-4742-A8CA-8B8330CC6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7272B-9900-44F9-B3C8-D69DC73033B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6275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1B5443-E7C4-40E8-8544-07493E217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8FE0BD7A-F976-419C-8A26-9E310962F4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6F9C8B4-F338-422E-B54A-82F1EC21BD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49C5CED-E2D1-4AB4-8802-E1607A038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1DA2D-7426-46EF-B77C-19F7D46756E9}" type="datetimeFigureOut">
              <a:rPr lang="fr-FR" smtClean="0"/>
              <a:t>03/10/2017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3E67B52-396A-4CAF-B798-811AE1376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02D3A44-082E-44C1-AD9C-8F04E6734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7272B-9900-44F9-B3C8-D69DC73033B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2828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7FDF510-FD22-42ED-942E-22C3156A8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CAECF2E-3A11-4EF4-B22F-2B27284B58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C700A6B-C0F5-462B-95CA-56F1900E4B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1DA2D-7426-46EF-B77C-19F7D46756E9}" type="datetimeFigureOut">
              <a:rPr lang="fr-FR" smtClean="0"/>
              <a:t>03/10/2017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AC7624A-3779-4547-AEFB-8C587D0A10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E6B93CD-E648-456A-9F27-4143547790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27272B-9900-44F9-B3C8-D69DC73033B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2661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asstools.net/" TargetMode="External"/><Relationship Id="rId2" Type="http://schemas.openxmlformats.org/officeDocument/2006/relationships/hyperlink" Target="https://quizlet.com/c-hess" TargetMode="Externa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8B2FB894-98BE-487B-B5AC-797FCB505DA7}"/>
              </a:ext>
            </a:extLst>
          </p:cNvPr>
          <p:cNvSpPr txBox="1"/>
          <p:nvPr/>
        </p:nvSpPr>
        <p:spPr>
          <a:xfrm>
            <a:off x="1152940" y="2411897"/>
            <a:ext cx="996563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/>
              <a:t>MAKING THE LEAP FROM </a:t>
            </a:r>
          </a:p>
          <a:p>
            <a:pPr algn="ctr"/>
            <a:r>
              <a:rPr lang="fr-FR" sz="4400" b="1" dirty="0"/>
              <a:t>LEVEL 2 TO LEVEL 3</a:t>
            </a:r>
          </a:p>
        </p:txBody>
      </p:sp>
    </p:spTree>
    <p:extLst>
      <p:ext uri="{BB962C8B-B14F-4D97-AF65-F5344CB8AC3E}">
        <p14:creationId xmlns:p14="http://schemas.microsoft.com/office/powerpoint/2010/main" val="20248171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ce réservé du contenu 4">
            <a:extLst>
              <a:ext uri="{FF2B5EF4-FFF2-40B4-BE49-F238E27FC236}">
                <a16:creationId xmlns:a16="http://schemas.microsoft.com/office/drawing/2014/main" id="{5E1F0449-D391-4A1A-AA31-7DAC12FC6D47}"/>
              </a:ext>
            </a:extLst>
          </p:cNvPr>
          <p:cNvPicPr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89" t="23278" r="32473" b="14620"/>
          <a:stretch/>
        </p:blipFill>
        <p:spPr>
          <a:xfrm>
            <a:off x="1152940" y="1669774"/>
            <a:ext cx="8839200" cy="5030613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F1738900-907C-49F4-9E9D-E56E4804594C}"/>
              </a:ext>
            </a:extLst>
          </p:cNvPr>
          <p:cNvSpPr txBox="1"/>
          <p:nvPr/>
        </p:nvSpPr>
        <p:spPr>
          <a:xfrm>
            <a:off x="1325217" y="477078"/>
            <a:ext cx="9462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/>
              <a:t>MAKING THE LEAP FROM LEVEL 2 TO LEVEL 3</a:t>
            </a:r>
          </a:p>
        </p:txBody>
      </p:sp>
    </p:spTree>
    <p:extLst>
      <p:ext uri="{BB962C8B-B14F-4D97-AF65-F5344CB8AC3E}">
        <p14:creationId xmlns:p14="http://schemas.microsoft.com/office/powerpoint/2010/main" val="8248490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A20F6990-27AD-4088-94BF-9D78D1EA2730}"/>
              </a:ext>
            </a:extLst>
          </p:cNvPr>
          <p:cNvSpPr txBox="1"/>
          <p:nvPr/>
        </p:nvSpPr>
        <p:spPr>
          <a:xfrm>
            <a:off x="1325217" y="477078"/>
            <a:ext cx="9462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/>
              <a:t>MAKING THE LEAP FROM LEVEL 2 TO LEVEL 3</a:t>
            </a: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17BE3EA0-F1AB-49C8-B776-0CFBE10A4D02}"/>
              </a:ext>
            </a:extLst>
          </p:cNvPr>
          <p:cNvSpPr txBox="1">
            <a:spLocks/>
          </p:cNvSpPr>
          <p:nvPr/>
        </p:nvSpPr>
        <p:spPr>
          <a:xfrm>
            <a:off x="1119807" y="1520686"/>
            <a:ext cx="9872869" cy="45259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fr-FR" sz="3200" b="1" dirty="0"/>
              <a:t>MAKING IT ATTRACTIVE TO LEARN ENGLISH</a:t>
            </a:r>
          </a:p>
          <a:p>
            <a:pPr marL="0" indent="0">
              <a:buNone/>
              <a:defRPr/>
            </a:pPr>
            <a:endParaRPr lang="fr-FR" dirty="0"/>
          </a:p>
          <a:p>
            <a:pPr>
              <a:defRPr/>
            </a:pPr>
            <a:r>
              <a:rPr lang="fr-FR" dirty="0" err="1"/>
              <a:t>Choosing</a:t>
            </a:r>
            <a:r>
              <a:rPr lang="fr-FR" dirty="0"/>
              <a:t> topics and </a:t>
            </a:r>
            <a:r>
              <a:rPr lang="fr-FR" dirty="0" err="1"/>
              <a:t>activities</a:t>
            </a:r>
            <a:r>
              <a:rPr lang="fr-FR" dirty="0"/>
              <a:t> </a:t>
            </a:r>
            <a:r>
              <a:rPr lang="fr-FR" dirty="0" err="1"/>
              <a:t>that</a:t>
            </a:r>
            <a:r>
              <a:rPr lang="fr-FR" dirty="0"/>
              <a:t> are consistent </a:t>
            </a:r>
            <a:r>
              <a:rPr lang="fr-FR" dirty="0" err="1"/>
              <a:t>with</a:t>
            </a:r>
            <a:r>
              <a:rPr lang="fr-FR" dirty="0"/>
              <a:t> the cadets’ future jobs</a:t>
            </a:r>
          </a:p>
          <a:p>
            <a:pPr>
              <a:defRPr/>
            </a:pPr>
            <a:endParaRPr lang="fr-FR" dirty="0"/>
          </a:p>
          <a:p>
            <a:pPr>
              <a:defRPr/>
            </a:pPr>
            <a:r>
              <a:rPr lang="fr-FR" dirty="0" err="1"/>
              <a:t>Using</a:t>
            </a:r>
            <a:r>
              <a:rPr lang="fr-FR" dirty="0"/>
              <a:t> ‘fun’ </a:t>
            </a:r>
            <a:r>
              <a:rPr lang="fr-FR" dirty="0" err="1"/>
              <a:t>tools</a:t>
            </a:r>
            <a:r>
              <a:rPr lang="fr-FR" dirty="0"/>
              <a:t>, apps or sites : </a:t>
            </a:r>
            <a:r>
              <a:rPr lang="fr-FR" dirty="0" err="1"/>
              <a:t>making</a:t>
            </a:r>
            <a:r>
              <a:rPr lang="fr-FR" dirty="0"/>
              <a:t> </a:t>
            </a:r>
            <a:r>
              <a:rPr lang="fr-FR" dirty="0" err="1"/>
              <a:t>it</a:t>
            </a:r>
            <a:r>
              <a:rPr lang="fr-FR" dirty="0"/>
              <a:t> a </a:t>
            </a:r>
            <a:r>
              <a:rPr lang="fr-FR" dirty="0" err="1"/>
              <a:t>pleasure</a:t>
            </a:r>
            <a:r>
              <a:rPr lang="fr-FR" dirty="0"/>
              <a:t> to come to class</a:t>
            </a:r>
          </a:p>
          <a:p>
            <a:pPr>
              <a:defRPr/>
            </a:pPr>
            <a:endParaRPr lang="fr-FR" dirty="0"/>
          </a:p>
          <a:p>
            <a:pPr>
              <a:defRPr/>
            </a:pPr>
            <a:r>
              <a:rPr lang="fr-FR" dirty="0" err="1"/>
              <a:t>Keeping</a:t>
            </a:r>
            <a:r>
              <a:rPr lang="fr-FR" dirty="0"/>
              <a:t> in </a:t>
            </a:r>
            <a:r>
              <a:rPr lang="fr-FR" dirty="0" err="1"/>
              <a:t>mind</a:t>
            </a:r>
            <a:r>
              <a:rPr lang="fr-FR" dirty="0"/>
              <a:t> </a:t>
            </a:r>
            <a:r>
              <a:rPr lang="fr-FR" dirty="0" err="1"/>
              <a:t>they</a:t>
            </a:r>
            <a:r>
              <a:rPr lang="fr-FR" dirty="0"/>
              <a:t> are </a:t>
            </a:r>
            <a:r>
              <a:rPr lang="fr-FR" dirty="0" err="1"/>
              <a:t>from</a:t>
            </a:r>
            <a:r>
              <a:rPr lang="fr-FR" dirty="0"/>
              <a:t> the « </a:t>
            </a:r>
            <a:r>
              <a:rPr lang="fr-FR" dirty="0" err="1"/>
              <a:t>connected</a:t>
            </a:r>
            <a:r>
              <a:rPr lang="fr-FR" dirty="0"/>
              <a:t> </a:t>
            </a:r>
            <a:r>
              <a:rPr lang="fr-FR" dirty="0" err="1"/>
              <a:t>generation</a:t>
            </a:r>
            <a:r>
              <a:rPr lang="fr-FR" dirty="0"/>
              <a:t> »</a:t>
            </a:r>
          </a:p>
          <a:p>
            <a:pPr>
              <a:defRPr/>
            </a:pP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41927675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28955B95-7C8E-463E-BE3B-08D89E5ED69F}"/>
              </a:ext>
            </a:extLst>
          </p:cNvPr>
          <p:cNvSpPr txBox="1"/>
          <p:nvPr/>
        </p:nvSpPr>
        <p:spPr>
          <a:xfrm>
            <a:off x="1325217" y="477078"/>
            <a:ext cx="9462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/>
              <a:t>MAKING THE LEAP FROM LEVEL 2 TO LEVEL 3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36E9769-94DB-4088-871C-00BA6A397D2F}"/>
              </a:ext>
            </a:extLst>
          </p:cNvPr>
          <p:cNvSpPr txBox="1"/>
          <p:nvPr/>
        </p:nvSpPr>
        <p:spPr>
          <a:xfrm>
            <a:off x="1166191" y="1815548"/>
            <a:ext cx="1053547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cap="all" dirty="0"/>
              <a:t>topics and </a:t>
            </a:r>
            <a:r>
              <a:rPr lang="fr-FR" sz="2400" b="1" cap="all" dirty="0" err="1"/>
              <a:t>activities</a:t>
            </a:r>
            <a:r>
              <a:rPr lang="fr-FR" sz="2400" b="1" cap="all" dirty="0"/>
              <a:t> </a:t>
            </a:r>
            <a:r>
              <a:rPr lang="fr-FR" sz="2400" b="1" cap="all" dirty="0" err="1"/>
              <a:t>that</a:t>
            </a:r>
            <a:r>
              <a:rPr lang="fr-FR" sz="2400" b="1" cap="all" dirty="0"/>
              <a:t> are consistent </a:t>
            </a:r>
            <a:r>
              <a:rPr lang="fr-FR" sz="2400" b="1" cap="all" dirty="0" err="1"/>
              <a:t>with</a:t>
            </a:r>
            <a:r>
              <a:rPr lang="fr-FR" sz="2400" b="1" cap="all" dirty="0"/>
              <a:t> the cadets’ future jobs</a:t>
            </a:r>
          </a:p>
          <a:p>
            <a:endParaRPr lang="fr-FR" sz="2200" dirty="0"/>
          </a:p>
          <a:p>
            <a:endParaRPr lang="fr-FR" sz="2200" dirty="0"/>
          </a:p>
          <a:p>
            <a:pPr marL="342900" indent="-342900">
              <a:buFontTx/>
              <a:buChar char="-"/>
            </a:pPr>
            <a:r>
              <a:rPr lang="fr-FR" sz="2400" dirty="0"/>
              <a:t>The news, </a:t>
            </a:r>
            <a:r>
              <a:rPr lang="fr-FR" altLang="fr-FR" sz="2400" dirty="0" err="1"/>
              <a:t>conflicts</a:t>
            </a:r>
            <a:r>
              <a:rPr lang="fr-FR" altLang="fr-FR" sz="2400" dirty="0"/>
              <a:t>, </a:t>
            </a:r>
            <a:r>
              <a:rPr lang="fr-FR" altLang="fr-FR" sz="2400" dirty="0" err="1"/>
              <a:t>military</a:t>
            </a:r>
            <a:r>
              <a:rPr lang="fr-FR" altLang="fr-FR" sz="2400" dirty="0"/>
              <a:t> </a:t>
            </a:r>
            <a:r>
              <a:rPr lang="fr-FR" altLang="fr-FR" sz="2400" dirty="0" err="1"/>
              <a:t>operations</a:t>
            </a:r>
            <a:r>
              <a:rPr lang="fr-FR" altLang="fr-FR" sz="2400" dirty="0"/>
              <a:t>… = the </a:t>
            </a:r>
            <a:r>
              <a:rPr lang="fr-FR" altLang="fr-FR" sz="2400" dirty="0" err="1"/>
              <a:t>professional</a:t>
            </a:r>
            <a:r>
              <a:rPr lang="fr-FR" altLang="fr-FR" sz="2400" dirty="0"/>
              <a:t> aspect</a:t>
            </a:r>
          </a:p>
          <a:p>
            <a:pPr marL="342900" indent="-342900">
              <a:buFontTx/>
              <a:buChar char="-"/>
            </a:pPr>
            <a:endParaRPr lang="fr-FR" altLang="fr-FR" sz="2400" dirty="0"/>
          </a:p>
          <a:p>
            <a:pPr marL="342900" indent="-342900">
              <a:buFontTx/>
              <a:buChar char="-"/>
            </a:pPr>
            <a:r>
              <a:rPr lang="fr-FR" altLang="fr-FR" sz="2400" dirty="0" err="1"/>
              <a:t>Working</a:t>
            </a:r>
            <a:r>
              <a:rPr lang="fr-FR" altLang="fr-FR" sz="2400" dirty="0"/>
              <a:t> on « </a:t>
            </a:r>
            <a:r>
              <a:rPr lang="fr-FR" altLang="fr-FR" sz="2400" dirty="0" err="1"/>
              <a:t>operational</a:t>
            </a:r>
            <a:r>
              <a:rPr lang="fr-FR" altLang="fr-FR" sz="2400" dirty="0"/>
              <a:t> English », </a:t>
            </a:r>
            <a:r>
              <a:rPr lang="fr-FR" altLang="fr-FR" sz="2400" dirty="0" err="1"/>
              <a:t>talking</a:t>
            </a:r>
            <a:r>
              <a:rPr lang="fr-FR" altLang="fr-FR" sz="2400" dirty="0"/>
              <a:t> about </a:t>
            </a:r>
            <a:r>
              <a:rPr lang="fr-FR" altLang="fr-FR" sz="2400" dirty="0" err="1"/>
              <a:t>army</a:t>
            </a:r>
            <a:r>
              <a:rPr lang="fr-FR" altLang="fr-FR" sz="2400" dirty="0"/>
              <a:t> branches, MOS…</a:t>
            </a:r>
          </a:p>
          <a:p>
            <a:endParaRPr lang="fr-FR" altLang="fr-FR" sz="2400" dirty="0"/>
          </a:p>
          <a:p>
            <a:pPr marL="342900" indent="-342900">
              <a:buFontTx/>
              <a:buChar char="-"/>
            </a:pPr>
            <a:r>
              <a:rPr lang="fr-FR" altLang="fr-FR" sz="2400" dirty="0" err="1"/>
              <a:t>Allowing</a:t>
            </a:r>
            <a:r>
              <a:rPr lang="fr-FR" altLang="fr-FR" sz="2400" dirty="0"/>
              <a:t> </a:t>
            </a:r>
            <a:r>
              <a:rPr lang="fr-FR" altLang="fr-FR" sz="2400" dirty="0" err="1"/>
              <a:t>learners</a:t>
            </a:r>
            <a:r>
              <a:rPr lang="fr-FR" altLang="fr-FR" sz="2400" dirty="0"/>
              <a:t> to </a:t>
            </a:r>
            <a:r>
              <a:rPr lang="fr-FR" altLang="fr-FR" sz="2400" dirty="0" err="1"/>
              <a:t>choose</a:t>
            </a:r>
            <a:r>
              <a:rPr lang="fr-FR" altLang="fr-FR" sz="2400" dirty="0"/>
              <a:t> the topics </a:t>
            </a:r>
            <a:r>
              <a:rPr lang="fr-FR" altLang="fr-FR" sz="2400" dirty="0" err="1"/>
              <a:t>they</a:t>
            </a:r>
            <a:r>
              <a:rPr lang="fr-FR" altLang="fr-FR" sz="2400" dirty="0"/>
              <a:t> </a:t>
            </a:r>
            <a:r>
              <a:rPr lang="fr-FR" altLang="fr-FR" sz="2400" dirty="0" err="1"/>
              <a:t>want</a:t>
            </a:r>
            <a:r>
              <a:rPr lang="fr-FR" altLang="fr-FR" sz="2400" dirty="0"/>
              <a:t> to </a:t>
            </a:r>
            <a:r>
              <a:rPr lang="fr-FR" altLang="fr-FR" sz="2400" dirty="0" err="1"/>
              <a:t>study</a:t>
            </a:r>
            <a:endParaRPr lang="fr-FR" altLang="fr-FR" sz="2400" dirty="0"/>
          </a:p>
          <a:p>
            <a:pPr marL="342900" indent="-342900">
              <a:buFontTx/>
              <a:buChar char="-"/>
            </a:pPr>
            <a:endParaRPr lang="fr-FR" altLang="fr-FR" sz="2400" dirty="0"/>
          </a:p>
          <a:p>
            <a:pPr marL="342900" indent="-342900">
              <a:buFontTx/>
              <a:buChar char="-"/>
            </a:pPr>
            <a:r>
              <a:rPr lang="fr-FR" altLang="fr-FR" sz="2400" dirty="0"/>
              <a:t>Field </a:t>
            </a:r>
            <a:r>
              <a:rPr lang="fr-FR" altLang="fr-FR" sz="2400" dirty="0" err="1"/>
              <a:t>exercises</a:t>
            </a:r>
            <a:r>
              <a:rPr lang="fr-FR" altLang="fr-FR" sz="2400" dirty="0"/>
              <a:t> simulations</a:t>
            </a:r>
          </a:p>
          <a:p>
            <a:endParaRPr lang="fr-FR" altLang="fr-FR" sz="2400" dirty="0"/>
          </a:p>
        </p:txBody>
      </p:sp>
    </p:spTree>
    <p:extLst>
      <p:ext uri="{BB962C8B-B14F-4D97-AF65-F5344CB8AC3E}">
        <p14:creationId xmlns:p14="http://schemas.microsoft.com/office/powerpoint/2010/main" val="11150176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C04B5773-46AC-4EAD-BD70-C81392A7F544}"/>
              </a:ext>
            </a:extLst>
          </p:cNvPr>
          <p:cNvSpPr txBox="1"/>
          <p:nvPr/>
        </p:nvSpPr>
        <p:spPr>
          <a:xfrm>
            <a:off x="940904" y="2093843"/>
            <a:ext cx="10774018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cap="all" dirty="0" err="1"/>
              <a:t>making</a:t>
            </a:r>
            <a:r>
              <a:rPr lang="fr-FR" sz="3200" b="1" cap="all" dirty="0"/>
              <a:t> </a:t>
            </a:r>
            <a:r>
              <a:rPr lang="fr-FR" sz="3200" b="1" cap="all" dirty="0" err="1"/>
              <a:t>it</a:t>
            </a:r>
            <a:r>
              <a:rPr lang="fr-FR" sz="3200" b="1" cap="all" dirty="0"/>
              <a:t> a </a:t>
            </a:r>
            <a:r>
              <a:rPr lang="fr-FR" sz="3200" b="1" cap="all" dirty="0" err="1"/>
              <a:t>pleasure</a:t>
            </a:r>
            <a:r>
              <a:rPr lang="fr-FR" sz="3200" b="1" cap="all" dirty="0"/>
              <a:t> to come to class</a:t>
            </a:r>
          </a:p>
          <a:p>
            <a:endParaRPr lang="fr-FR" sz="2400" dirty="0"/>
          </a:p>
          <a:p>
            <a:endParaRPr lang="fr-FR" sz="2400" dirty="0"/>
          </a:p>
          <a:p>
            <a:pPr marL="285750" indent="-285750">
              <a:buFontTx/>
              <a:buChar char="-"/>
            </a:pPr>
            <a:r>
              <a:rPr lang="fr-FR" sz="2400" dirty="0" err="1"/>
              <a:t>Websites</a:t>
            </a:r>
            <a:r>
              <a:rPr lang="fr-FR" sz="2400" dirty="0"/>
              <a:t> </a:t>
            </a:r>
            <a:r>
              <a:rPr lang="fr-FR" sz="2400" dirty="0" err="1"/>
              <a:t>such</a:t>
            </a:r>
            <a:r>
              <a:rPr lang="fr-FR" sz="2400" dirty="0"/>
              <a:t> as </a:t>
            </a:r>
            <a:r>
              <a:rPr lang="fr-FR" sz="2400" dirty="0" err="1"/>
              <a:t>Quizlet</a:t>
            </a:r>
            <a:r>
              <a:rPr lang="fr-FR" sz="2400" dirty="0"/>
              <a:t>, </a:t>
            </a:r>
            <a:r>
              <a:rPr lang="fr-FR" sz="2400" dirty="0" err="1"/>
              <a:t>Classtools</a:t>
            </a:r>
            <a:r>
              <a:rPr lang="fr-FR" sz="2400" dirty="0"/>
              <a:t>…		</a:t>
            </a:r>
            <a:r>
              <a:rPr lang="fr-FR" sz="2400" dirty="0">
                <a:hlinkClick r:id="rId2"/>
              </a:rPr>
              <a:t>https://quizlet.com/c-hess</a:t>
            </a:r>
            <a:endParaRPr lang="fr-FR" sz="2400" dirty="0"/>
          </a:p>
          <a:p>
            <a:pPr lvl="8"/>
            <a:r>
              <a:rPr lang="fr-FR" sz="2400" dirty="0"/>
              <a:t>                                        </a:t>
            </a:r>
            <a:r>
              <a:rPr lang="fr-FR" sz="2400" dirty="0">
                <a:hlinkClick r:id="rId3"/>
              </a:rPr>
              <a:t>http://www.classtools.net</a:t>
            </a:r>
            <a:endParaRPr lang="fr-FR" sz="2400" dirty="0"/>
          </a:p>
          <a:p>
            <a:pPr marL="3943350" lvl="8" indent="-285750">
              <a:buFontTx/>
              <a:buChar char="-"/>
            </a:pPr>
            <a:endParaRPr lang="fr-FR" sz="2400" dirty="0"/>
          </a:p>
          <a:p>
            <a:pPr marL="285750" indent="-285750">
              <a:buFontTx/>
              <a:buChar char="-"/>
            </a:pPr>
            <a:endParaRPr lang="fr-FR" sz="2400" dirty="0"/>
          </a:p>
          <a:p>
            <a:pPr marL="285750" indent="-285750">
              <a:buFontTx/>
              <a:buChar char="-"/>
            </a:pPr>
            <a:endParaRPr lang="fr-FR" sz="2400" dirty="0"/>
          </a:p>
          <a:p>
            <a:pPr marL="285750" indent="-285750">
              <a:buFontTx/>
              <a:buChar char="-"/>
            </a:pPr>
            <a:r>
              <a:rPr lang="fr-FR" sz="2400" dirty="0" err="1"/>
              <a:t>Transforming</a:t>
            </a:r>
            <a:r>
              <a:rPr lang="fr-FR" sz="2400" dirty="0"/>
              <a:t> a class </a:t>
            </a:r>
            <a:r>
              <a:rPr lang="fr-FR" sz="2400" dirty="0" err="1"/>
              <a:t>into</a:t>
            </a:r>
            <a:r>
              <a:rPr lang="fr-FR" sz="2400" dirty="0"/>
              <a:t> a </a:t>
            </a:r>
            <a:r>
              <a:rPr lang="fr-FR" sz="2400" dirty="0" err="1"/>
              <a:t>relaxing</a:t>
            </a:r>
            <a:r>
              <a:rPr lang="fr-FR" sz="2400" dirty="0"/>
              <a:t> moment </a:t>
            </a:r>
          </a:p>
          <a:p>
            <a:pPr marL="285750" indent="-285750">
              <a:buFontTx/>
              <a:buChar char="-"/>
            </a:pPr>
            <a:endParaRPr lang="fr-FR" sz="2400" dirty="0"/>
          </a:p>
          <a:p>
            <a:pPr marL="285750" indent="-285750">
              <a:buFontTx/>
              <a:buChar char="-"/>
            </a:pPr>
            <a:endParaRPr lang="fr-FR" sz="2400" dirty="0"/>
          </a:p>
          <a:p>
            <a:pPr marL="285750" indent="-285750">
              <a:buFontTx/>
              <a:buChar char="-"/>
            </a:pPr>
            <a:endParaRPr lang="fr-FR" sz="2400" dirty="0"/>
          </a:p>
          <a:p>
            <a:pPr marL="285750" indent="-285750">
              <a:buFontTx/>
              <a:buChar char="-"/>
            </a:pPr>
            <a:endParaRPr lang="fr-FR" dirty="0"/>
          </a:p>
          <a:p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744E1DB-0769-4B6C-A747-52EDB142F5BA}"/>
              </a:ext>
            </a:extLst>
          </p:cNvPr>
          <p:cNvSpPr txBox="1"/>
          <p:nvPr/>
        </p:nvSpPr>
        <p:spPr>
          <a:xfrm>
            <a:off x="1325217" y="477078"/>
            <a:ext cx="9462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/>
              <a:t>MAKING THE LEAP FROM LEVEL 2 TO LEVEL 3</a:t>
            </a:r>
          </a:p>
        </p:txBody>
      </p:sp>
    </p:spTree>
    <p:extLst>
      <p:ext uri="{BB962C8B-B14F-4D97-AF65-F5344CB8AC3E}">
        <p14:creationId xmlns:p14="http://schemas.microsoft.com/office/powerpoint/2010/main" val="5538880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3B76732C-D82B-4CF4-A1EF-83E4BA58817F}"/>
              </a:ext>
            </a:extLst>
          </p:cNvPr>
          <p:cNvSpPr txBox="1"/>
          <p:nvPr/>
        </p:nvSpPr>
        <p:spPr>
          <a:xfrm>
            <a:off x="1325217" y="477078"/>
            <a:ext cx="9462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/>
              <a:t>MAKING THE LEAP FROM LEVEL 2 TO LEVEL 3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813843B-5AAB-4F1C-A072-AF3952A1CB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7683" r="-250" b="5472"/>
          <a:stretch/>
        </p:blipFill>
        <p:spPr>
          <a:xfrm>
            <a:off x="1675684" y="1552746"/>
            <a:ext cx="9137643" cy="4450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8547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BEB408B5-9EA4-42D4-80EA-327EE930E454}"/>
              </a:ext>
            </a:extLst>
          </p:cNvPr>
          <p:cNvSpPr txBox="1"/>
          <p:nvPr/>
        </p:nvSpPr>
        <p:spPr>
          <a:xfrm>
            <a:off x="1325217" y="477078"/>
            <a:ext cx="9462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/>
              <a:t>MAKING THE LEAP FROM LEVEL 2 TO LEVEL 3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038A2F1-987B-4936-8B81-5380AFEA6C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62" b="11092"/>
          <a:stretch/>
        </p:blipFill>
        <p:spPr>
          <a:xfrm>
            <a:off x="1456740" y="1894153"/>
            <a:ext cx="9330528" cy="4188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9627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F765D06-ED9A-4F95-AA59-05E3E7850B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04" t="11189" r="25000" b="23658"/>
          <a:stretch/>
        </p:blipFill>
        <p:spPr>
          <a:xfrm>
            <a:off x="394254" y="2756452"/>
            <a:ext cx="4681329" cy="3349487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ECC4E731-B780-43AF-87C1-18B648A7F95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62" t="7941" r="33247" b="17782"/>
          <a:stretch/>
        </p:blipFill>
        <p:spPr>
          <a:xfrm>
            <a:off x="7805530" y="2544416"/>
            <a:ext cx="3729777" cy="415455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B6E309D2-FE51-42DE-A649-86FC84EA929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39" t="7902" r="29674" b="21918"/>
          <a:stretch/>
        </p:blipFill>
        <p:spPr>
          <a:xfrm>
            <a:off x="5358186" y="1226928"/>
            <a:ext cx="3719554" cy="3803374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B942B430-642F-43DB-95B9-EEB45CA76D15}"/>
              </a:ext>
            </a:extLst>
          </p:cNvPr>
          <p:cNvSpPr txBox="1"/>
          <p:nvPr/>
        </p:nvSpPr>
        <p:spPr>
          <a:xfrm>
            <a:off x="1325217" y="477078"/>
            <a:ext cx="9462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/>
              <a:t>MAKING THE LEAP FROM LEVEL 2 TO LEVEL 3</a:t>
            </a:r>
          </a:p>
        </p:txBody>
      </p:sp>
    </p:spTree>
    <p:extLst>
      <p:ext uri="{BB962C8B-B14F-4D97-AF65-F5344CB8AC3E}">
        <p14:creationId xmlns:p14="http://schemas.microsoft.com/office/powerpoint/2010/main" val="35214627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59F7821F-0B31-46C5-90CD-6FDE74E1C4F4}"/>
              </a:ext>
            </a:extLst>
          </p:cNvPr>
          <p:cNvSpPr txBox="1"/>
          <p:nvPr/>
        </p:nvSpPr>
        <p:spPr>
          <a:xfrm>
            <a:off x="1325217" y="477078"/>
            <a:ext cx="9462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/>
              <a:t>MAKING THE LEAP FROM LEVEL 2 TO LEVEL 3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2E31328-C5D8-4D04-A58D-7939BCC9ABE5}"/>
              </a:ext>
            </a:extLst>
          </p:cNvPr>
          <p:cNvSpPr txBox="1"/>
          <p:nvPr/>
        </p:nvSpPr>
        <p:spPr>
          <a:xfrm>
            <a:off x="1470990" y="1749287"/>
            <a:ext cx="9144001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/>
              <a:t>GIVING LEARNERS AN ACTIVE ROLE IN THEIR TRAINING</a:t>
            </a:r>
          </a:p>
          <a:p>
            <a:endParaRPr lang="fr-FR" sz="2000" dirty="0"/>
          </a:p>
          <a:p>
            <a:endParaRPr lang="fr-FR" sz="2400" dirty="0"/>
          </a:p>
          <a:p>
            <a:pPr marL="285750" indent="-285750">
              <a:buFontTx/>
              <a:buChar char="-"/>
            </a:pPr>
            <a:r>
              <a:rPr lang="fr-FR" sz="2400" dirty="0" err="1"/>
              <a:t>Encouraging</a:t>
            </a:r>
            <a:r>
              <a:rPr lang="fr-FR" sz="2400" dirty="0"/>
              <a:t> </a:t>
            </a:r>
            <a:r>
              <a:rPr lang="fr-FR" sz="2400" dirty="0" err="1"/>
              <a:t>them</a:t>
            </a:r>
            <a:r>
              <a:rPr lang="fr-FR" sz="2400" dirty="0"/>
              <a:t> to </a:t>
            </a:r>
            <a:r>
              <a:rPr lang="fr-FR" sz="2400" dirty="0" err="1"/>
              <a:t>choose</a:t>
            </a:r>
            <a:r>
              <a:rPr lang="fr-FR" sz="2400" dirty="0"/>
              <a:t> or propose </a:t>
            </a:r>
            <a:r>
              <a:rPr lang="fr-FR" sz="2400" dirty="0" err="1"/>
              <a:t>some</a:t>
            </a:r>
            <a:r>
              <a:rPr lang="fr-FR" sz="2400" dirty="0"/>
              <a:t> topics </a:t>
            </a:r>
            <a:r>
              <a:rPr lang="fr-FR" sz="2400" dirty="0" err="1"/>
              <a:t>they</a:t>
            </a:r>
            <a:r>
              <a:rPr lang="fr-FR" sz="2400" dirty="0"/>
              <a:t> </a:t>
            </a:r>
            <a:r>
              <a:rPr lang="fr-FR" sz="2400" dirty="0" err="1"/>
              <a:t>would</a:t>
            </a:r>
            <a:r>
              <a:rPr lang="fr-FR" sz="2400" dirty="0"/>
              <a:t> like to </a:t>
            </a:r>
            <a:r>
              <a:rPr lang="fr-FR" sz="2400" dirty="0" err="1"/>
              <a:t>study</a:t>
            </a:r>
            <a:endParaRPr lang="fr-FR" sz="2400" dirty="0"/>
          </a:p>
          <a:p>
            <a:pPr marL="285750" indent="-285750">
              <a:buFontTx/>
              <a:buChar char="-"/>
            </a:pPr>
            <a:endParaRPr lang="fr-FR" sz="2400" dirty="0"/>
          </a:p>
          <a:p>
            <a:endParaRPr lang="fr-FR" sz="2400" dirty="0"/>
          </a:p>
          <a:p>
            <a:pPr marL="285750" indent="-285750">
              <a:buFontTx/>
              <a:buChar char="-"/>
            </a:pPr>
            <a:r>
              <a:rPr lang="fr-FR" sz="2400" dirty="0" err="1"/>
              <a:t>Giving</a:t>
            </a:r>
            <a:r>
              <a:rPr lang="fr-FR" sz="2400" dirty="0"/>
              <a:t> </a:t>
            </a:r>
            <a:r>
              <a:rPr lang="fr-FR" sz="2400" dirty="0" err="1"/>
              <a:t>them</a:t>
            </a:r>
            <a:r>
              <a:rPr lang="fr-FR" sz="2400" dirty="0"/>
              <a:t> </a:t>
            </a:r>
            <a:r>
              <a:rPr lang="fr-FR" sz="2400" dirty="0" err="1"/>
              <a:t>access</a:t>
            </a:r>
            <a:r>
              <a:rPr lang="fr-FR" sz="2400" dirty="0"/>
              <a:t> to </a:t>
            </a:r>
            <a:r>
              <a:rPr lang="fr-FR" sz="2400" dirty="0" err="1"/>
              <a:t>language</a:t>
            </a:r>
            <a:r>
              <a:rPr lang="fr-FR" sz="2400" dirty="0"/>
              <a:t> </a:t>
            </a:r>
            <a:r>
              <a:rPr lang="fr-FR" sz="2400" dirty="0" err="1"/>
              <a:t>labs</a:t>
            </a:r>
            <a:endParaRPr lang="fr-FR" sz="2400" dirty="0"/>
          </a:p>
          <a:p>
            <a:pPr marL="285750" indent="-285750">
              <a:buFontTx/>
              <a:buChar char="-"/>
            </a:pPr>
            <a:endParaRPr lang="fr-FR" sz="2400" dirty="0"/>
          </a:p>
          <a:p>
            <a:pPr marL="285750" indent="-285750">
              <a:buFontTx/>
              <a:buChar char="-"/>
            </a:pPr>
            <a:endParaRPr lang="fr-FR" sz="2400" dirty="0"/>
          </a:p>
          <a:p>
            <a:pPr marL="285750" indent="-285750">
              <a:buFontTx/>
              <a:buChar char="-"/>
            </a:pPr>
            <a:r>
              <a:rPr lang="fr-FR" sz="2400" dirty="0"/>
              <a:t>« Art of Public Speech »</a:t>
            </a:r>
          </a:p>
          <a:p>
            <a:pPr marL="285750" indent="-285750">
              <a:buFontTx/>
              <a:buChar char="-"/>
            </a:pPr>
            <a:endParaRPr lang="fr-FR" sz="2000" dirty="0"/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660117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FD1F81B9-79B6-4C09-BAC8-098C9143880D}"/>
              </a:ext>
            </a:extLst>
          </p:cNvPr>
          <p:cNvSpPr txBox="1"/>
          <p:nvPr/>
        </p:nvSpPr>
        <p:spPr>
          <a:xfrm>
            <a:off x="1325217" y="477078"/>
            <a:ext cx="9462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/>
              <a:t>MAKING THE LEAP FROM LEVEL 2 TO LEVEL 3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CB55F04-6CA4-4E8D-87E5-099CDE4FC884}"/>
              </a:ext>
            </a:extLst>
          </p:cNvPr>
          <p:cNvSpPr txBox="1"/>
          <p:nvPr/>
        </p:nvSpPr>
        <p:spPr>
          <a:xfrm>
            <a:off x="2080592" y="2107096"/>
            <a:ext cx="7381461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/>
              <a:t>GIVING LEARNERS MORE TIME</a:t>
            </a:r>
          </a:p>
          <a:p>
            <a:endParaRPr lang="fr-FR" sz="2800" dirty="0"/>
          </a:p>
          <a:p>
            <a:endParaRPr lang="fr-FR" sz="2800" dirty="0"/>
          </a:p>
          <a:p>
            <a:pPr marL="285750" indent="-285750">
              <a:buFontTx/>
              <a:buChar char="-"/>
            </a:pPr>
            <a:r>
              <a:rPr lang="fr-FR" sz="2800" dirty="0"/>
              <a:t>Made-to-</a:t>
            </a:r>
            <a:r>
              <a:rPr lang="fr-FR" sz="2800" dirty="0" err="1"/>
              <a:t>measure</a:t>
            </a:r>
            <a:r>
              <a:rPr lang="fr-FR" sz="2800" dirty="0"/>
              <a:t>, </a:t>
            </a:r>
            <a:r>
              <a:rPr lang="fr-FR" sz="2800" dirty="0" err="1"/>
              <a:t>tailored</a:t>
            </a:r>
            <a:r>
              <a:rPr lang="fr-FR" sz="2800" dirty="0"/>
              <a:t> training</a:t>
            </a:r>
          </a:p>
          <a:p>
            <a:pPr marL="285750" indent="-285750">
              <a:buFontTx/>
              <a:buChar char="-"/>
            </a:pPr>
            <a:endParaRPr lang="fr-FR" sz="2800" dirty="0"/>
          </a:p>
          <a:p>
            <a:pPr marL="285750" indent="-285750">
              <a:buFontTx/>
              <a:buChar char="-"/>
            </a:pPr>
            <a:endParaRPr lang="fr-FR" sz="2800" dirty="0"/>
          </a:p>
          <a:p>
            <a:pPr marL="285750" indent="-285750">
              <a:buFontTx/>
              <a:buChar char="-"/>
            </a:pPr>
            <a:r>
              <a:rPr lang="fr-FR" sz="2800" dirty="0" err="1"/>
              <a:t>Individual</a:t>
            </a:r>
            <a:r>
              <a:rPr lang="fr-FR" sz="2800" dirty="0"/>
              <a:t> </a:t>
            </a:r>
            <a:r>
              <a:rPr lang="fr-FR" sz="2800" dirty="0" err="1"/>
              <a:t>speaking</a:t>
            </a:r>
            <a:r>
              <a:rPr lang="fr-FR" sz="2800" dirty="0"/>
              <a:t> practice</a:t>
            </a:r>
          </a:p>
          <a:p>
            <a:pPr marL="285750" indent="-285750">
              <a:buFontTx/>
              <a:buChar char="-"/>
            </a:pPr>
            <a:endParaRPr lang="fr-FR" sz="2400" dirty="0"/>
          </a:p>
          <a:p>
            <a:endParaRPr lang="fr-FR" sz="2000" dirty="0"/>
          </a:p>
          <a:p>
            <a:pPr marL="285750" indent="-285750">
              <a:buFontTx/>
              <a:buChar char="-"/>
            </a:pP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9294656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04CBF778-6AC8-4EA1-84E2-365C0E90E963}"/>
              </a:ext>
            </a:extLst>
          </p:cNvPr>
          <p:cNvSpPr txBox="1"/>
          <p:nvPr/>
        </p:nvSpPr>
        <p:spPr>
          <a:xfrm>
            <a:off x="1325217" y="477078"/>
            <a:ext cx="9462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/>
              <a:t>MAKING THE LEAP FROM LEVEL 2 TO LEVEL 3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E48F4D2-5336-467B-BF3F-7EE1C41CED8D}"/>
              </a:ext>
            </a:extLst>
          </p:cNvPr>
          <p:cNvSpPr txBox="1"/>
          <p:nvPr/>
        </p:nvSpPr>
        <p:spPr>
          <a:xfrm>
            <a:off x="1842050" y="1881809"/>
            <a:ext cx="8428383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/>
              <a:t>CONCLUSION</a:t>
            </a:r>
            <a:r>
              <a:rPr lang="fr-FR" sz="2400" dirty="0"/>
              <a:t> - </a:t>
            </a:r>
            <a:r>
              <a:rPr lang="fr-FR" sz="2400" b="1" dirty="0"/>
              <a:t>It </a:t>
            </a:r>
            <a:r>
              <a:rPr lang="fr-FR" sz="2400" b="1" dirty="0" err="1"/>
              <a:t>is</a:t>
            </a:r>
            <a:r>
              <a:rPr lang="fr-FR" sz="2400" b="1" dirty="0"/>
              <a:t> possible to </a:t>
            </a:r>
            <a:r>
              <a:rPr lang="fr-FR" sz="2400" b="1" dirty="0" err="1"/>
              <a:t>make</a:t>
            </a:r>
            <a:r>
              <a:rPr lang="fr-FR" sz="2400" b="1" dirty="0"/>
              <a:t> </a:t>
            </a:r>
            <a:r>
              <a:rPr lang="fr-FR" sz="2400" b="1" dirty="0" err="1"/>
              <a:t>learners</a:t>
            </a:r>
            <a:r>
              <a:rPr lang="fr-FR" sz="2400" b="1" dirty="0"/>
              <a:t> </a:t>
            </a:r>
            <a:r>
              <a:rPr lang="fr-FR" sz="2400" b="1" dirty="0" err="1"/>
              <a:t>reach</a:t>
            </a:r>
            <a:r>
              <a:rPr lang="fr-FR" sz="2400" b="1" dirty="0"/>
              <a:t> </a:t>
            </a:r>
            <a:r>
              <a:rPr lang="fr-FR" sz="2400" b="1" dirty="0" err="1"/>
              <a:t>level</a:t>
            </a:r>
            <a:r>
              <a:rPr lang="fr-FR" sz="2400" b="1" dirty="0"/>
              <a:t> 3</a:t>
            </a:r>
          </a:p>
          <a:p>
            <a:pPr algn="ctr"/>
            <a:endParaRPr lang="fr-FR" sz="2400" b="1" dirty="0"/>
          </a:p>
          <a:p>
            <a:pPr marL="285750" indent="-285750" algn="ctr">
              <a:buFontTx/>
              <a:buChar char="-"/>
            </a:pPr>
            <a:endParaRPr lang="fr-FR" sz="2400" dirty="0"/>
          </a:p>
          <a:p>
            <a:pPr marL="285750" indent="-285750">
              <a:buFontTx/>
              <a:buChar char="-"/>
            </a:pPr>
            <a:r>
              <a:rPr lang="fr-FR" sz="2400" dirty="0" err="1"/>
              <a:t>Mixing</a:t>
            </a:r>
            <a:r>
              <a:rPr lang="fr-FR" sz="2400" dirty="0"/>
              <a:t> item the </a:t>
            </a:r>
            <a:r>
              <a:rPr lang="fr-FR" sz="2400" dirty="0" err="1"/>
              <a:t>learners</a:t>
            </a:r>
            <a:r>
              <a:rPr lang="fr-FR" sz="2400" dirty="0"/>
              <a:t> </a:t>
            </a:r>
            <a:r>
              <a:rPr lang="fr-FR" sz="2400" dirty="0" err="1"/>
              <a:t>need</a:t>
            </a:r>
            <a:r>
              <a:rPr lang="fr-FR" sz="2400" dirty="0"/>
              <a:t> </a:t>
            </a:r>
            <a:r>
              <a:rPr lang="fr-FR" sz="2400" dirty="0" err="1"/>
              <a:t>with</a:t>
            </a:r>
            <a:r>
              <a:rPr lang="fr-FR" sz="2400" dirty="0"/>
              <a:t> </a:t>
            </a:r>
            <a:r>
              <a:rPr lang="fr-FR" sz="2400" dirty="0" err="1"/>
              <a:t>others</a:t>
            </a:r>
            <a:r>
              <a:rPr lang="fr-FR" sz="2400" dirty="0"/>
              <a:t> </a:t>
            </a:r>
            <a:r>
              <a:rPr lang="fr-FR" sz="2400" dirty="0" err="1"/>
              <a:t>they</a:t>
            </a:r>
            <a:r>
              <a:rPr lang="fr-FR" sz="2400" dirty="0"/>
              <a:t> </a:t>
            </a:r>
            <a:r>
              <a:rPr lang="fr-FR" sz="2400" dirty="0" err="1"/>
              <a:t>enjoy</a:t>
            </a:r>
            <a:endParaRPr lang="fr-FR" sz="2400" dirty="0"/>
          </a:p>
          <a:p>
            <a:pPr marL="285750" indent="-285750">
              <a:buFontTx/>
              <a:buChar char="-"/>
            </a:pPr>
            <a:endParaRPr lang="fr-FR" sz="2400" dirty="0"/>
          </a:p>
          <a:p>
            <a:pPr marL="285750" indent="-285750">
              <a:buFontTx/>
              <a:buChar char="-"/>
            </a:pPr>
            <a:r>
              <a:rPr lang="fr-FR" sz="2400" dirty="0" err="1"/>
              <a:t>Combining</a:t>
            </a:r>
            <a:r>
              <a:rPr lang="fr-FR" sz="2400" dirty="0"/>
              <a:t> </a:t>
            </a:r>
            <a:r>
              <a:rPr lang="fr-FR" sz="2400" dirty="0" err="1"/>
              <a:t>traditional</a:t>
            </a:r>
            <a:r>
              <a:rPr lang="fr-FR" sz="2400" dirty="0"/>
              <a:t> </a:t>
            </a:r>
            <a:r>
              <a:rPr lang="fr-FR" sz="2400" dirty="0" err="1"/>
              <a:t>methods</a:t>
            </a:r>
            <a:r>
              <a:rPr lang="fr-FR" sz="2400" dirty="0"/>
              <a:t> </a:t>
            </a:r>
            <a:r>
              <a:rPr lang="fr-FR" sz="2400" dirty="0" err="1"/>
              <a:t>with</a:t>
            </a:r>
            <a:r>
              <a:rPr lang="fr-FR" sz="2400" dirty="0"/>
              <a:t> new </a:t>
            </a:r>
            <a:r>
              <a:rPr lang="fr-FR" sz="2400" dirty="0" err="1"/>
              <a:t>ways</a:t>
            </a:r>
            <a:endParaRPr lang="fr-FR" sz="2400" dirty="0"/>
          </a:p>
          <a:p>
            <a:pPr marL="285750" indent="-285750">
              <a:buFontTx/>
              <a:buChar char="-"/>
            </a:pPr>
            <a:endParaRPr lang="fr-FR" sz="2400" dirty="0"/>
          </a:p>
          <a:p>
            <a:pPr marL="285750" indent="-285750">
              <a:buFontTx/>
              <a:buChar char="-"/>
            </a:pPr>
            <a:r>
              <a:rPr lang="fr-FR" sz="2400" dirty="0" err="1"/>
              <a:t>Making</a:t>
            </a:r>
            <a:r>
              <a:rPr lang="fr-FR" sz="2400" dirty="0"/>
              <a:t> </a:t>
            </a:r>
            <a:r>
              <a:rPr lang="fr-FR" sz="2400" dirty="0" err="1"/>
              <a:t>it</a:t>
            </a:r>
            <a:r>
              <a:rPr lang="fr-FR" sz="2400" dirty="0"/>
              <a:t> </a:t>
            </a:r>
            <a:r>
              <a:rPr lang="fr-FR" sz="2400" dirty="0" err="1"/>
              <a:t>comfy</a:t>
            </a:r>
            <a:r>
              <a:rPr lang="fr-FR" sz="2400" dirty="0"/>
              <a:t> to </a:t>
            </a:r>
            <a:r>
              <a:rPr lang="fr-FR" sz="2400" dirty="0" err="1"/>
              <a:t>learn</a:t>
            </a:r>
            <a:endParaRPr lang="fr-FR" sz="2400" dirty="0"/>
          </a:p>
          <a:p>
            <a:endParaRPr lang="fr-FR" sz="2400" dirty="0"/>
          </a:p>
          <a:p>
            <a:pPr marL="285750" indent="-285750">
              <a:buFontTx/>
              <a:buChar char="-"/>
            </a:pPr>
            <a:endParaRPr lang="fr-FR" sz="2400" dirty="0"/>
          </a:p>
          <a:p>
            <a:r>
              <a:rPr lang="fr-FR" sz="2800" b="1" dirty="0"/>
              <a:t>BUT</a:t>
            </a:r>
            <a:r>
              <a:rPr lang="fr-FR" sz="2400" dirty="0"/>
              <a:t> – …</a:t>
            </a:r>
          </a:p>
        </p:txBody>
      </p:sp>
    </p:spTree>
    <p:extLst>
      <p:ext uri="{BB962C8B-B14F-4D97-AF65-F5344CB8AC3E}">
        <p14:creationId xmlns:p14="http://schemas.microsoft.com/office/powerpoint/2010/main" val="2581033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8D0BD3C4-25EF-4F58-B93C-CE61C343535B}"/>
              </a:ext>
            </a:extLst>
          </p:cNvPr>
          <p:cNvSpPr txBox="1"/>
          <p:nvPr/>
        </p:nvSpPr>
        <p:spPr>
          <a:xfrm>
            <a:off x="1325217" y="477078"/>
            <a:ext cx="94620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/>
              <a:t>MAKING THE LEAP FROM LEVEL 2 TO LEVEL 3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B62B267-292B-44E2-A38F-DDDFBF5B8F0C}"/>
              </a:ext>
            </a:extLst>
          </p:cNvPr>
          <p:cNvSpPr txBox="1"/>
          <p:nvPr/>
        </p:nvSpPr>
        <p:spPr>
          <a:xfrm>
            <a:off x="821635" y="1610500"/>
            <a:ext cx="108782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THE MILITARY ACADEMY OF SAINT CYR COËTQUIDAN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05B7D02-4BC8-49C0-83DF-A3441661F0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5044" y="2583637"/>
            <a:ext cx="3333750" cy="333375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3B71094-C8EA-46D7-A2D0-06F887785F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141" y="2782693"/>
            <a:ext cx="4735862" cy="2663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415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E28D37B2-4CA7-4E59-9605-E009B72E8181}"/>
              </a:ext>
            </a:extLst>
          </p:cNvPr>
          <p:cNvSpPr txBox="1"/>
          <p:nvPr/>
        </p:nvSpPr>
        <p:spPr>
          <a:xfrm>
            <a:off x="1136831" y="1429707"/>
            <a:ext cx="10075120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/>
              <a:t>WHAT DO WE TEACH</a:t>
            </a:r>
            <a:r>
              <a:rPr lang="fr-FR" sz="2400" b="1" dirty="0"/>
              <a:t>?</a:t>
            </a:r>
          </a:p>
          <a:p>
            <a:endParaRPr lang="fr-FR" sz="2400" dirty="0"/>
          </a:p>
          <a:p>
            <a:r>
              <a:rPr lang="fr-FR" sz="2400" dirty="0"/>
              <a:t>An </a:t>
            </a:r>
            <a:r>
              <a:rPr lang="fr-FR" sz="2400" dirty="0" err="1"/>
              <a:t>academic</a:t>
            </a:r>
            <a:r>
              <a:rPr lang="fr-FR" sz="2400" dirty="0"/>
              <a:t> programme </a:t>
            </a:r>
          </a:p>
          <a:p>
            <a:endParaRPr lang="fr-FR" sz="2400" dirty="0"/>
          </a:p>
          <a:p>
            <a:pPr marL="285750" indent="-285750">
              <a:buFontTx/>
              <a:buChar char="-"/>
            </a:pPr>
            <a:r>
              <a:rPr lang="fr-FR" sz="2400" dirty="0"/>
              <a:t>3 branches: Science and Engineering, </a:t>
            </a:r>
            <a:r>
              <a:rPr lang="fr-FR" sz="2400" dirty="0" err="1"/>
              <a:t>Economics</a:t>
            </a:r>
            <a:r>
              <a:rPr lang="fr-FR" sz="2400" dirty="0"/>
              <a:t> and Public Management, </a:t>
            </a:r>
            <a:r>
              <a:rPr lang="fr-FR" sz="2400" dirty="0" err="1"/>
              <a:t>Foreign</a:t>
            </a:r>
            <a:r>
              <a:rPr lang="fr-FR" sz="2400" dirty="0"/>
              <a:t> </a:t>
            </a:r>
            <a:r>
              <a:rPr lang="fr-FR" sz="2400" dirty="0" err="1"/>
              <a:t>Affairs</a:t>
            </a:r>
            <a:r>
              <a:rPr lang="fr-FR" sz="2400" dirty="0"/>
              <a:t> and Strategic </a:t>
            </a:r>
            <a:r>
              <a:rPr lang="fr-FR" sz="2400" dirty="0" err="1"/>
              <a:t>Studies</a:t>
            </a:r>
            <a:endParaRPr lang="fr-FR" sz="2400" dirty="0"/>
          </a:p>
          <a:p>
            <a:pPr marL="285750" indent="-285750">
              <a:buFontTx/>
              <a:buChar char="-"/>
            </a:pPr>
            <a:endParaRPr lang="fr-FR" sz="2400" dirty="0"/>
          </a:p>
          <a:p>
            <a:pPr marL="285750" indent="-285750">
              <a:buFontTx/>
              <a:buChar char="-"/>
            </a:pPr>
            <a:r>
              <a:rPr lang="fr-FR" sz="2400" dirty="0" err="1"/>
              <a:t>Plenty</a:t>
            </a:r>
            <a:r>
              <a:rPr lang="fr-FR" sz="2400" dirty="0"/>
              <a:t> of </a:t>
            </a:r>
            <a:r>
              <a:rPr lang="fr-FR" sz="2400" dirty="0" err="1"/>
              <a:t>various</a:t>
            </a:r>
            <a:r>
              <a:rPr lang="fr-FR" sz="2400" dirty="0"/>
              <a:t> topics </a:t>
            </a:r>
            <a:r>
              <a:rPr lang="fr-FR" sz="2400" dirty="0" err="1"/>
              <a:t>according</a:t>
            </a:r>
            <a:r>
              <a:rPr lang="fr-FR" sz="2400" dirty="0"/>
              <a:t> to </a:t>
            </a:r>
            <a:r>
              <a:rPr lang="fr-FR" sz="2400" dirty="0" err="1"/>
              <a:t>each</a:t>
            </a:r>
            <a:r>
              <a:rPr lang="fr-FR" sz="2400" dirty="0"/>
              <a:t> </a:t>
            </a:r>
            <a:r>
              <a:rPr lang="fr-FR" sz="2400" dirty="0" err="1"/>
              <a:t>branch</a:t>
            </a:r>
            <a:endParaRPr lang="fr-FR" sz="2400" dirty="0"/>
          </a:p>
          <a:p>
            <a:pPr marL="285750" indent="-285750">
              <a:buFontTx/>
              <a:buChar char="-"/>
            </a:pPr>
            <a:endParaRPr lang="fr-FR" sz="2400" dirty="0"/>
          </a:p>
          <a:p>
            <a:pPr marL="285750" indent="-285750">
              <a:buFontTx/>
              <a:buChar char="-"/>
            </a:pPr>
            <a:r>
              <a:rPr lang="fr-FR" sz="2400" dirty="0"/>
              <a:t>7 </a:t>
            </a:r>
            <a:r>
              <a:rPr lang="fr-FR" sz="2400" dirty="0" err="1"/>
              <a:t>language</a:t>
            </a:r>
            <a:r>
              <a:rPr lang="fr-FR" sz="2400" dirty="0"/>
              <a:t>: </a:t>
            </a:r>
            <a:r>
              <a:rPr lang="fr-FR" sz="2400" dirty="0" err="1"/>
              <a:t>Spanish</a:t>
            </a:r>
            <a:r>
              <a:rPr lang="fr-FR" sz="2400" dirty="0"/>
              <a:t>, </a:t>
            </a:r>
            <a:r>
              <a:rPr lang="fr-FR" sz="2400" dirty="0" err="1"/>
              <a:t>Italian</a:t>
            </a:r>
            <a:r>
              <a:rPr lang="fr-FR" sz="2400" dirty="0"/>
              <a:t>, German, </a:t>
            </a:r>
            <a:r>
              <a:rPr lang="fr-FR" sz="2400" dirty="0" err="1"/>
              <a:t>Arabic</a:t>
            </a:r>
            <a:r>
              <a:rPr lang="fr-FR" sz="2400" dirty="0"/>
              <a:t>, </a:t>
            </a:r>
            <a:r>
              <a:rPr lang="fr-FR" sz="2400" dirty="0" err="1"/>
              <a:t>Russian</a:t>
            </a:r>
            <a:r>
              <a:rPr lang="fr-FR" sz="2400" dirty="0"/>
              <a:t>, French as a </a:t>
            </a:r>
            <a:r>
              <a:rPr lang="fr-FR" sz="2400" dirty="0" err="1"/>
              <a:t>foreign</a:t>
            </a:r>
            <a:r>
              <a:rPr lang="fr-FR" sz="2400" dirty="0"/>
              <a:t> </a:t>
            </a:r>
            <a:r>
              <a:rPr lang="fr-FR" sz="2400" dirty="0" err="1"/>
              <a:t>language</a:t>
            </a:r>
            <a:r>
              <a:rPr lang="fr-FR" sz="2400" dirty="0"/>
              <a:t>…</a:t>
            </a:r>
          </a:p>
          <a:p>
            <a:pPr marL="285750" indent="-285750">
              <a:buFontTx/>
              <a:buChar char="-"/>
            </a:pPr>
            <a:endParaRPr lang="fr-FR" sz="2400" dirty="0"/>
          </a:p>
          <a:p>
            <a:pPr marL="285750" indent="-285750">
              <a:buFontTx/>
              <a:buChar char="-"/>
            </a:pPr>
            <a:r>
              <a:rPr lang="fr-FR" sz="2400" dirty="0"/>
              <a:t>English </a:t>
            </a:r>
            <a:r>
              <a:rPr lang="fr-FR" sz="2400" dirty="0" err="1"/>
              <a:t>is</a:t>
            </a:r>
            <a:r>
              <a:rPr lang="fr-FR" sz="2400" dirty="0"/>
              <a:t> the </a:t>
            </a:r>
            <a:r>
              <a:rPr lang="fr-FR" sz="2400" dirty="0" err="1"/>
              <a:t>only</a:t>
            </a:r>
            <a:r>
              <a:rPr lang="fr-FR" sz="2400" dirty="0"/>
              <a:t> </a:t>
            </a:r>
            <a:r>
              <a:rPr lang="fr-FR" sz="2400" dirty="0" err="1"/>
              <a:t>compulsory</a:t>
            </a:r>
            <a:r>
              <a:rPr lang="fr-FR" sz="2400" dirty="0"/>
              <a:t> topic ALL cadets have to </a:t>
            </a:r>
            <a:r>
              <a:rPr lang="fr-FR" sz="2400" dirty="0" err="1"/>
              <a:t>take</a:t>
            </a:r>
            <a:endParaRPr lang="fr-FR" sz="2400" dirty="0"/>
          </a:p>
          <a:p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0729F36-9D5D-46AF-99B2-FB9A4AA742AE}"/>
              </a:ext>
            </a:extLst>
          </p:cNvPr>
          <p:cNvSpPr txBox="1"/>
          <p:nvPr/>
        </p:nvSpPr>
        <p:spPr>
          <a:xfrm>
            <a:off x="1325217" y="477078"/>
            <a:ext cx="94620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/>
              <a:t>MAKING THE LEAP FROM LEVEL 2 TO LEVEL 3</a:t>
            </a:r>
          </a:p>
        </p:txBody>
      </p:sp>
    </p:spTree>
    <p:extLst>
      <p:ext uri="{BB962C8B-B14F-4D97-AF65-F5344CB8AC3E}">
        <p14:creationId xmlns:p14="http://schemas.microsoft.com/office/powerpoint/2010/main" val="4004688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25314E01-6BE8-418C-82F2-6BFA2A7CC802}"/>
              </a:ext>
            </a:extLst>
          </p:cNvPr>
          <p:cNvSpPr txBox="1"/>
          <p:nvPr/>
        </p:nvSpPr>
        <p:spPr>
          <a:xfrm>
            <a:off x="1325217" y="477078"/>
            <a:ext cx="94620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/>
              <a:t>MAKING THE LEAP FROM LEVEL 2 TO LEVEL 3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6CA5E4B-3BBD-4629-B34C-F2E4CC5FC525}"/>
              </a:ext>
            </a:extLst>
          </p:cNvPr>
          <p:cNvSpPr txBox="1"/>
          <p:nvPr/>
        </p:nvSpPr>
        <p:spPr>
          <a:xfrm>
            <a:off x="2570923" y="1702997"/>
            <a:ext cx="665259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/>
              <a:t>WHO ARE WE?</a:t>
            </a:r>
          </a:p>
          <a:p>
            <a:endParaRPr lang="fr-FR" sz="2400" dirty="0"/>
          </a:p>
          <a:p>
            <a:endParaRPr lang="fr-FR" sz="2400" dirty="0"/>
          </a:p>
          <a:p>
            <a:pPr marL="285750" indent="-285750">
              <a:buFontTx/>
              <a:buChar char="-"/>
            </a:pPr>
            <a:r>
              <a:rPr lang="fr-FR" sz="2400" dirty="0"/>
              <a:t>60 + </a:t>
            </a:r>
            <a:r>
              <a:rPr lang="fr-FR" sz="2400" dirty="0" err="1"/>
              <a:t>resident</a:t>
            </a:r>
            <a:r>
              <a:rPr lang="fr-FR" sz="2400" dirty="0"/>
              <a:t> </a:t>
            </a:r>
            <a:r>
              <a:rPr lang="fr-FR" sz="2400" dirty="0" err="1"/>
              <a:t>teachers</a:t>
            </a:r>
            <a:endParaRPr lang="fr-FR" sz="2400" dirty="0"/>
          </a:p>
          <a:p>
            <a:pPr marL="285750" indent="-285750">
              <a:buFontTx/>
              <a:buChar char="-"/>
            </a:pPr>
            <a:endParaRPr lang="fr-FR" sz="2400" dirty="0"/>
          </a:p>
          <a:p>
            <a:pPr marL="285750" indent="-285750">
              <a:buFontTx/>
              <a:buChar char="-"/>
            </a:pPr>
            <a:r>
              <a:rPr lang="fr-FR" sz="2400" dirty="0"/>
              <a:t>30 </a:t>
            </a:r>
            <a:r>
              <a:rPr lang="fr-FR" sz="2400" dirty="0" err="1"/>
              <a:t>language</a:t>
            </a:r>
            <a:r>
              <a:rPr lang="fr-FR" sz="2400" dirty="0"/>
              <a:t> </a:t>
            </a:r>
            <a:r>
              <a:rPr lang="fr-FR" sz="2400" dirty="0" err="1"/>
              <a:t>teachers</a:t>
            </a:r>
            <a:endParaRPr lang="fr-FR" sz="2400" dirty="0"/>
          </a:p>
          <a:p>
            <a:pPr marL="285750" indent="-285750">
              <a:buFontTx/>
              <a:buChar char="-"/>
            </a:pPr>
            <a:endParaRPr lang="fr-FR" sz="2400" dirty="0"/>
          </a:p>
          <a:p>
            <a:pPr marL="285750" indent="-285750">
              <a:buFontTx/>
              <a:buChar char="-"/>
            </a:pPr>
            <a:r>
              <a:rPr lang="fr-FR" sz="2400" dirty="0"/>
              <a:t>17 English </a:t>
            </a:r>
            <a:r>
              <a:rPr lang="fr-FR" sz="2400" dirty="0" err="1"/>
              <a:t>teachers</a:t>
            </a:r>
            <a:r>
              <a:rPr lang="fr-FR" sz="2400" dirty="0"/>
              <a:t> and </a:t>
            </a:r>
            <a:r>
              <a:rPr lang="fr-FR" sz="2400" dirty="0" err="1"/>
              <a:t>instructors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901059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317864C1-FD4D-42E9-A4CD-BB484FCD4AC8}"/>
              </a:ext>
            </a:extLst>
          </p:cNvPr>
          <p:cNvSpPr txBox="1"/>
          <p:nvPr/>
        </p:nvSpPr>
        <p:spPr>
          <a:xfrm>
            <a:off x="1325217" y="477078"/>
            <a:ext cx="94620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/>
              <a:t>MAKING THE LEAP FROM LEVEL 2 TO LEVEL 3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9F51A5A-7339-469E-ABE4-A8CEDDA0F7EA}"/>
              </a:ext>
            </a:extLst>
          </p:cNvPr>
          <p:cNvSpPr txBox="1"/>
          <p:nvPr/>
        </p:nvSpPr>
        <p:spPr>
          <a:xfrm>
            <a:off x="2570923" y="4181154"/>
            <a:ext cx="7646504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/>
              <a:t>WHO DO WE TEACH?</a:t>
            </a:r>
          </a:p>
          <a:p>
            <a:endParaRPr lang="fr-FR" sz="2400" dirty="0"/>
          </a:p>
          <a:p>
            <a:pPr marL="285750" indent="-285750">
              <a:buFontTx/>
              <a:buChar char="-"/>
            </a:pPr>
            <a:r>
              <a:rPr lang="fr-FR" sz="2400" dirty="0"/>
              <a:t>Saint Cyr </a:t>
            </a:r>
          </a:p>
          <a:p>
            <a:pPr marL="285750" indent="-285750">
              <a:buFontTx/>
              <a:buChar char="-"/>
            </a:pPr>
            <a:r>
              <a:rPr lang="fr-FR" sz="2400" dirty="0"/>
              <a:t>The </a:t>
            </a:r>
            <a:r>
              <a:rPr lang="fr-FR" sz="2400" dirty="0" err="1"/>
              <a:t>Combined</a:t>
            </a:r>
            <a:r>
              <a:rPr lang="fr-FR" sz="2400" dirty="0"/>
              <a:t> Arms </a:t>
            </a:r>
            <a:r>
              <a:rPr lang="fr-FR" sz="2400" dirty="0" err="1"/>
              <a:t>School</a:t>
            </a:r>
            <a:endParaRPr lang="fr-FR" sz="2400" dirty="0"/>
          </a:p>
          <a:p>
            <a:pPr marL="285750" indent="-285750">
              <a:buFontTx/>
              <a:buChar char="-"/>
            </a:pPr>
            <a:r>
              <a:rPr lang="fr-FR" sz="2400" dirty="0" err="1"/>
              <a:t>Foreign</a:t>
            </a:r>
            <a:r>
              <a:rPr lang="fr-FR" sz="2400" dirty="0"/>
              <a:t> Cadets</a:t>
            </a:r>
          </a:p>
          <a:p>
            <a:pPr marL="285750" indent="-285750">
              <a:buFontTx/>
              <a:buChar char="-"/>
            </a:pPr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5B6883B-94FF-4035-A26D-95B56E7139F6}"/>
              </a:ext>
            </a:extLst>
          </p:cNvPr>
          <p:cNvSpPr txBox="1"/>
          <p:nvPr/>
        </p:nvSpPr>
        <p:spPr>
          <a:xfrm>
            <a:off x="2570923" y="1702997"/>
            <a:ext cx="665259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/>
              <a:t>WHO ARE WE?</a:t>
            </a:r>
          </a:p>
          <a:p>
            <a:endParaRPr lang="fr-FR" sz="2400" dirty="0"/>
          </a:p>
          <a:p>
            <a:pPr marL="285750" indent="-285750">
              <a:buFontTx/>
              <a:buChar char="-"/>
            </a:pPr>
            <a:r>
              <a:rPr lang="fr-FR" sz="2400" dirty="0"/>
              <a:t>60 + </a:t>
            </a:r>
            <a:r>
              <a:rPr lang="fr-FR" sz="2400" dirty="0" err="1"/>
              <a:t>resident</a:t>
            </a:r>
            <a:r>
              <a:rPr lang="fr-FR" sz="2400" dirty="0"/>
              <a:t> </a:t>
            </a:r>
            <a:r>
              <a:rPr lang="fr-FR" sz="2400" dirty="0" err="1"/>
              <a:t>teachers</a:t>
            </a:r>
            <a:endParaRPr lang="fr-FR" sz="2400" dirty="0"/>
          </a:p>
          <a:p>
            <a:pPr marL="285750" indent="-285750">
              <a:buFontTx/>
              <a:buChar char="-"/>
            </a:pPr>
            <a:r>
              <a:rPr lang="fr-FR" sz="2400" dirty="0"/>
              <a:t>30 </a:t>
            </a:r>
            <a:r>
              <a:rPr lang="fr-FR" sz="2400" dirty="0" err="1"/>
              <a:t>language</a:t>
            </a:r>
            <a:r>
              <a:rPr lang="fr-FR" sz="2400" dirty="0"/>
              <a:t> </a:t>
            </a:r>
            <a:r>
              <a:rPr lang="fr-FR" sz="2400" dirty="0" err="1"/>
              <a:t>teachers</a:t>
            </a:r>
            <a:endParaRPr lang="fr-FR" sz="2400" dirty="0"/>
          </a:p>
          <a:p>
            <a:pPr marL="285750" indent="-285750">
              <a:buFontTx/>
              <a:buChar char="-"/>
            </a:pPr>
            <a:r>
              <a:rPr lang="fr-FR" sz="2400" dirty="0"/>
              <a:t>18 English </a:t>
            </a:r>
            <a:r>
              <a:rPr lang="fr-FR" sz="2400" dirty="0" err="1"/>
              <a:t>teachers</a:t>
            </a:r>
            <a:r>
              <a:rPr lang="fr-FR" sz="2400" dirty="0"/>
              <a:t> and </a:t>
            </a:r>
            <a:r>
              <a:rPr lang="fr-FR" sz="2400" dirty="0" err="1"/>
              <a:t>instructors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679898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15422565-230B-423C-A807-D292737035B9}"/>
              </a:ext>
            </a:extLst>
          </p:cNvPr>
          <p:cNvSpPr txBox="1"/>
          <p:nvPr/>
        </p:nvSpPr>
        <p:spPr>
          <a:xfrm>
            <a:off x="1325217" y="477078"/>
            <a:ext cx="94620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/>
              <a:t>MAKING THE LEAP FROM LEVEL 2 TO LEVEL 3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4650A6F-C8E7-4D57-A3B6-A45ED5D49B35}"/>
              </a:ext>
            </a:extLst>
          </p:cNvPr>
          <p:cNvSpPr txBox="1"/>
          <p:nvPr/>
        </p:nvSpPr>
        <p:spPr>
          <a:xfrm>
            <a:off x="1258955" y="1722783"/>
            <a:ext cx="9952383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CADET PROFILE(S) – SPECIFICITIES AND DIFFICULTIES</a:t>
            </a:r>
          </a:p>
          <a:p>
            <a:endParaRPr lang="fr-FR" sz="2800" b="1" dirty="0"/>
          </a:p>
          <a:p>
            <a:pPr marL="285750" indent="-285750">
              <a:buFontTx/>
              <a:buChar char="-"/>
            </a:pPr>
            <a:r>
              <a:rPr lang="fr-FR" sz="2400" dirty="0"/>
              <a:t>Academic backgrounds can </a:t>
            </a:r>
            <a:r>
              <a:rPr lang="fr-FR" sz="2400" dirty="0" err="1"/>
              <a:t>vary</a:t>
            </a:r>
            <a:r>
              <a:rPr lang="fr-FR" sz="2400" dirty="0"/>
              <a:t> a lot </a:t>
            </a:r>
            <a:r>
              <a:rPr lang="fr-FR" sz="2400" dirty="0" err="1"/>
              <a:t>between</a:t>
            </a:r>
            <a:r>
              <a:rPr lang="fr-FR" sz="2400" dirty="0"/>
              <a:t> one cadet and </a:t>
            </a:r>
            <a:r>
              <a:rPr lang="fr-FR" sz="2400" dirty="0" err="1"/>
              <a:t>another</a:t>
            </a:r>
            <a:endParaRPr lang="fr-FR" sz="2400" dirty="0"/>
          </a:p>
          <a:p>
            <a:pPr marL="285750" indent="-285750">
              <a:buFontTx/>
              <a:buChar char="-"/>
            </a:pPr>
            <a:endParaRPr lang="fr-FR" sz="2400" dirty="0"/>
          </a:p>
          <a:p>
            <a:pPr marL="285750" indent="-285750">
              <a:buFontTx/>
              <a:buChar char="-"/>
            </a:pPr>
            <a:r>
              <a:rPr lang="fr-FR" sz="2400" dirty="0"/>
              <a:t>Age </a:t>
            </a:r>
            <a:r>
              <a:rPr lang="fr-FR" sz="2400" dirty="0" err="1"/>
              <a:t>differences</a:t>
            </a:r>
            <a:r>
              <a:rPr lang="fr-FR" sz="2400" dirty="0"/>
              <a:t>, </a:t>
            </a:r>
            <a:r>
              <a:rPr lang="fr-FR" sz="2400" dirty="0" err="1"/>
              <a:t>maturity</a:t>
            </a:r>
            <a:r>
              <a:rPr lang="fr-FR" sz="2400" dirty="0"/>
              <a:t>, motivation…</a:t>
            </a:r>
          </a:p>
          <a:p>
            <a:pPr marL="285750" indent="-285750">
              <a:buFontTx/>
              <a:buChar char="-"/>
            </a:pPr>
            <a:endParaRPr lang="fr-FR" sz="2400" dirty="0"/>
          </a:p>
          <a:p>
            <a:pPr marL="285750" indent="-285750">
              <a:buFontTx/>
              <a:buChar char="-"/>
            </a:pPr>
            <a:r>
              <a:rPr lang="fr-FR" sz="2400" dirty="0" err="1"/>
              <a:t>Language</a:t>
            </a:r>
            <a:r>
              <a:rPr lang="fr-FR" sz="2400" dirty="0"/>
              <a:t> </a:t>
            </a:r>
            <a:r>
              <a:rPr lang="fr-FR" sz="2400" dirty="0" err="1"/>
              <a:t>levels</a:t>
            </a:r>
            <a:r>
              <a:rPr lang="fr-FR" sz="2400" dirty="0"/>
              <a:t>!</a:t>
            </a:r>
          </a:p>
          <a:p>
            <a:pPr marL="285750" indent="-285750">
              <a:buFontTx/>
              <a:buChar char="-"/>
            </a:pPr>
            <a:endParaRPr lang="fr-FR" sz="2400" dirty="0"/>
          </a:p>
          <a:p>
            <a:pPr marL="285750" indent="-285750">
              <a:buFontTx/>
              <a:buChar char="-"/>
            </a:pPr>
            <a:r>
              <a:rPr lang="fr-FR" sz="2400" dirty="0" err="1"/>
              <a:t>Only</a:t>
            </a:r>
            <a:r>
              <a:rPr lang="fr-FR" sz="2400" dirty="0"/>
              <a:t> about 150 </a:t>
            </a:r>
            <a:r>
              <a:rPr lang="fr-FR" sz="2400" dirty="0" err="1"/>
              <a:t>hours</a:t>
            </a:r>
            <a:r>
              <a:rPr lang="fr-FR" sz="2400" dirty="0"/>
              <a:t> </a:t>
            </a:r>
            <a:r>
              <a:rPr lang="fr-FR" sz="2400" dirty="0" err="1"/>
              <a:t>devoted</a:t>
            </a:r>
            <a:r>
              <a:rPr lang="fr-FR" sz="2400" dirty="0"/>
              <a:t> to English over the </a:t>
            </a:r>
            <a:r>
              <a:rPr lang="fr-FR" sz="2400" dirty="0" err="1"/>
              <a:t>whole</a:t>
            </a:r>
            <a:r>
              <a:rPr lang="fr-FR" sz="2400" dirty="0"/>
              <a:t> </a:t>
            </a:r>
            <a:r>
              <a:rPr lang="fr-FR" sz="2400" dirty="0" err="1"/>
              <a:t>academic</a:t>
            </a:r>
            <a:r>
              <a:rPr lang="fr-FR" sz="2400" dirty="0"/>
              <a:t> </a:t>
            </a:r>
            <a:r>
              <a:rPr lang="fr-FR" sz="2400" dirty="0" err="1"/>
              <a:t>period</a:t>
            </a:r>
            <a:endParaRPr lang="fr-FR" sz="2400" dirty="0"/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sz="2400" dirty="0"/>
              <a:t>Directions </a:t>
            </a:r>
            <a:r>
              <a:rPr lang="fr-FR" sz="2400" dirty="0" err="1"/>
              <a:t>from</a:t>
            </a:r>
            <a:r>
              <a:rPr lang="fr-FR" sz="2400" dirty="0"/>
              <a:t> </a:t>
            </a:r>
            <a:r>
              <a:rPr lang="fr-FR" sz="2400" dirty="0" err="1"/>
              <a:t>Army</a:t>
            </a:r>
            <a:r>
              <a:rPr lang="fr-FR" sz="2400" dirty="0"/>
              <a:t> stakeholders (</a:t>
            </a:r>
            <a:r>
              <a:rPr lang="fr-FR" sz="2400" dirty="0" err="1"/>
              <a:t>level</a:t>
            </a:r>
            <a:r>
              <a:rPr lang="fr-FR" sz="2400" dirty="0"/>
              <a:t> 3333 for all </a:t>
            </a:r>
            <a:r>
              <a:rPr lang="fr-FR" sz="2400" dirty="0" err="1"/>
              <a:t>young</a:t>
            </a:r>
            <a:r>
              <a:rPr lang="fr-FR" sz="2400" dirty="0"/>
              <a:t> </a:t>
            </a:r>
            <a:r>
              <a:rPr lang="fr-FR" sz="2400" dirty="0" err="1"/>
              <a:t>officers</a:t>
            </a:r>
            <a:r>
              <a:rPr lang="fr-FR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16822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FE06C033-7DD1-4A25-AECB-A156AA93CABE}"/>
              </a:ext>
            </a:extLst>
          </p:cNvPr>
          <p:cNvSpPr txBox="1"/>
          <p:nvPr/>
        </p:nvSpPr>
        <p:spPr>
          <a:xfrm>
            <a:off x="1325217" y="477078"/>
            <a:ext cx="9462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/>
              <a:t>MAKING THE LEAP FROM LEVEL 2 TO LEVEL 3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6EE7BD1-B4AC-4BFD-B87F-7324255DCD97}"/>
              </a:ext>
            </a:extLst>
          </p:cNvPr>
          <p:cNvSpPr txBox="1"/>
          <p:nvPr/>
        </p:nvSpPr>
        <p:spPr>
          <a:xfrm>
            <a:off x="1325217" y="1630017"/>
            <a:ext cx="9236765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/>
              <a:t>STARTING POINT</a:t>
            </a:r>
          </a:p>
          <a:p>
            <a:endParaRPr lang="fr-FR" sz="2400" dirty="0"/>
          </a:p>
          <a:p>
            <a:r>
              <a:rPr lang="fr-FR" sz="2400" dirty="0"/>
              <a:t>A few simple </a:t>
            </a:r>
            <a:r>
              <a:rPr lang="fr-FR" sz="2400" dirty="0" err="1"/>
              <a:t>assessments</a:t>
            </a:r>
            <a:r>
              <a:rPr lang="fr-FR" sz="2400" dirty="0"/>
              <a:t> :</a:t>
            </a:r>
          </a:p>
          <a:p>
            <a:endParaRPr lang="fr-FR" sz="2400" dirty="0"/>
          </a:p>
          <a:p>
            <a:pPr marL="285750" indent="-285750">
              <a:buFontTx/>
              <a:buChar char="-"/>
            </a:pPr>
            <a:r>
              <a:rPr lang="fr-FR" sz="2400" dirty="0" err="1"/>
              <a:t>Functional</a:t>
            </a:r>
            <a:r>
              <a:rPr lang="fr-FR" sz="2400" dirty="0"/>
              <a:t> / </a:t>
            </a:r>
            <a:r>
              <a:rPr lang="fr-FR" sz="2400" dirty="0" err="1"/>
              <a:t>practical</a:t>
            </a:r>
            <a:r>
              <a:rPr lang="fr-FR" sz="2400" dirty="0"/>
              <a:t> English &gt; </a:t>
            </a:r>
            <a:r>
              <a:rPr lang="fr-FR" sz="2400" dirty="0" err="1"/>
              <a:t>professional</a:t>
            </a:r>
            <a:r>
              <a:rPr lang="fr-FR" sz="2400" dirty="0"/>
              <a:t> </a:t>
            </a:r>
            <a:r>
              <a:rPr lang="fr-FR" sz="2400" dirty="0" err="1"/>
              <a:t>skills</a:t>
            </a:r>
            <a:r>
              <a:rPr lang="fr-FR" sz="2400" dirty="0"/>
              <a:t> </a:t>
            </a:r>
          </a:p>
          <a:p>
            <a:endParaRPr lang="fr-FR" sz="2400" dirty="0"/>
          </a:p>
          <a:p>
            <a:pPr marL="285750" indent="-285750">
              <a:buFontTx/>
              <a:buChar char="-"/>
            </a:pPr>
            <a:r>
              <a:rPr lang="fr-FR" sz="2400" dirty="0"/>
              <a:t>Old habits die hard : the </a:t>
            </a:r>
            <a:r>
              <a:rPr lang="fr-FR" sz="2400" dirty="0" err="1"/>
              <a:t>traditional</a:t>
            </a:r>
            <a:r>
              <a:rPr lang="fr-FR" sz="2400" dirty="0"/>
              <a:t> </a:t>
            </a:r>
            <a:r>
              <a:rPr lang="fr-FR" sz="2400" dirty="0" err="1"/>
              <a:t>way</a:t>
            </a:r>
            <a:r>
              <a:rPr lang="fr-FR" sz="2400" dirty="0"/>
              <a:t> to </a:t>
            </a:r>
            <a:r>
              <a:rPr lang="fr-FR" sz="2400" dirty="0" err="1"/>
              <a:t>learn</a:t>
            </a:r>
            <a:r>
              <a:rPr lang="fr-FR" sz="2400" dirty="0"/>
              <a:t> a </a:t>
            </a:r>
            <a:r>
              <a:rPr lang="fr-FR" sz="2400" dirty="0" err="1"/>
              <a:t>language</a:t>
            </a:r>
            <a:r>
              <a:rPr lang="fr-FR" sz="2400" dirty="0"/>
              <a:t> (</a:t>
            </a:r>
            <a:r>
              <a:rPr lang="fr-FR" sz="2400" dirty="0" err="1"/>
              <a:t>lists</a:t>
            </a:r>
            <a:r>
              <a:rPr lang="fr-FR" sz="2400" dirty="0"/>
              <a:t> of </a:t>
            </a:r>
            <a:r>
              <a:rPr lang="fr-FR" sz="2400" dirty="0" err="1"/>
              <a:t>verbs</a:t>
            </a:r>
            <a:r>
              <a:rPr lang="fr-FR" sz="2400" dirty="0"/>
              <a:t>, </a:t>
            </a:r>
            <a:r>
              <a:rPr lang="fr-FR" sz="2400" dirty="0" err="1"/>
              <a:t>grammar</a:t>
            </a:r>
            <a:r>
              <a:rPr lang="fr-FR" sz="2400" dirty="0"/>
              <a:t> </a:t>
            </a:r>
            <a:r>
              <a:rPr lang="fr-FR" sz="2400" dirty="0" err="1"/>
              <a:t>rules</a:t>
            </a:r>
            <a:r>
              <a:rPr lang="fr-FR" sz="2400" dirty="0"/>
              <a:t>, </a:t>
            </a:r>
            <a:r>
              <a:rPr lang="fr-FR" sz="2400" dirty="0" err="1"/>
              <a:t>written</a:t>
            </a:r>
            <a:r>
              <a:rPr lang="fr-FR" sz="2400" dirty="0"/>
              <a:t> </a:t>
            </a:r>
            <a:r>
              <a:rPr lang="fr-FR" sz="2400" dirty="0" err="1"/>
              <a:t>exercises</a:t>
            </a:r>
            <a:r>
              <a:rPr lang="fr-FR" sz="2400" dirty="0"/>
              <a:t>, translation </a:t>
            </a:r>
            <a:r>
              <a:rPr lang="fr-FR" sz="2400" dirty="0" err="1"/>
              <a:t>exercises</a:t>
            </a:r>
            <a:r>
              <a:rPr lang="fr-FR" sz="2400" dirty="0"/>
              <a:t>…)</a:t>
            </a:r>
          </a:p>
          <a:p>
            <a:pPr marL="285750" indent="-285750">
              <a:buFontTx/>
              <a:buChar char="-"/>
            </a:pPr>
            <a:endParaRPr lang="fr-FR" sz="2400" dirty="0"/>
          </a:p>
          <a:p>
            <a:pPr marL="285750" indent="-285750">
              <a:buFontTx/>
              <a:buChar char="-"/>
            </a:pPr>
            <a:r>
              <a:rPr lang="fr-FR" sz="2400" dirty="0" err="1"/>
              <a:t>Problem</a:t>
            </a:r>
            <a:r>
              <a:rPr lang="fr-FR" sz="2400" dirty="0"/>
              <a:t> : how can </a:t>
            </a:r>
            <a:r>
              <a:rPr lang="fr-FR" sz="2400" dirty="0" err="1"/>
              <a:t>you</a:t>
            </a:r>
            <a:r>
              <a:rPr lang="fr-FR" sz="2400" dirty="0"/>
              <a:t> </a:t>
            </a:r>
            <a:r>
              <a:rPr lang="fr-FR" sz="2400" dirty="0" err="1"/>
              <a:t>become</a:t>
            </a:r>
            <a:r>
              <a:rPr lang="fr-FR" sz="2400" dirty="0"/>
              <a:t> </a:t>
            </a:r>
            <a:r>
              <a:rPr lang="fr-FR" sz="2400" dirty="0" err="1"/>
              <a:t>proficient</a:t>
            </a:r>
            <a:r>
              <a:rPr lang="fr-FR" sz="2400" dirty="0"/>
              <a:t> if </a:t>
            </a:r>
            <a:r>
              <a:rPr lang="fr-FR" sz="2400" dirty="0" err="1"/>
              <a:t>you</a:t>
            </a:r>
            <a:r>
              <a:rPr lang="fr-FR" sz="2400" dirty="0"/>
              <a:t> </a:t>
            </a:r>
            <a:r>
              <a:rPr lang="fr-FR" sz="2400" dirty="0" err="1"/>
              <a:t>don’t</a:t>
            </a:r>
            <a:r>
              <a:rPr lang="fr-FR" sz="2400" dirty="0"/>
              <a:t> </a:t>
            </a:r>
            <a:r>
              <a:rPr lang="fr-FR" sz="2400" dirty="0" err="1"/>
              <a:t>want</a:t>
            </a:r>
            <a:r>
              <a:rPr lang="fr-FR" sz="2400" dirty="0"/>
              <a:t> to </a:t>
            </a:r>
            <a:r>
              <a:rPr lang="fr-FR" sz="2400" dirty="0" err="1"/>
              <a:t>speak</a:t>
            </a:r>
            <a:r>
              <a:rPr lang="fr-FR" sz="2400" dirty="0"/>
              <a:t>?</a:t>
            </a:r>
          </a:p>
          <a:p>
            <a:pPr marL="285750" indent="-285750">
              <a:buFontTx/>
              <a:buChar char="-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708339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548A5A07-788F-47D4-8748-10715EA86D89}"/>
              </a:ext>
            </a:extLst>
          </p:cNvPr>
          <p:cNvSpPr txBox="1"/>
          <p:nvPr/>
        </p:nvSpPr>
        <p:spPr>
          <a:xfrm>
            <a:off x="1166190" y="2411894"/>
            <a:ext cx="100584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/>
              <a:t>LEVEL 3</a:t>
            </a:r>
          </a:p>
          <a:p>
            <a:endParaRPr lang="fr-FR" sz="2400" dirty="0"/>
          </a:p>
          <a:p>
            <a:endParaRPr lang="fr-FR" sz="2400" dirty="0"/>
          </a:p>
          <a:p>
            <a:r>
              <a:rPr lang="fr-FR" sz="2400" dirty="0"/>
              <a:t>- </a:t>
            </a:r>
            <a:r>
              <a:rPr lang="fr-FR" sz="2400" dirty="0" err="1"/>
              <a:t>Stanag</a:t>
            </a:r>
            <a:r>
              <a:rPr lang="fr-FR" sz="2400" dirty="0"/>
              <a:t> 6001 : </a:t>
            </a:r>
            <a:r>
              <a:rPr lang="en-US" sz="2400" dirty="0"/>
              <a:t>”Demonstrates, through spoken interaction, the ability to effectively understand face-to-face speech delivered with normal speed and clarity in a standard dialect.”</a:t>
            </a:r>
            <a:endParaRPr lang="fr-FR" sz="2400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C1DF898-5524-4275-B5E1-42C1F71CBD0D}"/>
              </a:ext>
            </a:extLst>
          </p:cNvPr>
          <p:cNvSpPr txBox="1"/>
          <p:nvPr/>
        </p:nvSpPr>
        <p:spPr>
          <a:xfrm>
            <a:off x="1325217" y="477078"/>
            <a:ext cx="94620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/>
              <a:t>MAKING THE LEAP FROM LEVEL 2 TO LEVEL 3</a:t>
            </a:r>
          </a:p>
        </p:txBody>
      </p:sp>
    </p:spTree>
    <p:extLst>
      <p:ext uri="{BB962C8B-B14F-4D97-AF65-F5344CB8AC3E}">
        <p14:creationId xmlns:p14="http://schemas.microsoft.com/office/powerpoint/2010/main" val="9010088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33439F3D-B8A0-4C29-A8F3-E73262B94F45}"/>
              </a:ext>
            </a:extLst>
          </p:cNvPr>
          <p:cNvSpPr txBox="1"/>
          <p:nvPr/>
        </p:nvSpPr>
        <p:spPr>
          <a:xfrm>
            <a:off x="1325217" y="477078"/>
            <a:ext cx="9462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/>
              <a:t>MAKING THE LEAP FROM LEVEL 2 TO LEVEL 3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B889E55-33CC-49EB-82D5-5E039CFAED45}"/>
              </a:ext>
            </a:extLst>
          </p:cNvPr>
          <p:cNvSpPr txBox="1"/>
          <p:nvPr/>
        </p:nvSpPr>
        <p:spPr>
          <a:xfrm>
            <a:off x="1060174" y="1563755"/>
            <a:ext cx="881269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/>
              <a:t>« BUT WHAT’S THE POINT? »</a:t>
            </a:r>
          </a:p>
          <a:p>
            <a:endParaRPr lang="fr-FR" sz="2400" dirty="0"/>
          </a:p>
          <a:p>
            <a:pPr marL="285750" indent="-285750">
              <a:buFontTx/>
              <a:buChar char="-"/>
            </a:pPr>
            <a:r>
              <a:rPr lang="fr-FR" sz="2400" dirty="0" err="1"/>
              <a:t>Explaining</a:t>
            </a:r>
            <a:r>
              <a:rPr lang="fr-FR" sz="2400" dirty="0"/>
              <a:t> </a:t>
            </a:r>
            <a:r>
              <a:rPr lang="fr-FR" sz="2400" dirty="0" err="1"/>
              <a:t>why</a:t>
            </a:r>
            <a:r>
              <a:rPr lang="fr-FR" sz="2400" dirty="0"/>
              <a:t> </a:t>
            </a:r>
            <a:r>
              <a:rPr lang="fr-FR" sz="2400" dirty="0" err="1"/>
              <a:t>it</a:t>
            </a:r>
            <a:r>
              <a:rPr lang="fr-FR" sz="2400" dirty="0"/>
              <a:t> </a:t>
            </a:r>
            <a:r>
              <a:rPr lang="fr-FR" sz="2400" dirty="0" err="1"/>
              <a:t>is</a:t>
            </a:r>
            <a:r>
              <a:rPr lang="fr-FR" sz="2400" dirty="0"/>
              <a:t> important (or vital) to </a:t>
            </a:r>
            <a:r>
              <a:rPr lang="fr-FR" sz="2400" dirty="0" err="1"/>
              <a:t>develop</a:t>
            </a:r>
            <a:r>
              <a:rPr lang="fr-FR" sz="2400" dirty="0"/>
              <a:t> </a:t>
            </a:r>
            <a:r>
              <a:rPr lang="fr-FR" sz="2400" dirty="0" err="1"/>
              <a:t>skills</a:t>
            </a:r>
            <a:r>
              <a:rPr lang="fr-FR" sz="2400" dirty="0"/>
              <a:t> </a:t>
            </a:r>
            <a:r>
              <a:rPr lang="fr-FR" sz="2400" dirty="0" err="1"/>
              <a:t>that</a:t>
            </a:r>
            <a:r>
              <a:rPr lang="fr-FR" sz="2400" dirty="0"/>
              <a:t> go </a:t>
            </a:r>
            <a:r>
              <a:rPr lang="fr-FR" sz="2400" dirty="0" err="1"/>
              <a:t>beyond</a:t>
            </a:r>
            <a:r>
              <a:rPr lang="fr-FR" sz="2400" dirty="0"/>
              <a:t> the </a:t>
            </a:r>
            <a:r>
              <a:rPr lang="fr-FR" sz="2400" dirty="0" err="1"/>
              <a:t>practical</a:t>
            </a:r>
            <a:r>
              <a:rPr lang="fr-FR" sz="2400" dirty="0"/>
              <a:t> aspect of a </a:t>
            </a:r>
            <a:r>
              <a:rPr lang="fr-FR" sz="2400" dirty="0" err="1"/>
              <a:t>language</a:t>
            </a:r>
            <a:endParaRPr lang="fr-FR" sz="2400" dirty="0"/>
          </a:p>
          <a:p>
            <a:pPr marL="285750" indent="-285750">
              <a:buFontTx/>
              <a:buChar char="-"/>
            </a:pPr>
            <a:endParaRPr lang="fr-FR" sz="2400" dirty="0"/>
          </a:p>
          <a:p>
            <a:pPr marL="285750" indent="-285750">
              <a:buFontTx/>
              <a:buChar char="-"/>
            </a:pPr>
            <a:endParaRPr lang="fr-FR" sz="2400" dirty="0"/>
          </a:p>
          <a:p>
            <a:pPr marL="285750" indent="-285750">
              <a:buFontTx/>
              <a:buChar char="-"/>
            </a:pPr>
            <a:r>
              <a:rPr lang="fr-FR" sz="2400" dirty="0" err="1"/>
              <a:t>Trying</a:t>
            </a:r>
            <a:r>
              <a:rPr lang="fr-FR" sz="2400" dirty="0"/>
              <a:t> to </a:t>
            </a:r>
            <a:r>
              <a:rPr lang="fr-FR" sz="2400" dirty="0" err="1"/>
              <a:t>find</a:t>
            </a:r>
            <a:r>
              <a:rPr lang="fr-FR" sz="2400" dirty="0"/>
              <a:t> </a:t>
            </a:r>
            <a:r>
              <a:rPr lang="fr-FR" sz="2400" dirty="0" err="1"/>
              <a:t>incentives</a:t>
            </a:r>
            <a:endParaRPr lang="fr-FR" sz="2400" dirty="0"/>
          </a:p>
          <a:p>
            <a:pPr marL="285750" indent="-285750">
              <a:buFontTx/>
              <a:buChar char="-"/>
            </a:pPr>
            <a:endParaRPr lang="fr-FR" sz="2400" dirty="0"/>
          </a:p>
          <a:p>
            <a:pPr marL="285750" indent="-285750">
              <a:buFontTx/>
              <a:buChar char="-"/>
            </a:pP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34670269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580</Words>
  <Application>Microsoft Office PowerPoint</Application>
  <PresentationFormat>Grand écran</PresentationFormat>
  <Paragraphs>142</Paragraphs>
  <Slides>19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hessc</dc:creator>
  <cp:lastModifiedBy>Camille Hess</cp:lastModifiedBy>
  <cp:revision>40</cp:revision>
  <dcterms:created xsi:type="dcterms:W3CDTF">2017-09-30T19:06:40Z</dcterms:created>
  <dcterms:modified xsi:type="dcterms:W3CDTF">2017-10-03T20:23:09Z</dcterms:modified>
</cp:coreProperties>
</file>