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6" r:id="rId2"/>
    <p:sldId id="265" r:id="rId3"/>
    <p:sldId id="259" r:id="rId4"/>
    <p:sldId id="279" r:id="rId5"/>
    <p:sldId id="266" r:id="rId6"/>
    <p:sldId id="260" r:id="rId7"/>
    <p:sldId id="257" r:id="rId8"/>
    <p:sldId id="262" r:id="rId9"/>
    <p:sldId id="268" r:id="rId10"/>
    <p:sldId id="258" r:id="rId11"/>
    <p:sldId id="264" r:id="rId12"/>
    <p:sldId id="276" r:id="rId13"/>
    <p:sldId id="261" r:id="rId14"/>
    <p:sldId id="263" r:id="rId15"/>
    <p:sldId id="280" r:id="rId16"/>
    <p:sldId id="281" r:id="rId17"/>
    <p:sldId id="283" r:id="rId18"/>
    <p:sldId id="282" r:id="rId19"/>
    <p:sldId id="272" r:id="rId20"/>
    <p:sldId id="273" r:id="rId21"/>
    <p:sldId id="274" r:id="rId22"/>
    <p:sldId id="275" r:id="rId23"/>
    <p:sldId id="277" r:id="rId24"/>
    <p:sldId id="267" r:id="rId25"/>
    <p:sldId id="278" r:id="rId26"/>
    <p:sldId id="269" r:id="rId27"/>
    <p:sldId id="284" r:id="rId28"/>
    <p:sldId id="285" r:id="rId2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C8F"/>
    <a:srgbClr val="FFAB81"/>
    <a:srgbClr val="E600E6"/>
    <a:srgbClr val="E3EC74"/>
    <a:srgbClr val="EDA1A1"/>
    <a:srgbClr val="EFD1D3"/>
    <a:srgbClr val="FFFF99"/>
    <a:srgbClr val="007FAC"/>
    <a:srgbClr val="E88484"/>
    <a:srgbClr val="CF77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77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6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592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5588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9128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7CD9D35-7219-4E47-A653-1FB197CEB70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83631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DDDF73F6-3EF6-43A7-A0F6-A0F480130E1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4331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82295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604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8395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78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1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3056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4213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335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53576-0C55-44C2-8284-A0BD941E5C28}" type="datetimeFigureOut">
              <a:rPr lang="en-US" smtClean="0"/>
              <a:t>9/1/2016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EDBD3B-EA3B-4D52-9D6C-5809F9610E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530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://mcintranet/vib/WebPage/Logos/Marshall%20Center.png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8.png"/><Relationship Id="rId7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3.png"/><Relationship Id="rId4" Type="http://schemas.openxmlformats.org/officeDocument/2006/relationships/image" Target="../media/image9.png"/><Relationship Id="rId9" Type="http://schemas.openxmlformats.org/officeDocument/2006/relationships/hyperlink" Target="http://mcintranet/vib/WebPage/Logos/Marshall%20Center.pn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hyperlink" Target="http://mcintranet/vib/WebPage/Logos/Marshall%20Center.pn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mcintranet/vib/WebPage/Logos/Marshall%20Center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mcintranet/vib/WebPage/Logos/Marshall%20Center.pn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://mcintranet/vib/WebPage/Logos/Marshall%20Center.pn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mcintranet/vib/WebPage/Logos/Marshall%20Center.png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22811" y="1976849"/>
            <a:ext cx="7698378" cy="1932668"/>
          </a:xfrm>
          <a:solidFill>
            <a:srgbClr val="FFBC8F"/>
          </a:solidFill>
        </p:spPr>
        <p:txBody>
          <a:bodyPr/>
          <a:lstStyle/>
          <a:p>
            <a:r>
              <a:rPr lang="en-US" dirty="0" smtClean="0"/>
              <a:t>A Historical Perspective of Validity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143000" y="4429350"/>
            <a:ext cx="6858000" cy="1222513"/>
          </a:xfrm>
        </p:spPr>
        <p:txBody>
          <a:bodyPr/>
          <a:lstStyle/>
          <a:p>
            <a:r>
              <a:rPr lang="en-US" dirty="0" smtClean="0"/>
              <a:t>David Oglesby</a:t>
            </a:r>
          </a:p>
          <a:p>
            <a:r>
              <a:rPr lang="en-US" dirty="0" smtClean="0"/>
              <a:t>Partner Language Training Center Europe</a:t>
            </a:r>
            <a:endParaRPr lang="en-US" dirty="0"/>
          </a:p>
        </p:txBody>
      </p:sp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" descr="ptec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888" y="348598"/>
            <a:ext cx="1427952" cy="14279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rshall-Center-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208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747134" y="2423666"/>
            <a:ext cx="2771538" cy="269987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cap="small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Trait of interest </a:t>
            </a:r>
            <a:r>
              <a:rPr lang="en-US" sz="1600" b="1" cap="small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(</a:t>
            </a:r>
            <a:r>
              <a:rPr lang="en-US" sz="1600" b="1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e.g., L2 reading ability</a:t>
            </a:r>
            <a:r>
              <a:rPr lang="en-US" sz="1600" b="1" cap="small" dirty="0" smtClean="0">
                <a:solidFill>
                  <a:srgbClr val="C00000"/>
                </a:solidFill>
                <a:latin typeface="Andalus" panose="02020603050405020304" pitchFamily="18" charset="-78"/>
              </a:rPr>
              <a:t>)</a:t>
            </a:r>
            <a:endParaRPr lang="en-US" sz="1600" b="1" cap="small" dirty="0">
              <a:solidFill>
                <a:srgbClr val="C00000"/>
              </a:solidFill>
              <a:latin typeface="Andalus" panose="02020603050405020304" pitchFamily="18" charset="-78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129982" y="3436767"/>
            <a:ext cx="602154" cy="58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Arrow 3"/>
          <p:cNvSpPr/>
          <p:nvPr/>
        </p:nvSpPr>
        <p:spPr>
          <a:xfrm flipH="1">
            <a:off x="3542377" y="3436767"/>
            <a:ext cx="602154" cy="58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5400000" flipH="1">
            <a:off x="1805700" y="5151551"/>
            <a:ext cx="602154" cy="58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 rot="16200000" flipH="1" flipV="1">
            <a:off x="1805700" y="1791654"/>
            <a:ext cx="602154" cy="5865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3005386" flipH="1" flipV="1">
            <a:off x="1074032" y="2826137"/>
            <a:ext cx="410026" cy="3994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399916" flipH="1" flipV="1">
            <a:off x="2712892" y="2756467"/>
            <a:ext cx="410026" cy="3994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200084" flipH="1">
            <a:off x="2745474" y="4358803"/>
            <a:ext cx="410026" cy="399424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8594614" flipH="1">
            <a:off x="1150569" y="4358054"/>
            <a:ext cx="410024" cy="399422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What is a Construct?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half" idx="2"/>
          </p:nvPr>
        </p:nvSpPr>
        <p:spPr>
          <a:xfrm>
            <a:off x="4629150" y="1825624"/>
            <a:ext cx="3966210" cy="4967061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According to Cronbach &amp; Meehl (1955), a construct is:</a:t>
            </a:r>
          </a:p>
          <a:p>
            <a:pPr lvl="1"/>
            <a:r>
              <a:rPr lang="en-US" sz="2000" dirty="0" smtClean="0"/>
              <a:t>a postulated attribute (trait) assumed to be reflected in test performance</a:t>
            </a:r>
          </a:p>
          <a:p>
            <a:pPr lvl="1"/>
            <a:r>
              <a:rPr lang="en-US" sz="2000" dirty="0" smtClean="0"/>
              <a:t>defined implicitly by a network of associations or propositions in which it occurs </a:t>
            </a:r>
          </a:p>
          <a:p>
            <a:r>
              <a:rPr lang="en-US" sz="2400" dirty="0"/>
              <a:t>J.D. Brown (2000) defines a construct as an attribute, proficiency, ability, or skill that happens in the human brain and is defined by established theories</a:t>
            </a:r>
          </a:p>
        </p:txBody>
      </p:sp>
      <p:sp>
        <p:nvSpPr>
          <p:cNvPr id="14" name="Right Arrow 13"/>
          <p:cNvSpPr/>
          <p:nvPr/>
        </p:nvSpPr>
        <p:spPr>
          <a:xfrm>
            <a:off x="317216" y="5984024"/>
            <a:ext cx="362052" cy="32098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Arrow 14"/>
          <p:cNvSpPr/>
          <p:nvPr/>
        </p:nvSpPr>
        <p:spPr>
          <a:xfrm rot="10800000" flipH="1">
            <a:off x="327609" y="6339254"/>
            <a:ext cx="342951" cy="305387"/>
          </a:xfrm>
          <a:prstGeom prst="rightArrow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22812" y="5982788"/>
            <a:ext cx="3474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Limit Construct-irrelevant variance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7166" y="6291942"/>
            <a:ext cx="36009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Ensure Construct is fully represented</a:t>
            </a:r>
            <a:endParaRPr lang="en-US" dirty="0"/>
          </a:p>
        </p:txBody>
      </p:sp>
      <p:pic>
        <p:nvPicPr>
          <p:cNvPr id="20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0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8388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Validity Types in Profusion</a:t>
            </a:r>
            <a:endParaRPr lang="en-US" sz="3600" dirty="0"/>
          </a:p>
        </p:txBody>
      </p:sp>
      <p:grpSp>
        <p:nvGrpSpPr>
          <p:cNvPr id="3" name="Group 2"/>
          <p:cNvGrpSpPr/>
          <p:nvPr/>
        </p:nvGrpSpPr>
        <p:grpSpPr>
          <a:xfrm>
            <a:off x="1017004" y="1919092"/>
            <a:ext cx="7253768" cy="4477896"/>
            <a:chOff x="1025393" y="929191"/>
            <a:chExt cx="7253768" cy="4477896"/>
          </a:xfrm>
        </p:grpSpPr>
        <p:sp>
          <p:nvSpPr>
            <p:cNvPr id="4" name="Rectangle 3"/>
            <p:cNvSpPr/>
            <p:nvPr/>
          </p:nvSpPr>
          <p:spPr>
            <a:xfrm>
              <a:off x="1906531" y="1696869"/>
              <a:ext cx="411470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i="1" spc="150" dirty="0" smtClean="0">
                  <a:solidFill>
                    <a:srgbClr val="0070C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Construct</a:t>
              </a:r>
              <a:endParaRPr lang="en-US" sz="4400" b="1" i="1" spc="15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42817" y="2218087"/>
              <a:ext cx="1929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Cognitive</a:t>
              </a:r>
              <a:endParaRPr lang="en-US" sz="24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4144722" y="3736971"/>
              <a:ext cx="1798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u="none" strike="noStrike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Content</a:t>
              </a:r>
              <a:endParaRPr lang="en-US" sz="2800" i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4442601" y="4467455"/>
              <a:ext cx="3683479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Criterion-related</a:t>
              </a:r>
              <a:endParaRPr lang="en-US" sz="28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369776" y="2156603"/>
              <a:ext cx="492443" cy="810882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Face</a:t>
              </a:r>
              <a:endParaRPr lang="en-US" sz="2000" b="1" i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568185" y="3815194"/>
              <a:ext cx="31763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Concurrent</a:t>
              </a:r>
              <a:endParaRPr lang="en-US" sz="28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3545243" y="2903368"/>
              <a:ext cx="278725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Consequential</a:t>
              </a:r>
              <a:endParaRPr lang="en-US" sz="20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081634" y="1446508"/>
              <a:ext cx="22654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Convergent</a:t>
              </a:r>
              <a:endParaRPr lang="en-US" sz="20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72754" y="2670839"/>
              <a:ext cx="1967885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0070C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Divergent</a:t>
              </a:r>
              <a:endParaRPr lang="en-US" sz="2000" b="1" i="1" spc="15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 rot="21291269">
              <a:off x="3910061" y="3885998"/>
              <a:ext cx="492443" cy="129000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00B0F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Context</a:t>
              </a:r>
              <a:endParaRPr lang="en-US" sz="2000" b="1" i="1" spc="150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289121" y="2544501"/>
              <a:ext cx="1471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Internal</a:t>
              </a:r>
              <a:endParaRPr lang="en-US" sz="2000" b="1" i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344822" y="3453552"/>
              <a:ext cx="19373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Washback</a:t>
              </a:r>
              <a:endParaRPr lang="en-US" sz="20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578632" y="1299879"/>
              <a:ext cx="615553" cy="259949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2800" b="1" i="1" spc="150" dirty="0" smtClean="0">
                  <a:solidFill>
                    <a:srgbClr val="742494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Predictive</a:t>
              </a:r>
              <a:endParaRPr lang="en-US" sz="2800" b="1" i="1" spc="150" dirty="0">
                <a:solidFill>
                  <a:srgbClr val="74249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 rot="1055877">
              <a:off x="4047700" y="3114848"/>
              <a:ext cx="338554" cy="817300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Cultural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269048">
              <a:off x="4242583" y="4096122"/>
              <a:ext cx="338554" cy="9799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Formative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 rot="21201887">
              <a:off x="2014721" y="4113056"/>
              <a:ext cx="338554" cy="118670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Interpretive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 rot="10094168">
              <a:off x="5747442" y="1449045"/>
              <a:ext cx="338554" cy="118670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Intervention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6170432" y="1737649"/>
              <a:ext cx="338554" cy="118670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Nomological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820311">
              <a:off x="2087463" y="2184145"/>
              <a:ext cx="338554" cy="100829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Procedural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417698">
              <a:off x="3021943" y="4080532"/>
              <a:ext cx="338554" cy="90816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Intrinsic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1538188">
              <a:off x="1221861" y="4191943"/>
              <a:ext cx="94732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Concept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19364">
              <a:off x="2309641" y="4238671"/>
              <a:ext cx="9745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Decision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5990621" y="1656272"/>
              <a:ext cx="338554" cy="108709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Structural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885071" y="3526566"/>
              <a:ext cx="9287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chemeClr val="accent5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Derived</a:t>
              </a:r>
              <a:endParaRPr lang="en-US" sz="1000" b="1" i="1" spc="150" dirty="0">
                <a:solidFill>
                  <a:schemeClr val="accent5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1601589">
              <a:off x="7705404" y="3674340"/>
              <a:ext cx="338554" cy="100671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Diagnostic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20333632">
              <a:off x="6910772" y="4894673"/>
              <a:ext cx="10240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Empirical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20103108">
              <a:off x="5111224" y="2027708"/>
              <a:ext cx="307777" cy="751245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8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Natural</a:t>
              </a:r>
              <a:endParaRPr lang="en-US" sz="8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52460" y="2982051"/>
              <a:ext cx="11813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Functional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 rot="20969858">
              <a:off x="2312496" y="2258011"/>
              <a:ext cx="8931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General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6434545" y="2066653"/>
              <a:ext cx="8945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Generic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20047979">
              <a:off x="4108356" y="3559636"/>
              <a:ext cx="78858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Systemic</a:t>
              </a:r>
              <a:endParaRPr lang="en-US" sz="7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511238" y="4915168"/>
              <a:ext cx="96653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Specific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4704362" y="2530431"/>
              <a:ext cx="1261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Postdictive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0624168">
              <a:off x="2273952" y="3079287"/>
              <a:ext cx="11391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Summative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 rot="20457873">
              <a:off x="4202066" y="1586609"/>
              <a:ext cx="93612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Rational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1828468">
              <a:off x="3587992" y="3697846"/>
              <a:ext cx="67028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True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 rot="20045924">
              <a:off x="4256739" y="3232950"/>
              <a:ext cx="65065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User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 rot="2583099">
              <a:off x="3248965" y="3126443"/>
              <a:ext cx="79452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742494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External</a:t>
              </a:r>
              <a:endParaRPr lang="en-US" sz="800" b="1" spc="150" dirty="0">
                <a:solidFill>
                  <a:srgbClr val="74249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535000">
              <a:off x="6367456" y="2591539"/>
              <a:ext cx="9553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Extra-test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3541950">
              <a:off x="2864055" y="3484107"/>
              <a:ext cx="55873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Faith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431583">
              <a:off x="5307880" y="2484101"/>
              <a:ext cx="9693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Linguistic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571331">
              <a:off x="5842144" y="3745242"/>
              <a:ext cx="307777" cy="3905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Fiat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846149">
              <a:off x="7618743" y="2526571"/>
              <a:ext cx="307777" cy="101025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Longitudinal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>
              <a:off x="5681914" y="4374793"/>
              <a:ext cx="100648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Sampling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2411188">
              <a:off x="5259093" y="4218522"/>
              <a:ext cx="66622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Local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>
              <a:off x="2185363" y="2910563"/>
              <a:ext cx="100102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Factorial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>
              <a:off x="4395739" y="4116351"/>
              <a:ext cx="11246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Congruent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355033">
              <a:off x="5239344" y="4888797"/>
              <a:ext cx="136714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Higher-order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 rot="21124603">
              <a:off x="6608757" y="3323296"/>
              <a:ext cx="63233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Direct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20387672">
              <a:off x="3235882" y="4588406"/>
              <a:ext cx="89992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Semantic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 rot="19493384">
              <a:off x="2387818" y="4668918"/>
              <a:ext cx="8431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Domain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 rot="20989611">
              <a:off x="1966772" y="3607906"/>
              <a:ext cx="80322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Abstract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2028150">
              <a:off x="5825741" y="3286556"/>
              <a:ext cx="78383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Logical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961352" y="3372894"/>
              <a:ext cx="120968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00B0F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Conceptual</a:t>
              </a:r>
              <a:endParaRPr lang="en-US" sz="1000" b="1" spc="150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858347">
              <a:off x="2603662" y="3665139"/>
              <a:ext cx="10277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Concrete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390414">
              <a:off x="3178825" y="1594472"/>
              <a:ext cx="11582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Curricular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320368">
              <a:off x="3133991" y="2398038"/>
              <a:ext cx="129539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Definitional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7172881" y="2073052"/>
              <a:ext cx="98960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Symptom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 rot="20746672">
              <a:off x="2252725" y="1268305"/>
              <a:ext cx="10777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Synthetic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843558">
              <a:off x="5279307" y="2237319"/>
              <a:ext cx="80271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Design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5837351" y="1285811"/>
              <a:ext cx="11087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Elemental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1157890" y="4473585"/>
              <a:ext cx="102324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Essential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 rot="20143580">
              <a:off x="4638617" y="2228481"/>
              <a:ext cx="7303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Trait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6612434" y="4124757"/>
              <a:ext cx="129838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00B0F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Operational</a:t>
              </a:r>
              <a:endParaRPr lang="en-US" sz="1000" b="1" spc="150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4475640" y="4293906"/>
              <a:ext cx="11869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Statistical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 rot="21050061">
              <a:off x="6052101" y="3742649"/>
              <a:ext cx="106176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Practical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rot="2068880">
              <a:off x="1351445" y="2961313"/>
              <a:ext cx="338554" cy="7578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System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 rot="741782">
              <a:off x="4676368" y="3268716"/>
              <a:ext cx="136370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Psychometric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2194652" y="4416274"/>
              <a:ext cx="9679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Relevant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 rot="1258356">
              <a:off x="7372993" y="2676088"/>
              <a:ext cx="307777" cy="9236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Judgmental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>
              <a:off x="4954189" y="1342237"/>
              <a:ext cx="307777" cy="77178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Response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20792889">
              <a:off x="6441816" y="4306621"/>
              <a:ext cx="125088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Descriptive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19311175">
              <a:off x="5035538" y="1505979"/>
              <a:ext cx="8393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Manifest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 rot="666410">
              <a:off x="4263521" y="2206303"/>
              <a:ext cx="307777" cy="78295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Scientific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211458">
              <a:off x="3606838" y="2714566"/>
              <a:ext cx="74704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Scoring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 rot="20395237">
              <a:off x="3233126" y="3454862"/>
              <a:ext cx="107332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Lower-order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1699930">
              <a:off x="4691646" y="1228502"/>
              <a:ext cx="9960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Etiological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>
              <a:off x="5940453" y="1640524"/>
              <a:ext cx="10895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Performance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282525">
              <a:off x="6233020" y="3952549"/>
              <a:ext cx="141774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Representational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20590766">
              <a:off x="6263222" y="3135627"/>
              <a:ext cx="108681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Differential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 rot="1637000">
              <a:off x="1284504" y="1684725"/>
              <a:ext cx="307777" cy="698666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Indirect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>
              <a:off x="5958516" y="4822543"/>
              <a:ext cx="150768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Administrative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 rot="229199">
              <a:off x="1400683" y="3445975"/>
              <a:ext cx="307777" cy="56396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Social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2198656">
              <a:off x="2948425" y="929191"/>
              <a:ext cx="307777" cy="115966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Known-groups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>
              <a:off x="2260316" y="4525417"/>
              <a:ext cx="307777" cy="860313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Cross-age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596199" y="1438547"/>
              <a:ext cx="152947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Circumstantial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 rot="649238">
              <a:off x="6405783" y="1870939"/>
              <a:ext cx="12096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Cross-cultural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rot="18814568">
              <a:off x="3291846" y="4768385"/>
              <a:ext cx="1010822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Retrospective</a:t>
              </a:r>
              <a:endParaRPr lang="en-US" sz="600" b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2624987" y="2440111"/>
              <a:ext cx="11836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Inferential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1451342" y="1860135"/>
              <a:ext cx="307777" cy="104245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External </a:t>
              </a:r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test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 rot="21169315">
              <a:off x="3702916" y="5130154"/>
              <a:ext cx="130531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Cluster </a:t>
              </a:r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domain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21080624">
              <a:off x="3308701" y="1178574"/>
              <a:ext cx="130524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Cross-sectional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20761564">
              <a:off x="5683308" y="4133598"/>
              <a:ext cx="112016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Single-group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 rot="21346931">
              <a:off x="6042364" y="1463305"/>
              <a:ext cx="128122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Job </a:t>
              </a:r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component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 rot="7031947">
              <a:off x="7595663" y="1398756"/>
              <a:ext cx="307777" cy="105921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Self-defining</a:t>
              </a:r>
            </a:p>
          </p:txBody>
        </p:sp>
        <p:sp>
          <p:nvSpPr>
            <p:cNvPr id="99" name="Rectangle 98"/>
            <p:cNvSpPr/>
            <p:nvPr/>
          </p:nvSpPr>
          <p:spPr>
            <a:xfrm rot="18823836">
              <a:off x="7265304" y="3518332"/>
              <a:ext cx="12243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Common </a:t>
              </a:r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sense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rot="21253356">
              <a:off x="3611967" y="2231019"/>
              <a:ext cx="97681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Population</a:t>
              </a:r>
              <a:endParaRPr lang="en-US" sz="7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 rot="20829687">
              <a:off x="6709909" y="3741688"/>
              <a:ext cx="10750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Prima </a:t>
              </a:r>
              <a:r>
                <a:rPr lang="en-US" sz="800" b="1" i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Facie</a:t>
              </a:r>
              <a:endParaRPr lang="en-US" sz="800" b="1" i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1700988">
              <a:off x="1287950" y="4836818"/>
              <a:ext cx="977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Ecological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rot="19831797">
              <a:off x="3156523" y="4335488"/>
              <a:ext cx="104636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Elaborative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4" name="Rectangle 103"/>
            <p:cNvSpPr/>
            <p:nvPr/>
          </p:nvSpPr>
          <p:spPr>
            <a:xfrm rot="20819221">
              <a:off x="2166827" y="3711555"/>
              <a:ext cx="8532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 </a:t>
              </a:r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situ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20514757">
              <a:off x="6467082" y="2719811"/>
              <a:ext cx="141018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Intrinsic </a:t>
              </a:r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content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958745" y="2205045"/>
              <a:ext cx="307777" cy="56332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Status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20680422">
              <a:off x="2390864" y="4963215"/>
              <a:ext cx="110734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Substantive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9527709">
              <a:off x="1804727" y="3177914"/>
              <a:ext cx="857978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Theoretical</a:t>
              </a:r>
              <a:endParaRPr lang="en-US" sz="6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18391596">
              <a:off x="4948214" y="3194221"/>
              <a:ext cx="307777" cy="85766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Relational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8187266">
              <a:off x="896427" y="2464552"/>
              <a:ext cx="84009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Consensual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 rot="21175208">
              <a:off x="1025393" y="1691992"/>
              <a:ext cx="276999" cy="84148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Incremental</a:t>
              </a:r>
              <a:endParaRPr lang="en-US" sz="6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760867">
              <a:off x="5270911" y="5044718"/>
              <a:ext cx="1008799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Instructional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rot="21031955">
              <a:off x="1113391" y="3582099"/>
              <a:ext cx="276999" cy="956345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Interpretative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rot="690676">
              <a:off x="7940519" y="3918831"/>
              <a:ext cx="276999" cy="823489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Prospective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rot="21314063">
              <a:off x="2973291" y="1677798"/>
              <a:ext cx="80175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err="1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Edumetric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21043154">
              <a:off x="4396968" y="3657710"/>
              <a:ext cx="829375" cy="184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Contextual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441849">
              <a:off x="4150173" y="1299035"/>
              <a:ext cx="970952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Translational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20998308">
              <a:off x="6163044" y="5075263"/>
              <a:ext cx="86491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Translation</a:t>
              </a:r>
              <a:endParaRPr lang="en-US" sz="6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21375991">
              <a:off x="5676353" y="2990918"/>
              <a:ext cx="338554" cy="507291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Site</a:t>
              </a:r>
              <a:endParaRPr lang="en-US" sz="10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21028625">
              <a:off x="3005342" y="2824915"/>
              <a:ext cx="86733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Situational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478708">
              <a:off x="2921624" y="3282071"/>
              <a:ext cx="91214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Particular</a:t>
              </a:r>
              <a:endParaRPr lang="en-US" sz="8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18933326">
              <a:off x="6886142" y="1592053"/>
              <a:ext cx="55489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Raw</a:t>
              </a:r>
              <a:endParaRPr lang="en-US" sz="10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20962224">
              <a:off x="1317163" y="1237211"/>
              <a:ext cx="108208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err="1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Artifactual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469242">
              <a:off x="4888748" y="1070889"/>
              <a:ext cx="191472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Empirical-judgmental</a:t>
              </a:r>
              <a:endParaRPr lang="en-US" sz="9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17889651">
              <a:off x="4981198" y="1763963"/>
              <a:ext cx="1154162" cy="215444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7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Treatment</a:t>
              </a:r>
              <a:endParaRPr lang="en-US" sz="7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716325">
              <a:off x="7106897" y="2787947"/>
              <a:ext cx="292388" cy="936815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7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Generalized</a:t>
              </a:r>
              <a:endParaRPr lang="en-US" sz="7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rot="502871">
              <a:off x="2736256" y="5191643"/>
              <a:ext cx="111999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Occupational</a:t>
              </a:r>
              <a:endParaRPr lang="en-US" sz="8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21248453">
              <a:off x="3749588" y="981110"/>
              <a:ext cx="1214687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Intrinsic </a:t>
              </a:r>
              <a:r>
                <a:rPr lang="en-US" sz="600" b="1" spc="150" dirty="0" smtClean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rational</a:t>
              </a:r>
              <a:endParaRPr lang="en-US" sz="600" b="1" spc="15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 rot="17311155">
              <a:off x="652632" y="2923487"/>
              <a:ext cx="126845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Job </a:t>
              </a:r>
              <a:r>
                <a:rPr lang="en-US" sz="10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analytic</a:t>
              </a:r>
              <a:endParaRPr lang="en-US" sz="10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>
              <a:off x="2122444" y="1063591"/>
              <a:ext cx="118846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Theory-based</a:t>
              </a:r>
              <a:endParaRPr lang="en-US" sz="800" b="1" spc="15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689330">
              <a:off x="7949284" y="2194867"/>
              <a:ext cx="276999" cy="1262170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600" b="1" spc="15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Quantitative </a:t>
              </a:r>
              <a:r>
                <a:rPr lang="en-US" sz="600" b="1" spc="150" dirty="0" smtClean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face</a:t>
              </a:r>
              <a:endParaRPr lang="en-US" sz="600" b="1" spc="15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  <p:pic>
        <p:nvPicPr>
          <p:cNvPr id="134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5" name="Picture 134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3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dirty="0"/>
              <a:t>Standards* </a:t>
            </a:r>
            <a:r>
              <a:rPr lang="en-US" altLang="en-US" sz="3600" dirty="0"/>
              <a:t>for Educational and Psychological </a:t>
            </a:r>
            <a:r>
              <a:rPr lang="en-US" altLang="en-US" sz="3600" dirty="0"/>
              <a:t>Tests</a:t>
            </a:r>
            <a:endParaRPr lang="en-US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49482801"/>
              </p:ext>
            </p:extLst>
          </p:nvPr>
        </p:nvGraphicFramePr>
        <p:xfrm>
          <a:off x="592667" y="2102462"/>
          <a:ext cx="7922683" cy="36006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7410"/>
                <a:gridCol w="6745273"/>
              </a:tblGrid>
              <a:tr h="491702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Edition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Validity</a:t>
                      </a:r>
                      <a:endParaRPr lang="en-US" sz="2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1954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Construct, concurrent, predictive, content</a:t>
                      </a:r>
                      <a:endParaRPr lang="en-US" sz="2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1966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Criterion-related,</a:t>
                      </a:r>
                      <a:r>
                        <a:rPr lang="en-US" sz="2400" baseline="0" dirty="0" smtClean="0"/>
                        <a:t> construct, content</a:t>
                      </a:r>
                      <a:endParaRPr lang="en-US" sz="2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1974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dirty="0" smtClean="0"/>
                        <a:t>Criterion-related,</a:t>
                      </a:r>
                      <a:r>
                        <a:rPr lang="en-US" sz="2400" baseline="0" dirty="0" smtClean="0"/>
                        <a:t> construct, content</a:t>
                      </a:r>
                      <a:endParaRPr lang="en-US" sz="2400" dirty="0" smtClean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1985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Unitary (with content-/criterion-/construct-related evidence)</a:t>
                      </a:r>
                      <a:endParaRPr lang="en-US" sz="2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1999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Unitary:  5 sources of evidence**</a:t>
                      </a:r>
                      <a:endParaRPr lang="en-US" sz="2400" dirty="0"/>
                    </a:p>
                  </a:txBody>
                  <a:tcPr anchor="ctr"/>
                </a:tc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2014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400" dirty="0" smtClean="0"/>
                        <a:t>Unitary:</a:t>
                      </a:r>
                      <a:r>
                        <a:rPr lang="en-US" sz="2400" baseline="0" dirty="0" smtClean="0"/>
                        <a:t>  more focus on fairness &amp; use of technology</a:t>
                      </a:r>
                      <a:endParaRPr lang="en-US" sz="24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65076" y="5892887"/>
            <a:ext cx="830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</a:t>
            </a:r>
            <a:r>
              <a:rPr lang="en-US" sz="1200" dirty="0" smtClean="0"/>
              <a:t>American Psychological Association, American Educational Research Association, National Council on Measurement in Education</a:t>
            </a: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12676" y="6184624"/>
            <a:ext cx="83091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* * </a:t>
            </a:r>
            <a:r>
              <a:rPr lang="en-US" sz="1200" dirty="0" smtClean="0"/>
              <a:t>test content, response processes, internal structure, relations to other variables, and consequences of testing</a:t>
            </a:r>
            <a:endParaRPr lang="en-US" sz="1200" dirty="0"/>
          </a:p>
        </p:txBody>
      </p:sp>
      <p:pic>
        <p:nvPicPr>
          <p:cNvPr id="9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7730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Random Language-Testing Research</a:t>
            </a:r>
            <a:endParaRPr lang="en-US" sz="3600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95" y="1890342"/>
            <a:ext cx="2103744" cy="212774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94937" y="1556236"/>
            <a:ext cx="2672744" cy="279595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2528540">
            <a:off x="6433232" y="1774354"/>
            <a:ext cx="2255726" cy="235971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078667" y="2769547"/>
            <a:ext cx="923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validity,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284504" y="2769547"/>
            <a:ext cx="1344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is crucial for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 rot="12570139">
            <a:off x="147586" y="2560015"/>
            <a:ext cx="8163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content</a:t>
            </a:r>
            <a:endParaRPr lang="en-US" sz="1600" spc="-100" dirty="0"/>
          </a:p>
        </p:txBody>
      </p:sp>
      <p:sp>
        <p:nvSpPr>
          <p:cNvPr id="21" name="TextBox 20"/>
          <p:cNvSpPr txBox="1"/>
          <p:nvPr/>
        </p:nvSpPr>
        <p:spPr>
          <a:xfrm rot="1372395">
            <a:off x="1240917" y="3070174"/>
            <a:ext cx="1018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construct</a:t>
            </a:r>
            <a:endParaRPr lang="en-US" sz="1600" spc="-100" dirty="0"/>
          </a:p>
        </p:txBody>
      </p:sp>
      <p:sp>
        <p:nvSpPr>
          <p:cNvPr id="22" name="TextBox 21"/>
          <p:cNvSpPr txBox="1"/>
          <p:nvPr/>
        </p:nvSpPr>
        <p:spPr>
          <a:xfrm rot="4266512">
            <a:off x="886831" y="3422676"/>
            <a:ext cx="10185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predictive</a:t>
            </a:r>
            <a:endParaRPr lang="en-US" sz="1600" spc="-100" dirty="0"/>
          </a:p>
        </p:txBody>
      </p:sp>
      <p:sp>
        <p:nvSpPr>
          <p:cNvPr id="23" name="TextBox 22"/>
          <p:cNvSpPr txBox="1"/>
          <p:nvPr/>
        </p:nvSpPr>
        <p:spPr>
          <a:xfrm rot="6757422">
            <a:off x="365880" y="3425785"/>
            <a:ext cx="1099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concurrent</a:t>
            </a:r>
            <a:endParaRPr lang="en-US" sz="1600" spc="-100" dirty="0"/>
          </a:p>
        </p:txBody>
      </p:sp>
      <p:sp>
        <p:nvSpPr>
          <p:cNvPr id="24" name="TextBox 23"/>
          <p:cNvSpPr txBox="1"/>
          <p:nvPr/>
        </p:nvSpPr>
        <p:spPr>
          <a:xfrm rot="14730172">
            <a:off x="586331" y="2252301"/>
            <a:ext cx="5802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spc="-100" dirty="0" smtClean="0"/>
              <a:t>face</a:t>
            </a:r>
            <a:endParaRPr lang="en-US" sz="1600" b="1" spc="-100" dirty="0"/>
          </a:p>
        </p:txBody>
      </p:sp>
      <p:sp>
        <p:nvSpPr>
          <p:cNvPr id="25" name="TextBox 24"/>
          <p:cNvSpPr txBox="1"/>
          <p:nvPr/>
        </p:nvSpPr>
        <p:spPr>
          <a:xfrm rot="20134089">
            <a:off x="1171632" y="2532030"/>
            <a:ext cx="1099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convergent</a:t>
            </a:r>
            <a:endParaRPr lang="en-US" sz="1600" spc="-100" dirty="0"/>
          </a:p>
        </p:txBody>
      </p:sp>
      <p:sp>
        <p:nvSpPr>
          <p:cNvPr id="26" name="TextBox 25"/>
          <p:cNvSpPr txBox="1"/>
          <p:nvPr/>
        </p:nvSpPr>
        <p:spPr>
          <a:xfrm rot="9053283">
            <a:off x="140060" y="3086355"/>
            <a:ext cx="971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70" dirty="0" smtClean="0"/>
              <a:t>discriminant</a:t>
            </a:r>
            <a:endParaRPr lang="en-US" sz="1600" spc="-170" dirty="0"/>
          </a:p>
        </p:txBody>
      </p:sp>
      <p:sp>
        <p:nvSpPr>
          <p:cNvPr id="27" name="TextBox 26"/>
          <p:cNvSpPr txBox="1"/>
          <p:nvPr/>
        </p:nvSpPr>
        <p:spPr>
          <a:xfrm rot="17926983">
            <a:off x="938651" y="2246654"/>
            <a:ext cx="8799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cognitive</a:t>
            </a:r>
            <a:endParaRPr lang="en-US" sz="1600" spc="-100" dirty="0"/>
          </a:p>
        </p:txBody>
      </p:sp>
      <p:sp>
        <p:nvSpPr>
          <p:cNvPr id="28" name="TextBox 27"/>
          <p:cNvSpPr txBox="1"/>
          <p:nvPr/>
        </p:nvSpPr>
        <p:spPr>
          <a:xfrm rot="17926983">
            <a:off x="3915556" y="2221737"/>
            <a:ext cx="9436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practicality</a:t>
            </a:r>
            <a:endParaRPr lang="en-US" sz="1600" spc="-100" dirty="0"/>
          </a:p>
        </p:txBody>
      </p:sp>
      <p:sp>
        <p:nvSpPr>
          <p:cNvPr id="29" name="TextBox 28"/>
          <p:cNvSpPr txBox="1"/>
          <p:nvPr/>
        </p:nvSpPr>
        <p:spPr>
          <a:xfrm rot="14730172">
            <a:off x="3314497" y="2187181"/>
            <a:ext cx="9931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reliability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 rot="20134089">
            <a:off x="4268052" y="2532028"/>
            <a:ext cx="1099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authenticity</a:t>
            </a:r>
            <a:endParaRPr lang="en-US" sz="1600" spc="-100" dirty="0"/>
          </a:p>
        </p:txBody>
      </p:sp>
      <p:sp>
        <p:nvSpPr>
          <p:cNvPr id="31" name="TextBox 30"/>
          <p:cNvSpPr txBox="1"/>
          <p:nvPr/>
        </p:nvSpPr>
        <p:spPr>
          <a:xfrm rot="12570139">
            <a:off x="2915736" y="2556611"/>
            <a:ext cx="10189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washback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8476070" y="2755796"/>
            <a:ext cx="7044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tests.</a:t>
            </a:r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44124" y="4260829"/>
            <a:ext cx="1423752" cy="2436974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 rot="5400000" flipV="1">
            <a:off x="1941673" y="4454542"/>
            <a:ext cx="1314834" cy="2559928"/>
          </a:xfrm>
          <a:custGeom>
            <a:avLst/>
            <a:gdLst>
              <a:gd name="connsiteX0" fmla="*/ 0 w 2250831"/>
              <a:gd name="connsiteY0" fmla="*/ 227139 h 1362807"/>
              <a:gd name="connsiteX1" fmla="*/ 227139 w 2250831"/>
              <a:gd name="connsiteY1" fmla="*/ 0 h 1362807"/>
              <a:gd name="connsiteX2" fmla="*/ 375139 w 2250831"/>
              <a:gd name="connsiteY2" fmla="*/ 0 h 1362807"/>
              <a:gd name="connsiteX3" fmla="*/ 375139 w 2250831"/>
              <a:gd name="connsiteY3" fmla="*/ 0 h 1362807"/>
              <a:gd name="connsiteX4" fmla="*/ 937846 w 2250831"/>
              <a:gd name="connsiteY4" fmla="*/ 0 h 1362807"/>
              <a:gd name="connsiteX5" fmla="*/ 2023692 w 2250831"/>
              <a:gd name="connsiteY5" fmla="*/ 0 h 1362807"/>
              <a:gd name="connsiteX6" fmla="*/ 2250831 w 2250831"/>
              <a:gd name="connsiteY6" fmla="*/ 227139 h 1362807"/>
              <a:gd name="connsiteX7" fmla="*/ 2250831 w 2250831"/>
              <a:gd name="connsiteY7" fmla="*/ 794971 h 1362807"/>
              <a:gd name="connsiteX8" fmla="*/ 2250831 w 2250831"/>
              <a:gd name="connsiteY8" fmla="*/ 794971 h 1362807"/>
              <a:gd name="connsiteX9" fmla="*/ 2250831 w 2250831"/>
              <a:gd name="connsiteY9" fmla="*/ 1135673 h 1362807"/>
              <a:gd name="connsiteX10" fmla="*/ 2250831 w 2250831"/>
              <a:gd name="connsiteY10" fmla="*/ 1135668 h 1362807"/>
              <a:gd name="connsiteX11" fmla="*/ 2023692 w 2250831"/>
              <a:gd name="connsiteY11" fmla="*/ 1362807 h 1362807"/>
              <a:gd name="connsiteX12" fmla="*/ 937846 w 2250831"/>
              <a:gd name="connsiteY12" fmla="*/ 1362807 h 1362807"/>
              <a:gd name="connsiteX13" fmla="*/ 656500 w 2250831"/>
              <a:gd name="connsiteY13" fmla="*/ 1533158 h 1362807"/>
              <a:gd name="connsiteX14" fmla="*/ 375139 w 2250831"/>
              <a:gd name="connsiteY14" fmla="*/ 1362807 h 1362807"/>
              <a:gd name="connsiteX15" fmla="*/ 227139 w 2250831"/>
              <a:gd name="connsiteY15" fmla="*/ 1362807 h 1362807"/>
              <a:gd name="connsiteX16" fmla="*/ 0 w 2250831"/>
              <a:gd name="connsiteY16" fmla="*/ 1135668 h 1362807"/>
              <a:gd name="connsiteX17" fmla="*/ 0 w 2250831"/>
              <a:gd name="connsiteY17" fmla="*/ 1135673 h 1362807"/>
              <a:gd name="connsiteX18" fmla="*/ 0 w 2250831"/>
              <a:gd name="connsiteY18" fmla="*/ 794971 h 1362807"/>
              <a:gd name="connsiteX19" fmla="*/ 0 w 2250831"/>
              <a:gd name="connsiteY19" fmla="*/ 794971 h 1362807"/>
              <a:gd name="connsiteX20" fmla="*/ 0 w 2250831"/>
              <a:gd name="connsiteY20" fmla="*/ 227139 h 1362807"/>
              <a:gd name="connsiteX0" fmla="*/ 0 w 2250831"/>
              <a:gd name="connsiteY0" fmla="*/ 227139 h 2201373"/>
              <a:gd name="connsiteX1" fmla="*/ 227139 w 2250831"/>
              <a:gd name="connsiteY1" fmla="*/ 0 h 2201373"/>
              <a:gd name="connsiteX2" fmla="*/ 375139 w 2250831"/>
              <a:gd name="connsiteY2" fmla="*/ 0 h 2201373"/>
              <a:gd name="connsiteX3" fmla="*/ 375139 w 2250831"/>
              <a:gd name="connsiteY3" fmla="*/ 0 h 2201373"/>
              <a:gd name="connsiteX4" fmla="*/ 937846 w 2250831"/>
              <a:gd name="connsiteY4" fmla="*/ 0 h 2201373"/>
              <a:gd name="connsiteX5" fmla="*/ 2023692 w 2250831"/>
              <a:gd name="connsiteY5" fmla="*/ 0 h 2201373"/>
              <a:gd name="connsiteX6" fmla="*/ 2250831 w 2250831"/>
              <a:gd name="connsiteY6" fmla="*/ 227139 h 2201373"/>
              <a:gd name="connsiteX7" fmla="*/ 2250831 w 2250831"/>
              <a:gd name="connsiteY7" fmla="*/ 794971 h 2201373"/>
              <a:gd name="connsiteX8" fmla="*/ 2250831 w 2250831"/>
              <a:gd name="connsiteY8" fmla="*/ 794971 h 2201373"/>
              <a:gd name="connsiteX9" fmla="*/ 2250831 w 2250831"/>
              <a:gd name="connsiteY9" fmla="*/ 1135673 h 2201373"/>
              <a:gd name="connsiteX10" fmla="*/ 2250831 w 2250831"/>
              <a:gd name="connsiteY10" fmla="*/ 1135668 h 2201373"/>
              <a:gd name="connsiteX11" fmla="*/ 2023692 w 2250831"/>
              <a:gd name="connsiteY11" fmla="*/ 1362807 h 2201373"/>
              <a:gd name="connsiteX12" fmla="*/ 937846 w 2250831"/>
              <a:gd name="connsiteY12" fmla="*/ 1362807 h 2201373"/>
              <a:gd name="connsiteX13" fmla="*/ 260846 w 2250831"/>
              <a:gd name="connsiteY13" fmla="*/ 2201373 h 2201373"/>
              <a:gd name="connsiteX14" fmla="*/ 375139 w 2250831"/>
              <a:gd name="connsiteY14" fmla="*/ 1362807 h 2201373"/>
              <a:gd name="connsiteX15" fmla="*/ 227139 w 2250831"/>
              <a:gd name="connsiteY15" fmla="*/ 1362807 h 2201373"/>
              <a:gd name="connsiteX16" fmla="*/ 0 w 2250831"/>
              <a:gd name="connsiteY16" fmla="*/ 1135668 h 2201373"/>
              <a:gd name="connsiteX17" fmla="*/ 0 w 2250831"/>
              <a:gd name="connsiteY17" fmla="*/ 1135673 h 2201373"/>
              <a:gd name="connsiteX18" fmla="*/ 0 w 2250831"/>
              <a:gd name="connsiteY18" fmla="*/ 794971 h 2201373"/>
              <a:gd name="connsiteX19" fmla="*/ 0 w 2250831"/>
              <a:gd name="connsiteY19" fmla="*/ 794971 h 2201373"/>
              <a:gd name="connsiteX20" fmla="*/ 0 w 2250831"/>
              <a:gd name="connsiteY20" fmla="*/ 227139 h 2201373"/>
              <a:gd name="connsiteX0" fmla="*/ 0 w 2250831"/>
              <a:gd name="connsiteY0" fmla="*/ 227139 h 2201373"/>
              <a:gd name="connsiteX1" fmla="*/ 227139 w 2250831"/>
              <a:gd name="connsiteY1" fmla="*/ 0 h 2201373"/>
              <a:gd name="connsiteX2" fmla="*/ 375139 w 2250831"/>
              <a:gd name="connsiteY2" fmla="*/ 0 h 2201373"/>
              <a:gd name="connsiteX3" fmla="*/ 375139 w 2250831"/>
              <a:gd name="connsiteY3" fmla="*/ 0 h 2201373"/>
              <a:gd name="connsiteX4" fmla="*/ 937846 w 2250831"/>
              <a:gd name="connsiteY4" fmla="*/ 0 h 2201373"/>
              <a:gd name="connsiteX5" fmla="*/ 2023692 w 2250831"/>
              <a:gd name="connsiteY5" fmla="*/ 0 h 2201373"/>
              <a:gd name="connsiteX6" fmla="*/ 2250831 w 2250831"/>
              <a:gd name="connsiteY6" fmla="*/ 227139 h 2201373"/>
              <a:gd name="connsiteX7" fmla="*/ 2250831 w 2250831"/>
              <a:gd name="connsiteY7" fmla="*/ 794971 h 2201373"/>
              <a:gd name="connsiteX8" fmla="*/ 2250831 w 2250831"/>
              <a:gd name="connsiteY8" fmla="*/ 794971 h 2201373"/>
              <a:gd name="connsiteX9" fmla="*/ 2250831 w 2250831"/>
              <a:gd name="connsiteY9" fmla="*/ 1135673 h 2201373"/>
              <a:gd name="connsiteX10" fmla="*/ 2250831 w 2250831"/>
              <a:gd name="connsiteY10" fmla="*/ 1135668 h 2201373"/>
              <a:gd name="connsiteX11" fmla="*/ 2023692 w 2250831"/>
              <a:gd name="connsiteY11" fmla="*/ 1362807 h 2201373"/>
              <a:gd name="connsiteX12" fmla="*/ 937846 w 2250831"/>
              <a:gd name="connsiteY12" fmla="*/ 1362807 h 2201373"/>
              <a:gd name="connsiteX13" fmla="*/ 260846 w 2250831"/>
              <a:gd name="connsiteY13" fmla="*/ 2201373 h 2201373"/>
              <a:gd name="connsiteX14" fmla="*/ 638909 w 2250831"/>
              <a:gd name="connsiteY14" fmla="*/ 1380392 h 2201373"/>
              <a:gd name="connsiteX15" fmla="*/ 227139 w 2250831"/>
              <a:gd name="connsiteY15" fmla="*/ 1362807 h 2201373"/>
              <a:gd name="connsiteX16" fmla="*/ 0 w 2250831"/>
              <a:gd name="connsiteY16" fmla="*/ 1135668 h 2201373"/>
              <a:gd name="connsiteX17" fmla="*/ 0 w 2250831"/>
              <a:gd name="connsiteY17" fmla="*/ 1135673 h 2201373"/>
              <a:gd name="connsiteX18" fmla="*/ 0 w 2250831"/>
              <a:gd name="connsiteY18" fmla="*/ 794971 h 2201373"/>
              <a:gd name="connsiteX19" fmla="*/ 0 w 2250831"/>
              <a:gd name="connsiteY19" fmla="*/ 794971 h 2201373"/>
              <a:gd name="connsiteX20" fmla="*/ 0 w 2250831"/>
              <a:gd name="connsiteY20" fmla="*/ 227139 h 22013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250831" h="2201373">
                <a:moveTo>
                  <a:pt x="0" y="227139"/>
                </a:moveTo>
                <a:cubicBezTo>
                  <a:pt x="0" y="101694"/>
                  <a:pt x="101694" y="0"/>
                  <a:pt x="227139" y="0"/>
                </a:cubicBezTo>
                <a:lnTo>
                  <a:pt x="375139" y="0"/>
                </a:lnTo>
                <a:lnTo>
                  <a:pt x="375139" y="0"/>
                </a:lnTo>
                <a:lnTo>
                  <a:pt x="937846" y="0"/>
                </a:lnTo>
                <a:lnTo>
                  <a:pt x="2023692" y="0"/>
                </a:lnTo>
                <a:cubicBezTo>
                  <a:pt x="2149137" y="0"/>
                  <a:pt x="2250831" y="101694"/>
                  <a:pt x="2250831" y="227139"/>
                </a:cubicBezTo>
                <a:lnTo>
                  <a:pt x="2250831" y="794971"/>
                </a:lnTo>
                <a:lnTo>
                  <a:pt x="2250831" y="794971"/>
                </a:lnTo>
                <a:lnTo>
                  <a:pt x="2250831" y="1135673"/>
                </a:lnTo>
                <a:lnTo>
                  <a:pt x="2250831" y="1135668"/>
                </a:lnTo>
                <a:cubicBezTo>
                  <a:pt x="2250831" y="1261113"/>
                  <a:pt x="2149137" y="1362807"/>
                  <a:pt x="2023692" y="1362807"/>
                </a:cubicBezTo>
                <a:lnTo>
                  <a:pt x="937846" y="1362807"/>
                </a:lnTo>
                <a:lnTo>
                  <a:pt x="260846" y="2201373"/>
                </a:lnTo>
                <a:lnTo>
                  <a:pt x="638909" y="1380392"/>
                </a:lnTo>
                <a:lnTo>
                  <a:pt x="227139" y="1362807"/>
                </a:lnTo>
                <a:cubicBezTo>
                  <a:pt x="101694" y="1362807"/>
                  <a:pt x="0" y="1261113"/>
                  <a:pt x="0" y="1135668"/>
                </a:cubicBezTo>
                <a:lnTo>
                  <a:pt x="0" y="1135673"/>
                </a:lnTo>
                <a:lnTo>
                  <a:pt x="0" y="794971"/>
                </a:lnTo>
                <a:lnTo>
                  <a:pt x="0" y="794971"/>
                </a:lnTo>
                <a:lnTo>
                  <a:pt x="0" y="227139"/>
                </a:lnTo>
                <a:close/>
              </a:path>
            </a:pathLst>
          </a:custGeom>
          <a:solidFill>
            <a:srgbClr val="E3EC7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scene3d>
              <a:camera prst="orthographicFront">
                <a:rot lat="0" lon="0" rev="16200000"/>
              </a:camera>
              <a:lightRig rig="threePt" dir="t"/>
            </a:scene3d>
          </a:bodyPr>
          <a:lstStyle/>
          <a:p>
            <a:pPr algn="ctr"/>
            <a:r>
              <a:rPr lang="en-US" dirty="0">
                <a:solidFill>
                  <a:schemeClr val="tx1"/>
                </a:solidFill>
                <a:latin typeface="Comic Sans MS" panose="030F0702030302020204" pitchFamily="66" charset="0"/>
              </a:rPr>
              <a:t>Recent studies </a:t>
            </a:r>
            <a:r>
              <a:rPr lang="en-US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indicate that for…</a:t>
            </a:r>
            <a:endParaRPr lang="en-US" dirty="0">
              <a:solidFill>
                <a:schemeClr val="tx1"/>
              </a:solidFill>
              <a:latin typeface="Comic Sans MS" panose="030F0702030302020204" pitchFamily="66" charset="0"/>
            </a:endParaRPr>
          </a:p>
          <a:p>
            <a:pPr algn="ctr"/>
            <a:endParaRPr lang="en-US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5"/>
          <a:srcRect l="1352" t="929" r="822"/>
          <a:stretch/>
        </p:blipFill>
        <p:spPr>
          <a:xfrm>
            <a:off x="5222739" y="4036263"/>
            <a:ext cx="1584773" cy="25701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27437" y="4142948"/>
            <a:ext cx="1390234" cy="144946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827794">
            <a:off x="4358889" y="3013877"/>
            <a:ext cx="10185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130" dirty="0" smtClean="0"/>
              <a:t>logical inferencing</a:t>
            </a:r>
            <a:endParaRPr lang="en-US" sz="1600" spc="-130" dirty="0"/>
          </a:p>
        </p:txBody>
      </p:sp>
      <p:sp>
        <p:nvSpPr>
          <p:cNvPr id="39" name="TextBox 38"/>
          <p:cNvSpPr txBox="1"/>
          <p:nvPr/>
        </p:nvSpPr>
        <p:spPr>
          <a:xfrm rot="4266512">
            <a:off x="3813868" y="3585089"/>
            <a:ext cx="12479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70" dirty="0" smtClean="0"/>
              <a:t>generalizability</a:t>
            </a:r>
            <a:endParaRPr lang="en-US" sz="1600" spc="-170" dirty="0"/>
          </a:p>
        </p:txBody>
      </p:sp>
      <p:sp>
        <p:nvSpPr>
          <p:cNvPr id="40" name="TextBox 39"/>
          <p:cNvSpPr txBox="1"/>
          <p:nvPr/>
        </p:nvSpPr>
        <p:spPr>
          <a:xfrm rot="9187907">
            <a:off x="2885469" y="3191901"/>
            <a:ext cx="113138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70" dirty="0" err="1" smtClean="0"/>
              <a:t>interactiveness</a:t>
            </a:r>
            <a:endParaRPr lang="en-US" sz="1600" spc="-170" dirty="0"/>
          </a:p>
        </p:txBody>
      </p:sp>
      <p:sp>
        <p:nvSpPr>
          <p:cNvPr id="41" name="TextBox 40"/>
          <p:cNvSpPr txBox="1"/>
          <p:nvPr/>
        </p:nvSpPr>
        <p:spPr>
          <a:xfrm rot="6757422">
            <a:off x="3460610" y="3468699"/>
            <a:ext cx="76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spc="-100" dirty="0"/>
              <a:t>f</a:t>
            </a:r>
            <a:r>
              <a:rPr lang="en-US" sz="1600" spc="-100" dirty="0" smtClean="0"/>
              <a:t>actor analysis</a:t>
            </a:r>
            <a:endParaRPr lang="en-US" sz="1600" spc="-100" dirty="0"/>
          </a:p>
        </p:txBody>
      </p:sp>
      <p:sp>
        <p:nvSpPr>
          <p:cNvPr id="33" name="TextBox 32"/>
          <p:cNvSpPr txBox="1"/>
          <p:nvPr/>
        </p:nvSpPr>
        <p:spPr>
          <a:xfrm rot="12163506">
            <a:off x="6477764" y="2623872"/>
            <a:ext cx="98156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80" dirty="0" smtClean="0"/>
              <a:t>standardized</a:t>
            </a:r>
            <a:endParaRPr lang="en-US" sz="1600" spc="-180" dirty="0"/>
          </a:p>
        </p:txBody>
      </p:sp>
      <p:sp>
        <p:nvSpPr>
          <p:cNvPr id="34" name="TextBox 33"/>
          <p:cNvSpPr txBox="1"/>
          <p:nvPr/>
        </p:nvSpPr>
        <p:spPr>
          <a:xfrm rot="1827794">
            <a:off x="7659400" y="2987133"/>
            <a:ext cx="101854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00" spc="-150" dirty="0" smtClean="0"/>
              <a:t>objectives-based</a:t>
            </a:r>
            <a:endParaRPr lang="en-US" sz="1500" spc="-150" dirty="0"/>
          </a:p>
        </p:txBody>
      </p:sp>
      <p:sp>
        <p:nvSpPr>
          <p:cNvPr id="42" name="TextBox 41"/>
          <p:cNvSpPr txBox="1"/>
          <p:nvPr/>
        </p:nvSpPr>
        <p:spPr>
          <a:xfrm rot="14730172">
            <a:off x="6989726" y="2278141"/>
            <a:ext cx="491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140" dirty="0" smtClean="0"/>
              <a:t>all</a:t>
            </a:r>
            <a:endParaRPr lang="en-US" sz="1600" spc="140" dirty="0"/>
          </a:p>
        </p:txBody>
      </p:sp>
      <p:sp>
        <p:nvSpPr>
          <p:cNvPr id="43" name="TextBox 42"/>
          <p:cNvSpPr txBox="1"/>
          <p:nvPr/>
        </p:nvSpPr>
        <p:spPr>
          <a:xfrm rot="6757422">
            <a:off x="6766226" y="3425785"/>
            <a:ext cx="10990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-100" dirty="0" smtClean="0"/>
              <a:t>proficiency</a:t>
            </a:r>
            <a:endParaRPr lang="en-US" sz="1600" spc="-100" dirty="0"/>
          </a:p>
        </p:txBody>
      </p:sp>
      <p:sp>
        <p:nvSpPr>
          <p:cNvPr id="44" name="TextBox 43"/>
          <p:cNvSpPr txBox="1"/>
          <p:nvPr/>
        </p:nvSpPr>
        <p:spPr>
          <a:xfrm rot="9053283">
            <a:off x="6526693" y="3110770"/>
            <a:ext cx="97127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adaptive</a:t>
            </a:r>
            <a:endParaRPr lang="en-US" sz="1600" dirty="0"/>
          </a:p>
        </p:txBody>
      </p:sp>
      <p:sp>
        <p:nvSpPr>
          <p:cNvPr id="45" name="TextBox 44"/>
          <p:cNvSpPr txBox="1"/>
          <p:nvPr/>
        </p:nvSpPr>
        <p:spPr>
          <a:xfrm rot="20134089">
            <a:off x="7513482" y="2563550"/>
            <a:ext cx="121690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spc="-170" dirty="0" smtClean="0"/>
              <a:t>communicative</a:t>
            </a:r>
            <a:endParaRPr lang="en-US" sz="1400" spc="-170" dirty="0"/>
          </a:p>
        </p:txBody>
      </p:sp>
      <p:sp>
        <p:nvSpPr>
          <p:cNvPr id="46" name="TextBox 45"/>
          <p:cNvSpPr txBox="1"/>
          <p:nvPr/>
        </p:nvSpPr>
        <p:spPr>
          <a:xfrm rot="17926983">
            <a:off x="7234442" y="2174994"/>
            <a:ext cx="9538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300" spc="-140" dirty="0" smtClean="0"/>
              <a:t>Evidence</a:t>
            </a:r>
            <a:r>
              <a:rPr lang="en-US" sz="1300" spc="-170" dirty="0" smtClean="0"/>
              <a:t>-centered design</a:t>
            </a:r>
            <a:endParaRPr lang="en-US" sz="1300" spc="-170" dirty="0"/>
          </a:p>
        </p:txBody>
      </p:sp>
      <p:sp>
        <p:nvSpPr>
          <p:cNvPr id="47" name="TextBox 46"/>
          <p:cNvSpPr txBox="1"/>
          <p:nvPr/>
        </p:nvSpPr>
        <p:spPr>
          <a:xfrm rot="4266512">
            <a:off x="7434930" y="3418375"/>
            <a:ext cx="72224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spc="150" dirty="0" smtClean="0"/>
              <a:t>fair</a:t>
            </a:r>
            <a:endParaRPr lang="en-US" sz="1600" spc="15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685834">
            <a:off x="3338904" y="3390759"/>
            <a:ext cx="1183066" cy="228209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43851">
            <a:off x="7446420" y="2808817"/>
            <a:ext cx="1062674" cy="211865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255775">
            <a:off x="860998" y="2529358"/>
            <a:ext cx="1062674" cy="211865"/>
          </a:xfrm>
          <a:prstGeom prst="rect">
            <a:avLst/>
          </a:prstGeom>
        </p:spPr>
      </p:pic>
      <p:pic>
        <p:nvPicPr>
          <p:cNvPr id="52" name="Picture 58" descr="PLTCE Logo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" name="Picture 52" descr="Marshall-Center-s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359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E Pluribus Unum: A Unitary Concept of Validity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1321" y="2144407"/>
            <a:ext cx="7139555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en-US" dirty="0"/>
              <a:t>“Validity is an integrated </a:t>
            </a:r>
            <a:r>
              <a:rPr lang="en-US" dirty="0" smtClean="0"/>
              <a:t>evaluative judgment </a:t>
            </a:r>
            <a:r>
              <a:rPr lang="en-US" dirty="0"/>
              <a:t>of the degree to which </a:t>
            </a:r>
            <a:r>
              <a:rPr lang="en-US" dirty="0" smtClean="0"/>
              <a:t>empirical evidence </a:t>
            </a:r>
            <a:r>
              <a:rPr lang="en-US" dirty="0"/>
              <a:t>and theoretical rationales </a:t>
            </a:r>
            <a:r>
              <a:rPr lang="en-US" dirty="0" smtClean="0"/>
              <a:t>support the </a:t>
            </a:r>
            <a:r>
              <a:rPr lang="en-US" dirty="0"/>
              <a:t>adequacy and appropriateness </a:t>
            </a:r>
            <a:r>
              <a:rPr lang="en-US" dirty="0" smtClean="0"/>
              <a:t>of inferences </a:t>
            </a:r>
            <a:r>
              <a:rPr lang="en-US" dirty="0"/>
              <a:t>and actions based on </a:t>
            </a:r>
            <a:r>
              <a:rPr lang="en-US" dirty="0" smtClean="0"/>
              <a:t>test scores </a:t>
            </a:r>
            <a:r>
              <a:rPr lang="en-US" dirty="0"/>
              <a:t>and other modes of assessment</a:t>
            </a:r>
            <a:r>
              <a:rPr lang="en-US" dirty="0" smtClean="0"/>
              <a:t>.”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Samuel Messick (1989)</a:t>
            </a:r>
          </a:p>
        </p:txBody>
      </p:sp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619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Validation as Investigations of Inferences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39" y="1825624"/>
            <a:ext cx="8125097" cy="4697095"/>
          </a:xfrm>
        </p:spPr>
        <p:txBody>
          <a:bodyPr>
            <a:normAutofit fontScale="92500"/>
          </a:bodyPr>
          <a:lstStyle/>
          <a:p>
            <a:r>
              <a:rPr lang="en-US" sz="2600" dirty="0" smtClean="0"/>
              <a:t>Validation requires a </a:t>
            </a:r>
            <a:r>
              <a:rPr lang="en-US" sz="2600" dirty="0" smtClean="0">
                <a:solidFill>
                  <a:srgbClr val="C00000"/>
                </a:solidFill>
              </a:rPr>
              <a:t>definition</a:t>
            </a:r>
            <a:r>
              <a:rPr lang="en-US" sz="2600" dirty="0" smtClean="0"/>
              <a:t> of what is to be </a:t>
            </a:r>
            <a:r>
              <a:rPr lang="en-US" sz="2600" dirty="0" smtClean="0">
                <a:solidFill>
                  <a:schemeClr val="accent6">
                    <a:lumMod val="75000"/>
                  </a:schemeClr>
                </a:solidFill>
              </a:rPr>
              <a:t>inferred</a:t>
            </a:r>
            <a:r>
              <a:rPr lang="en-US" sz="2600" dirty="0" smtClean="0"/>
              <a:t> from test scores and </a:t>
            </a:r>
            <a:r>
              <a:rPr lang="en-US" sz="2600" dirty="0" smtClean="0">
                <a:solidFill>
                  <a:srgbClr val="C00000"/>
                </a:solidFill>
              </a:rPr>
              <a:t>data</a:t>
            </a:r>
            <a:r>
              <a:rPr lang="en-US" sz="2600" dirty="0" smtClean="0"/>
              <a:t> to show that there is an acceptable basis for such </a:t>
            </a:r>
            <a:r>
              <a:rPr lang="en-US" sz="2600" b="1" dirty="0">
                <a:solidFill>
                  <a:schemeClr val="accent6">
                    <a:lumMod val="75000"/>
                  </a:schemeClr>
                </a:solidFill>
              </a:rPr>
              <a:t>inferences</a:t>
            </a:r>
          </a:p>
          <a:p>
            <a:pPr lvl="1"/>
            <a:r>
              <a:rPr lang="en-US" sz="2200" dirty="0" smtClean="0"/>
              <a:t>Validity is inferred, not measured</a:t>
            </a:r>
          </a:p>
          <a:p>
            <a:pPr lvl="1"/>
            <a:r>
              <a:rPr lang="en-US" sz="2200" dirty="0" smtClean="0"/>
              <a:t>Validity is judged as adequate, marginal or unsatisfactory</a:t>
            </a:r>
          </a:p>
          <a:p>
            <a:r>
              <a:rPr lang="en-US" sz="2600" dirty="0" smtClean="0"/>
              <a:t>Kane (1992) proposed an </a:t>
            </a:r>
            <a:r>
              <a:rPr lang="en-US" sz="2600" b="1" dirty="0" smtClean="0">
                <a:solidFill>
                  <a:schemeClr val="accent1">
                    <a:lumMod val="75000"/>
                  </a:schemeClr>
                </a:solidFill>
              </a:rPr>
              <a:t>argument-based approach </a:t>
            </a:r>
            <a:r>
              <a:rPr lang="en-US" sz="2600" dirty="0" smtClean="0"/>
              <a:t>to validation to make the task of validating inferences derived from test scores both scientifically sound and manageable</a:t>
            </a:r>
          </a:p>
          <a:p>
            <a:pPr lvl="1"/>
            <a:r>
              <a:rPr lang="en-US" sz="2200" dirty="0" smtClean="0"/>
              <a:t>First – Determine inferences to be derived from test scores</a:t>
            </a:r>
          </a:p>
          <a:p>
            <a:pPr lvl="1"/>
            <a:r>
              <a:rPr lang="en-US" sz="2200" dirty="0" smtClean="0"/>
              <a:t>Second – Decide on sources of evidence supporting/refuting inferences</a:t>
            </a:r>
          </a:p>
          <a:p>
            <a:pPr lvl="1"/>
            <a:r>
              <a:rPr lang="en-US" sz="2200" dirty="0" smtClean="0"/>
              <a:t>Third – Gather and analyze evidence</a:t>
            </a:r>
          </a:p>
          <a:p>
            <a:pPr lvl="1"/>
            <a:r>
              <a:rPr lang="en-US" sz="2200" dirty="0" smtClean="0"/>
              <a:t>Finally – Judge defensibility of test score use for a particular purpose</a:t>
            </a:r>
            <a:endParaRPr lang="en-US" sz="2200" dirty="0"/>
          </a:p>
        </p:txBody>
      </p:sp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01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Validation Models for Language Testers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740638"/>
          </a:xfrm>
        </p:spPr>
        <p:txBody>
          <a:bodyPr/>
          <a:lstStyle/>
          <a:p>
            <a:r>
              <a:rPr lang="en-US" dirty="0" smtClean="0"/>
              <a:t>Weir (2005)</a:t>
            </a:r>
          </a:p>
          <a:p>
            <a:pPr lvl="1"/>
            <a:r>
              <a:rPr lang="en-US" dirty="0" smtClean="0"/>
              <a:t>Socio-Cognitive Model</a:t>
            </a:r>
          </a:p>
          <a:p>
            <a:r>
              <a:rPr lang="en-US" dirty="0" smtClean="0"/>
              <a:t>Chapelle, Enright &amp; Jamieson (2008)</a:t>
            </a:r>
          </a:p>
          <a:p>
            <a:pPr lvl="1"/>
            <a:r>
              <a:rPr lang="en-US" dirty="0" smtClean="0"/>
              <a:t>Interpretive Argument-based Model</a:t>
            </a:r>
          </a:p>
          <a:p>
            <a:r>
              <a:rPr lang="en-US" dirty="0" smtClean="0"/>
              <a:t>Bachman &amp; Palmer (2010)</a:t>
            </a:r>
          </a:p>
          <a:p>
            <a:pPr lvl="1"/>
            <a:r>
              <a:rPr lang="en-US" dirty="0" smtClean="0"/>
              <a:t>Assessment Use Argument (AUA)</a:t>
            </a:r>
          </a:p>
          <a:p>
            <a:r>
              <a:rPr lang="en-US" dirty="0" smtClean="0"/>
              <a:t>Kane (2013)</a:t>
            </a:r>
          </a:p>
          <a:p>
            <a:pPr lvl="1"/>
            <a:r>
              <a:rPr lang="en-US" dirty="0" smtClean="0"/>
              <a:t>Interpretation/Use Argument (IUA)</a:t>
            </a:r>
          </a:p>
          <a:p>
            <a:r>
              <a:rPr lang="en-US" dirty="0" smtClean="0"/>
              <a:t>Kenyon (2014)</a:t>
            </a:r>
          </a:p>
          <a:p>
            <a:pPr lvl="1"/>
            <a:r>
              <a:rPr lang="en-US" dirty="0" smtClean="0"/>
              <a:t>Integrated Validation Argument Framework</a:t>
            </a:r>
            <a:endParaRPr lang="en-US" dirty="0"/>
          </a:p>
        </p:txBody>
      </p:sp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213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Toulmin’s (1958) Argument Structure</a:t>
            </a:r>
          </a:p>
        </p:txBody>
      </p:sp>
      <p:sp>
        <p:nvSpPr>
          <p:cNvPr id="4" name="Rectangle 3"/>
          <p:cNvSpPr/>
          <p:nvPr/>
        </p:nvSpPr>
        <p:spPr>
          <a:xfrm>
            <a:off x="3555271" y="1828794"/>
            <a:ext cx="1872343" cy="12192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Claim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55271" y="5499485"/>
            <a:ext cx="1872343" cy="1219200"/>
          </a:xfrm>
          <a:prstGeom prst="rect">
            <a:avLst/>
          </a:prstGeom>
          <a:noFill/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smtClean="0">
                <a:solidFill>
                  <a:schemeClr val="accent1">
                    <a:lumMod val="50000"/>
                  </a:schemeClr>
                </a:solidFill>
              </a:rPr>
              <a:t>Data</a:t>
            </a:r>
            <a:endParaRPr lang="en-US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7" name="Straight Arrow Connector 6"/>
          <p:cNvCxnSpPr>
            <a:endCxn id="4" idx="2"/>
          </p:cNvCxnSpPr>
          <p:nvPr/>
        </p:nvCxnSpPr>
        <p:spPr>
          <a:xfrm flipV="1">
            <a:off x="4476206" y="3047994"/>
            <a:ext cx="15237" cy="2481950"/>
          </a:xfrm>
          <a:prstGeom prst="straightConnector1">
            <a:avLst/>
          </a:prstGeom>
          <a:ln w="5715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V="1">
            <a:off x="1820104" y="4262874"/>
            <a:ext cx="15231" cy="131063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V="1">
            <a:off x="7319570" y="4262874"/>
            <a:ext cx="15231" cy="1310632"/>
          </a:xfrm>
          <a:prstGeom prst="straightConnector1">
            <a:avLst/>
          </a:prstGeom>
          <a:ln w="381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818608" y="3709865"/>
            <a:ext cx="193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Warrant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6505" y="5630100"/>
            <a:ext cx="19333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Backing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17666" y="3156860"/>
            <a:ext cx="25689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Alternative Explanation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383404" y="5634448"/>
            <a:ext cx="1933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Rebuttal Data</a:t>
            </a:r>
            <a:endParaRPr lang="en-US" sz="3600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16" name="Straight Connector 15"/>
          <p:cNvCxnSpPr>
            <a:stCxn id="11" idx="3"/>
          </p:cNvCxnSpPr>
          <p:nvPr/>
        </p:nvCxnSpPr>
        <p:spPr>
          <a:xfrm flipV="1">
            <a:off x="2751911" y="4032080"/>
            <a:ext cx="1706878" cy="95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15399" y="3657600"/>
            <a:ext cx="1641561" cy="53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781006" y="3248297"/>
            <a:ext cx="13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unless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913017" y="3618411"/>
            <a:ext cx="13411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C00000"/>
                </a:solidFill>
              </a:rPr>
              <a:t>since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445829" y="4428308"/>
            <a:ext cx="163721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C00000"/>
                </a:solidFill>
              </a:rPr>
              <a:t>supports/ refutes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30926" y="4319448"/>
            <a:ext cx="141511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 smtClean="0">
                <a:solidFill>
                  <a:srgbClr val="C00000"/>
                </a:solidFill>
              </a:rPr>
              <a:t>on account of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362996" y="4171406"/>
            <a:ext cx="696024" cy="94052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en-US" sz="2800" spc="-1600" dirty="0" smtClean="0">
                <a:solidFill>
                  <a:srgbClr val="C00000"/>
                </a:solidFill>
              </a:rPr>
              <a:t>so</a:t>
            </a:r>
            <a:endParaRPr lang="en-US" sz="2800" spc="-1600" dirty="0">
              <a:solidFill>
                <a:srgbClr val="C00000"/>
              </a:solidFill>
            </a:endParaRPr>
          </a:p>
        </p:txBody>
      </p:sp>
      <p:pic>
        <p:nvPicPr>
          <p:cNvPr id="2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75560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arallelogram 3"/>
          <p:cNvSpPr/>
          <p:nvPr/>
        </p:nvSpPr>
        <p:spPr>
          <a:xfrm>
            <a:off x="1393366" y="222099"/>
            <a:ext cx="7628713" cy="4454403"/>
          </a:xfrm>
          <a:prstGeom prst="parallelogram">
            <a:avLst/>
          </a:prstGeom>
          <a:noFill/>
          <a:ln w="3810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Parallelogram 4"/>
          <p:cNvSpPr/>
          <p:nvPr/>
        </p:nvSpPr>
        <p:spPr>
          <a:xfrm flipV="1">
            <a:off x="3866600" y="3910147"/>
            <a:ext cx="5190313" cy="2860797"/>
          </a:xfrm>
          <a:custGeom>
            <a:avLst/>
            <a:gdLst>
              <a:gd name="connsiteX0" fmla="*/ 0 w 5582193"/>
              <a:gd name="connsiteY0" fmla="*/ 3139472 h 3139472"/>
              <a:gd name="connsiteX1" fmla="*/ 784868 w 5582193"/>
              <a:gd name="connsiteY1" fmla="*/ 0 h 3139472"/>
              <a:gd name="connsiteX2" fmla="*/ 5582193 w 5582193"/>
              <a:gd name="connsiteY2" fmla="*/ 0 h 3139472"/>
              <a:gd name="connsiteX3" fmla="*/ 4797325 w 5582193"/>
              <a:gd name="connsiteY3" fmla="*/ 3139472 h 3139472"/>
              <a:gd name="connsiteX4" fmla="*/ 0 w 5582193"/>
              <a:gd name="connsiteY4" fmla="*/ 3139472 h 3139472"/>
              <a:gd name="connsiteX0" fmla="*/ 0 w 5582193"/>
              <a:gd name="connsiteY0" fmla="*/ 3139472 h 3139472"/>
              <a:gd name="connsiteX1" fmla="*/ 784868 w 5582193"/>
              <a:gd name="connsiteY1" fmla="*/ 0 h 3139472"/>
              <a:gd name="connsiteX2" fmla="*/ 5582193 w 5582193"/>
              <a:gd name="connsiteY2" fmla="*/ 0 h 3139472"/>
              <a:gd name="connsiteX3" fmla="*/ 5180502 w 5582193"/>
              <a:gd name="connsiteY3" fmla="*/ 3139472 h 3139472"/>
              <a:gd name="connsiteX4" fmla="*/ 0 w 5582193"/>
              <a:gd name="connsiteY4" fmla="*/ 3139472 h 3139472"/>
              <a:gd name="connsiteX0" fmla="*/ 0 w 5277393"/>
              <a:gd name="connsiteY0" fmla="*/ 3139472 h 3139472"/>
              <a:gd name="connsiteX1" fmla="*/ 480068 w 5277393"/>
              <a:gd name="connsiteY1" fmla="*/ 0 h 3139472"/>
              <a:gd name="connsiteX2" fmla="*/ 5277393 w 5277393"/>
              <a:gd name="connsiteY2" fmla="*/ 0 h 3139472"/>
              <a:gd name="connsiteX3" fmla="*/ 4875702 w 5277393"/>
              <a:gd name="connsiteY3" fmla="*/ 3139472 h 3139472"/>
              <a:gd name="connsiteX4" fmla="*/ 0 w 5277393"/>
              <a:gd name="connsiteY4" fmla="*/ 3139472 h 31394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93" h="3139472">
                <a:moveTo>
                  <a:pt x="0" y="3139472"/>
                </a:moveTo>
                <a:lnTo>
                  <a:pt x="480068" y="0"/>
                </a:lnTo>
                <a:lnTo>
                  <a:pt x="5277393" y="0"/>
                </a:lnTo>
                <a:lnTo>
                  <a:pt x="4875702" y="3139472"/>
                </a:lnTo>
                <a:lnTo>
                  <a:pt x="0" y="3139472"/>
                </a:lnTo>
                <a:close/>
              </a:path>
            </a:pathLst>
          </a:custGeom>
          <a:noFill/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196043" y="367067"/>
            <a:ext cx="1724294" cy="65053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1. Consequences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782384" y="1268404"/>
            <a:ext cx="1724294" cy="65053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2. Decisions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351314" y="2178449"/>
            <a:ext cx="1724294" cy="65053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3. Interpretations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1946364" y="3088495"/>
            <a:ext cx="1724294" cy="65053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4. Assessment Records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541416" y="4007248"/>
            <a:ext cx="1724294" cy="65053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5. Assessment Performance</a:t>
            </a:r>
            <a:endParaRPr lang="en-US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101633" y="4943420"/>
            <a:ext cx="1724294" cy="65053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6. Design</a:t>
            </a:r>
          </a:p>
        </p:txBody>
      </p:sp>
      <p:sp>
        <p:nvSpPr>
          <p:cNvPr id="13" name="Rounded Rectangle 12"/>
          <p:cNvSpPr/>
          <p:nvPr/>
        </p:nvSpPr>
        <p:spPr>
          <a:xfrm>
            <a:off x="661850" y="5862174"/>
            <a:ext cx="1724294" cy="650530"/>
          </a:xfrm>
          <a:prstGeom prst="roundRect">
            <a:avLst/>
          </a:prstGeom>
          <a:noFill/>
          <a:ln w="19050">
            <a:solidFill>
              <a:schemeClr val="accent5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accent5">
                    <a:lumMod val="50000"/>
                  </a:schemeClr>
                </a:solidFill>
              </a:rPr>
              <a:t>7. Plan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75866" y="278675"/>
            <a:ext cx="1741714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C00000"/>
                </a:solidFill>
              </a:rPr>
              <a:t>drawn from 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Bachman and Palmer Assessment Use Argument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2250" y="209006"/>
            <a:ext cx="1349829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chemeClr val="accent5">
                    <a:lumMod val="50000"/>
                  </a:schemeClr>
                </a:solidFill>
              </a:rPr>
              <a:t>Kenyon’s Integrated Validation Argument Framework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84916" y="6470468"/>
            <a:ext cx="418011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</a:rPr>
              <a:t>drawn from </a:t>
            </a: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Mislevy et al:  Evidence Centered Design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cxnSp>
        <p:nvCxnSpPr>
          <p:cNvPr id="23" name="Straight Arrow Connector 22"/>
          <p:cNvCxnSpPr>
            <a:stCxn id="8" idx="0"/>
            <a:endCxn id="7" idx="2"/>
          </p:cNvCxnSpPr>
          <p:nvPr/>
        </p:nvCxnSpPr>
        <p:spPr>
          <a:xfrm flipV="1">
            <a:off x="3644531" y="1017597"/>
            <a:ext cx="413659" cy="2508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V="1">
            <a:off x="3257001" y="1918942"/>
            <a:ext cx="413659" cy="2508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2825927" y="2828988"/>
            <a:ext cx="413659" cy="2508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V="1">
            <a:off x="2386145" y="3739034"/>
            <a:ext cx="413659" cy="2508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V="1">
            <a:off x="1946359" y="4683914"/>
            <a:ext cx="413659" cy="2508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flipV="1">
            <a:off x="1532709" y="5593960"/>
            <a:ext cx="413659" cy="250807"/>
          </a:xfrm>
          <a:prstGeom prst="straightConnector1">
            <a:avLst/>
          </a:prstGeom>
          <a:ln w="38100">
            <a:solidFill>
              <a:schemeClr val="accent5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351311" y="5826038"/>
            <a:ext cx="199426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State Anticipated Decisions/Consequences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077101" y="5826038"/>
            <a:ext cx="148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II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Domain Analysis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6657712" y="5821676"/>
            <a:ext cx="14804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III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Domain Modeling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032062" y="5168543"/>
            <a:ext cx="131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IA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Student Model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233846" y="5164181"/>
            <a:ext cx="134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IB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Evidence Model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487871" y="5146772"/>
            <a:ext cx="1062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IC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Task Model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63241" y="5142410"/>
            <a:ext cx="140642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ID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Assembly Model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3" name="Left Brace 42"/>
          <p:cNvSpPr/>
          <p:nvPr/>
        </p:nvSpPr>
        <p:spPr>
          <a:xfrm rot="5400000">
            <a:off x="6344197" y="2904310"/>
            <a:ext cx="226422" cy="4606838"/>
          </a:xfrm>
          <a:custGeom>
            <a:avLst/>
            <a:gdLst>
              <a:gd name="connsiteX0" fmla="*/ 226422 w 226422"/>
              <a:gd name="connsiteY0" fmla="*/ 4606838 h 4606838"/>
              <a:gd name="connsiteX1" fmla="*/ 113211 w 226422"/>
              <a:gd name="connsiteY1" fmla="*/ 4587970 h 4606838"/>
              <a:gd name="connsiteX2" fmla="*/ 113211 w 226422"/>
              <a:gd name="connsiteY2" fmla="*/ 2322287 h 4606838"/>
              <a:gd name="connsiteX3" fmla="*/ 0 w 226422"/>
              <a:gd name="connsiteY3" fmla="*/ 2303419 h 4606838"/>
              <a:gd name="connsiteX4" fmla="*/ 113211 w 226422"/>
              <a:gd name="connsiteY4" fmla="*/ 2284551 h 4606838"/>
              <a:gd name="connsiteX5" fmla="*/ 113211 w 226422"/>
              <a:gd name="connsiteY5" fmla="*/ 18868 h 4606838"/>
              <a:gd name="connsiteX6" fmla="*/ 226422 w 226422"/>
              <a:gd name="connsiteY6" fmla="*/ 0 h 4606838"/>
              <a:gd name="connsiteX7" fmla="*/ 226422 w 226422"/>
              <a:gd name="connsiteY7" fmla="*/ 4606838 h 4606838"/>
              <a:gd name="connsiteX0" fmla="*/ 226422 w 226422"/>
              <a:gd name="connsiteY0" fmla="*/ 4606838 h 4606838"/>
              <a:gd name="connsiteX1" fmla="*/ 113211 w 226422"/>
              <a:gd name="connsiteY1" fmla="*/ 4587970 h 4606838"/>
              <a:gd name="connsiteX2" fmla="*/ 113211 w 226422"/>
              <a:gd name="connsiteY2" fmla="*/ 2322287 h 4606838"/>
              <a:gd name="connsiteX3" fmla="*/ 0 w 226422"/>
              <a:gd name="connsiteY3" fmla="*/ 2303419 h 4606838"/>
              <a:gd name="connsiteX4" fmla="*/ 113211 w 226422"/>
              <a:gd name="connsiteY4" fmla="*/ 2284551 h 4606838"/>
              <a:gd name="connsiteX5" fmla="*/ 113211 w 226422"/>
              <a:gd name="connsiteY5" fmla="*/ 18868 h 4606838"/>
              <a:gd name="connsiteX6" fmla="*/ 226422 w 226422"/>
              <a:gd name="connsiteY6" fmla="*/ 0 h 4606838"/>
              <a:gd name="connsiteX0" fmla="*/ 226422 w 226422"/>
              <a:gd name="connsiteY0" fmla="*/ 4606838 h 4606838"/>
              <a:gd name="connsiteX1" fmla="*/ 113211 w 226422"/>
              <a:gd name="connsiteY1" fmla="*/ 4587970 h 4606838"/>
              <a:gd name="connsiteX2" fmla="*/ 113211 w 226422"/>
              <a:gd name="connsiteY2" fmla="*/ 2322287 h 4606838"/>
              <a:gd name="connsiteX3" fmla="*/ 0 w 226422"/>
              <a:gd name="connsiteY3" fmla="*/ 2303419 h 4606838"/>
              <a:gd name="connsiteX4" fmla="*/ 113211 w 226422"/>
              <a:gd name="connsiteY4" fmla="*/ 2284551 h 4606838"/>
              <a:gd name="connsiteX5" fmla="*/ 113211 w 226422"/>
              <a:gd name="connsiteY5" fmla="*/ 18868 h 4606838"/>
              <a:gd name="connsiteX6" fmla="*/ 226422 w 226422"/>
              <a:gd name="connsiteY6" fmla="*/ 0 h 4606838"/>
              <a:gd name="connsiteX7" fmla="*/ 226422 w 226422"/>
              <a:gd name="connsiteY7" fmla="*/ 4606838 h 4606838"/>
              <a:gd name="connsiteX0" fmla="*/ 226422 w 226422"/>
              <a:gd name="connsiteY0" fmla="*/ 4606838 h 4606838"/>
              <a:gd name="connsiteX1" fmla="*/ 113211 w 226422"/>
              <a:gd name="connsiteY1" fmla="*/ 4587970 h 4606838"/>
              <a:gd name="connsiteX2" fmla="*/ 113211 w 226422"/>
              <a:gd name="connsiteY2" fmla="*/ 2322287 h 4606838"/>
              <a:gd name="connsiteX3" fmla="*/ 29785 w 226422"/>
              <a:gd name="connsiteY3" fmla="*/ 2303419 h 4606838"/>
              <a:gd name="connsiteX4" fmla="*/ 113211 w 226422"/>
              <a:gd name="connsiteY4" fmla="*/ 2284551 h 4606838"/>
              <a:gd name="connsiteX5" fmla="*/ 113211 w 226422"/>
              <a:gd name="connsiteY5" fmla="*/ 18868 h 4606838"/>
              <a:gd name="connsiteX6" fmla="*/ 226422 w 226422"/>
              <a:gd name="connsiteY6" fmla="*/ 0 h 4606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6422" h="4606838" stroke="0" extrusionOk="0">
                <a:moveTo>
                  <a:pt x="226422" y="4606838"/>
                </a:moveTo>
                <a:cubicBezTo>
                  <a:pt x="163897" y="4606838"/>
                  <a:pt x="113211" y="4598391"/>
                  <a:pt x="113211" y="4587970"/>
                </a:cubicBezTo>
                <a:lnTo>
                  <a:pt x="113211" y="2322287"/>
                </a:lnTo>
                <a:cubicBezTo>
                  <a:pt x="113211" y="2311866"/>
                  <a:pt x="62525" y="2303419"/>
                  <a:pt x="0" y="2303419"/>
                </a:cubicBezTo>
                <a:cubicBezTo>
                  <a:pt x="62525" y="2303419"/>
                  <a:pt x="113211" y="2294972"/>
                  <a:pt x="113211" y="2284551"/>
                </a:cubicBezTo>
                <a:lnTo>
                  <a:pt x="113211" y="18868"/>
                </a:lnTo>
                <a:cubicBezTo>
                  <a:pt x="113211" y="8447"/>
                  <a:pt x="163897" y="0"/>
                  <a:pt x="226422" y="0"/>
                </a:cubicBezTo>
                <a:lnTo>
                  <a:pt x="226422" y="4606838"/>
                </a:lnTo>
                <a:close/>
              </a:path>
              <a:path w="226422" h="4606838" fill="none">
                <a:moveTo>
                  <a:pt x="226422" y="4606838"/>
                </a:moveTo>
                <a:cubicBezTo>
                  <a:pt x="163897" y="4606838"/>
                  <a:pt x="113211" y="4598391"/>
                  <a:pt x="113211" y="4587970"/>
                </a:cubicBezTo>
                <a:lnTo>
                  <a:pt x="113211" y="2322287"/>
                </a:lnTo>
                <a:cubicBezTo>
                  <a:pt x="113211" y="2311866"/>
                  <a:pt x="92310" y="2303419"/>
                  <a:pt x="29785" y="2303419"/>
                </a:cubicBezTo>
                <a:cubicBezTo>
                  <a:pt x="92310" y="2303419"/>
                  <a:pt x="113211" y="2294972"/>
                  <a:pt x="113211" y="2284551"/>
                </a:cubicBezTo>
                <a:lnTo>
                  <a:pt x="113211" y="18868"/>
                </a:lnTo>
                <a:cubicBezTo>
                  <a:pt x="113211" y="8447"/>
                  <a:pt x="163897" y="0"/>
                  <a:pt x="226422" y="0"/>
                </a:cubicBezTo>
              </a:path>
            </a:pathLst>
          </a:custGeom>
          <a:ln w="1905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4" name="Left Brace 43"/>
          <p:cNvSpPr/>
          <p:nvPr/>
        </p:nvSpPr>
        <p:spPr>
          <a:xfrm>
            <a:off x="1306286" y="522507"/>
            <a:ext cx="226422" cy="3727276"/>
          </a:xfrm>
          <a:prstGeom prst="leftBrac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5" name="Left Brace 44"/>
          <p:cNvSpPr/>
          <p:nvPr/>
        </p:nvSpPr>
        <p:spPr>
          <a:xfrm>
            <a:off x="457199" y="3087182"/>
            <a:ext cx="226422" cy="2373092"/>
          </a:xfrm>
          <a:prstGeom prst="leftBrace">
            <a:avLst/>
          </a:prstGeom>
          <a:ln w="127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914400" y="2098765"/>
            <a:ext cx="430887" cy="574766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rgbClr val="FFAB81"/>
                </a:solidFill>
              </a:rPr>
              <a:t>using</a:t>
            </a:r>
            <a:endParaRPr lang="en-US" sz="1600" b="1" cap="small" dirty="0">
              <a:solidFill>
                <a:srgbClr val="FFAB81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9187" y="3796943"/>
            <a:ext cx="430887" cy="9143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rgbClr val="FFAB81"/>
                </a:solidFill>
              </a:rPr>
              <a:t>training</a:t>
            </a:r>
            <a:endParaRPr lang="en-US" sz="1600" b="1" cap="small" dirty="0">
              <a:solidFill>
                <a:srgbClr val="FFAB81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69965" y="5752018"/>
            <a:ext cx="430887" cy="9143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rgbClr val="FFAB81"/>
                </a:solidFill>
              </a:rPr>
              <a:t>planning</a:t>
            </a:r>
            <a:endParaRPr lang="en-US" sz="1600" b="1" cap="small" dirty="0">
              <a:solidFill>
                <a:srgbClr val="FFAB81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714101" y="4846326"/>
            <a:ext cx="430887" cy="914394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rgbClr val="FFAB81"/>
                </a:solidFill>
              </a:rPr>
              <a:t>designing</a:t>
            </a:r>
            <a:endParaRPr lang="en-US" sz="1600" b="1" cap="small" dirty="0">
              <a:solidFill>
                <a:srgbClr val="FFAB81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45032" y="3396350"/>
            <a:ext cx="430887" cy="1480450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algn="ctr"/>
            <a:r>
              <a:rPr lang="en-US" sz="1600" b="1" cap="small" dirty="0" smtClean="0">
                <a:solidFill>
                  <a:srgbClr val="FFAB81"/>
                </a:solidFill>
              </a:rPr>
              <a:t>operationalizing</a:t>
            </a:r>
            <a:endParaRPr lang="en-US" sz="1600" b="1" cap="small" dirty="0">
              <a:solidFill>
                <a:srgbClr val="FFAB81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888362" y="2231563"/>
            <a:ext cx="131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Meaningful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4794060" y="2231563"/>
            <a:ext cx="134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Impartial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43452" y="2231563"/>
            <a:ext cx="1197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C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Generalizable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910215" y="2231563"/>
            <a:ext cx="762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D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Model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50303" y="2231563"/>
            <a:ext cx="8795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E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Sufficient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4484904" y="1312811"/>
            <a:ext cx="13933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Values Sensitive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738944" y="1312811"/>
            <a:ext cx="13411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B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Impartial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4841951" y="407117"/>
            <a:ext cx="131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Beneficial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544373" y="3150317"/>
            <a:ext cx="13149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A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Consistent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3927564" y="4071260"/>
            <a:ext cx="23426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Assessment Implementation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6226643" y="4066898"/>
            <a:ext cx="17765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II</a:t>
            </a:r>
          </a:p>
          <a:p>
            <a:pPr algn="ctr"/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Assessment Delivery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5059675" y="4711345"/>
            <a:ext cx="2786748" cy="4090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200"/>
              </a:lnSpc>
            </a:pPr>
            <a:r>
              <a:rPr lang="en-US" sz="1400" u="sng" dirty="0" smtClean="0">
                <a:solidFill>
                  <a:schemeClr val="accent5">
                    <a:lumMod val="50000"/>
                  </a:schemeClr>
                </a:solidFill>
                <a:latin typeface="David" panose="020E0502060401010101" pitchFamily="34" charset="-79"/>
                <a:cs typeface="David" panose="020E0502060401010101" pitchFamily="34" charset="-79"/>
              </a:rPr>
              <a:t>I</a:t>
            </a:r>
          </a:p>
          <a:p>
            <a:pPr algn="ctr">
              <a:lnSpc>
                <a:spcPts val="1200"/>
              </a:lnSpc>
            </a:pPr>
            <a:r>
              <a:rPr lang="en-US" sz="1400" dirty="0" smtClean="0">
                <a:solidFill>
                  <a:schemeClr val="accent5">
                    <a:lumMod val="50000"/>
                  </a:schemeClr>
                </a:solidFill>
              </a:rPr>
              <a:t>Conceptual Assessment Framework</a:t>
            </a:r>
            <a:endParaRPr lang="en-US" sz="1400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890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dirty="0" err="1"/>
              <a:t>Embretson’s</a:t>
            </a:r>
            <a:r>
              <a:rPr lang="en-US" altLang="en-US" sz="3600" dirty="0"/>
              <a:t> </a:t>
            </a:r>
            <a:r>
              <a:rPr lang="en-US" altLang="en-US" sz="3600" dirty="0"/>
              <a:t>Universal Validity System</a:t>
            </a:r>
          </a:p>
        </p:txBody>
      </p:sp>
      <p:sp>
        <p:nvSpPr>
          <p:cNvPr id="73731" name="Oval 3"/>
          <p:cNvSpPr>
            <a:spLocks noChangeArrowheads="1"/>
          </p:cNvSpPr>
          <p:nvPr/>
        </p:nvSpPr>
        <p:spPr bwMode="auto">
          <a:xfrm>
            <a:off x="2438400" y="2264235"/>
            <a:ext cx="12192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>
                <a:latin typeface="Times New Roman" panose="02020603050405020304" pitchFamily="18" charset="0"/>
              </a:rPr>
              <a:t>Item</a:t>
            </a:r>
          </a:p>
          <a:p>
            <a:pPr algn="ctr"/>
            <a:r>
              <a:rPr lang="en-US" altLang="en-US">
                <a:latin typeface="Times New Roman" panose="02020603050405020304" pitchFamily="18" charset="0"/>
              </a:rPr>
              <a:t>Design</a:t>
            </a:r>
          </a:p>
          <a:p>
            <a:pPr algn="ctr"/>
            <a:r>
              <a:rPr lang="en-US" altLang="en-US">
                <a:latin typeface="Times New Roman" panose="02020603050405020304" pitchFamily="18" charset="0"/>
              </a:rPr>
              <a:t>Principles</a:t>
            </a:r>
          </a:p>
        </p:txBody>
      </p:sp>
      <p:sp>
        <p:nvSpPr>
          <p:cNvPr id="73732" name="Oval 4"/>
          <p:cNvSpPr>
            <a:spLocks noChangeArrowheads="1"/>
          </p:cNvSpPr>
          <p:nvPr/>
        </p:nvSpPr>
        <p:spPr bwMode="auto">
          <a:xfrm>
            <a:off x="2514600" y="4778835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Domain </a:t>
            </a:r>
          </a:p>
          <a:p>
            <a:pPr algn="ctr"/>
            <a:r>
              <a:rPr lang="en-US" altLang="en-US"/>
              <a:t>Structure</a:t>
            </a:r>
          </a:p>
        </p:txBody>
      </p:sp>
      <p:sp>
        <p:nvSpPr>
          <p:cNvPr id="73733" name="Oval 5"/>
          <p:cNvSpPr>
            <a:spLocks noChangeArrowheads="1"/>
          </p:cNvSpPr>
          <p:nvPr/>
        </p:nvSpPr>
        <p:spPr bwMode="auto">
          <a:xfrm>
            <a:off x="4876800" y="3483435"/>
            <a:ext cx="1066800" cy="1066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1600" dirty="0"/>
              <a:t>Psycho-</a:t>
            </a:r>
          </a:p>
          <a:p>
            <a:pPr algn="ctr"/>
            <a:r>
              <a:rPr lang="en-US" altLang="en-US" sz="1600" dirty="0"/>
              <a:t>metric</a:t>
            </a:r>
          </a:p>
          <a:p>
            <a:pPr algn="ctr"/>
            <a:r>
              <a:rPr lang="en-US" altLang="en-US" sz="1600" dirty="0"/>
              <a:t>Properties</a:t>
            </a:r>
          </a:p>
        </p:txBody>
      </p:sp>
      <p:sp>
        <p:nvSpPr>
          <p:cNvPr id="73734" name="Rectangle 6"/>
          <p:cNvSpPr>
            <a:spLocks noChangeArrowheads="1"/>
          </p:cNvSpPr>
          <p:nvPr/>
        </p:nvSpPr>
        <p:spPr bwMode="auto">
          <a:xfrm>
            <a:off x="6400800" y="355963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Utility</a:t>
            </a:r>
          </a:p>
        </p:txBody>
      </p:sp>
      <p:sp>
        <p:nvSpPr>
          <p:cNvPr id="73735" name="Rectangle 7"/>
          <p:cNvSpPr>
            <a:spLocks noChangeArrowheads="1"/>
          </p:cNvSpPr>
          <p:nvPr/>
        </p:nvSpPr>
        <p:spPr bwMode="auto">
          <a:xfrm>
            <a:off x="6019800" y="226423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Other </a:t>
            </a:r>
          </a:p>
          <a:p>
            <a:pPr algn="ctr"/>
            <a:r>
              <a:rPr lang="en-US" altLang="en-US"/>
              <a:t>Measures</a:t>
            </a:r>
          </a:p>
        </p:txBody>
      </p:sp>
      <p:sp>
        <p:nvSpPr>
          <p:cNvPr id="73736" name="Rectangle 8"/>
          <p:cNvSpPr>
            <a:spLocks noChangeArrowheads="1"/>
          </p:cNvSpPr>
          <p:nvPr/>
        </p:nvSpPr>
        <p:spPr bwMode="auto">
          <a:xfrm>
            <a:off x="7239000" y="4778835"/>
            <a:ext cx="9144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Impact</a:t>
            </a:r>
          </a:p>
        </p:txBody>
      </p:sp>
      <p:sp>
        <p:nvSpPr>
          <p:cNvPr id="73737" name="Oval 9"/>
          <p:cNvSpPr>
            <a:spLocks noChangeArrowheads="1"/>
          </p:cNvSpPr>
          <p:nvPr/>
        </p:nvSpPr>
        <p:spPr bwMode="auto">
          <a:xfrm>
            <a:off x="3124200" y="3483435"/>
            <a:ext cx="11430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Test</a:t>
            </a:r>
          </a:p>
          <a:p>
            <a:pPr algn="ctr"/>
            <a:r>
              <a:rPr lang="en-US" altLang="en-US"/>
              <a:t>Specs</a:t>
            </a:r>
          </a:p>
        </p:txBody>
      </p:sp>
      <p:sp>
        <p:nvSpPr>
          <p:cNvPr id="73738" name="Rectangle 10"/>
          <p:cNvSpPr>
            <a:spLocks noChangeArrowheads="1"/>
          </p:cNvSpPr>
          <p:nvPr/>
        </p:nvSpPr>
        <p:spPr bwMode="auto">
          <a:xfrm>
            <a:off x="914400" y="4778835"/>
            <a:ext cx="990600" cy="914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Logic/</a:t>
            </a:r>
          </a:p>
          <a:p>
            <a:pPr algn="ctr"/>
            <a:r>
              <a:rPr lang="en-US" altLang="en-US"/>
              <a:t>Theory</a:t>
            </a:r>
          </a:p>
        </p:txBody>
      </p:sp>
      <p:sp>
        <p:nvSpPr>
          <p:cNvPr id="73739" name="Rectangle 11"/>
          <p:cNvSpPr>
            <a:spLocks noChangeArrowheads="1"/>
          </p:cNvSpPr>
          <p:nvPr/>
        </p:nvSpPr>
        <p:spPr bwMode="auto">
          <a:xfrm>
            <a:off x="914400" y="3483435"/>
            <a:ext cx="990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Latent </a:t>
            </a:r>
          </a:p>
          <a:p>
            <a:pPr algn="ctr"/>
            <a:r>
              <a:rPr lang="en-US" altLang="en-US"/>
              <a:t>Process</a:t>
            </a:r>
          </a:p>
          <a:p>
            <a:pPr algn="ctr"/>
            <a:r>
              <a:rPr lang="en-US" altLang="en-US"/>
              <a:t>Studies</a:t>
            </a:r>
          </a:p>
        </p:txBody>
      </p:sp>
      <p:sp>
        <p:nvSpPr>
          <p:cNvPr id="73740" name="Rectangle 12"/>
          <p:cNvSpPr>
            <a:spLocks noChangeArrowheads="1"/>
          </p:cNvSpPr>
          <p:nvPr/>
        </p:nvSpPr>
        <p:spPr bwMode="auto">
          <a:xfrm>
            <a:off x="914400" y="2264235"/>
            <a:ext cx="990600" cy="990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Testing</a:t>
            </a:r>
          </a:p>
          <a:p>
            <a:pPr algn="ctr"/>
            <a:r>
              <a:rPr lang="en-US" altLang="en-US"/>
              <a:t>Conditions</a:t>
            </a:r>
          </a:p>
        </p:txBody>
      </p:sp>
      <p:sp>
        <p:nvSpPr>
          <p:cNvPr id="73741" name="Oval 13"/>
          <p:cNvSpPr>
            <a:spLocks noChangeArrowheads="1"/>
          </p:cNvSpPr>
          <p:nvPr/>
        </p:nvSpPr>
        <p:spPr bwMode="auto">
          <a:xfrm>
            <a:off x="4038600" y="2111835"/>
            <a:ext cx="1219200" cy="1143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/>
              <a:t>Scoring </a:t>
            </a:r>
          </a:p>
          <a:p>
            <a:pPr algn="ctr"/>
            <a:r>
              <a:rPr lang="en-US" altLang="en-US"/>
              <a:t>Models</a:t>
            </a:r>
          </a:p>
        </p:txBody>
      </p:sp>
      <p:sp>
        <p:nvSpPr>
          <p:cNvPr id="73742" name="Line 14"/>
          <p:cNvSpPr>
            <a:spLocks noChangeShapeType="1"/>
          </p:cNvSpPr>
          <p:nvPr/>
        </p:nvSpPr>
        <p:spPr bwMode="auto">
          <a:xfrm>
            <a:off x="1905000" y="272143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3" name="Line 15"/>
          <p:cNvSpPr>
            <a:spLocks noChangeShapeType="1"/>
          </p:cNvSpPr>
          <p:nvPr/>
        </p:nvSpPr>
        <p:spPr bwMode="auto">
          <a:xfrm flipV="1">
            <a:off x="1905000" y="3102435"/>
            <a:ext cx="609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4" name="Line 16"/>
          <p:cNvSpPr>
            <a:spLocks noChangeShapeType="1"/>
          </p:cNvSpPr>
          <p:nvPr/>
        </p:nvSpPr>
        <p:spPr bwMode="auto">
          <a:xfrm flipV="1">
            <a:off x="1905000" y="3254835"/>
            <a:ext cx="8382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5" name="Line 17"/>
          <p:cNvSpPr>
            <a:spLocks noChangeShapeType="1"/>
          </p:cNvSpPr>
          <p:nvPr/>
        </p:nvSpPr>
        <p:spPr bwMode="auto">
          <a:xfrm>
            <a:off x="1905000" y="4016835"/>
            <a:ext cx="1219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6" name="Line 18"/>
          <p:cNvSpPr>
            <a:spLocks noChangeShapeType="1"/>
          </p:cNvSpPr>
          <p:nvPr/>
        </p:nvSpPr>
        <p:spPr bwMode="auto">
          <a:xfrm>
            <a:off x="1905000" y="2721435"/>
            <a:ext cx="12954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7" name="Line 19"/>
          <p:cNvSpPr>
            <a:spLocks noChangeShapeType="1"/>
          </p:cNvSpPr>
          <p:nvPr/>
        </p:nvSpPr>
        <p:spPr bwMode="auto">
          <a:xfrm>
            <a:off x="1905000" y="523603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8" name="Line 20"/>
          <p:cNvSpPr>
            <a:spLocks noChangeShapeType="1"/>
          </p:cNvSpPr>
          <p:nvPr/>
        </p:nvSpPr>
        <p:spPr bwMode="auto">
          <a:xfrm flipV="1">
            <a:off x="3276600" y="4550235"/>
            <a:ext cx="2286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49" name="Line 21"/>
          <p:cNvSpPr>
            <a:spLocks noChangeShapeType="1"/>
          </p:cNvSpPr>
          <p:nvPr/>
        </p:nvSpPr>
        <p:spPr bwMode="auto">
          <a:xfrm>
            <a:off x="3429000" y="3178635"/>
            <a:ext cx="1524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0" name="Line 22"/>
          <p:cNvSpPr>
            <a:spLocks noChangeShapeType="1"/>
          </p:cNvSpPr>
          <p:nvPr/>
        </p:nvSpPr>
        <p:spPr bwMode="auto">
          <a:xfrm>
            <a:off x="4267200" y="4016835"/>
            <a:ext cx="609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1" name="Line 23"/>
          <p:cNvSpPr>
            <a:spLocks noChangeShapeType="1"/>
          </p:cNvSpPr>
          <p:nvPr/>
        </p:nvSpPr>
        <p:spPr bwMode="auto">
          <a:xfrm>
            <a:off x="5943600" y="4016835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2" name="Line 24"/>
          <p:cNvSpPr>
            <a:spLocks noChangeShapeType="1"/>
          </p:cNvSpPr>
          <p:nvPr/>
        </p:nvSpPr>
        <p:spPr bwMode="auto">
          <a:xfrm>
            <a:off x="7315200" y="4016835"/>
            <a:ext cx="1143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3" name="Line 25"/>
          <p:cNvSpPr>
            <a:spLocks noChangeShapeType="1"/>
          </p:cNvSpPr>
          <p:nvPr/>
        </p:nvSpPr>
        <p:spPr bwMode="auto">
          <a:xfrm flipV="1">
            <a:off x="5562600" y="2721435"/>
            <a:ext cx="4572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4" name="Line 26"/>
          <p:cNvSpPr>
            <a:spLocks noChangeShapeType="1"/>
          </p:cNvSpPr>
          <p:nvPr/>
        </p:nvSpPr>
        <p:spPr bwMode="auto">
          <a:xfrm>
            <a:off x="6934200" y="4474035"/>
            <a:ext cx="304800" cy="68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755" name="AutoShape 27"/>
          <p:cNvCxnSpPr>
            <a:cxnSpLocks noChangeShapeType="1"/>
            <a:stCxn id="73736" idx="3"/>
          </p:cNvCxnSpPr>
          <p:nvPr/>
        </p:nvCxnSpPr>
        <p:spPr bwMode="auto">
          <a:xfrm flipV="1">
            <a:off x="8153400" y="2645235"/>
            <a:ext cx="304800" cy="25908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56" name="Line 28"/>
          <p:cNvSpPr>
            <a:spLocks noChangeShapeType="1"/>
          </p:cNvSpPr>
          <p:nvPr/>
        </p:nvSpPr>
        <p:spPr bwMode="auto">
          <a:xfrm>
            <a:off x="8153400" y="2721435"/>
            <a:ext cx="22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57" name="Line 29"/>
          <p:cNvSpPr>
            <a:spLocks noChangeShapeType="1"/>
          </p:cNvSpPr>
          <p:nvPr/>
        </p:nvSpPr>
        <p:spPr bwMode="auto">
          <a:xfrm>
            <a:off x="533400" y="1959435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73758" name="AutoShape 30"/>
          <p:cNvCxnSpPr>
            <a:cxnSpLocks noChangeShapeType="1"/>
            <a:endCxn id="73740" idx="1"/>
          </p:cNvCxnSpPr>
          <p:nvPr/>
        </p:nvCxnSpPr>
        <p:spPr bwMode="auto">
          <a:xfrm rot="16200000" flipH="1">
            <a:off x="247650" y="2092785"/>
            <a:ext cx="952500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59" name="AutoShape 31"/>
          <p:cNvCxnSpPr>
            <a:cxnSpLocks noChangeShapeType="1"/>
            <a:endCxn id="73739" idx="1"/>
          </p:cNvCxnSpPr>
          <p:nvPr/>
        </p:nvCxnSpPr>
        <p:spPr bwMode="auto">
          <a:xfrm rot="16200000" flipH="1">
            <a:off x="95250" y="3159585"/>
            <a:ext cx="1257300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3760" name="AutoShape 32"/>
          <p:cNvCxnSpPr>
            <a:cxnSpLocks noChangeShapeType="1"/>
            <a:endCxn id="73738" idx="1"/>
          </p:cNvCxnSpPr>
          <p:nvPr/>
        </p:nvCxnSpPr>
        <p:spPr bwMode="auto">
          <a:xfrm rot="16200000" flipH="1">
            <a:off x="76200" y="4397835"/>
            <a:ext cx="1295400" cy="381000"/>
          </a:xfrm>
          <a:prstGeom prst="bentConnector2">
            <a:avLst/>
          </a:prstGeom>
          <a:noFill/>
          <a:ln w="9525">
            <a:solidFill>
              <a:schemeClr val="tx1"/>
            </a:solidFill>
            <a:prstDash val="dash"/>
            <a:miter lim="800000"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761" name="Line 33"/>
          <p:cNvSpPr>
            <a:spLocks noChangeShapeType="1"/>
          </p:cNvSpPr>
          <p:nvPr/>
        </p:nvSpPr>
        <p:spPr bwMode="auto">
          <a:xfrm flipV="1">
            <a:off x="8458200" y="1730835"/>
            <a:ext cx="0" cy="914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2" name="Line 34"/>
          <p:cNvSpPr>
            <a:spLocks noChangeShapeType="1"/>
          </p:cNvSpPr>
          <p:nvPr/>
        </p:nvSpPr>
        <p:spPr bwMode="auto">
          <a:xfrm flipH="1">
            <a:off x="533400" y="1730835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3" name="Line 35"/>
          <p:cNvSpPr>
            <a:spLocks noChangeShapeType="1"/>
          </p:cNvSpPr>
          <p:nvPr/>
        </p:nvSpPr>
        <p:spPr bwMode="auto">
          <a:xfrm>
            <a:off x="6934200" y="2721435"/>
            <a:ext cx="1447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4" name="Line 36"/>
          <p:cNvSpPr>
            <a:spLocks noChangeShapeType="1"/>
          </p:cNvSpPr>
          <p:nvPr/>
        </p:nvSpPr>
        <p:spPr bwMode="auto">
          <a:xfrm>
            <a:off x="914400" y="6302835"/>
            <a:ext cx="480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5" name="Line 37"/>
          <p:cNvSpPr>
            <a:spLocks noChangeShapeType="1"/>
          </p:cNvSpPr>
          <p:nvPr/>
        </p:nvSpPr>
        <p:spPr bwMode="auto">
          <a:xfrm>
            <a:off x="6019800" y="6302835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6" name="Text Box 38"/>
          <p:cNvSpPr txBox="1">
            <a:spLocks noChangeArrowheads="1"/>
          </p:cNvSpPr>
          <p:nvPr/>
        </p:nvSpPr>
        <p:spPr bwMode="auto">
          <a:xfrm>
            <a:off x="1584325" y="6339348"/>
            <a:ext cx="21097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Internal </a:t>
            </a:r>
            <a:r>
              <a:rPr lang="en-US" altLang="en-US">
                <a:sym typeface="Wingdings" panose="05000000000000000000" pitchFamily="2" charset="2"/>
              </a:rPr>
              <a:t>Meaning</a:t>
            </a:r>
            <a:endParaRPr lang="en-US" altLang="en-US"/>
          </a:p>
        </p:txBody>
      </p:sp>
      <p:sp>
        <p:nvSpPr>
          <p:cNvPr id="73767" name="Text Box 39"/>
          <p:cNvSpPr txBox="1">
            <a:spLocks noChangeArrowheads="1"/>
          </p:cNvSpPr>
          <p:nvPr/>
        </p:nvSpPr>
        <p:spPr bwMode="auto">
          <a:xfrm>
            <a:off x="6080125" y="6339348"/>
            <a:ext cx="24780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External</a:t>
            </a:r>
            <a:r>
              <a:rPr lang="en-US" altLang="en-US">
                <a:sym typeface="Wingdings" panose="05000000000000000000" pitchFamily="2" charset="2"/>
              </a:rPr>
              <a:t>Significance</a:t>
            </a:r>
            <a:endParaRPr lang="en-US" altLang="en-US"/>
          </a:p>
        </p:txBody>
      </p:sp>
      <p:sp>
        <p:nvSpPr>
          <p:cNvPr id="73768" name="Line 40"/>
          <p:cNvSpPr>
            <a:spLocks noChangeShapeType="1"/>
          </p:cNvSpPr>
          <p:nvPr/>
        </p:nvSpPr>
        <p:spPr bwMode="auto">
          <a:xfrm>
            <a:off x="4800600" y="3254835"/>
            <a:ext cx="381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69" name="Line 41"/>
          <p:cNvSpPr>
            <a:spLocks noChangeShapeType="1"/>
          </p:cNvSpPr>
          <p:nvPr/>
        </p:nvSpPr>
        <p:spPr bwMode="auto">
          <a:xfrm flipV="1">
            <a:off x="5334000" y="173083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0" name="Line 42"/>
          <p:cNvSpPr>
            <a:spLocks noChangeShapeType="1"/>
          </p:cNvSpPr>
          <p:nvPr/>
        </p:nvSpPr>
        <p:spPr bwMode="auto">
          <a:xfrm>
            <a:off x="2971800" y="1730835"/>
            <a:ext cx="0" cy="533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1" name="Line 43"/>
          <p:cNvSpPr>
            <a:spLocks noChangeShapeType="1"/>
          </p:cNvSpPr>
          <p:nvPr/>
        </p:nvSpPr>
        <p:spPr bwMode="auto">
          <a:xfrm>
            <a:off x="3810000" y="1730835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2" name="Line 44"/>
          <p:cNvSpPr>
            <a:spLocks noChangeShapeType="1"/>
          </p:cNvSpPr>
          <p:nvPr/>
        </p:nvSpPr>
        <p:spPr bwMode="auto">
          <a:xfrm>
            <a:off x="8458200" y="5236035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3" name="Line 45"/>
          <p:cNvSpPr>
            <a:spLocks noChangeShapeType="1"/>
          </p:cNvSpPr>
          <p:nvPr/>
        </p:nvSpPr>
        <p:spPr bwMode="auto">
          <a:xfrm flipH="1">
            <a:off x="3124200" y="6074235"/>
            <a:ext cx="53340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774" name="Line 46"/>
          <p:cNvSpPr>
            <a:spLocks noChangeShapeType="1"/>
          </p:cNvSpPr>
          <p:nvPr/>
        </p:nvSpPr>
        <p:spPr bwMode="auto">
          <a:xfrm flipV="1">
            <a:off x="3124200" y="5921835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49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Picture 49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6799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1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What is Validity?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07169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Merriam-Webster:  (the quality of being)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well-grounded</a:t>
            </a:r>
            <a:r>
              <a:rPr lang="en-US" dirty="0"/>
              <a:t> (OE) or </a:t>
            </a:r>
            <a:r>
              <a:rPr lang="en-US" sz="2400" dirty="0">
                <a:solidFill>
                  <a:srgbClr val="E600E6"/>
                </a:solidFill>
              </a:rPr>
              <a:t>justifiable</a:t>
            </a:r>
            <a:r>
              <a:rPr lang="en-US" dirty="0"/>
              <a:t> </a:t>
            </a:r>
            <a:r>
              <a:rPr lang="en-US" dirty="0" smtClean="0"/>
              <a:t>(AF</a:t>
            </a:r>
            <a:r>
              <a:rPr lang="en-US" dirty="0"/>
              <a:t>); at once </a:t>
            </a:r>
            <a:r>
              <a:rPr lang="en-US" sz="2400" dirty="0">
                <a:solidFill>
                  <a:srgbClr val="E600E6"/>
                </a:solidFill>
              </a:rPr>
              <a:t>relevant</a:t>
            </a:r>
            <a:r>
              <a:rPr lang="en-US" dirty="0"/>
              <a:t> (ML)  and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meaningful </a:t>
            </a:r>
            <a:r>
              <a:rPr lang="en-US" dirty="0"/>
              <a:t>(OE)</a:t>
            </a:r>
          </a:p>
          <a:p>
            <a:pPr marL="0" indent="0">
              <a:buNone/>
            </a:pPr>
            <a:r>
              <a:rPr lang="en-US" dirty="0" smtClean="0"/>
              <a:t>Cambridge: The state of being </a:t>
            </a:r>
            <a:r>
              <a:rPr lang="en-US" sz="2400" dirty="0">
                <a:solidFill>
                  <a:srgbClr val="E600E6"/>
                </a:solidFill>
              </a:rPr>
              <a:t>acceptable</a:t>
            </a:r>
            <a:r>
              <a:rPr lang="en-US" dirty="0" smtClean="0"/>
              <a:t> (AF) or </a:t>
            </a:r>
            <a:r>
              <a:rPr lang="en-US" sz="2400" dirty="0">
                <a:solidFill>
                  <a:srgbClr val="E600E6"/>
                </a:solidFill>
              </a:rPr>
              <a:t>reasonable</a:t>
            </a:r>
            <a:r>
              <a:rPr lang="en-US" dirty="0" smtClean="0"/>
              <a:t> (AF)</a:t>
            </a:r>
          </a:p>
          <a:p>
            <a:pPr marL="0" indent="0">
              <a:buNone/>
            </a:pPr>
            <a:r>
              <a:rPr lang="en-US" dirty="0" smtClean="0"/>
              <a:t>Oxford:  The quality of being </a:t>
            </a:r>
            <a:r>
              <a:rPr lang="en-US" sz="2400" dirty="0">
                <a:solidFill>
                  <a:srgbClr val="E600E6"/>
                </a:solidFill>
              </a:rPr>
              <a:t>logically</a:t>
            </a:r>
            <a:r>
              <a:rPr lang="en-US" dirty="0" smtClean="0"/>
              <a:t> (AF) or </a:t>
            </a:r>
            <a:r>
              <a:rPr lang="en-US" sz="2400" dirty="0">
                <a:solidFill>
                  <a:srgbClr val="E600E6"/>
                </a:solidFill>
              </a:rPr>
              <a:t>factually</a:t>
            </a:r>
            <a:r>
              <a:rPr lang="en-US" dirty="0" smtClean="0"/>
              <a:t> (L) 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sound</a:t>
            </a:r>
            <a:r>
              <a:rPr lang="en-US" dirty="0" smtClean="0"/>
              <a:t> (OE)</a:t>
            </a:r>
          </a:p>
        </p:txBody>
      </p:sp>
      <p:sp>
        <p:nvSpPr>
          <p:cNvPr id="4" name="Rectangle 3"/>
          <p:cNvSpPr/>
          <p:nvPr/>
        </p:nvSpPr>
        <p:spPr>
          <a:xfrm>
            <a:off x="628649" y="5032251"/>
            <a:ext cx="7895493" cy="144193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389185" y="5174203"/>
            <a:ext cx="685799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cap="small" dirty="0" smtClean="0"/>
              <a:t>etymology</a:t>
            </a:r>
          </a:p>
          <a:p>
            <a:r>
              <a:rPr lang="en-US" dirty="0" smtClean="0"/>
              <a:t>1540s</a:t>
            </a:r>
            <a:r>
              <a:rPr lang="en-US" dirty="0"/>
              <a:t>, from Middle French </a:t>
            </a:r>
            <a:r>
              <a:rPr lang="en-US" dirty="0" err="1"/>
              <a:t>validité</a:t>
            </a:r>
            <a:r>
              <a:rPr lang="en-US" dirty="0"/>
              <a:t> or directly from Late Latin </a:t>
            </a:r>
            <a:r>
              <a:rPr lang="en-US" dirty="0" err="1"/>
              <a:t>validitatem</a:t>
            </a:r>
            <a:r>
              <a:rPr lang="en-US" dirty="0"/>
              <a:t> (nominative </a:t>
            </a:r>
            <a:r>
              <a:rPr lang="en-US" dirty="0" err="1"/>
              <a:t>validitas</a:t>
            </a:r>
            <a:r>
              <a:rPr lang="en-US" dirty="0"/>
              <a:t>) "strength," from Latin </a:t>
            </a:r>
            <a:r>
              <a:rPr lang="en-US" dirty="0" err="1"/>
              <a:t>validus</a:t>
            </a:r>
            <a:r>
              <a:rPr lang="en-US" dirty="0"/>
              <a:t> </a:t>
            </a:r>
          </a:p>
        </p:txBody>
      </p:sp>
      <p:pic>
        <p:nvPicPr>
          <p:cNvPr id="8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258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2" name="Rectangle 22"/>
          <p:cNvSpPr>
            <a:spLocks noGrp="1" noChangeArrowheads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/>
              <a:t>Internal Categories of Evidence</a:t>
            </a:r>
          </a:p>
        </p:txBody>
      </p:sp>
      <p:graphicFrame>
        <p:nvGraphicFramePr>
          <p:cNvPr id="122908" name="Group 2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19340"/>
              </p:ext>
            </p:extLst>
          </p:nvPr>
        </p:nvGraphicFramePr>
        <p:xfrm>
          <a:off x="457200" y="1600200"/>
          <a:ext cx="8229600" cy="4525964"/>
        </p:xfrm>
        <a:graphic>
          <a:graphicData uri="http://schemas.openxmlformats.org/drawingml/2006/table">
            <a:tbl>
              <a:tblPr/>
              <a:tblGrid>
                <a:gridCol w="4114800"/>
                <a:gridCol w="4114800"/>
              </a:tblGrid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Logic/Theoretical Analysis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Theory of the subject matter content, specification of areas and their interrelationships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Latent Process Studies</a:t>
                      </a:r>
                      <a:endParaRPr kumimoji="0" lang="en-US" altLang="en-US" sz="2800" b="0" i="0" u="none" strike="noStrike" cap="none" normalizeH="0" baseline="3000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Studies on content interrelationships, prerequisite skills, impact of task features &amp; testing conditions on responses, etc.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03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Testing Conditions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Available test administration methods, scoring mechanisms (raters, machine scoring, computer algorithms), testing time, locations, etc. 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188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 Design Principles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Scientific evidence and knowledge about how features of items impact the KSAs applied by examinees-- Formats, item context, complexity and specific content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0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/>
              <a:t>Internal Categories of Evidence</a:t>
            </a:r>
          </a:p>
        </p:txBody>
      </p:sp>
      <p:graphicFrame>
        <p:nvGraphicFramePr>
          <p:cNvPr id="124952" name="Group 2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6418605"/>
              </p:ext>
            </p:extLst>
          </p:nvPr>
        </p:nvGraphicFramePr>
        <p:xfrm>
          <a:off x="487681" y="1592323"/>
          <a:ext cx="8194752" cy="4871279"/>
        </p:xfrm>
        <a:graphic>
          <a:graphicData uri="http://schemas.openxmlformats.org/drawingml/2006/table">
            <a:tbl>
              <a:tblPr/>
              <a:tblGrid>
                <a:gridCol w="4097376"/>
                <a:gridCol w="4097376"/>
              </a:tblGrid>
              <a:tr h="943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Domain Structure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Specification of content areas and levels, as well as relative importance and interrelationships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51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Test Specifications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Blueprints specifying domain structure representation, constraints on item features, specification of testing conditions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20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Psychometric Properties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Item interrelationships, DIF, reliability, relationship of item psychometric properties to content &amp; stimulus features, reliability</a:t>
                      </a:r>
                      <a:endParaRPr kumimoji="0" lang="en-US" alt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706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Scoring Models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Psychometric models and procedures to combine responses within and between items, weighting of items, item selection standards, relationship of scores to proficiency categories, etc. D</a:t>
                      </a: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</a:rPr>
                        <a:t>ecisions about dimensionality, guessing, elimination of poorly fitting items etc. impacts scores and their relationships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5028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/>
              <a:t>External Categories of Evidence</a:t>
            </a:r>
          </a:p>
        </p:txBody>
      </p:sp>
      <p:graphicFrame>
        <p:nvGraphicFramePr>
          <p:cNvPr id="114715" name="Group 2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36333619"/>
              </p:ext>
            </p:extLst>
          </p:nvPr>
        </p:nvGraphicFramePr>
        <p:xfrm>
          <a:off x="452846" y="1587138"/>
          <a:ext cx="8268788" cy="2438829"/>
        </p:xfrm>
        <a:graphic>
          <a:graphicData uri="http://schemas.openxmlformats.org/drawingml/2006/table">
            <a:tbl>
              <a:tblPr/>
              <a:tblGrid>
                <a:gridCol w="4134394"/>
                <a:gridCol w="4134394"/>
              </a:tblGrid>
              <a:tr h="81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Utility</a:t>
                      </a:r>
                      <a:endParaRPr kumimoji="0" lang="en-US" alt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Relationship of scores to external variables, criteria &amp; categories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18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Other Measures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Relationship of scores to other tests of knowledge, skills and abilities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1347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Impact</a:t>
                      </a:r>
                      <a:endParaRPr kumimoji="0" lang="en-US" alt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Consequences of test use, adverse impact, proficiency levels &amp; </a:t>
                      </a:r>
                      <a:r>
                        <a:rPr kumimoji="0" lang="en-US" altLang="en-US" sz="1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etc</a:t>
                      </a:r>
                      <a:endParaRPr kumimoji="0" lang="en-US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7579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39"/>
            <a:ext cx="9144000" cy="686763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396" y="5478011"/>
            <a:ext cx="78101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solidFill>
                  <a:srgbClr val="FFFF00"/>
                </a:solidFill>
              </a:rPr>
              <a:t>Construct validity functions as a black hole from which nothing can escape:  once a question gets labeled as a problem of construct validity, its difficulty is considered superhuman and its solution beyond  a mortal’s ken.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Denny Borsboom, University of Amsterdam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dirty="0"/>
              <a:t>A Black Hole of </a:t>
            </a:r>
            <a:r>
              <a:rPr lang="en-US" altLang="en-US" sz="3600" dirty="0"/>
              <a:t>Evidence</a:t>
            </a:r>
          </a:p>
        </p:txBody>
      </p:sp>
      <p:grpSp>
        <p:nvGrpSpPr>
          <p:cNvPr id="8" name="Group 7"/>
          <p:cNvGrpSpPr/>
          <p:nvPr/>
        </p:nvGrpSpPr>
        <p:grpSpPr>
          <a:xfrm rot="20261484">
            <a:off x="1318373" y="1774559"/>
            <a:ext cx="6095880" cy="2332243"/>
            <a:chOff x="-48943" y="-113089"/>
            <a:chExt cx="10481947" cy="8153126"/>
          </a:xfrm>
        </p:grpSpPr>
        <p:sp>
          <p:nvSpPr>
            <p:cNvPr id="9" name="Rectangle 8"/>
            <p:cNvSpPr/>
            <p:nvPr/>
          </p:nvSpPr>
          <p:spPr>
            <a:xfrm>
              <a:off x="1906531" y="1696869"/>
              <a:ext cx="4114703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4400" b="1" i="1" spc="150" dirty="0" smtClean="0">
                  <a:solidFill>
                    <a:srgbClr val="0070C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Construct</a:t>
              </a:r>
              <a:endParaRPr lang="en-US" sz="4400" b="1" i="1" spc="15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6342817" y="2218087"/>
              <a:ext cx="1929438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Cognitive</a:t>
              </a:r>
              <a:endParaRPr lang="en-US" sz="24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144722" y="3736971"/>
              <a:ext cx="1798875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u="none" strike="noStrike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Content</a:t>
              </a:r>
              <a:endParaRPr lang="en-US" sz="2800" i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 rot="21126384">
              <a:off x="4842248" y="4704640"/>
              <a:ext cx="3812003" cy="33353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Criterion-related</a:t>
              </a:r>
              <a:endParaRPr lang="en-US" sz="28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369776" y="2156603"/>
              <a:ext cx="492443" cy="810882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Face</a:t>
              </a:r>
              <a:endParaRPr lang="en-US" sz="2000" b="1" i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568185" y="3815194"/>
              <a:ext cx="317634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Concurrent</a:t>
              </a:r>
              <a:endParaRPr lang="en-US" sz="28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 rot="38043">
              <a:off x="2402357" y="639074"/>
              <a:ext cx="4022255" cy="13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Consequential</a:t>
              </a:r>
              <a:endParaRPr lang="en-US" sz="20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081634" y="1446508"/>
              <a:ext cx="2265411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Convergent</a:t>
              </a:r>
              <a:endParaRPr lang="en-US" sz="20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2784471" y="5493459"/>
              <a:ext cx="3002877" cy="13987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0070C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Divergent</a:t>
              </a:r>
              <a:endParaRPr lang="en-US" sz="2000" b="1" i="1" spc="150" dirty="0">
                <a:solidFill>
                  <a:srgbClr val="0070C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 rot="21291269">
              <a:off x="3910061" y="3885998"/>
              <a:ext cx="492443" cy="129000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00B0F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Context</a:t>
              </a:r>
              <a:endParaRPr lang="en-US" sz="2000" b="1" i="1" spc="150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9121" y="2544501"/>
              <a:ext cx="1471993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Internal</a:t>
              </a:r>
              <a:endParaRPr lang="en-US" sz="2000" b="1" i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5344822" y="3453552"/>
              <a:ext cx="1937314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000" b="1" i="1" spc="150" dirty="0" smtClean="0">
                  <a:solidFill>
                    <a:schemeClr val="accent6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Washback</a:t>
              </a:r>
              <a:endParaRPr lang="en-US" sz="2000" b="1" i="1" spc="150" dirty="0">
                <a:solidFill>
                  <a:schemeClr val="accent6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578632" y="1299879"/>
              <a:ext cx="615553" cy="259949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2800" b="1" i="1" spc="150" dirty="0" smtClean="0">
                  <a:solidFill>
                    <a:srgbClr val="742494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Predictive</a:t>
              </a:r>
              <a:endParaRPr lang="en-US" sz="2800" b="1" i="1" spc="150" dirty="0">
                <a:solidFill>
                  <a:srgbClr val="74249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 rot="1055877">
              <a:off x="4047700" y="3114848"/>
              <a:ext cx="338554" cy="817300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Cultural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 rot="21269048">
              <a:off x="4242583" y="4096122"/>
              <a:ext cx="338554" cy="9799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Formative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 rot="21201887">
              <a:off x="2014721" y="4113056"/>
              <a:ext cx="338554" cy="118670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Interpretive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5" name="Rectangle 24"/>
            <p:cNvSpPr/>
            <p:nvPr/>
          </p:nvSpPr>
          <p:spPr>
            <a:xfrm rot="10094168">
              <a:off x="5747442" y="1449045"/>
              <a:ext cx="338554" cy="118670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Intervention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6170432" y="1737649"/>
              <a:ext cx="338554" cy="118670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Nomological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7" name="Rectangle 26"/>
            <p:cNvSpPr/>
            <p:nvPr/>
          </p:nvSpPr>
          <p:spPr>
            <a:xfrm rot="820311">
              <a:off x="2087463" y="2184145"/>
              <a:ext cx="338554" cy="100829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Procedural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8" name="Rectangle 27"/>
            <p:cNvSpPr/>
            <p:nvPr/>
          </p:nvSpPr>
          <p:spPr>
            <a:xfrm rot="417698">
              <a:off x="3021943" y="4080532"/>
              <a:ext cx="338554" cy="90816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218C97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Intrinsic</a:t>
              </a:r>
              <a:endParaRPr lang="en-US" sz="1000" b="1" i="1" spc="150" dirty="0">
                <a:solidFill>
                  <a:srgbClr val="218C97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 rot="1538188">
              <a:off x="625655" y="4626992"/>
              <a:ext cx="1570509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Concept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 rot="1019364">
              <a:off x="2309641" y="4238671"/>
              <a:ext cx="9745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Decision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990621" y="1656272"/>
              <a:ext cx="338554" cy="108709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Structural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6885071" y="3526566"/>
              <a:ext cx="92871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chemeClr val="accent5">
                      <a:lumMod val="75000"/>
                    </a:schemeClr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Derived</a:t>
              </a:r>
              <a:endParaRPr lang="en-US" sz="1000" b="1" i="1" spc="150" dirty="0">
                <a:solidFill>
                  <a:schemeClr val="accent5">
                    <a:lumMod val="75000"/>
                  </a:schemeClr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 rot="1601589">
              <a:off x="7705404" y="3674340"/>
              <a:ext cx="338554" cy="100671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Diagnostic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 rot="20333632">
              <a:off x="7503371" y="6229203"/>
              <a:ext cx="1731326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Empirical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 rot="20103108">
              <a:off x="5111224" y="2027708"/>
              <a:ext cx="307777" cy="751245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8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Natural</a:t>
              </a:r>
              <a:endParaRPr lang="en-US" sz="8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852460" y="2982051"/>
              <a:ext cx="1181390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Functional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 rot="20969858">
              <a:off x="2312496" y="2258011"/>
              <a:ext cx="89312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General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6434545" y="2066653"/>
              <a:ext cx="894581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Generic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 rot="20047979">
              <a:off x="4108356" y="3559636"/>
              <a:ext cx="788587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Systemic</a:t>
              </a:r>
              <a:endParaRPr lang="en-US" sz="7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4511238" y="4915168"/>
              <a:ext cx="966532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Specific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704362" y="2530431"/>
              <a:ext cx="12616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Postdictive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2" name="Rectangle 41"/>
            <p:cNvSpPr/>
            <p:nvPr/>
          </p:nvSpPr>
          <p:spPr>
            <a:xfrm rot="20624168">
              <a:off x="2273952" y="3079287"/>
              <a:ext cx="113917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Summative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3" name="Rectangle 42"/>
            <p:cNvSpPr/>
            <p:nvPr/>
          </p:nvSpPr>
          <p:spPr>
            <a:xfrm rot="375892">
              <a:off x="5026752" y="356833"/>
              <a:ext cx="1592981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Rational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4" name="Rectangle 43"/>
            <p:cNvSpPr/>
            <p:nvPr/>
          </p:nvSpPr>
          <p:spPr>
            <a:xfrm rot="1828468">
              <a:off x="3587992" y="3697846"/>
              <a:ext cx="67028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True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 rot="20045924">
              <a:off x="4256739" y="3232950"/>
              <a:ext cx="65065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i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User</a:t>
              </a:r>
              <a:endParaRPr lang="en-US" sz="1000" b="1" i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 rot="2583099">
              <a:off x="3248965" y="3126443"/>
              <a:ext cx="79452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742494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External</a:t>
              </a:r>
              <a:endParaRPr lang="en-US" sz="800" b="1" spc="150" dirty="0">
                <a:solidFill>
                  <a:srgbClr val="742494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7" name="Rectangle 46"/>
            <p:cNvSpPr/>
            <p:nvPr/>
          </p:nvSpPr>
          <p:spPr>
            <a:xfrm rot="535000">
              <a:off x="6367456" y="2591539"/>
              <a:ext cx="95537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Extra-test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8" name="Rectangle 47"/>
            <p:cNvSpPr/>
            <p:nvPr/>
          </p:nvSpPr>
          <p:spPr>
            <a:xfrm rot="3541950">
              <a:off x="2864055" y="3484107"/>
              <a:ext cx="55873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Faith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49" name="Rectangle 48"/>
            <p:cNvSpPr/>
            <p:nvPr/>
          </p:nvSpPr>
          <p:spPr>
            <a:xfrm rot="1431583">
              <a:off x="5307880" y="2484101"/>
              <a:ext cx="9693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Linguistic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0" name="Rectangle 49"/>
            <p:cNvSpPr/>
            <p:nvPr/>
          </p:nvSpPr>
          <p:spPr>
            <a:xfrm rot="571331">
              <a:off x="5842144" y="3745242"/>
              <a:ext cx="307777" cy="3905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Fiat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 rot="846149">
              <a:off x="7618743" y="2526571"/>
              <a:ext cx="307777" cy="101025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Longitudinal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5681914" y="4374793"/>
              <a:ext cx="100648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Sampling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 rot="2411188">
              <a:off x="5259093" y="4218522"/>
              <a:ext cx="66622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Local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185363" y="2910563"/>
              <a:ext cx="100102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Factorial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395739" y="4116351"/>
              <a:ext cx="11246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Congruent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 rot="355033">
              <a:off x="5239344" y="4888797"/>
              <a:ext cx="136714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Higher-order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 rot="21124603">
              <a:off x="6608757" y="3323296"/>
              <a:ext cx="63233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Direct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 rot="20387672">
              <a:off x="3235882" y="4588406"/>
              <a:ext cx="89992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Semantic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 rot="19493384">
              <a:off x="2387818" y="4668918"/>
              <a:ext cx="8431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Domain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 rot="1036711">
              <a:off x="569511" y="3402444"/>
              <a:ext cx="1491136" cy="753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Abstract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 rot="10843969" flipV="1">
              <a:off x="3618697" y="1445804"/>
              <a:ext cx="1220450" cy="753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Logical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824278" y="6640814"/>
              <a:ext cx="1925909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00B0F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Conceptual</a:t>
              </a:r>
              <a:endParaRPr lang="en-US" sz="1000" b="1" spc="150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 rot="858347">
              <a:off x="2603662" y="3665139"/>
              <a:ext cx="102772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Concrete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 rot="1390414">
              <a:off x="3178825" y="1594472"/>
              <a:ext cx="115828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Curricular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 rot="1320368">
              <a:off x="3133991" y="2398038"/>
              <a:ext cx="129539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Definitional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172881" y="2073052"/>
              <a:ext cx="98960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Symptom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 rot="20746672">
              <a:off x="2252725" y="1268305"/>
              <a:ext cx="1077705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Synthetic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 rot="1338516">
              <a:off x="7995616" y="4085219"/>
              <a:ext cx="1497739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Design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5837351" y="1285811"/>
              <a:ext cx="1108734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Elemental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 rot="2009381">
              <a:off x="99443" y="4578764"/>
              <a:ext cx="1677894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Essential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1" name="Rectangle 70"/>
            <p:cNvSpPr/>
            <p:nvPr/>
          </p:nvSpPr>
          <p:spPr>
            <a:xfrm rot="20143580">
              <a:off x="4638617" y="2228481"/>
              <a:ext cx="7303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Trait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2" name="Rectangle 71"/>
            <p:cNvSpPr/>
            <p:nvPr/>
          </p:nvSpPr>
          <p:spPr>
            <a:xfrm>
              <a:off x="6612434" y="4124757"/>
              <a:ext cx="1298386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00B0F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Operational</a:t>
              </a:r>
              <a:endParaRPr lang="en-US" sz="1000" b="1" spc="150" dirty="0">
                <a:solidFill>
                  <a:srgbClr val="00B0F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3" name="Rectangle 72"/>
            <p:cNvSpPr/>
            <p:nvPr/>
          </p:nvSpPr>
          <p:spPr>
            <a:xfrm>
              <a:off x="4475640" y="4293906"/>
              <a:ext cx="1186929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Statistical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4" name="Rectangle 73"/>
            <p:cNvSpPr/>
            <p:nvPr/>
          </p:nvSpPr>
          <p:spPr>
            <a:xfrm rot="21050061">
              <a:off x="2077783" y="326329"/>
              <a:ext cx="1696541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Practical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5" name="Rectangle 74"/>
            <p:cNvSpPr/>
            <p:nvPr/>
          </p:nvSpPr>
          <p:spPr>
            <a:xfrm rot="2068880">
              <a:off x="584931" y="3050994"/>
              <a:ext cx="338553" cy="7578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System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6" name="Rectangle 75"/>
            <p:cNvSpPr/>
            <p:nvPr/>
          </p:nvSpPr>
          <p:spPr>
            <a:xfrm rot="68206">
              <a:off x="2908242" y="5347761"/>
              <a:ext cx="2483796" cy="8607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Psychometric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7" name="Rectangle 76"/>
            <p:cNvSpPr/>
            <p:nvPr/>
          </p:nvSpPr>
          <p:spPr>
            <a:xfrm>
              <a:off x="2194652" y="4416274"/>
              <a:ext cx="9679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F0BD0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Relevant</a:t>
              </a:r>
              <a:endParaRPr lang="en-US" sz="1000" b="1" spc="150" dirty="0">
                <a:solidFill>
                  <a:srgbClr val="F0BD0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8" name="Rectangle 77"/>
            <p:cNvSpPr/>
            <p:nvPr/>
          </p:nvSpPr>
          <p:spPr>
            <a:xfrm rot="1258356">
              <a:off x="7372993" y="2676088"/>
              <a:ext cx="307777" cy="923629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Judgmental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79" name="Rectangle 78"/>
            <p:cNvSpPr/>
            <p:nvPr/>
          </p:nvSpPr>
          <p:spPr>
            <a:xfrm>
              <a:off x="4954189" y="1342237"/>
              <a:ext cx="307777" cy="77178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Response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0" name="Rectangle 79"/>
            <p:cNvSpPr/>
            <p:nvPr/>
          </p:nvSpPr>
          <p:spPr>
            <a:xfrm rot="20792889">
              <a:off x="6441816" y="4306621"/>
              <a:ext cx="125088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Descriptive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1" name="Rectangle 80"/>
            <p:cNvSpPr/>
            <p:nvPr/>
          </p:nvSpPr>
          <p:spPr>
            <a:xfrm rot="19311175">
              <a:off x="5035538" y="1505979"/>
              <a:ext cx="83936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Manifest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2" name="Rectangle 81"/>
            <p:cNvSpPr/>
            <p:nvPr/>
          </p:nvSpPr>
          <p:spPr>
            <a:xfrm rot="1797245">
              <a:off x="7998565" y="3244223"/>
              <a:ext cx="2434439" cy="70169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Scientific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3" name="Rectangle 82"/>
            <p:cNvSpPr/>
            <p:nvPr/>
          </p:nvSpPr>
          <p:spPr>
            <a:xfrm rot="1211458">
              <a:off x="3606838" y="2714566"/>
              <a:ext cx="74704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Scoring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4" name="Rectangle 83"/>
            <p:cNvSpPr/>
            <p:nvPr/>
          </p:nvSpPr>
          <p:spPr>
            <a:xfrm rot="20395237">
              <a:off x="3233126" y="3454862"/>
              <a:ext cx="1073329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Lower-order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5" name="Rectangle 84"/>
            <p:cNvSpPr/>
            <p:nvPr/>
          </p:nvSpPr>
          <p:spPr>
            <a:xfrm rot="1699930">
              <a:off x="4691646" y="1228502"/>
              <a:ext cx="99609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Etiological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6" name="Rectangle 85"/>
            <p:cNvSpPr/>
            <p:nvPr/>
          </p:nvSpPr>
          <p:spPr>
            <a:xfrm>
              <a:off x="5940453" y="1640524"/>
              <a:ext cx="108952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Performance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7" name="Rectangle 86"/>
            <p:cNvSpPr/>
            <p:nvPr/>
          </p:nvSpPr>
          <p:spPr>
            <a:xfrm rot="282525">
              <a:off x="6233020" y="3952549"/>
              <a:ext cx="141774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Representational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8" name="Rectangle 87"/>
            <p:cNvSpPr/>
            <p:nvPr/>
          </p:nvSpPr>
          <p:spPr>
            <a:xfrm rot="20590766">
              <a:off x="2692548" y="418622"/>
              <a:ext cx="1856760" cy="753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Differential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 rot="1637000">
              <a:off x="1284504" y="1684725"/>
              <a:ext cx="307777" cy="698666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378D91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Indirect</a:t>
              </a:r>
              <a:endParaRPr lang="en-US" sz="800" b="1" spc="150" dirty="0">
                <a:solidFill>
                  <a:srgbClr val="378D91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5958516" y="4822543"/>
              <a:ext cx="1507685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Administrative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 rot="229199">
              <a:off x="1400683" y="3445975"/>
              <a:ext cx="307777" cy="56396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Social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 rot="2198656">
              <a:off x="2948425" y="929191"/>
              <a:ext cx="307777" cy="1159667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Known-groups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2260316" y="4525417"/>
              <a:ext cx="307777" cy="860313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Cross-age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4" name="Rectangle 93"/>
            <p:cNvSpPr/>
            <p:nvPr/>
          </p:nvSpPr>
          <p:spPr>
            <a:xfrm>
              <a:off x="3070258" y="917462"/>
              <a:ext cx="2334968" cy="753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Circumstantial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5" name="Rectangle 94"/>
            <p:cNvSpPr/>
            <p:nvPr/>
          </p:nvSpPr>
          <p:spPr>
            <a:xfrm rot="649238">
              <a:off x="6405783" y="1870939"/>
              <a:ext cx="120960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Cross-cultural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 rot="18814568">
              <a:off x="3291846" y="4768385"/>
              <a:ext cx="1010822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C0000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Retrospective</a:t>
              </a:r>
              <a:endParaRPr lang="en-US" sz="600" b="1" spc="150" dirty="0">
                <a:solidFill>
                  <a:srgbClr val="C0000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7" name="Rectangle 96"/>
            <p:cNvSpPr/>
            <p:nvPr/>
          </p:nvSpPr>
          <p:spPr>
            <a:xfrm>
              <a:off x="2624987" y="2440111"/>
              <a:ext cx="118361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A1DA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Inferential</a:t>
              </a:r>
              <a:endParaRPr lang="en-US" sz="800" b="1" spc="150" dirty="0">
                <a:solidFill>
                  <a:srgbClr val="00A1DA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451342" y="1860135"/>
              <a:ext cx="307777" cy="1042455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External </a:t>
              </a:r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test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 rot="21169315">
              <a:off x="3702916" y="5130154"/>
              <a:ext cx="130531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Cluster </a:t>
              </a:r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domain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0" name="Rectangle 99"/>
            <p:cNvSpPr/>
            <p:nvPr/>
          </p:nvSpPr>
          <p:spPr>
            <a:xfrm rot="21080624">
              <a:off x="2729680" y="-113089"/>
              <a:ext cx="1641986" cy="11835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Cross-sectional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1" name="Rectangle 100"/>
            <p:cNvSpPr/>
            <p:nvPr/>
          </p:nvSpPr>
          <p:spPr>
            <a:xfrm rot="20761564">
              <a:off x="5683308" y="4133598"/>
              <a:ext cx="112016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Single-group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2" name="Rectangle 101"/>
            <p:cNvSpPr/>
            <p:nvPr/>
          </p:nvSpPr>
          <p:spPr>
            <a:xfrm rot="21346931">
              <a:off x="6042364" y="1463305"/>
              <a:ext cx="128122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Job </a:t>
              </a:r>
              <a:r>
                <a:rPr lang="en-US" sz="800" b="1" spc="150" dirty="0" smtClean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component</a:t>
              </a:r>
              <a:endParaRPr lang="en-US" sz="800" b="1" spc="150" dirty="0">
                <a:solidFill>
                  <a:srgbClr val="892F2F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3" name="Rectangle 102"/>
            <p:cNvSpPr/>
            <p:nvPr/>
          </p:nvSpPr>
          <p:spPr>
            <a:xfrm rot="7031947">
              <a:off x="7595663" y="1398756"/>
              <a:ext cx="307777" cy="1059218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spc="150" dirty="0">
                  <a:solidFill>
                    <a:srgbClr val="892F2F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Self-defining</a:t>
              </a:r>
            </a:p>
          </p:txBody>
        </p:sp>
        <p:sp>
          <p:nvSpPr>
            <p:cNvPr id="104" name="Rectangle 103"/>
            <p:cNvSpPr/>
            <p:nvPr/>
          </p:nvSpPr>
          <p:spPr>
            <a:xfrm rot="18823836">
              <a:off x="7265304" y="3518332"/>
              <a:ext cx="1224354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Common </a:t>
              </a:r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sense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5" name="Rectangle 104"/>
            <p:cNvSpPr/>
            <p:nvPr/>
          </p:nvSpPr>
          <p:spPr>
            <a:xfrm rot="21253356">
              <a:off x="3611967" y="2231019"/>
              <a:ext cx="976812" cy="20005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7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Population</a:t>
              </a:r>
              <a:endParaRPr lang="en-US" sz="7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6" name="Rectangle 105"/>
            <p:cNvSpPr/>
            <p:nvPr/>
          </p:nvSpPr>
          <p:spPr>
            <a:xfrm rot="20829687">
              <a:off x="6709909" y="3741688"/>
              <a:ext cx="107507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Prima </a:t>
              </a:r>
              <a:r>
                <a:rPr lang="en-US" sz="800" b="1" i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Facie</a:t>
              </a:r>
              <a:endParaRPr lang="en-US" sz="800" b="1" i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7" name="Rectangle 106"/>
            <p:cNvSpPr/>
            <p:nvPr/>
          </p:nvSpPr>
          <p:spPr>
            <a:xfrm rot="1700988">
              <a:off x="1287950" y="4836818"/>
              <a:ext cx="977078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Ecological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8" name="Rectangle 107"/>
            <p:cNvSpPr/>
            <p:nvPr/>
          </p:nvSpPr>
          <p:spPr>
            <a:xfrm rot="19831797">
              <a:off x="3156523" y="4335488"/>
              <a:ext cx="1046361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Elaborative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09" name="Rectangle 108"/>
            <p:cNvSpPr/>
            <p:nvPr/>
          </p:nvSpPr>
          <p:spPr>
            <a:xfrm rot="20819221">
              <a:off x="2166827" y="3711555"/>
              <a:ext cx="853210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 </a:t>
              </a:r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situ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0" name="Rectangle 109"/>
            <p:cNvSpPr/>
            <p:nvPr/>
          </p:nvSpPr>
          <p:spPr>
            <a:xfrm rot="10901681" flipV="1">
              <a:off x="3245312" y="7164477"/>
              <a:ext cx="2475246" cy="7531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Intrinsic </a:t>
              </a:r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content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1" name="Rectangle 110"/>
            <p:cNvSpPr/>
            <p:nvPr/>
          </p:nvSpPr>
          <p:spPr>
            <a:xfrm>
              <a:off x="1958745" y="2205045"/>
              <a:ext cx="307777" cy="56332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Status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2" name="Rectangle 111"/>
            <p:cNvSpPr/>
            <p:nvPr/>
          </p:nvSpPr>
          <p:spPr>
            <a:xfrm rot="20680422">
              <a:off x="2390864" y="4963215"/>
              <a:ext cx="1107346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Substantive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3" name="Rectangle 112"/>
            <p:cNvSpPr/>
            <p:nvPr/>
          </p:nvSpPr>
          <p:spPr>
            <a:xfrm rot="20428689">
              <a:off x="1299278" y="-37127"/>
              <a:ext cx="1566212" cy="645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Theoretical</a:t>
              </a:r>
              <a:endParaRPr lang="en-US" sz="6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4" name="Rectangle 113"/>
            <p:cNvSpPr/>
            <p:nvPr/>
          </p:nvSpPr>
          <p:spPr>
            <a:xfrm rot="18391596">
              <a:off x="4948214" y="3194221"/>
              <a:ext cx="307777" cy="857662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800" b="1" i="1" spc="150" dirty="0" smtClean="0"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Relational</a:t>
              </a:r>
              <a:endParaRPr lang="en-US" sz="800" b="1" i="1" spc="150" dirty="0"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5" name="Rectangle 114"/>
            <p:cNvSpPr/>
            <p:nvPr/>
          </p:nvSpPr>
          <p:spPr>
            <a:xfrm rot="18187266">
              <a:off x="896427" y="2464552"/>
              <a:ext cx="840095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Consensual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6" name="Rectangle 115"/>
            <p:cNvSpPr/>
            <p:nvPr/>
          </p:nvSpPr>
          <p:spPr>
            <a:xfrm rot="21175208">
              <a:off x="1025393" y="1691992"/>
              <a:ext cx="276999" cy="841481"/>
            </a:xfrm>
            <a:prstGeom prst="rect">
              <a:avLst/>
            </a:prstGeom>
          </p:spPr>
          <p:txBody>
            <a:bodyPr vert="vert270"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Incremental</a:t>
              </a:r>
              <a:endParaRPr lang="en-US" sz="6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7" name="Rectangle 116"/>
            <p:cNvSpPr/>
            <p:nvPr/>
          </p:nvSpPr>
          <p:spPr>
            <a:xfrm rot="760867">
              <a:off x="5270911" y="5044718"/>
              <a:ext cx="1008799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Instructional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8" name="Rectangle 117"/>
            <p:cNvSpPr/>
            <p:nvPr/>
          </p:nvSpPr>
          <p:spPr>
            <a:xfrm rot="20330417">
              <a:off x="7030424" y="6709857"/>
              <a:ext cx="2540285" cy="526385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Interpretative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19" name="Rectangle 118"/>
            <p:cNvSpPr/>
            <p:nvPr/>
          </p:nvSpPr>
          <p:spPr>
            <a:xfrm rot="690676">
              <a:off x="7940519" y="3918831"/>
              <a:ext cx="276999" cy="823489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Prospective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0" name="Rectangle 119"/>
            <p:cNvSpPr/>
            <p:nvPr/>
          </p:nvSpPr>
          <p:spPr>
            <a:xfrm rot="20517581">
              <a:off x="1011154" y="677571"/>
              <a:ext cx="1578209" cy="645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err="1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Edumetric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1" name="Rectangle 120"/>
            <p:cNvSpPr/>
            <p:nvPr/>
          </p:nvSpPr>
          <p:spPr>
            <a:xfrm rot="21043154">
              <a:off x="4396968" y="3657710"/>
              <a:ext cx="829375" cy="18444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Contextual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2" name="Rectangle 121"/>
            <p:cNvSpPr/>
            <p:nvPr/>
          </p:nvSpPr>
          <p:spPr>
            <a:xfrm rot="3178338">
              <a:off x="7691903" y="4999760"/>
              <a:ext cx="3486385" cy="3175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Translational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3" name="Rectangle 122"/>
            <p:cNvSpPr/>
            <p:nvPr/>
          </p:nvSpPr>
          <p:spPr>
            <a:xfrm rot="20998308">
              <a:off x="6163044" y="5075263"/>
              <a:ext cx="864910" cy="18466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Translation</a:t>
              </a:r>
              <a:endParaRPr lang="en-US" sz="6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4" name="Rectangle 123"/>
            <p:cNvSpPr/>
            <p:nvPr/>
          </p:nvSpPr>
          <p:spPr>
            <a:xfrm rot="19207864">
              <a:off x="-48943" y="2328711"/>
              <a:ext cx="1375988" cy="371428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Site</a:t>
              </a:r>
              <a:endParaRPr lang="en-US" sz="10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5" name="Rectangle 124"/>
            <p:cNvSpPr/>
            <p:nvPr/>
          </p:nvSpPr>
          <p:spPr>
            <a:xfrm rot="21028625">
              <a:off x="7376095" y="5915131"/>
              <a:ext cx="1425046" cy="645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Situational</a:t>
              </a:r>
              <a:endParaRPr lang="en-US" sz="6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6" name="Rectangle 125"/>
            <p:cNvSpPr/>
            <p:nvPr/>
          </p:nvSpPr>
          <p:spPr>
            <a:xfrm rot="478708">
              <a:off x="2921624" y="3282071"/>
              <a:ext cx="912143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Particular</a:t>
              </a:r>
              <a:endParaRPr lang="en-US" sz="8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7" name="Rectangle 126"/>
            <p:cNvSpPr/>
            <p:nvPr/>
          </p:nvSpPr>
          <p:spPr>
            <a:xfrm rot="18933326">
              <a:off x="6886142" y="1592053"/>
              <a:ext cx="55489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 smtClean="0">
                  <a:solidFill>
                    <a:srgbClr val="267692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Raw</a:t>
              </a:r>
              <a:endParaRPr lang="en-US" sz="1000" b="1" spc="150" dirty="0">
                <a:solidFill>
                  <a:srgbClr val="267692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8" name="Rectangle 127"/>
            <p:cNvSpPr/>
            <p:nvPr/>
          </p:nvSpPr>
          <p:spPr>
            <a:xfrm rot="20962224">
              <a:off x="1317163" y="1237211"/>
              <a:ext cx="108208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err="1" smtClean="0">
                  <a:solidFill>
                    <a:srgbClr val="BD744B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Artifactual</a:t>
              </a:r>
              <a:endParaRPr lang="en-US" sz="800" b="1" spc="150" dirty="0">
                <a:solidFill>
                  <a:srgbClr val="BD744B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29" name="Rectangle 128"/>
            <p:cNvSpPr/>
            <p:nvPr/>
          </p:nvSpPr>
          <p:spPr>
            <a:xfrm rot="469242">
              <a:off x="4888748" y="1070889"/>
              <a:ext cx="1914723" cy="2308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9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Empirical-judgmental</a:t>
              </a:r>
              <a:endParaRPr lang="en-US" sz="9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0" name="Rectangle 129"/>
            <p:cNvSpPr/>
            <p:nvPr/>
          </p:nvSpPr>
          <p:spPr>
            <a:xfrm rot="18204390">
              <a:off x="-1164679" y="2452386"/>
              <a:ext cx="4034755" cy="172918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7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Treatment</a:t>
              </a:r>
              <a:endParaRPr lang="en-US" sz="7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1" name="Rectangle 130"/>
            <p:cNvSpPr/>
            <p:nvPr/>
          </p:nvSpPr>
          <p:spPr>
            <a:xfrm rot="19232248">
              <a:off x="8557313" y="2839961"/>
              <a:ext cx="502765" cy="2999090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7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Generalized</a:t>
              </a:r>
              <a:endParaRPr lang="en-US" sz="7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2" name="Rectangle 131"/>
            <p:cNvSpPr/>
            <p:nvPr/>
          </p:nvSpPr>
          <p:spPr>
            <a:xfrm rot="502871">
              <a:off x="2736256" y="5191643"/>
              <a:ext cx="1119997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Occupational</a:t>
              </a:r>
              <a:endParaRPr lang="en-US" sz="8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3" name="Rectangle 132"/>
            <p:cNvSpPr/>
            <p:nvPr/>
          </p:nvSpPr>
          <p:spPr>
            <a:xfrm rot="308379">
              <a:off x="4001340" y="4751"/>
              <a:ext cx="1257125" cy="96834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" b="1" spc="15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Intrinsic </a:t>
              </a:r>
              <a:r>
                <a:rPr lang="en-US" sz="600" b="1" spc="150" dirty="0" smtClean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rational</a:t>
              </a:r>
              <a:endParaRPr lang="en-US" sz="600" b="1" spc="15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4" name="Rectangle 133"/>
            <p:cNvSpPr/>
            <p:nvPr/>
          </p:nvSpPr>
          <p:spPr>
            <a:xfrm rot="4700031">
              <a:off x="6699290" y="4531458"/>
              <a:ext cx="790467" cy="30695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000" b="1" spc="150" dirty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Job </a:t>
              </a:r>
              <a:r>
                <a:rPr lang="en-US" sz="1000" b="1" spc="150" dirty="0" smtClean="0">
                  <a:solidFill>
                    <a:srgbClr val="082DC8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analytic</a:t>
              </a:r>
              <a:endParaRPr lang="en-US" sz="1000" b="1" spc="150" dirty="0">
                <a:solidFill>
                  <a:srgbClr val="082DC8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5" name="Rectangle 134"/>
            <p:cNvSpPr/>
            <p:nvPr/>
          </p:nvSpPr>
          <p:spPr>
            <a:xfrm>
              <a:off x="2122444" y="1063591"/>
              <a:ext cx="1188462" cy="21544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" b="1" spc="150" dirty="0" smtClean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Theory-based</a:t>
              </a:r>
              <a:endParaRPr lang="en-US" sz="800" b="1" spc="15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  <p:sp>
          <p:nvSpPr>
            <p:cNvPr id="136" name="Rectangle 135"/>
            <p:cNvSpPr/>
            <p:nvPr/>
          </p:nvSpPr>
          <p:spPr>
            <a:xfrm rot="689330">
              <a:off x="7949284" y="2194867"/>
              <a:ext cx="276999" cy="1262170"/>
            </a:xfrm>
            <a:prstGeom prst="rect">
              <a:avLst/>
            </a:prstGeom>
          </p:spPr>
          <p:txBody>
            <a:bodyPr vert="vert" wrap="square">
              <a:spAutoFit/>
            </a:bodyPr>
            <a:lstStyle/>
            <a:p>
              <a:r>
                <a:rPr lang="en-US" sz="600" b="1" spc="150" dirty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Quantitative </a:t>
              </a:r>
              <a:r>
                <a:rPr lang="en-US" sz="600" b="1" spc="150" dirty="0" smtClean="0">
                  <a:solidFill>
                    <a:srgbClr val="00B050"/>
                  </a:solidFill>
                  <a:latin typeface="Meiryo" panose="020B0604030504040204" pitchFamily="34" charset="-128"/>
                  <a:ea typeface="Meiryo" panose="020B0604030504040204" pitchFamily="34" charset="-128"/>
                  <a:cs typeface="Meiryo" panose="020B0604030504040204" pitchFamily="34" charset="-128"/>
                </a:rPr>
                <a:t>face</a:t>
              </a:r>
              <a:endParaRPr lang="en-US" sz="600" b="1" spc="150" dirty="0">
                <a:solidFill>
                  <a:srgbClr val="00B050"/>
                </a:solidFill>
                <a:latin typeface="Meiryo" panose="020B0604030504040204" pitchFamily="34" charset="-128"/>
                <a:ea typeface="Meiryo" panose="020B0604030504040204" pitchFamily="34" charset="-128"/>
                <a:cs typeface="Meiryo" panose="020B0604030504040204" pitchFamily="34" charset="-128"/>
              </a:endParaRPr>
            </a:p>
          </p:txBody>
        </p:sp>
      </p:grpSp>
      <p:pic>
        <p:nvPicPr>
          <p:cNvPr id="139" name="Picture 58" descr="PLTCE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0" name="Picture 139" descr="Marshall-Center-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9116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Paul Newton (Oxford) Proposes Evaluation vice Validation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93391210"/>
              </p:ext>
            </p:extLst>
          </p:nvPr>
        </p:nvGraphicFramePr>
        <p:xfrm>
          <a:off x="403191" y="1825624"/>
          <a:ext cx="8346526" cy="496091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63562"/>
                <a:gridCol w="2122025"/>
                <a:gridCol w="2005099"/>
                <a:gridCol w="2155840"/>
              </a:tblGrid>
              <a:tr h="881479">
                <a:tc row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Focus for Evaluation</a:t>
                      </a:r>
                    </a:p>
                    <a:p>
                      <a:pPr algn="ctr"/>
                      <a:r>
                        <a:rPr lang="en-US" dirty="0" smtClean="0"/>
                        <a:t>(What</a:t>
                      </a:r>
                      <a:r>
                        <a:rPr lang="en-US" baseline="0" dirty="0" smtClean="0"/>
                        <a:t> needs to be investigated in order to evaluate the policy)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881479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Measurement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Decisions</a:t>
                      </a:r>
                      <a:endParaRPr lang="en-US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Impacts</a:t>
                      </a:r>
                      <a:endParaRPr lang="en-US" b="1" dirty="0"/>
                    </a:p>
                  </a:txBody>
                  <a:tcPr anchor="ctr"/>
                </a:tc>
              </a:tr>
              <a:tr h="881479">
                <a:tc>
                  <a:txBody>
                    <a:bodyPr/>
                    <a:lstStyle/>
                    <a:p>
                      <a:r>
                        <a:rPr lang="en-US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Scientific</a:t>
                      </a:r>
                    </a:p>
                    <a:p>
                      <a:r>
                        <a:rPr lang="en-US" dirty="0" smtClean="0"/>
                        <a:t>(technical)</a:t>
                      </a:r>
                    </a:p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Potential of measurement</a:t>
                      </a:r>
                      <a:r>
                        <a:rPr lang="en-US" sz="1400" baseline="0" dirty="0" smtClean="0"/>
                        <a:t> procedure to support accurate measurement of attribute (defined by its construct)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Potential of measurement-based decision-making procedure</a:t>
                      </a:r>
                      <a:r>
                        <a:rPr lang="en-US" sz="1400" baseline="0" dirty="0" smtClean="0"/>
                        <a:t> to support accurate decisions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Potential of measurement-based decision-making</a:t>
                      </a:r>
                      <a:r>
                        <a:rPr lang="en-US" sz="1400" baseline="0" dirty="0" smtClean="0"/>
                        <a:t> policy to achieve other desired impacts</a:t>
                      </a:r>
                      <a:endParaRPr lang="en-US" sz="1400" dirty="0"/>
                    </a:p>
                  </a:txBody>
                  <a:tcPr anchor="ctr"/>
                </a:tc>
              </a:tr>
              <a:tr h="88147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Ethical</a:t>
                      </a:r>
                    </a:p>
                    <a:p>
                      <a:r>
                        <a:rPr lang="en-US" dirty="0" smtClean="0"/>
                        <a:t>(social)</a:t>
                      </a:r>
                    </a:p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Potential</a:t>
                      </a:r>
                      <a:r>
                        <a:rPr lang="en-US" sz="1400" baseline="0" dirty="0" smtClean="0"/>
                        <a:t> of construct to scaffold shared meaning within a wider community (street cred or </a:t>
                      </a:r>
                      <a:r>
                        <a:rPr lang="en-US" sz="1400" i="1" baseline="0" dirty="0" smtClean="0"/>
                        <a:t>stakeholder buy in</a:t>
                      </a:r>
                      <a:r>
                        <a:rPr lang="en-US" sz="1400" baseline="0" dirty="0" smtClean="0"/>
                        <a:t>) 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Likelihood that benefits accrued from accurate decisions</a:t>
                      </a:r>
                      <a:r>
                        <a:rPr lang="en-US" sz="1400" baseline="0" dirty="0" smtClean="0"/>
                        <a:t> will be judged to outweigh costs from inaccurate ones</a:t>
                      </a:r>
                      <a:endParaRPr lang="en-US" sz="1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Likelihood</a:t>
                      </a:r>
                      <a:r>
                        <a:rPr lang="en-US" sz="1400" baseline="0" dirty="0" smtClean="0"/>
                        <a:t> that benefits accrued from all non-decision-related impacts will be judged to outweigh their costs</a:t>
                      </a:r>
                      <a:endParaRPr lang="en-US" sz="1400" dirty="0"/>
                    </a:p>
                  </a:txBody>
                  <a:tcPr anchor="ctr"/>
                </a:tc>
              </a:tr>
              <a:tr h="881479"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Legal</a:t>
                      </a:r>
                    </a:p>
                    <a:p>
                      <a:r>
                        <a:rPr lang="en-US" dirty="0" smtClean="0"/>
                        <a:t>Evaluation</a:t>
                      </a:r>
                      <a:endParaRPr lang="en-US" dirty="0"/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Potential to implement the measurement-based decision-making policy without infringing the law</a:t>
                      </a:r>
                      <a:endParaRPr lang="en-US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2118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41" name="Rectangle 5"/>
          <p:cNvSpPr>
            <a:spLocks noChangeArrowheads="1"/>
          </p:cNvSpPr>
          <p:nvPr/>
        </p:nvSpPr>
        <p:spPr bwMode="auto">
          <a:xfrm>
            <a:off x="609600" y="2561046"/>
            <a:ext cx="167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 anchor="ctr">
            <a:spAutoFit/>
          </a:bodyPr>
          <a:lstStyle/>
          <a:p>
            <a:r>
              <a:rPr lang="en-US" dirty="0" err="1"/>
              <a:t>spørgsmål</a:t>
            </a:r>
            <a:r>
              <a:rPr lang="en-US" dirty="0"/>
              <a:t> </a:t>
            </a:r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7391400" y="2103845"/>
            <a:ext cx="1265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kwestie</a:t>
            </a:r>
            <a:r>
              <a:rPr lang="en-US" sz="1800" dirty="0"/>
              <a:t> </a:t>
            </a:r>
          </a:p>
        </p:txBody>
      </p:sp>
      <p:sp>
        <p:nvSpPr>
          <p:cNvPr id="270343" name="Rectangle 7"/>
          <p:cNvSpPr>
            <a:spLocks noChangeArrowheads="1"/>
          </p:cNvSpPr>
          <p:nvPr/>
        </p:nvSpPr>
        <p:spPr bwMode="auto">
          <a:xfrm>
            <a:off x="1600201" y="4085045"/>
            <a:ext cx="1044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Frage</a:t>
            </a:r>
            <a:r>
              <a:rPr lang="en-US" sz="1800" dirty="0"/>
              <a:t> </a:t>
            </a:r>
          </a:p>
        </p:txBody>
      </p:sp>
      <p:sp>
        <p:nvSpPr>
          <p:cNvPr id="270344" name="Rectangle 8"/>
          <p:cNvSpPr>
            <a:spLocks noChangeArrowheads="1"/>
          </p:cNvSpPr>
          <p:nvPr/>
        </p:nvSpPr>
        <p:spPr bwMode="auto">
          <a:xfrm>
            <a:off x="6629401" y="4345395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ερώτηση</a:t>
            </a:r>
            <a:r>
              <a:rPr lang="en-US" dirty="0"/>
              <a:t> </a:t>
            </a:r>
          </a:p>
        </p:txBody>
      </p:sp>
      <p:sp>
        <p:nvSpPr>
          <p:cNvPr id="270346" name="Rectangle 10"/>
          <p:cNvSpPr>
            <a:spLocks noChangeArrowheads="1"/>
          </p:cNvSpPr>
          <p:nvPr/>
        </p:nvSpPr>
        <p:spPr bwMode="auto">
          <a:xfrm>
            <a:off x="5410201" y="5107395"/>
            <a:ext cx="1452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pergunta</a:t>
            </a:r>
            <a:r>
              <a:rPr lang="en-US" sz="1800" dirty="0"/>
              <a:t> </a:t>
            </a:r>
          </a:p>
        </p:txBody>
      </p:sp>
      <p:sp>
        <p:nvSpPr>
          <p:cNvPr id="270347" name="Rectangle 11"/>
          <p:cNvSpPr>
            <a:spLocks noChangeArrowheads="1"/>
          </p:cNvSpPr>
          <p:nvPr/>
        </p:nvSpPr>
        <p:spPr bwMode="auto">
          <a:xfrm>
            <a:off x="5766739" y="1970406"/>
            <a:ext cx="12366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вопрос</a:t>
            </a:r>
            <a:r>
              <a:rPr lang="en-US" sz="1800" dirty="0"/>
              <a:t> </a:t>
            </a:r>
          </a:p>
        </p:txBody>
      </p:sp>
      <p:sp>
        <p:nvSpPr>
          <p:cNvPr id="270348" name="Rectangle 12"/>
          <p:cNvSpPr>
            <a:spLocks noChangeArrowheads="1"/>
          </p:cNvSpPr>
          <p:nvPr/>
        </p:nvSpPr>
        <p:spPr bwMode="auto">
          <a:xfrm>
            <a:off x="609601" y="3230971"/>
            <a:ext cx="13716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 anchor="ctr">
            <a:spAutoFit/>
          </a:bodyPr>
          <a:lstStyle/>
          <a:p>
            <a:r>
              <a:rPr lang="he-IL" sz="4000" dirty="0">
                <a:cs typeface="Arial" charset="0"/>
              </a:rPr>
              <a:t>ספק</a:t>
            </a:r>
            <a:r>
              <a:rPr lang="en-US" sz="4000" dirty="0"/>
              <a:t> </a:t>
            </a:r>
          </a:p>
        </p:txBody>
      </p:sp>
      <p:sp>
        <p:nvSpPr>
          <p:cNvPr id="270349" name="Rectangle 13"/>
          <p:cNvSpPr>
            <a:spLocks noChangeArrowheads="1"/>
          </p:cNvSpPr>
          <p:nvPr/>
        </p:nvSpPr>
        <p:spPr bwMode="auto">
          <a:xfrm>
            <a:off x="6172200" y="3238909"/>
            <a:ext cx="266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 anchor="ctr">
            <a:spAutoFit/>
          </a:bodyPr>
          <a:lstStyle/>
          <a:p>
            <a:r>
              <a:rPr lang="ar-SA" sz="4000" dirty="0">
                <a:cs typeface="Arial" charset="0"/>
              </a:rPr>
              <a:t>يستفهم</a:t>
            </a:r>
            <a:r>
              <a:rPr lang="en-US" sz="4000" dirty="0"/>
              <a:t> </a:t>
            </a:r>
          </a:p>
        </p:txBody>
      </p:sp>
      <p:sp>
        <p:nvSpPr>
          <p:cNvPr id="270350" name="Rectangle 14"/>
          <p:cNvSpPr>
            <a:spLocks noChangeArrowheads="1"/>
          </p:cNvSpPr>
          <p:nvPr/>
        </p:nvSpPr>
        <p:spPr bwMode="auto">
          <a:xfrm>
            <a:off x="2272921" y="320439"/>
            <a:ext cx="927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swali</a:t>
            </a:r>
            <a:r>
              <a:rPr lang="en-US" sz="1800" dirty="0"/>
              <a:t> </a:t>
            </a:r>
          </a:p>
        </p:txBody>
      </p:sp>
      <p:sp>
        <p:nvSpPr>
          <p:cNvPr id="270351" name="Rectangle 15"/>
          <p:cNvSpPr>
            <a:spLocks noChangeArrowheads="1"/>
          </p:cNvSpPr>
          <p:nvPr/>
        </p:nvSpPr>
        <p:spPr bwMode="auto">
          <a:xfrm>
            <a:off x="914401" y="5225818"/>
            <a:ext cx="1063093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kétség</a:t>
            </a:r>
            <a:r>
              <a:rPr lang="en-US" sz="1800" dirty="0"/>
              <a:t> </a:t>
            </a:r>
          </a:p>
        </p:txBody>
      </p:sp>
      <p:sp>
        <p:nvSpPr>
          <p:cNvPr id="270353" name="Rectangle 17"/>
          <p:cNvSpPr>
            <a:spLocks noChangeArrowheads="1"/>
          </p:cNvSpPr>
          <p:nvPr/>
        </p:nvSpPr>
        <p:spPr bwMode="auto">
          <a:xfrm>
            <a:off x="5081558" y="4506497"/>
            <a:ext cx="860425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1" tIns="45715" rIns="91431" bIns="45715" anchor="ctr">
            <a:spAutoFit/>
          </a:bodyPr>
          <a:lstStyle/>
          <a:p>
            <a:r>
              <a:rPr lang="hi-IN" b="0" dirty="0">
                <a:solidFill>
                  <a:schemeClr val="tx1"/>
                </a:solidFill>
                <a:latin typeface="Arial" charset="0"/>
                <a:ea typeface="Mangal" pitchFamily="2"/>
                <a:cs typeface="Mangal" pitchFamily="2"/>
              </a:rPr>
              <a:t>प्रश्न</a:t>
            </a:r>
            <a:r>
              <a:rPr lang="en-US" sz="1800" dirty="0"/>
              <a:t> </a:t>
            </a:r>
          </a:p>
        </p:txBody>
      </p:sp>
      <p:sp>
        <p:nvSpPr>
          <p:cNvPr id="270354" name="Rectangle 18"/>
          <p:cNvSpPr>
            <a:spLocks noChangeArrowheads="1"/>
          </p:cNvSpPr>
          <p:nvPr/>
        </p:nvSpPr>
        <p:spPr bwMode="auto">
          <a:xfrm>
            <a:off x="5791201" y="958618"/>
            <a:ext cx="1063093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ìbéèrè</a:t>
            </a:r>
            <a:r>
              <a:rPr lang="en-US" dirty="0"/>
              <a:t> </a:t>
            </a:r>
          </a:p>
        </p:txBody>
      </p:sp>
      <p:sp>
        <p:nvSpPr>
          <p:cNvPr id="270355" name="Rectangle 19"/>
          <p:cNvSpPr>
            <a:spLocks noChangeArrowheads="1"/>
          </p:cNvSpPr>
          <p:nvPr/>
        </p:nvSpPr>
        <p:spPr bwMode="auto">
          <a:xfrm>
            <a:off x="7315200" y="4954995"/>
            <a:ext cx="10144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tapuy</a:t>
            </a:r>
            <a:r>
              <a:rPr lang="en-US" dirty="0"/>
              <a:t> </a:t>
            </a:r>
          </a:p>
        </p:txBody>
      </p:sp>
      <p:sp>
        <p:nvSpPr>
          <p:cNvPr id="270356" name="Rectangle 20"/>
          <p:cNvSpPr>
            <a:spLocks noChangeArrowheads="1"/>
          </p:cNvSpPr>
          <p:nvPr/>
        </p:nvSpPr>
        <p:spPr bwMode="auto">
          <a:xfrm>
            <a:off x="3581401" y="960845"/>
            <a:ext cx="12525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shimon</a:t>
            </a:r>
            <a:r>
              <a:rPr lang="en-US" dirty="0"/>
              <a:t> </a:t>
            </a:r>
          </a:p>
        </p:txBody>
      </p:sp>
      <p:sp>
        <p:nvSpPr>
          <p:cNvPr id="270357" name="Rectangle 21"/>
          <p:cNvSpPr>
            <a:spLocks noChangeArrowheads="1"/>
          </p:cNvSpPr>
          <p:nvPr/>
        </p:nvSpPr>
        <p:spPr bwMode="auto">
          <a:xfrm>
            <a:off x="7620001" y="3021421"/>
            <a:ext cx="947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eaLnBrk="1" hangingPunct="1"/>
            <a:r>
              <a:rPr lang="en-US" dirty="0" err="1"/>
              <a:t>vraag</a:t>
            </a:r>
            <a:endParaRPr lang="en-US" dirty="0"/>
          </a:p>
        </p:txBody>
      </p:sp>
      <p:sp>
        <p:nvSpPr>
          <p:cNvPr id="270358" name="Rectangle 22"/>
          <p:cNvSpPr>
            <a:spLocks noChangeArrowheads="1"/>
          </p:cNvSpPr>
          <p:nvPr/>
        </p:nvSpPr>
        <p:spPr bwMode="auto">
          <a:xfrm>
            <a:off x="990601" y="916395"/>
            <a:ext cx="1166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otázka</a:t>
            </a:r>
            <a:r>
              <a:rPr lang="en-US" dirty="0"/>
              <a:t> </a:t>
            </a:r>
          </a:p>
        </p:txBody>
      </p:sp>
      <p:sp>
        <p:nvSpPr>
          <p:cNvPr id="270359" name="Rectangle 23"/>
          <p:cNvSpPr>
            <a:spLocks noChangeArrowheads="1"/>
          </p:cNvSpPr>
          <p:nvPr/>
        </p:nvSpPr>
        <p:spPr bwMode="auto">
          <a:xfrm>
            <a:off x="6096000" y="2637245"/>
            <a:ext cx="1473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pregunta</a:t>
            </a:r>
            <a:r>
              <a:rPr lang="en-US" dirty="0"/>
              <a:t> </a:t>
            </a:r>
          </a:p>
        </p:txBody>
      </p:sp>
      <p:sp>
        <p:nvSpPr>
          <p:cNvPr id="270360" name="Rectangle 24"/>
          <p:cNvSpPr>
            <a:spLocks noChangeArrowheads="1"/>
          </p:cNvSpPr>
          <p:nvPr/>
        </p:nvSpPr>
        <p:spPr bwMode="auto">
          <a:xfrm>
            <a:off x="304800" y="4540510"/>
            <a:ext cx="1633088" cy="522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th-TH" sz="2800" dirty="0">
                <a:cs typeface="Angsana New" charset="-34"/>
              </a:rPr>
              <a:t>คำถามคำตอบ</a:t>
            </a:r>
            <a:r>
              <a:rPr lang="th-TH" sz="2800" dirty="0"/>
              <a:t> </a:t>
            </a:r>
            <a:endParaRPr lang="en-US" sz="2800" dirty="0"/>
          </a:p>
        </p:txBody>
      </p:sp>
      <p:sp>
        <p:nvSpPr>
          <p:cNvPr id="270361" name="Rectangle 25"/>
          <p:cNvSpPr>
            <a:spLocks noChangeArrowheads="1"/>
          </p:cNvSpPr>
          <p:nvPr/>
        </p:nvSpPr>
        <p:spPr bwMode="auto">
          <a:xfrm>
            <a:off x="7467601" y="1113245"/>
            <a:ext cx="1125611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>
            <a:spAutoFit/>
          </a:bodyPr>
          <a:lstStyle/>
          <a:p>
            <a:pPr eaLnBrk="1" hangingPunct="1"/>
            <a:r>
              <a:rPr lang="en-US" dirty="0" err="1"/>
              <a:t>vấn</a:t>
            </a:r>
            <a:r>
              <a:rPr lang="en-US" dirty="0"/>
              <a:t> </a:t>
            </a:r>
            <a:r>
              <a:rPr lang="en-US" dirty="0" err="1"/>
              <a:t>đề</a:t>
            </a:r>
            <a:r>
              <a:rPr lang="en-US" dirty="0"/>
              <a:t> </a:t>
            </a:r>
          </a:p>
        </p:txBody>
      </p:sp>
      <p:sp>
        <p:nvSpPr>
          <p:cNvPr id="270362" name="Rectangle 26"/>
          <p:cNvSpPr>
            <a:spLocks noChangeArrowheads="1"/>
          </p:cNvSpPr>
          <p:nvPr/>
        </p:nvSpPr>
        <p:spPr bwMode="auto">
          <a:xfrm>
            <a:off x="3200401" y="438984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pyetje</a:t>
            </a:r>
            <a:r>
              <a:rPr lang="en-US" dirty="0"/>
              <a:t> </a:t>
            </a:r>
          </a:p>
        </p:txBody>
      </p:sp>
      <p:sp>
        <p:nvSpPr>
          <p:cNvPr id="270363" name="Rectangle 27"/>
          <p:cNvSpPr>
            <a:spLocks noChangeArrowheads="1"/>
          </p:cNvSpPr>
          <p:nvPr/>
        </p:nvSpPr>
        <p:spPr bwMode="auto">
          <a:xfrm>
            <a:off x="2272921" y="3112667"/>
            <a:ext cx="824246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en-US" dirty="0" err="1"/>
              <a:t>soru</a:t>
            </a:r>
            <a:r>
              <a:rPr lang="en-US" sz="1800" dirty="0"/>
              <a:t> </a:t>
            </a:r>
          </a:p>
        </p:txBody>
      </p:sp>
      <p:sp>
        <p:nvSpPr>
          <p:cNvPr id="2" name="Rectangle 1"/>
          <p:cNvSpPr/>
          <p:nvPr/>
        </p:nvSpPr>
        <p:spPr>
          <a:xfrm>
            <a:off x="4917557" y="457200"/>
            <a:ext cx="1711843" cy="591983"/>
          </a:xfrm>
          <a:prstGeom prst="rect">
            <a:avLst/>
          </a:prstGeom>
        </p:spPr>
        <p:txBody>
          <a:bodyPr wrap="square" lIns="83338" tIns="41669" rIns="83338" bIns="41669">
            <a:spAutoFit/>
          </a:bodyPr>
          <a:lstStyle/>
          <a:p>
            <a:r>
              <a:rPr lang="ar-AE" sz="3300" dirty="0"/>
              <a:t>الأسئلة</a:t>
            </a:r>
            <a:endParaRPr lang="en-US" sz="3300" dirty="0"/>
          </a:p>
        </p:txBody>
      </p:sp>
      <p:sp>
        <p:nvSpPr>
          <p:cNvPr id="27" name="Rectangle 11"/>
          <p:cNvSpPr>
            <a:spLocks noChangeArrowheads="1"/>
          </p:cNvSpPr>
          <p:nvPr/>
        </p:nvSpPr>
        <p:spPr bwMode="auto">
          <a:xfrm>
            <a:off x="4745131" y="5645206"/>
            <a:ext cx="1644727" cy="461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91431" tIns="45715" rIns="91431" bIns="45715" anchor="ctr">
            <a:spAutoFit/>
          </a:bodyPr>
          <a:lstStyle/>
          <a:p>
            <a:r>
              <a:rPr lang="ru-RU" dirty="0" smtClean="0">
                <a:cs typeface="David" panose="020E0502060401010101" pitchFamily="34" charset="-79"/>
              </a:rPr>
              <a:t>запитання</a:t>
            </a:r>
            <a:endParaRPr lang="en-US" dirty="0">
              <a:latin typeface="David" panose="020E0502060401010101" pitchFamily="34" charset="-79"/>
              <a:cs typeface="David" panose="020E0502060401010101" pitchFamily="34" charset="-79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39000" y="5486400"/>
            <a:ext cx="109465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mn-MN" dirty="0"/>
              <a:t>асуулт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2362200"/>
            <a:ext cx="11945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PT" dirty="0"/>
              <a:t>questão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7239000" y="457200"/>
            <a:ext cx="715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sual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5715000" y="3886200"/>
            <a:ext cx="71846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AE" dirty="0"/>
              <a:t>سؤال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57200" y="381000"/>
            <a:ext cx="9396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y-AM" dirty="0"/>
              <a:t>հարց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5791200"/>
            <a:ext cx="11079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pitanje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143000" y="1905000"/>
            <a:ext cx="4924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題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2590800" y="1752600"/>
            <a:ext cx="1403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o-RO" dirty="0"/>
              <a:t>întrebare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514600" y="3733800"/>
            <a:ext cx="8034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dirty="0"/>
              <a:t>質問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57600" y="152400"/>
            <a:ext cx="8002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dirty="0"/>
              <a:t>문제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48600" y="3886200"/>
            <a:ext cx="9500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y-KG" dirty="0"/>
              <a:t>суроо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828800" y="4724400"/>
            <a:ext cx="148470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sl-SI" dirty="0"/>
              <a:t>vprašanje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152400" y="3962400"/>
            <a:ext cx="128112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t-EE" dirty="0"/>
              <a:t>küsimus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981200" y="5791200"/>
            <a:ext cx="9781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dirty="0"/>
              <a:t>сұрақ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572000" y="1676400"/>
            <a:ext cx="11993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a-GE" dirty="0"/>
              <a:t>კითხვა</a:t>
            </a:r>
            <a:endParaRPr lang="en-US" dirty="0"/>
          </a:p>
        </p:txBody>
      </p:sp>
      <p:sp>
        <p:nvSpPr>
          <p:cNvPr id="18" name="Rectangle 17"/>
          <p:cNvSpPr/>
          <p:nvPr/>
        </p:nvSpPr>
        <p:spPr>
          <a:xfrm>
            <a:off x="3581400" y="4876800"/>
            <a:ext cx="15199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v-LV" dirty="0"/>
              <a:t>jautājums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6400800" y="5867400"/>
            <a:ext cx="15023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lt-LT" dirty="0"/>
              <a:t>klausimas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28600" y="1676400"/>
            <a:ext cx="88517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/>
              <a:t>fråga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2133600" y="1219200"/>
            <a:ext cx="13147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dirty="0"/>
              <a:t>kysymys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2209800" y="5257800"/>
            <a:ext cx="14173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dirty="0"/>
              <a:t>domanda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200400" y="5791200"/>
            <a:ext cx="76495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a-IE" dirty="0"/>
              <a:t>ceist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72200" y="152400"/>
            <a:ext cx="9364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gd-GB" dirty="0"/>
              <a:t>cheist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3886200" y="5257800"/>
            <a:ext cx="14035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e-BY" dirty="0"/>
              <a:t>пытанне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8001000" y="4648200"/>
            <a:ext cx="105670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/>
              <a:t>kérdés</a:t>
            </a:r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1316" y="2808514"/>
            <a:ext cx="1972364" cy="1328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842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43200000">
                                      <p:cBhvr>
                                        <p:cTn id="6" dur="3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925" y="819753"/>
            <a:ext cx="7266584" cy="5655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/>
            <a:r>
              <a:rPr lang="en-US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Anastasi A. </a:t>
            </a:r>
            <a:r>
              <a:rPr lang="en-US" sz="1600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The </a:t>
            </a:r>
            <a:r>
              <a:rPr lang="en-US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concept of validity in the interpretation of test scores. Educ. Psychol. Meas. 1950</a:t>
            </a:r>
            <a:r>
              <a:rPr lang="en-US" sz="1600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; 10:67–78.</a:t>
            </a:r>
            <a:endParaRPr lang="en-US" sz="1600" dirty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227013" indent="-227013"/>
            <a:r>
              <a:rPr lang="en-US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American Educational Research Association, American Psychological Association, &amp; National Council on Measurement in Education </a:t>
            </a:r>
            <a:r>
              <a:rPr lang="en-US" sz="1600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(2014). </a:t>
            </a:r>
            <a:r>
              <a:rPr lang="en-US" sz="1600" dirty="0">
                <a:latin typeface="KodchiangUPC" panose="02020603050405020304" pitchFamily="18" charset="-34"/>
                <a:cs typeface="KodchiangUPC" panose="02020603050405020304" pitchFamily="18" charset="-34"/>
              </a:rPr>
              <a:t>Standards for educational and psychological testing. Washington, DC: American Educational Research </a:t>
            </a:r>
            <a:r>
              <a:rPr lang="en-US" sz="1600" dirty="0" smtClean="0">
                <a:latin typeface="KodchiangUPC" panose="02020603050405020304" pitchFamily="18" charset="-34"/>
                <a:cs typeface="KodchiangUPC" panose="02020603050405020304" pitchFamily="18" charset="-34"/>
              </a:rPr>
              <a:t>Association</a:t>
            </a: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Bachman, L., &amp; Palmer, A. (2010). Language assessment in practice: Developing language assessments and justifying their use in the real world. Oxford, UK: Oxford University Press</a:t>
            </a: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.</a:t>
            </a:r>
            <a:endParaRPr lang="en-US" sz="1600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Chapelle, C. A. (1999). Validation in language assessment. Annual Review of Applied Linguistics, 19, 254-272</a:t>
            </a: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.</a:t>
            </a:r>
            <a:endParaRPr lang="en-US" sz="1600" dirty="0" smtClean="0">
              <a:latin typeface="KodchiangUPC" panose="02020603050405020304" pitchFamily="18" charset="-34"/>
              <a:cs typeface="KodchiangUPC" panose="02020603050405020304" pitchFamily="18" charset="-34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Chapelle, C. A., Enright, M. K., &amp; Jamieson, J. (2008). Building a validity argument for the test of English as a foreign language. New York, NY: Routledge.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Chapelle, C. A., Enright, M. K., &amp;. Jamieson, J. (2010). Does an argument-based approach to validity make a difference? Educational Measurement: Issues and Practice, 29(1), 3-13.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Cizek, G. (2012). Defining and distinguishing validity: Interpretations of score meaning and justifications of test use. Psychological Methods, 17(1), 31-43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Embretson, S. (1983). Construct validity: Construct representation versus nomothetic span. Psychological Bulletin, 93, 179-197.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Embretson, S. (1998). A cognitive design system approach to generating valid tests: Application to abstract reasoning. Psychological Methods, 3, 380-396.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Fulcher, G. &amp; Davidson, F. (2007). Language testing and assessment: An advanced resource book. New York, NY: Routledge</a:t>
            </a: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1438" y="400594"/>
            <a:ext cx="135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Reading List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204973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925" y="819753"/>
            <a:ext cx="7266584" cy="5641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Kane</a:t>
            </a: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, M. (1992). An argument-based approach to validation. Psychological Bulletin, 112, 527-535.</a:t>
            </a:r>
            <a:endParaRPr lang="en-US" sz="16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Kane, M. (2006). Validation. In R. Brennan (Ed.), Educational measurement (4th ed., pp. 17-64). Westport, CT: American Council on Education and Praeger.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8872" indent="-118872">
              <a:lnSpc>
                <a:spcPct val="114000"/>
              </a:lnSpc>
              <a:spcAft>
                <a:spcPts val="1000"/>
              </a:spcAft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Kane, M. T. (2013), Validating the Interpretations and Uses of Test Scores. Journal of Educational Measurement, 50: </a:t>
            </a: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1–73.</a:t>
            </a:r>
            <a:endParaRPr lang="en-US" sz="1600" dirty="0" smtClean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8872" indent="-118872">
              <a:lnSpc>
                <a:spcPct val="114000"/>
              </a:lnSpc>
              <a:spcAft>
                <a:spcPts val="1000"/>
              </a:spcAft>
              <a:tabLst>
                <a:tab pos="2971800" algn="ctr"/>
                <a:tab pos="5943600" algn="r"/>
              </a:tabLst>
            </a:pP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Lissitz</a:t>
            </a: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, R., &amp; Samuelsen, K. (2007). A suggested change in terminology and emphasis regarding validity and education. Educational Researcher, 36, 437-448.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Loevinger, J. (1957). Objective tests as instruments of psychological theory. Psychological Reports, Monograph Supplement, 3, 635-694.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Messick, S. (1989). Validity. In R. L. Linn (Ed.), Educational measurement (3rd ed. pp. 13-103). New York, NY: American Council on Education and Macmillan.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Mislevy, R., Steinberg, L., &amp;. Almond, R. (2003). On the structure of educational assessments. Measurement: Interdisciplinary Research and Perspectives, 1, 3-62.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Shepard, L. (1993). Evaluating test validity. In L. Darling-Hammond (Ed.), Review of research in education (pp. 405-450). Washington, DC: American Educational Research Association.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Sireci, S. (2009). Packing and unpacking sources of validity evidence: History repeats itself again. In R. Lissitz (Ed.), The concept of validity (pp. 19-38). Charlotte, NC: Information Age Publishers</a:t>
            </a: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01438" y="400594"/>
            <a:ext cx="135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Reading List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75808927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66925" y="819753"/>
            <a:ext cx="7266584" cy="2010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 smtClean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Shepard</a:t>
            </a: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, L. (1993). Evaluating test validity. In L. Darling-Hammond (Ed.), Review of research in education (pp. 405-450). Washington, DC: American Educational Research Association.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Zumbo, B. (2009). Validity as contextualized and pragmatic explanation, and its implications for validation practice. In R. Lissitz (Ed.), The concept of validity (pp.65-82). Charlotte, NC: Information Age Publishers.</a:t>
            </a:r>
            <a:endParaRPr lang="en-US" sz="11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>
              <a:tabLst>
                <a:tab pos="2971800" algn="ctr"/>
                <a:tab pos="5943600" algn="r"/>
              </a:tabLst>
            </a:pPr>
            <a:r>
              <a:rPr lang="en-US" sz="1600" dirty="0">
                <a:solidFill>
                  <a:srgbClr val="414751"/>
                </a:solidFill>
                <a:latin typeface="KodchiangUPC" panose="02020603050405020304" pitchFamily="18" charset="-34"/>
                <a:ea typeface="Century Schoolbook" panose="02040604050505020304" pitchFamily="18" charset="0"/>
                <a:cs typeface="Century Schoolbook" panose="02040604050505020304" pitchFamily="18" charset="0"/>
              </a:rPr>
              <a:t>Kane, M. T. (2013), Validating the Interpretations and Uses of Test Scores. Journal of Educational Measurement, 50: 1–73.</a:t>
            </a:r>
            <a:endParaRPr lang="en-US" sz="16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  <a:p>
            <a:pPr marL="114300" marR="0" indent="-1143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endParaRPr lang="en-US" sz="1600" dirty="0">
              <a:solidFill>
                <a:srgbClr val="414751"/>
              </a:solidFill>
              <a:latin typeface="Century Schoolbook" panose="02040604050505020304" pitchFamily="18" charset="0"/>
              <a:ea typeface="Century Schoolbook" panose="02040604050505020304" pitchFamily="18" charset="0"/>
              <a:cs typeface="Century Schoolbook" panose="020406040505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901438" y="400594"/>
            <a:ext cx="1358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 smtClean="0"/>
              <a:t>Reading List</a:t>
            </a:r>
            <a:endParaRPr lang="en-US" cap="small" dirty="0"/>
          </a:p>
        </p:txBody>
      </p:sp>
    </p:spTree>
    <p:extLst>
      <p:ext uri="{BB962C8B-B14F-4D97-AF65-F5344CB8AC3E}">
        <p14:creationId xmlns:p14="http://schemas.microsoft.com/office/powerpoint/2010/main" val="1621570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/>
              <a:t>Why </a:t>
            </a:r>
            <a:r>
              <a:rPr lang="en-US" sz="3600" dirty="0"/>
              <a:t>is </a:t>
            </a:r>
            <a:r>
              <a:rPr lang="en-US" sz="3600" dirty="0" smtClean="0"/>
              <a:t>Validity so Hard to Define?</a:t>
            </a:r>
            <a:endParaRPr lang="en-US" sz="3600" dirty="0"/>
          </a:p>
        </p:txBody>
      </p:sp>
      <p:sp>
        <p:nvSpPr>
          <p:cNvPr id="7" name="TextBox 6"/>
          <p:cNvSpPr txBox="1"/>
          <p:nvPr/>
        </p:nvSpPr>
        <p:spPr>
          <a:xfrm>
            <a:off x="427840" y="3272102"/>
            <a:ext cx="863227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Blame William the Conqueror who </a:t>
            </a:r>
            <a:r>
              <a:rPr lang="en-US" sz="2400" dirty="0"/>
              <a:t>introduced the “fancy” speech of </a:t>
            </a:r>
            <a:r>
              <a:rPr lang="en-US" sz="2400" dirty="0" smtClean="0"/>
              <a:t>Norman </a:t>
            </a:r>
            <a:r>
              <a:rPr lang="en-US" sz="2400" dirty="0"/>
              <a:t>overlords </a:t>
            </a:r>
            <a:r>
              <a:rPr lang="en-US" sz="2400" dirty="0" smtClean="0"/>
              <a:t>to the Old English-speaking world of “plainspoken” Anglo-Saxons, resulting in synonym-rich Middle/Modern English.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CFCF5"/>
              </a:clrFrom>
              <a:clrTo>
                <a:srgbClr val="FCFC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4388" y="1776323"/>
            <a:ext cx="1189498" cy="152590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160940" y="4513277"/>
            <a:ext cx="486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ym typeface="Symbol" panose="05050102010706020507" pitchFamily="18" charset="2"/>
              </a:rPr>
              <a:t></a:t>
            </a:r>
            <a:endParaRPr lang="en-US" sz="2400" b="1" dirty="0"/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2221844"/>
              </p:ext>
            </p:extLst>
          </p:nvPr>
        </p:nvGraphicFramePr>
        <p:xfrm>
          <a:off x="2211897" y="4777764"/>
          <a:ext cx="6096000" cy="1940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48000"/>
                <a:gridCol w="3048000"/>
              </a:tblGrid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en-US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Old English Text MT" panose="03040902040508030806" pitchFamily="66" charset="0"/>
                        </a:rPr>
                        <a:t>Old English</a:t>
                      </a:r>
                      <a:endParaRPr lang="en-US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Old English Text MT" panose="03040902040508030806" pitchFamily="66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dirty="0" smtClean="0">
                          <a:solidFill>
                            <a:srgbClr val="E600E6"/>
                          </a:solidFill>
                          <a:latin typeface="French Script MT" panose="03020402040607040605" pitchFamily="66" charset="0"/>
                        </a:rPr>
                        <a:t>Anglo French</a:t>
                      </a:r>
                      <a:endParaRPr lang="en-US" sz="2400" dirty="0">
                        <a:solidFill>
                          <a:srgbClr val="E600E6"/>
                        </a:solidFill>
                        <a:latin typeface="French Script MT" panose="03020402040607040605" pitchFamily="66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snail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escargot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house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mansion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wisdom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prudence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strength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27013" indent="0"/>
                      <a:r>
                        <a:rPr lang="en-US" dirty="0" smtClean="0"/>
                        <a:t>validity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3" name="Picture 58" descr="PLTCE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Marshall-Center-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689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5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4707" y="1680754"/>
            <a:ext cx="6816506" cy="5107580"/>
          </a:xfrm>
          <a:prstGeom prst="rect">
            <a:avLst/>
          </a:prstGeom>
        </p:spPr>
      </p:pic>
      <p:sp>
        <p:nvSpPr>
          <p:cNvPr id="61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/>
              <a:t>The Shibboleth </a:t>
            </a:r>
            <a:r>
              <a:rPr lang="en-US" sz="3600" dirty="0"/>
              <a:t>Test</a:t>
            </a:r>
          </a:p>
        </p:txBody>
      </p:sp>
      <p:sp>
        <p:nvSpPr>
          <p:cNvPr id="62" name="TextBox 61"/>
          <p:cNvSpPr txBox="1"/>
          <p:nvPr/>
        </p:nvSpPr>
        <p:spPr>
          <a:xfrm>
            <a:off x="4302034" y="1968137"/>
            <a:ext cx="25777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Quickly!  What’s the word for a stalk of grain?</a:t>
            </a:r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5852161" y="3378927"/>
            <a:ext cx="2159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She sells seashells by the sea shore…She sells seashells by the sea shore.</a:t>
            </a:r>
            <a:endParaRPr lang="en-US" dirty="0"/>
          </a:p>
        </p:txBody>
      </p:sp>
      <p:sp>
        <p:nvSpPr>
          <p:cNvPr id="64" name="Oval Callout 63"/>
          <p:cNvSpPr/>
          <p:nvPr/>
        </p:nvSpPr>
        <p:spPr>
          <a:xfrm flipH="1" flipV="1">
            <a:off x="1532262" y="4984569"/>
            <a:ext cx="3074841" cy="1137556"/>
          </a:xfrm>
          <a:custGeom>
            <a:avLst/>
            <a:gdLst>
              <a:gd name="connsiteX0" fmla="*/ 896630 w 3074126"/>
              <a:gd name="connsiteY0" fmla="*/ 1224642 h 1088571"/>
              <a:gd name="connsiteX1" fmla="*/ 781703 w 3074126"/>
              <a:gd name="connsiteY1" fmla="*/ 1018313 h 1088571"/>
              <a:gd name="connsiteX2" fmla="*/ 1077169 w 3074126"/>
              <a:gd name="connsiteY2" fmla="*/ 24934 h 1088571"/>
              <a:gd name="connsiteX3" fmla="*/ 1961575 w 3074126"/>
              <a:gd name="connsiteY3" fmla="*/ 21170 h 1088571"/>
              <a:gd name="connsiteX4" fmla="*/ 2349092 w 3074126"/>
              <a:gd name="connsiteY4" fmla="*/ 1006417 h 1088571"/>
              <a:gd name="connsiteX5" fmla="*/ 1338174 w 3074126"/>
              <a:gd name="connsiteY5" fmla="*/ 1083997 h 1088571"/>
              <a:gd name="connsiteX6" fmla="*/ 896630 w 3074126"/>
              <a:gd name="connsiteY6" fmla="*/ 1224642 h 1088571"/>
              <a:gd name="connsiteX0" fmla="*/ 226339 w 3074841"/>
              <a:gd name="connsiteY0" fmla="*/ 1137556 h 1137556"/>
              <a:gd name="connsiteX1" fmla="*/ 781972 w 3074841"/>
              <a:gd name="connsiteY1" fmla="*/ 1018313 h 1137556"/>
              <a:gd name="connsiteX2" fmla="*/ 1077438 w 3074841"/>
              <a:gd name="connsiteY2" fmla="*/ 24934 h 1137556"/>
              <a:gd name="connsiteX3" fmla="*/ 1961844 w 3074841"/>
              <a:gd name="connsiteY3" fmla="*/ 21170 h 1137556"/>
              <a:gd name="connsiteX4" fmla="*/ 2349361 w 3074841"/>
              <a:gd name="connsiteY4" fmla="*/ 1006417 h 1137556"/>
              <a:gd name="connsiteX5" fmla="*/ 1338443 w 3074841"/>
              <a:gd name="connsiteY5" fmla="*/ 1083997 h 1137556"/>
              <a:gd name="connsiteX6" fmla="*/ 226339 w 3074841"/>
              <a:gd name="connsiteY6" fmla="*/ 1137556 h 1137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074841" h="1137556">
                <a:moveTo>
                  <a:pt x="226339" y="1137556"/>
                </a:moveTo>
                <a:cubicBezTo>
                  <a:pt x="188030" y="1068780"/>
                  <a:pt x="820281" y="1087089"/>
                  <a:pt x="781972" y="1018313"/>
                </a:cubicBezTo>
                <a:cubicBezTo>
                  <a:pt x="-389974" y="784144"/>
                  <a:pt x="-206564" y="167505"/>
                  <a:pt x="1077438" y="24934"/>
                </a:cubicBezTo>
                <a:cubicBezTo>
                  <a:pt x="1364831" y="-6977"/>
                  <a:pt x="1672368" y="-8286"/>
                  <a:pt x="1961844" y="21170"/>
                </a:cubicBezTo>
                <a:cubicBezTo>
                  <a:pt x="3241925" y="151427"/>
                  <a:pt x="3480209" y="757255"/>
                  <a:pt x="2349361" y="1006417"/>
                </a:cubicBezTo>
                <a:cubicBezTo>
                  <a:pt x="2047818" y="1072856"/>
                  <a:pt x="1690607" y="1100270"/>
                  <a:pt x="1338443" y="1083997"/>
                </a:cubicBezTo>
                <a:lnTo>
                  <a:pt x="226339" y="1137556"/>
                </a:lnTo>
                <a:close/>
              </a:path>
            </a:pathLst>
          </a:custGeom>
          <a:solidFill>
            <a:schemeClr val="bg1"/>
          </a:solidFill>
          <a:ln w="38100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1733006" y="5155474"/>
            <a:ext cx="2969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She sells shibboleths by the sea shore.</a:t>
            </a:r>
            <a:endParaRPr lang="en-US" sz="2400" dirty="0"/>
          </a:p>
        </p:txBody>
      </p:sp>
      <p:sp>
        <p:nvSpPr>
          <p:cNvPr id="66" name="Cloud Callout 65"/>
          <p:cNvSpPr/>
          <p:nvPr/>
        </p:nvSpPr>
        <p:spPr>
          <a:xfrm>
            <a:off x="1375954" y="2734491"/>
            <a:ext cx="513806" cy="400594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?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58" descr="PLTCE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 descr="Marshall-Center-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4247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0488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 Modern, Practical Shibboleth </a:t>
            </a:r>
            <a:r>
              <a:rPr lang="en-US" sz="3600" dirty="0"/>
              <a:t>Test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910" y="1740714"/>
            <a:ext cx="7091514" cy="4987258"/>
          </a:xfrm>
          <a:prstGeom prst="rect">
            <a:avLst/>
          </a:prstGeom>
        </p:spPr>
      </p:pic>
      <p:pic>
        <p:nvPicPr>
          <p:cNvPr id="7" name="Picture 58" descr="PLTCE Logo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rshall-Center-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954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6718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An Early Definition of Test Validity</a:t>
            </a:r>
          </a:p>
        </p:txBody>
      </p:sp>
      <p:sp>
        <p:nvSpPr>
          <p:cNvPr id="4" name="Rectangle 3"/>
          <p:cNvSpPr/>
          <p:nvPr/>
        </p:nvSpPr>
        <p:spPr>
          <a:xfrm>
            <a:off x="494949" y="2029574"/>
            <a:ext cx="8170877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3410"/>
            <a:r>
              <a:rPr lang="en-US" sz="2400" b="1" dirty="0">
                <a:latin typeface="+mj-lt"/>
              </a:rPr>
              <a:t>“Two of the most important types of problems in measurement are those connected with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the determination of what a test measures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, and of how consistently it measures. The first should be called the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problem of validity</a:t>
            </a:r>
            <a:r>
              <a:rPr lang="en-US" sz="2400" b="1" dirty="0">
                <a:solidFill>
                  <a:srgbClr val="000000"/>
                </a:solidFill>
                <a:latin typeface="+mj-lt"/>
              </a:rPr>
              <a:t>, the second, the problem of reliability</a:t>
            </a:r>
            <a:r>
              <a:rPr lang="en-US" sz="2400" b="1" dirty="0" smtClean="0">
                <a:solidFill>
                  <a:srgbClr val="000000"/>
                </a:solidFill>
                <a:latin typeface="+mj-lt"/>
              </a:rPr>
              <a:t>.”</a:t>
            </a:r>
            <a:endParaRPr lang="en-US" sz="2400" dirty="0">
              <a:solidFill>
                <a:srgbClr val="000000"/>
              </a:solidFill>
              <a:latin typeface="+mj-lt"/>
            </a:endParaRPr>
          </a:p>
          <a:p>
            <a:endParaRPr lang="en-US" sz="1600" dirty="0">
              <a:latin typeface="Arial" panose="020B0604020202020204" pitchFamily="34" charset="0"/>
            </a:endParaRPr>
          </a:p>
          <a:p>
            <a:r>
              <a:rPr lang="en-US" sz="1400" dirty="0">
                <a:latin typeface="Arial" panose="020B0604020202020204" pitchFamily="34" charset="0"/>
              </a:rPr>
              <a:t>Buckingham</a:t>
            </a:r>
            <a:r>
              <a:rPr lang="en-US" sz="1400" dirty="0" smtClean="0">
                <a:latin typeface="Arial" panose="020B0604020202020204" pitchFamily="34" charset="0"/>
              </a:rPr>
              <a:t>, McCall, Otis, </a:t>
            </a:r>
            <a:r>
              <a:rPr lang="en-US" sz="1400" dirty="0" err="1">
                <a:latin typeface="Arial" panose="020B0604020202020204" pitchFamily="34" charset="0"/>
              </a:rPr>
              <a:t>Rugg</a:t>
            </a:r>
            <a:r>
              <a:rPr lang="en-US" sz="1400" dirty="0" smtClean="0">
                <a:latin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</a:rPr>
              <a:t>Trabue</a:t>
            </a:r>
            <a:r>
              <a:rPr lang="en-US" sz="1400" dirty="0" smtClean="0">
                <a:latin typeface="Arial" panose="020B0604020202020204" pitchFamily="34" charset="0"/>
              </a:rPr>
              <a:t>, </a:t>
            </a:r>
            <a:r>
              <a:rPr lang="en-US" sz="1400" dirty="0">
                <a:latin typeface="Arial" panose="020B0604020202020204" pitchFamily="34" charset="0"/>
              </a:rPr>
              <a:t>&amp; </a:t>
            </a:r>
            <a:r>
              <a:rPr lang="en-US" sz="1400" dirty="0" err="1" smtClean="0">
                <a:latin typeface="Arial" panose="020B0604020202020204" pitchFamily="34" charset="0"/>
              </a:rPr>
              <a:t>Courtis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(1921</a:t>
            </a:r>
            <a:r>
              <a:rPr lang="en-US" sz="1400" dirty="0" smtClean="0">
                <a:latin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</a:endParaRPr>
          </a:p>
          <a:p>
            <a:pPr marR="3410"/>
            <a:endParaRPr lang="en-US" sz="2400" b="1" dirty="0" smtClean="0">
              <a:latin typeface="+mj-lt"/>
            </a:endParaRPr>
          </a:p>
          <a:p>
            <a:pPr marR="3410"/>
            <a:r>
              <a:rPr lang="en-US" sz="2400" b="1" dirty="0" smtClean="0">
                <a:latin typeface="+mj-lt"/>
              </a:rPr>
              <a:t>“</a:t>
            </a:r>
            <a:r>
              <a:rPr lang="en-US" sz="2400" dirty="0">
                <a:latin typeface="+mj-lt"/>
              </a:rPr>
              <a:t>By </a:t>
            </a:r>
            <a:r>
              <a:rPr lang="en-US" sz="2400" b="1" dirty="0">
                <a:solidFill>
                  <a:srgbClr val="C00000"/>
                </a:solidFill>
                <a:latin typeface="+mj-lt"/>
              </a:rPr>
              <a:t>validity</a:t>
            </a:r>
            <a:r>
              <a:rPr lang="en-US" sz="2400" i="1" dirty="0">
                <a:latin typeface="+mj-lt"/>
              </a:rPr>
              <a:t> </a:t>
            </a:r>
            <a:r>
              <a:rPr lang="en-US" sz="2400" dirty="0">
                <a:latin typeface="+mj-lt"/>
              </a:rPr>
              <a:t>is meant </a:t>
            </a:r>
            <a:r>
              <a:rPr lang="en-US" sz="2400" i="1" dirty="0">
                <a:latin typeface="+mj-lt"/>
              </a:rPr>
              <a:t>the degree to which a test or examination measures what it purports to measure</a:t>
            </a:r>
            <a:r>
              <a:rPr lang="en-US" sz="2400" b="1" dirty="0" smtClean="0">
                <a:latin typeface="+mj-lt"/>
              </a:rPr>
              <a:t>.”</a:t>
            </a:r>
          </a:p>
          <a:p>
            <a:pPr marR="3410"/>
            <a:endParaRPr lang="en-US" sz="12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US" sz="1400" dirty="0" err="1" smtClean="0">
                <a:latin typeface="Arial" panose="020B0604020202020204" pitchFamily="34" charset="0"/>
              </a:rPr>
              <a:t>Ruch</a:t>
            </a:r>
            <a:r>
              <a:rPr lang="en-US" sz="1400" dirty="0" smtClean="0">
                <a:latin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</a:rPr>
              <a:t>(1924</a:t>
            </a:r>
            <a:r>
              <a:rPr lang="en-US" sz="1400" dirty="0" smtClean="0">
                <a:latin typeface="Arial" panose="020B0604020202020204" pitchFamily="34" charset="0"/>
              </a:rPr>
              <a:t>)</a:t>
            </a:r>
            <a:endParaRPr lang="en-US" sz="1400" dirty="0">
              <a:latin typeface="Arial" panose="020B0604020202020204" pitchFamily="34" charset="0"/>
            </a:endParaRPr>
          </a:p>
        </p:txBody>
      </p:sp>
      <p:pic>
        <p:nvPicPr>
          <p:cNvPr id="7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6841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1006724" y="180488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/>
              <a:t>Correlation as </a:t>
            </a:r>
            <a:r>
              <a:rPr lang="en-US" sz="3600" dirty="0"/>
              <a:t>an Indicator of Validity</a:t>
            </a:r>
          </a:p>
        </p:txBody>
      </p:sp>
      <p:sp>
        <p:nvSpPr>
          <p:cNvPr id="16" name="Content Placeholder 15"/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709399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1896:  </a:t>
            </a:r>
            <a:r>
              <a:rPr lang="en-US" sz="2400" dirty="0" smtClean="0"/>
              <a:t>Karl Pearson’s product-moment </a:t>
            </a:r>
            <a:r>
              <a:rPr lang="en-US" sz="2400" b="1" dirty="0" smtClean="0">
                <a:solidFill>
                  <a:srgbClr val="FF0000"/>
                </a:solidFill>
              </a:rPr>
              <a:t>correlation</a:t>
            </a:r>
            <a:r>
              <a:rPr lang="en-US" sz="2400" dirty="0" smtClean="0"/>
              <a:t> coefficient measured the degree of linear dependence between two variables (e.g., test scores with grades).</a:t>
            </a:r>
            <a:endParaRPr lang="en-US" sz="2400" dirty="0"/>
          </a:p>
          <a:p>
            <a:r>
              <a:rPr lang="en-US" sz="2400" dirty="0" smtClean="0"/>
              <a:t>1905:  Alfred </a:t>
            </a:r>
            <a:r>
              <a:rPr lang="en-US" sz="2400" dirty="0" err="1" smtClean="0"/>
              <a:t>Binet’s</a:t>
            </a:r>
            <a:r>
              <a:rPr lang="en-US" sz="2400" dirty="0" smtClean="0"/>
              <a:t> “</a:t>
            </a:r>
            <a:r>
              <a:rPr lang="en-US" sz="2400" b="1" dirty="0" smtClean="0">
                <a:solidFill>
                  <a:srgbClr val="FF0000"/>
                </a:solidFill>
              </a:rPr>
              <a:t>standardized</a:t>
            </a:r>
            <a:r>
              <a:rPr lang="en-US" sz="2400" dirty="0" smtClean="0"/>
              <a:t>” intelligence test used the same instrument, testing conditions, and scoring methods.</a:t>
            </a:r>
          </a:p>
          <a:p>
            <a:r>
              <a:rPr lang="en-US" sz="2400" dirty="0" smtClean="0"/>
              <a:t>1927:  Truman Kelley claimed that a final measure of validity was its </a:t>
            </a:r>
            <a:r>
              <a:rPr lang="en-US" sz="2400" b="1" dirty="0" smtClean="0">
                <a:solidFill>
                  <a:srgbClr val="FF0000"/>
                </a:solidFill>
              </a:rPr>
              <a:t>prognostic</a:t>
            </a:r>
            <a:r>
              <a:rPr lang="en-US" sz="2400" dirty="0" smtClean="0"/>
              <a:t> value – the correlation of a test and a later-demonstrated degree of success or failure.</a:t>
            </a:r>
          </a:p>
          <a:p>
            <a:r>
              <a:rPr lang="en-US" sz="2400" dirty="0" smtClean="0"/>
              <a:t>1946:  J. P. Guilford proposed that a test was valid for anything with which it </a:t>
            </a:r>
            <a:r>
              <a:rPr lang="en-US" sz="2400" b="1" dirty="0">
                <a:solidFill>
                  <a:srgbClr val="FF0000"/>
                </a:solidFill>
              </a:rPr>
              <a:t>correlates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1950:  Anne Anastasi cautioned that “to claim that a test measures anything over and above its </a:t>
            </a:r>
            <a:r>
              <a:rPr lang="en-US" sz="2400" b="1" dirty="0">
                <a:solidFill>
                  <a:srgbClr val="FF0000"/>
                </a:solidFill>
              </a:rPr>
              <a:t>criterion</a:t>
            </a:r>
            <a:r>
              <a:rPr lang="en-US" sz="2400" dirty="0" smtClean="0"/>
              <a:t> is pure speculation”</a:t>
            </a:r>
            <a:endParaRPr lang="en-US" sz="2400" dirty="0"/>
          </a:p>
        </p:txBody>
      </p:sp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1786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altLang="en-US" sz="3600" dirty="0"/>
              <a:t>Problems with </a:t>
            </a:r>
            <a:r>
              <a:rPr lang="en-US" altLang="en-US" sz="3600" dirty="0"/>
              <a:t>Notion </a:t>
            </a:r>
            <a:r>
              <a:rPr lang="en-US" altLang="en-US" sz="3600" dirty="0"/>
              <a:t>that </a:t>
            </a:r>
            <a:r>
              <a:rPr lang="en-US" altLang="en-US" sz="3600" dirty="0"/>
              <a:t>Validity </a:t>
            </a:r>
            <a:r>
              <a:rPr lang="en-US" altLang="en-US" sz="3600" dirty="0"/>
              <a:t>= </a:t>
            </a:r>
            <a:r>
              <a:rPr lang="en-US" altLang="en-US" sz="3600" dirty="0"/>
              <a:t>Correlation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206869"/>
            <a:ext cx="7886700" cy="397009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altLang="en-US" dirty="0"/>
              <a:t>Finding criterion data</a:t>
            </a:r>
          </a:p>
          <a:p>
            <a:r>
              <a:rPr lang="en-US" altLang="en-US" dirty="0"/>
              <a:t>Establishing reliability of criterion</a:t>
            </a:r>
          </a:p>
          <a:p>
            <a:r>
              <a:rPr lang="en-US" altLang="en-US" dirty="0"/>
              <a:t>Establishing validity of criterion</a:t>
            </a:r>
          </a:p>
          <a:p>
            <a:pPr marL="0" indent="0">
              <a:buNone/>
            </a:pPr>
            <a:endParaRPr lang="en-US" altLang="en-US" dirty="0"/>
          </a:p>
          <a:p>
            <a:r>
              <a:rPr lang="en-US" altLang="en-US" dirty="0"/>
              <a:t>If valid, measurable, criteria exist, why are different tests needed</a:t>
            </a:r>
            <a:r>
              <a:rPr lang="en-US" altLang="en-US" dirty="0" smtClean="0"/>
              <a:t>?</a:t>
            </a:r>
          </a:p>
          <a:p>
            <a:r>
              <a:rPr lang="en-US" altLang="en-US" dirty="0" smtClean="0"/>
              <a:t>Can the same test be used for different purposes as long as it correlates with external criteria?</a:t>
            </a:r>
            <a:endParaRPr lang="en-US" alt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0824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5840" y="182880"/>
            <a:ext cx="7132320" cy="1097280"/>
          </a:xfrm>
          <a:solidFill>
            <a:srgbClr val="FFBC8F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/>
              <a:t>Alternatives to </a:t>
            </a:r>
            <a:r>
              <a:rPr lang="en-US" sz="3600" dirty="0"/>
              <a:t>Correlation-related Validity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8505" y="1825625"/>
            <a:ext cx="8288323" cy="492230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Content validity</a:t>
            </a:r>
          </a:p>
          <a:p>
            <a:pPr lvl="1"/>
            <a:r>
              <a:rPr lang="en-US" sz="2300" dirty="0" smtClean="0"/>
              <a:t>“observation of the things and processes which are the aims of instruction is the final proof of validity” (Rulon, 1946)</a:t>
            </a:r>
          </a:p>
          <a:p>
            <a:pPr lvl="1"/>
            <a:r>
              <a:rPr lang="en-US" sz="2300" dirty="0" smtClean="0"/>
              <a:t>Could involve professional judgment of individual test developer (Kelley, 1927) or panel of experts (Gulliksen, 1950)</a:t>
            </a:r>
          </a:p>
          <a:p>
            <a:r>
              <a:rPr lang="en-US" dirty="0" smtClean="0"/>
              <a:t>Construct validity</a:t>
            </a:r>
          </a:p>
          <a:p>
            <a:pPr lvl="1"/>
            <a:r>
              <a:rPr lang="en-US" sz="2300" dirty="0" smtClean="0"/>
              <a:t>a posteriori </a:t>
            </a:r>
          </a:p>
          <a:p>
            <a:pPr lvl="2"/>
            <a:r>
              <a:rPr lang="en-US" sz="1900" dirty="0" smtClean="0"/>
              <a:t>based on 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</a:rPr>
              <a:t>empirical data</a:t>
            </a:r>
            <a:r>
              <a:rPr lang="en-US" sz="1900" dirty="0" smtClean="0"/>
              <a:t> – especially, factor analysis (Spearman, 1904)</a:t>
            </a:r>
          </a:p>
          <a:p>
            <a:pPr lvl="2"/>
            <a:r>
              <a:rPr lang="en-US" sz="1900" dirty="0" smtClean="0"/>
              <a:t>analysis should reveal latent trait(s) of interest</a:t>
            </a:r>
          </a:p>
          <a:p>
            <a:pPr lvl="1"/>
            <a:r>
              <a:rPr lang="en-US" sz="2300" dirty="0" smtClean="0"/>
              <a:t>a priori </a:t>
            </a:r>
          </a:p>
          <a:p>
            <a:pPr lvl="2"/>
            <a:r>
              <a:rPr lang="en-US" sz="1900" dirty="0" smtClean="0"/>
              <a:t>articulated set of </a:t>
            </a:r>
            <a:r>
              <a:rPr lang="en-US" sz="1900" b="1" dirty="0" smtClean="0">
                <a:solidFill>
                  <a:schemeClr val="accent1">
                    <a:lumMod val="50000"/>
                  </a:schemeClr>
                </a:solidFill>
              </a:rPr>
              <a:t>theoretical concepts</a:t>
            </a:r>
            <a:r>
              <a:rPr lang="en-US" sz="1900" dirty="0" smtClean="0"/>
              <a:t> (nomological net) and their interrelations (Cronbach &amp; Meehl, 1955)</a:t>
            </a:r>
          </a:p>
          <a:p>
            <a:pPr lvl="2"/>
            <a:r>
              <a:rPr lang="en-US" sz="1900" dirty="0" smtClean="0"/>
              <a:t>Loevinger (1957) suggested that “since predictive, concurrent, and content validities are all essentially ad hoc, 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</a:rPr>
              <a:t>construct validity is the whole of validity</a:t>
            </a:r>
            <a:r>
              <a:rPr lang="en-US" sz="1900" dirty="0" smtClean="0"/>
              <a:t> from a scientific point of view”</a:t>
            </a:r>
          </a:p>
        </p:txBody>
      </p:sp>
      <p:pic>
        <p:nvPicPr>
          <p:cNvPr id="6" name="Picture 58" descr="PLTCE Logo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3880" y="45720"/>
            <a:ext cx="914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Marshall-Center-s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" y="45720"/>
            <a:ext cx="9017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6821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4014</TotalTime>
  <Words>2458</Words>
  <Application>Microsoft Office PowerPoint</Application>
  <PresentationFormat>On-screen Show (4:3)</PresentationFormat>
  <Paragraphs>608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50" baseType="lpstr">
      <vt:lpstr>맑은 고딕</vt:lpstr>
      <vt:lpstr>Meiryo</vt:lpstr>
      <vt:lpstr>ＭＳ Ｐゴシック</vt:lpstr>
      <vt:lpstr>新細明體</vt:lpstr>
      <vt:lpstr>Andalus</vt:lpstr>
      <vt:lpstr>Angsana New</vt:lpstr>
      <vt:lpstr>Arial</vt:lpstr>
      <vt:lpstr>Calibri</vt:lpstr>
      <vt:lpstr>Calibri Light</vt:lpstr>
      <vt:lpstr>Century Schoolbook</vt:lpstr>
      <vt:lpstr>Comic Sans MS</vt:lpstr>
      <vt:lpstr>Cordia New</vt:lpstr>
      <vt:lpstr>David</vt:lpstr>
      <vt:lpstr>French Script MT</vt:lpstr>
      <vt:lpstr>KodchiangUPC</vt:lpstr>
      <vt:lpstr>Mangal</vt:lpstr>
      <vt:lpstr>Old English Text MT</vt:lpstr>
      <vt:lpstr>Sylfaen</vt:lpstr>
      <vt:lpstr>Symbol</vt:lpstr>
      <vt:lpstr>Times New Roman</vt:lpstr>
      <vt:lpstr>Wingdings</vt:lpstr>
      <vt:lpstr>Office Theme</vt:lpstr>
      <vt:lpstr>A Historical Perspective of Validity</vt:lpstr>
      <vt:lpstr>What is Validity?</vt:lpstr>
      <vt:lpstr>Why is Validity so Hard to Define?</vt:lpstr>
      <vt:lpstr>The Shibboleth Test</vt:lpstr>
      <vt:lpstr>A Modern, Practical Shibboleth Test</vt:lpstr>
      <vt:lpstr>An Early Definition of Test Validity</vt:lpstr>
      <vt:lpstr>Correlation as an Indicator of Validity</vt:lpstr>
      <vt:lpstr>Problems with Notion that Validity = Correlation</vt:lpstr>
      <vt:lpstr>Alternatives to Correlation-related Validity</vt:lpstr>
      <vt:lpstr>What is a Construct?</vt:lpstr>
      <vt:lpstr>Validity Types in Profusion</vt:lpstr>
      <vt:lpstr>Standards* for Educational and Psychological Tests</vt:lpstr>
      <vt:lpstr>Random Language-Testing Research</vt:lpstr>
      <vt:lpstr>E Pluribus Unum: A Unitary Concept of Validity</vt:lpstr>
      <vt:lpstr>Validation as Investigations of Inferences</vt:lpstr>
      <vt:lpstr>Validation Models for Language Testers</vt:lpstr>
      <vt:lpstr>Toulmin’s (1958) Argument Structure</vt:lpstr>
      <vt:lpstr>PowerPoint Presentation</vt:lpstr>
      <vt:lpstr>Embretson’s Universal Validity System</vt:lpstr>
      <vt:lpstr>Internal Categories of Evidence</vt:lpstr>
      <vt:lpstr>Internal Categories of Evidence</vt:lpstr>
      <vt:lpstr>External Categories of Evidence</vt:lpstr>
      <vt:lpstr>A Black Hole of Evidence</vt:lpstr>
      <vt:lpstr>Paul Newton (Oxford) Proposes Evaluation vice Validation</vt:lpstr>
      <vt:lpstr>PowerPoint Presentation</vt:lpstr>
      <vt:lpstr>PowerPoint Presentation</vt:lpstr>
      <vt:lpstr>PowerPoint Presentation</vt:lpstr>
      <vt:lpstr>PowerPoint Presentation</vt:lpstr>
    </vt:vector>
  </TitlesOfParts>
  <Company>Marshall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david.oglesby</dc:creator>
  <cp:lastModifiedBy>david.oglesby</cp:lastModifiedBy>
  <cp:revision>175</cp:revision>
  <dcterms:created xsi:type="dcterms:W3CDTF">2016-07-06T13:37:41Z</dcterms:created>
  <dcterms:modified xsi:type="dcterms:W3CDTF">2016-09-01T07:08:41Z</dcterms:modified>
</cp:coreProperties>
</file>