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handoutMasterIdLst>
    <p:handoutMasterId r:id="rId20"/>
  </p:handoutMasterIdLst>
  <p:sldIdLst>
    <p:sldId id="257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10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2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0D9B0100-6B15-421F-8DE5-D53E1CFA2A3D}" type="datetimeFigureOut">
              <a:rPr lang="en-US"/>
              <a:pPr>
                <a:defRPr/>
              </a:pPr>
              <a:t>23/10/16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887E660-2234-4815-A3B4-5EE50F2B68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94548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355E6F0-396B-481E-B90E-BD5BEE35817D}" type="datetimeFigureOut">
              <a:rPr lang="en-US"/>
              <a:pPr>
                <a:defRPr/>
              </a:pPr>
              <a:t>23/10/16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0190450-48D5-4187-9D0A-A37AEB36DF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5656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Germany, Denmark, Canada, Sweden, Netherlands, Brigham Young, Yale. and PLTCE.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C9BF-7D1D-4626-B232-18E78D98F53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10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CC5E3B-E827-4667-9478-D7389BFC1D1F}" type="datetime1">
              <a:rPr lang="en-US" smtClean="0"/>
              <a:pPr>
                <a:defRPr/>
              </a:pPr>
              <a:t>23/10/16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E363-F945-4205-BB3A-D7318212D48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804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D8204D-A09C-4E20-964B-3CB641E1E1BB}" type="datetime1">
              <a:rPr lang="en-US" smtClean="0"/>
              <a:pPr>
                <a:defRPr/>
              </a:pPr>
              <a:t>23/10/16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DA4F-082A-4B14-849A-508A7A4DB57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545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35DAC6-E645-4556-B8F3-19BC47652C3D}" type="datetime1">
              <a:rPr lang="en-US" smtClean="0"/>
              <a:pPr>
                <a:defRPr/>
              </a:pPr>
              <a:t>23/10/16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B935-9580-4B70-ACB2-0E6ABCD27AC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4839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F027E7-1C4D-4B2B-90AF-844742106E55}" type="datetime1">
              <a:rPr lang="en-US" smtClean="0"/>
              <a:pPr>
                <a:defRPr/>
              </a:pPr>
              <a:t>23/10/16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739-2117-475F-AAD2-8C12AE4736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095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DB0AAC-CFB5-4AA2-81F5-C3C5A964ACBC}" type="datetime1">
              <a:rPr lang="en-US" smtClean="0"/>
              <a:pPr>
                <a:defRPr/>
              </a:pPr>
              <a:t>23/10/16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6799-DE20-4C0A-82F7-CA04DF3E0B6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7898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5BDBD2-6D9B-4379-9F90-F942420148F5}" type="datetime1">
              <a:rPr lang="en-US" smtClean="0"/>
              <a:pPr>
                <a:defRPr/>
              </a:pPr>
              <a:t>23/10/16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0A6E-C073-4C03-A339-0FA2EB4BAF1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225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A06F65-904E-4F2C-A8CA-ABBDFD6208D6}" type="datetime1">
              <a:rPr lang="en-US" smtClean="0"/>
              <a:pPr>
                <a:defRPr/>
              </a:pPr>
              <a:t>23/10/16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51B09-D995-4FB3-8EA7-E24B31D8E41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844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0E7300-8AA7-48DE-8666-B99A671773C8}" type="datetime1">
              <a:rPr lang="en-US" smtClean="0"/>
              <a:pPr>
                <a:defRPr/>
              </a:pPr>
              <a:t>23/10/16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1108-63CD-4979-AE9E-EC84E1255B4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502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BB824-4391-4153-81F4-AA5FF20ED67D}" type="datetime1">
              <a:rPr lang="en-US" smtClean="0"/>
              <a:pPr>
                <a:defRPr/>
              </a:pPr>
              <a:t>23/10/16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BAB7-3241-4991-8716-651E0DF41F3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8533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E47022-927C-4BD4-B17A-3929BDAE9E48}" type="datetime1">
              <a:rPr lang="en-US" smtClean="0"/>
              <a:pPr>
                <a:defRPr/>
              </a:pPr>
              <a:t>23/10/16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77586-911B-4BC3-B8B1-4DE3A203AD2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31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87376C-72D3-4336-80AA-B7621C44270D}" type="datetime1">
              <a:rPr lang="en-US" smtClean="0"/>
              <a:pPr>
                <a:defRPr/>
              </a:pPr>
              <a:t>23/10/16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7626-3281-4621-A292-8554A760B2E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56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6D9744-8019-4800-9E0B-C815A2D375AD}" type="datetime1">
              <a:rPr lang="en-US" smtClean="0"/>
              <a:pPr>
                <a:defRPr/>
              </a:pPr>
              <a:t>23/10/16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EC03C-7274-43E4-892C-5CBCD627F8D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944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mcintranet/vib/WebPage/Logos/Marshall%20Center.png" TargetMode="External"/><Relationship Id="rId5" Type="http://schemas.openxmlformats.org/officeDocument/2006/relationships/image" Target="../media/image2.png"/><Relationship Id="rId6" Type="http://schemas.openxmlformats.org/officeDocument/2006/relationships/image" Target="../media/image3.jpe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marshallcenter.org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cintranet/vib/WebPage/Logos/Marshall%20Center.pn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cintranet/vib/WebPage/Logos/Marshall%20Center.pn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cintranet/vib/WebPage/Logos/Marshall%20Center.pn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cintranet/vib/WebPage/Logos/Marshall%20Center.pn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cintranet/vib/WebPage/Logos/Marshall%20Center.pn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cintranet/vib/WebPage/Logos/Marshall%20Center.pn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cintranet/vib/WebPage/Logos/Marshall%20Center.pn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cintranet/vib/WebPage/Logos/Marshall%20Center.png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image" Target="../media/image5.jp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cintranet/vib/WebPage/Logos/Marshall%20Center.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cintranet/vib/WebPage/Logos/Marshall%20Center.p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cintranet/vib/WebPage/Logos/Marshall%20Center.p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cintranet/vib/WebPage/Logos/Marshall%20Center.p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cintranet/vib/WebPage/Logos/Marshall%20Center.p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cintranet/vib/WebPage/Logos/Marshall%20Center.pn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cintranet/vib/WebPage/Logos/Marshall%20Center.pn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cintranet/vib/WebPage/Logos/Marshall%20Center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447800"/>
            <a:ext cx="82296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0000FF"/>
                </a:solidFill>
              </a:rPr>
              <a:t>Partner Language Training Center Europe</a:t>
            </a:r>
            <a:br>
              <a:rPr lang="en-US" sz="2800" b="1" dirty="0" smtClean="0">
                <a:solidFill>
                  <a:srgbClr val="0000FF"/>
                </a:solidFill>
              </a:rPr>
            </a:br>
            <a:r>
              <a:rPr lang="en-US" sz="2800" b="1" dirty="0" smtClean="0">
                <a:solidFill>
                  <a:srgbClr val="0000FF"/>
                </a:solidFill>
              </a:rPr>
              <a:t>(PLTCE)</a:t>
            </a:r>
            <a:br>
              <a:rPr lang="en-US" sz="2800" b="1" dirty="0" smtClean="0">
                <a:solidFill>
                  <a:srgbClr val="0000FF"/>
                </a:solidFill>
              </a:rPr>
            </a:br>
            <a:r>
              <a:rPr lang="en-US" sz="2800" b="1" dirty="0" smtClean="0">
                <a:solidFill>
                  <a:srgbClr val="0000FF"/>
                </a:solidFill>
              </a:rPr>
              <a:t>at</a:t>
            </a:r>
            <a:br>
              <a:rPr lang="en-US" sz="2800" b="1" dirty="0" smtClean="0">
                <a:solidFill>
                  <a:srgbClr val="0000FF"/>
                </a:solidFill>
              </a:rPr>
            </a:br>
            <a:r>
              <a:rPr lang="en-US" sz="2800" b="1" dirty="0" smtClean="0">
                <a:solidFill>
                  <a:srgbClr val="0000FF"/>
                </a:solidFill>
              </a:rPr>
              <a:t>George C. Marshall European Center for Security Studies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248400"/>
            <a:ext cx="6400800" cy="609600"/>
          </a:xfrm>
        </p:spPr>
        <p:txBody>
          <a:bodyPr/>
          <a:lstStyle/>
          <a:p>
            <a:pPr eaLnBrk="1" hangingPunct="1"/>
            <a:r>
              <a:rPr lang="en-US" altLang="en-US" sz="1600" dirty="0" smtClean="0">
                <a:solidFill>
                  <a:srgbClr val="898989"/>
                </a:solidFill>
                <a:hlinkClick r:id="rId2"/>
              </a:rPr>
              <a:t>www.marshallcenter.org</a:t>
            </a:r>
            <a:endParaRPr lang="en-US" altLang="en-US" sz="1600" dirty="0" smtClean="0">
              <a:solidFill>
                <a:srgbClr val="898989"/>
              </a:solidFill>
            </a:endParaRPr>
          </a:p>
          <a:p>
            <a:pPr eaLnBrk="1" hangingPunct="1"/>
            <a:endParaRPr lang="en-US" altLang="en-US" sz="1600" dirty="0" smtClean="0">
              <a:solidFill>
                <a:srgbClr val="898989"/>
              </a:solidFill>
            </a:endParaRPr>
          </a:p>
        </p:txBody>
      </p:sp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A7CC2C1-1C10-4FFC-AD5E-4F4E40F01D39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056" name="Picture 1" descr="ptec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52400"/>
            <a:ext cx="11144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Marshall-Center-s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1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8" descr="PLTCE Logo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90600" y="3657600"/>
            <a:ext cx="7086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Authenticity in Training Interpreters</a:t>
            </a:r>
          </a:p>
          <a:p>
            <a:pPr algn="ctr"/>
            <a:endParaRPr lang="en-US" sz="3200" dirty="0"/>
          </a:p>
          <a:p>
            <a:pPr algn="ctr"/>
            <a:r>
              <a:rPr lang="en-US" sz="2000" dirty="0" smtClean="0"/>
              <a:t>David Oglesby</a:t>
            </a:r>
          </a:p>
          <a:p>
            <a:pPr algn="ctr"/>
            <a:r>
              <a:rPr lang="en-US" sz="2000" dirty="0" smtClean="0"/>
              <a:t>Budapest</a:t>
            </a:r>
          </a:p>
          <a:p>
            <a:pPr algn="ctr"/>
            <a:r>
              <a:rPr lang="en-US" sz="2000" dirty="0" smtClean="0"/>
              <a:t>25 October 2016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5715000"/>
            <a:ext cx="1623428" cy="50851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What </a:t>
            </a:r>
            <a:r>
              <a:rPr lang="en-US" sz="3600" dirty="0" smtClean="0"/>
              <a:t>else might </a:t>
            </a:r>
            <a:r>
              <a:rPr lang="en-US" sz="3600" dirty="0"/>
              <a:t>English + OL </a:t>
            </a:r>
            <a:br>
              <a:rPr lang="en-US" sz="3600" dirty="0"/>
            </a:br>
            <a:r>
              <a:rPr lang="en-US" sz="3600" dirty="0"/>
              <a:t>CITC participants expect?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- Expanded 2-minute English-to-English memory-building exercises</a:t>
            </a:r>
          </a:p>
          <a:p>
            <a:pPr marL="0" indent="0">
              <a:buNone/>
            </a:pPr>
            <a:r>
              <a:rPr lang="en-US" sz="2400" dirty="0"/>
              <a:t>- Development of logical links (for example, if, but, so, etc.)</a:t>
            </a:r>
          </a:p>
          <a:p>
            <a:pPr marL="0" indent="0">
              <a:buNone/>
            </a:pPr>
            <a:r>
              <a:rPr lang="en-US" sz="2400" dirty="0"/>
              <a:t>- Register exercises with formal/informal speeches</a:t>
            </a:r>
          </a:p>
          <a:p>
            <a:pPr marL="0" indent="0">
              <a:buNone/>
            </a:pPr>
            <a:r>
              <a:rPr lang="en-US" sz="2400" dirty="0"/>
              <a:t>- Pre-interpretation event preparation for technical/complex subject</a:t>
            </a:r>
          </a:p>
          <a:p>
            <a:pPr marL="0" indent="0">
              <a:buNone/>
            </a:pPr>
            <a:r>
              <a:rPr lang="en-US" sz="2400" dirty="0"/>
              <a:t>- OL-to-English interpretation of 2-minute speech/excerpt</a:t>
            </a:r>
          </a:p>
          <a:p>
            <a:pPr marL="0" indent="0">
              <a:buNone/>
            </a:pPr>
            <a:r>
              <a:rPr lang="en-US" sz="2400" dirty="0"/>
              <a:t>- Introduction to note taking (strategies differ from those of students, stenographers, others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739-2117-475F-AAD2-8C12AE4736B0}" type="slidenum">
              <a:rPr lang="en-US" altLang="en-US" smtClean="0"/>
              <a:pPr/>
              <a:t>10</a:t>
            </a:fld>
            <a:endParaRPr lang="en-US" altLang="en-US"/>
          </a:p>
        </p:txBody>
      </p:sp>
      <p:pic>
        <p:nvPicPr>
          <p:cNvPr id="5" name="Picture 7" descr="Marshall-Center-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1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8" descr="PLTCE Log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6248400"/>
            <a:ext cx="1623428" cy="50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471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What else might English + OL </a:t>
            </a:r>
            <a:br>
              <a:rPr lang="en-US" sz="3600" dirty="0"/>
            </a:br>
            <a:r>
              <a:rPr lang="en-US" sz="3600" dirty="0"/>
              <a:t>CITC participants expect?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- </a:t>
            </a:r>
            <a:r>
              <a:rPr lang="en-US" sz="2400" dirty="0"/>
              <a:t>Dynamic balance between parallel note taking and memory strategies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200" dirty="0"/>
              <a:t>-- Cognitive store (global features, pragmatic/situational info, general thrust of speech, overarching </a:t>
            </a:r>
            <a:r>
              <a:rPr lang="en-US" sz="2200" dirty="0" smtClean="0"/>
              <a:t>concepts)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	-- Material store (details, important elements of surface)</a:t>
            </a:r>
          </a:p>
          <a:p>
            <a:pPr marL="0" indent="0">
              <a:buNone/>
            </a:pPr>
            <a:r>
              <a:rPr lang="en-US" sz="2400" dirty="0"/>
              <a:t>- Benefits of systematic note taking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200" dirty="0"/>
              <a:t>-- Processing functions (improve concentration/focus of attention, prevent tuning out, facilitate analysis of speech, clarify links &amp; structure, make visualization easier)</a:t>
            </a:r>
          </a:p>
          <a:p>
            <a:pPr marL="0" indent="0">
              <a:buNone/>
            </a:pPr>
            <a:r>
              <a:rPr lang="en-US" sz="2200" dirty="0"/>
              <a:t>	-- Recall (provide cues that conjure up whole chunks of speech, improve accuracy/completeness with details, highlight problem areas &amp; inconsistencies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739-2117-475F-AAD2-8C12AE4736B0}" type="slidenum">
              <a:rPr lang="en-US" altLang="en-US" smtClean="0"/>
              <a:pPr/>
              <a:t>11</a:t>
            </a:fld>
            <a:endParaRPr lang="en-US" altLang="en-US"/>
          </a:p>
        </p:txBody>
      </p:sp>
      <p:pic>
        <p:nvPicPr>
          <p:cNvPr id="5" name="Picture 7" descr="Marshall-Center-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1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8" descr="PLTCE Log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6248400"/>
            <a:ext cx="1623428" cy="50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262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What else might English + OL </a:t>
            </a:r>
            <a:br>
              <a:rPr lang="en-US" sz="3600" dirty="0"/>
            </a:br>
            <a:r>
              <a:rPr lang="en-US" sz="3600" dirty="0"/>
              <a:t>CITC participants expect?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- Longer 4-minute English-to-English memory-building exercises</a:t>
            </a:r>
          </a:p>
          <a:p>
            <a:pPr marL="0" indent="0">
              <a:buNone/>
            </a:pPr>
            <a:r>
              <a:rPr lang="en-US" dirty="0"/>
              <a:t>- OL-to-English interpretation of </a:t>
            </a:r>
            <a:r>
              <a:rPr lang="en-US" dirty="0" smtClean="0"/>
              <a:t>4-minute </a:t>
            </a:r>
            <a:r>
              <a:rPr lang="en-US" dirty="0"/>
              <a:t>speech/excerpt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739-2117-475F-AAD2-8C12AE4736B0}" type="slidenum">
              <a:rPr lang="en-US" altLang="en-US" smtClean="0"/>
              <a:pPr/>
              <a:t>12</a:t>
            </a:fld>
            <a:endParaRPr lang="en-US" altLang="en-US"/>
          </a:p>
        </p:txBody>
      </p:sp>
      <p:pic>
        <p:nvPicPr>
          <p:cNvPr id="5" name="Picture 7" descr="Marshall-Center-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1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8" descr="PLTCE Log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6248400"/>
            <a:ext cx="1623428" cy="50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287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What are some </a:t>
            </a:r>
            <a:br>
              <a:rPr lang="en-US" sz="3600" dirty="0" smtClean="0"/>
            </a:br>
            <a:r>
              <a:rPr lang="en-US" sz="3600" dirty="0" smtClean="0"/>
              <a:t>ethical considerations of interpreters?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Professionalism</a:t>
            </a:r>
          </a:p>
          <a:p>
            <a:r>
              <a:rPr lang="en-US" dirty="0" smtClean="0"/>
              <a:t>Competence</a:t>
            </a:r>
          </a:p>
          <a:p>
            <a:r>
              <a:rPr lang="en-US" dirty="0"/>
              <a:t> </a:t>
            </a:r>
            <a:r>
              <a:rPr lang="en-US" dirty="0" smtClean="0"/>
              <a:t>Cultural Bridging</a:t>
            </a:r>
          </a:p>
          <a:p>
            <a:r>
              <a:rPr lang="en-US" dirty="0"/>
              <a:t> </a:t>
            </a:r>
            <a:r>
              <a:rPr lang="en-US" dirty="0" smtClean="0"/>
              <a:t>Confidentiality</a:t>
            </a:r>
          </a:p>
          <a:p>
            <a:r>
              <a:rPr lang="en-US" dirty="0"/>
              <a:t> </a:t>
            </a:r>
            <a:r>
              <a:rPr lang="en-US" dirty="0" smtClean="0"/>
              <a:t>Neutrality</a:t>
            </a:r>
          </a:p>
          <a:p>
            <a:r>
              <a:rPr lang="en-US" dirty="0"/>
              <a:t> </a:t>
            </a:r>
            <a:r>
              <a:rPr lang="en-US" dirty="0" smtClean="0"/>
              <a:t>Accuracy </a:t>
            </a:r>
            <a:r>
              <a:rPr lang="en-US" dirty="0"/>
              <a:t>and </a:t>
            </a:r>
            <a:r>
              <a:rPr lang="en-US" dirty="0" smtClean="0"/>
              <a:t>Completeness</a:t>
            </a:r>
          </a:p>
          <a:p>
            <a:r>
              <a:rPr lang="en-US" dirty="0"/>
              <a:t> </a:t>
            </a:r>
            <a:r>
              <a:rPr lang="en-US" dirty="0" smtClean="0"/>
              <a:t>Role </a:t>
            </a:r>
            <a:r>
              <a:rPr lang="en-US" dirty="0"/>
              <a:t>Boundaries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739-2117-475F-AAD2-8C12AE4736B0}" type="slidenum">
              <a:rPr lang="en-US" altLang="en-US" smtClean="0"/>
              <a:pPr/>
              <a:t>13</a:t>
            </a:fld>
            <a:endParaRPr lang="en-US" altLang="en-US"/>
          </a:p>
        </p:txBody>
      </p:sp>
      <p:pic>
        <p:nvPicPr>
          <p:cNvPr id="5" name="Picture 7" descr="Marshall-Center-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1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8" descr="PLTCE Log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6248400"/>
            <a:ext cx="1623428" cy="50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822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What are some performance </a:t>
            </a:r>
            <a:br>
              <a:rPr lang="en-US" sz="3600" dirty="0" smtClean="0"/>
            </a:br>
            <a:r>
              <a:rPr lang="en-US" sz="3600" dirty="0" smtClean="0"/>
              <a:t>assessment factors?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Structure (difficulty, density, coherence)</a:t>
            </a:r>
          </a:p>
          <a:p>
            <a:r>
              <a:rPr lang="en-US" dirty="0" smtClean="0"/>
              <a:t>Content </a:t>
            </a:r>
            <a:r>
              <a:rPr lang="en-US" dirty="0"/>
              <a:t>(completeness, accuracy)</a:t>
            </a:r>
          </a:p>
          <a:p>
            <a:r>
              <a:rPr lang="en-US" dirty="0" smtClean="0"/>
              <a:t>Language </a:t>
            </a:r>
            <a:r>
              <a:rPr lang="en-US" dirty="0"/>
              <a:t>(grammar, style/register, voice)</a:t>
            </a:r>
          </a:p>
          <a:p>
            <a:r>
              <a:rPr lang="en-US" dirty="0" smtClean="0"/>
              <a:t>Sense </a:t>
            </a:r>
            <a:r>
              <a:rPr lang="en-US" dirty="0"/>
              <a:t>(linguistic, semantic, situational, psychological, political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739-2117-475F-AAD2-8C12AE4736B0}" type="slidenum">
              <a:rPr lang="en-US" altLang="en-US" smtClean="0"/>
              <a:pPr/>
              <a:t>14</a:t>
            </a:fld>
            <a:endParaRPr lang="en-US" altLang="en-US"/>
          </a:p>
        </p:txBody>
      </p:sp>
      <p:pic>
        <p:nvPicPr>
          <p:cNvPr id="5" name="Picture 7" descr="Marshall-Center-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1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8" descr="PLTCE Log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6248400"/>
            <a:ext cx="1623428" cy="50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929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How will instruction be </a:t>
            </a:r>
            <a:br>
              <a:rPr lang="en-US" sz="3600" dirty="0" smtClean="0"/>
            </a:br>
            <a:r>
              <a:rPr lang="en-US" sz="3600" dirty="0" smtClean="0"/>
              <a:t>learner-centered?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Objectives set according to individual training, abilities &amp; progress</a:t>
            </a:r>
          </a:p>
          <a:p>
            <a:r>
              <a:rPr lang="en-US" dirty="0" smtClean="0"/>
              <a:t>Participants </a:t>
            </a:r>
            <a:r>
              <a:rPr lang="en-US" dirty="0"/>
              <a:t>isolate, practice, and, then, recombine subskills according to ability</a:t>
            </a:r>
          </a:p>
          <a:p>
            <a:r>
              <a:rPr lang="en-US" dirty="0" smtClean="0"/>
              <a:t>More </a:t>
            </a:r>
            <a:r>
              <a:rPr lang="en-US" dirty="0"/>
              <a:t>emphasis on self-assessment; some peer-assessment</a:t>
            </a:r>
          </a:p>
          <a:p>
            <a:r>
              <a:rPr lang="en-US" dirty="0" smtClean="0"/>
              <a:t>Facilitator </a:t>
            </a:r>
            <a:r>
              <a:rPr lang="en-US" dirty="0"/>
              <a:t>assessment more diagnostic in </a:t>
            </a:r>
            <a:r>
              <a:rPr lang="en-US" dirty="0" smtClean="0"/>
              <a:t>nature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739-2117-475F-AAD2-8C12AE4736B0}" type="slidenum">
              <a:rPr lang="en-US" altLang="en-US" smtClean="0"/>
              <a:pPr/>
              <a:t>15</a:t>
            </a:fld>
            <a:endParaRPr lang="en-US" altLang="en-US"/>
          </a:p>
        </p:txBody>
      </p:sp>
      <p:pic>
        <p:nvPicPr>
          <p:cNvPr id="5" name="Picture 7" descr="Marshall-Center-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1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8" descr="PLTCE Log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6248400"/>
            <a:ext cx="1623428" cy="50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160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What’s the way ahead?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sz="2800" dirty="0" smtClean="0"/>
              <a:t>Survey interest in such a course</a:t>
            </a:r>
          </a:p>
          <a:p>
            <a:r>
              <a:rPr lang="en-US" sz="2800" dirty="0" smtClean="0"/>
              <a:t>Specify interpretation roles/responsibilities placed on language instructors</a:t>
            </a:r>
          </a:p>
          <a:p>
            <a:pPr lvl="1"/>
            <a:r>
              <a:rPr lang="en-US" sz="2000" dirty="0" smtClean="0"/>
              <a:t>Consecutive (interpreter sits with delegates)</a:t>
            </a:r>
          </a:p>
          <a:p>
            <a:pPr lvl="1"/>
            <a:r>
              <a:rPr lang="en-US" sz="2000" dirty="0" smtClean="0"/>
              <a:t>Whispering (into ear of delegate)</a:t>
            </a:r>
          </a:p>
          <a:p>
            <a:pPr lvl="1"/>
            <a:r>
              <a:rPr lang="en-US" sz="2000" dirty="0" smtClean="0"/>
              <a:t>Sight translation (SL written – TL oral)</a:t>
            </a:r>
          </a:p>
          <a:p>
            <a:pPr lvl="1"/>
            <a:r>
              <a:rPr lang="en-US" sz="2000" dirty="0" smtClean="0"/>
              <a:t>Retour (SL-TL1-TL2: e.g., Hungarian-Russian-Kazakh)</a:t>
            </a:r>
          </a:p>
          <a:p>
            <a:pPr lvl="1"/>
            <a:r>
              <a:rPr lang="en-US" sz="2000" dirty="0" smtClean="0"/>
              <a:t>Other (booth, asymmetric, etc.)</a:t>
            </a:r>
          </a:p>
          <a:p>
            <a:r>
              <a:rPr lang="en-US" sz="2800" dirty="0" smtClean="0"/>
              <a:t>Determine training/experience levels among potential course facilitators</a:t>
            </a:r>
          </a:p>
          <a:p>
            <a:r>
              <a:rPr lang="en-US" sz="2800" dirty="0" smtClean="0"/>
              <a:t>Organize planning session/working group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739-2117-475F-AAD2-8C12AE4736B0}" type="slidenum">
              <a:rPr lang="en-US" altLang="en-US" smtClean="0"/>
              <a:pPr/>
              <a:t>16</a:t>
            </a:fld>
            <a:endParaRPr lang="en-US" altLang="en-US"/>
          </a:p>
        </p:txBody>
      </p:sp>
      <p:pic>
        <p:nvPicPr>
          <p:cNvPr id="5" name="Picture 7" descr="Marshall-Center-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1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8" descr="PLTCE Log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6248400"/>
            <a:ext cx="1623428" cy="50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677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E19D-2C4F-4AAC-8B51-D84C070FCB27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7" descr="Marshall-Center-s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1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8" descr="PLTCE Logo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09600" y="2861381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1" tIns="45715" rIns="91431" bIns="45715" anchor="ctr">
            <a:spAutoFit/>
          </a:bodyPr>
          <a:lstStyle/>
          <a:p>
            <a:r>
              <a:rPr lang="en-US" dirty="0" err="1"/>
              <a:t>spørgsmål</a:t>
            </a:r>
            <a:r>
              <a:rPr lang="en-US" dirty="0"/>
              <a:t> 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7391400" y="2404180"/>
            <a:ext cx="1265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5" rIns="91431" bIns="45715" anchor="ctr">
            <a:spAutoFit/>
          </a:bodyPr>
          <a:lstStyle/>
          <a:p>
            <a:r>
              <a:rPr lang="en-US" dirty="0" err="1"/>
              <a:t>kwestie</a:t>
            </a:r>
            <a:r>
              <a:rPr lang="en-US" sz="1800" dirty="0"/>
              <a:t> 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600201" y="4385380"/>
            <a:ext cx="1044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5" rIns="91431" bIns="45715" anchor="ctr">
            <a:spAutoFit/>
          </a:bodyPr>
          <a:lstStyle/>
          <a:p>
            <a:r>
              <a:rPr lang="en-US" dirty="0" err="1"/>
              <a:t>Frage</a:t>
            </a:r>
            <a:r>
              <a:rPr lang="en-US" sz="1800" dirty="0"/>
              <a:t> 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6629401" y="4645730"/>
            <a:ext cx="1452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5" rIns="91431" bIns="45715" anchor="ctr">
            <a:spAutoFit/>
          </a:bodyPr>
          <a:lstStyle/>
          <a:p>
            <a:r>
              <a:rPr lang="en-US" dirty="0" err="1"/>
              <a:t>ερώτηση</a:t>
            </a:r>
            <a:r>
              <a:rPr lang="en-US" dirty="0"/>
              <a:t> 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5867400" y="5105400"/>
            <a:ext cx="1452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5" rIns="91431" bIns="45715" anchor="ctr">
            <a:spAutoFit/>
          </a:bodyPr>
          <a:lstStyle/>
          <a:p>
            <a:r>
              <a:rPr lang="en-US" dirty="0" err="1"/>
              <a:t>pergunta</a:t>
            </a:r>
            <a:r>
              <a:rPr lang="en-US" sz="1800" dirty="0"/>
              <a:t> 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5766739" y="2270741"/>
            <a:ext cx="1236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5" rIns="91431" bIns="45715" anchor="ctr">
            <a:spAutoFit/>
          </a:bodyPr>
          <a:lstStyle/>
          <a:p>
            <a:r>
              <a:rPr lang="en-US" dirty="0" err="1"/>
              <a:t>вопрос</a:t>
            </a:r>
            <a:r>
              <a:rPr lang="en-US" sz="1800" dirty="0"/>
              <a:t> </a:t>
            </a: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609601" y="3531306"/>
            <a:ext cx="1371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1" tIns="45715" rIns="91431" bIns="45715" anchor="ctr">
            <a:spAutoFit/>
          </a:bodyPr>
          <a:lstStyle/>
          <a:p>
            <a:r>
              <a:rPr lang="he-IL" sz="4000" dirty="0">
                <a:cs typeface="Arial" charset="0"/>
              </a:rPr>
              <a:t>ספק</a:t>
            </a:r>
            <a:r>
              <a:rPr lang="en-US" sz="4000" dirty="0"/>
              <a:t> </a:t>
            </a: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6172200" y="3539244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1" tIns="45715" rIns="91431" bIns="45715" anchor="ctr">
            <a:spAutoFit/>
          </a:bodyPr>
          <a:lstStyle/>
          <a:p>
            <a:r>
              <a:rPr lang="x-none" sz="4000" dirty="0">
                <a:cs typeface="Arial" charset="0"/>
              </a:rPr>
              <a:t>يستفهم</a:t>
            </a:r>
            <a:r>
              <a:rPr lang="en-US" sz="4000" dirty="0"/>
              <a:t> </a:t>
            </a: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2272921" y="620774"/>
            <a:ext cx="927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5" rIns="91431" bIns="45715" anchor="ctr">
            <a:spAutoFit/>
          </a:bodyPr>
          <a:lstStyle/>
          <a:p>
            <a:r>
              <a:rPr lang="en-US" dirty="0" err="1"/>
              <a:t>swali</a:t>
            </a:r>
            <a:r>
              <a:rPr lang="en-US" sz="1800" dirty="0"/>
              <a:t> 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914401" y="5526153"/>
            <a:ext cx="1063093" cy="46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5" rIns="91431" bIns="45715" anchor="ctr">
            <a:spAutoFit/>
          </a:bodyPr>
          <a:lstStyle/>
          <a:p>
            <a:r>
              <a:rPr lang="en-US" dirty="0" err="1"/>
              <a:t>kétség</a:t>
            </a:r>
            <a:r>
              <a:rPr lang="en-US" sz="1800" dirty="0"/>
              <a:t> </a:t>
            </a: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5715000" y="4648200"/>
            <a:ext cx="860425" cy="46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1" tIns="45715" rIns="91431" bIns="45715" anchor="ctr">
            <a:spAutoFit/>
          </a:bodyPr>
          <a:lstStyle/>
          <a:p>
            <a:r>
              <a:rPr lang="x-none" b="0" dirty="0">
                <a:solidFill>
                  <a:schemeClr val="tx1"/>
                </a:solidFill>
                <a:latin typeface="Arial" charset="0"/>
                <a:ea typeface="Mangal" pitchFamily="2"/>
                <a:cs typeface="Mangal" pitchFamily="2"/>
              </a:rPr>
              <a:t>प्रश्न</a:t>
            </a:r>
            <a:r>
              <a:rPr lang="en-US" sz="1800" dirty="0"/>
              <a:t> 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5791201" y="1258953"/>
            <a:ext cx="1063093" cy="46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5" rIns="91431" bIns="45715" anchor="ctr">
            <a:spAutoFit/>
          </a:bodyPr>
          <a:lstStyle/>
          <a:p>
            <a:r>
              <a:rPr lang="en-US" dirty="0" err="1"/>
              <a:t>ìbéèrè</a:t>
            </a:r>
            <a:r>
              <a:rPr lang="en-US" dirty="0"/>
              <a:t> </a:t>
            </a: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7315200" y="525533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5" rIns="91431" bIns="45715" anchor="ctr">
            <a:spAutoFit/>
          </a:bodyPr>
          <a:lstStyle/>
          <a:p>
            <a:r>
              <a:rPr lang="en-US" dirty="0" err="1"/>
              <a:t>tapuy</a:t>
            </a:r>
            <a:r>
              <a:rPr lang="en-US" dirty="0"/>
              <a:t> </a:t>
            </a: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3581401" y="1261180"/>
            <a:ext cx="1252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5" rIns="91431" bIns="45715" anchor="ctr">
            <a:spAutoFit/>
          </a:bodyPr>
          <a:lstStyle/>
          <a:p>
            <a:r>
              <a:rPr lang="en-US" dirty="0" err="1"/>
              <a:t>shimon</a:t>
            </a:r>
            <a:r>
              <a:rPr lang="en-US" dirty="0"/>
              <a:t> </a:t>
            </a: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7620001" y="3321756"/>
            <a:ext cx="947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5" rIns="91431" bIns="45715">
            <a:spAutoFit/>
          </a:bodyPr>
          <a:lstStyle/>
          <a:p>
            <a:pPr eaLnBrk="1" hangingPunct="1"/>
            <a:r>
              <a:rPr lang="en-US" dirty="0" err="1"/>
              <a:t>vraag</a:t>
            </a:r>
            <a:endParaRPr lang="en-US" dirty="0"/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990601" y="1216730"/>
            <a:ext cx="1166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5" rIns="91431" bIns="45715" anchor="ctr">
            <a:spAutoFit/>
          </a:bodyPr>
          <a:lstStyle/>
          <a:p>
            <a:r>
              <a:rPr lang="en-US" dirty="0" err="1"/>
              <a:t>otázka</a:t>
            </a:r>
            <a:r>
              <a:rPr lang="en-US" dirty="0"/>
              <a:t> </a:t>
            </a: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6096000" y="2937580"/>
            <a:ext cx="147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5" rIns="91431" bIns="45715" anchor="ctr">
            <a:spAutoFit/>
          </a:bodyPr>
          <a:lstStyle/>
          <a:p>
            <a:r>
              <a:rPr lang="en-US" dirty="0" err="1"/>
              <a:t>pregunta</a:t>
            </a:r>
            <a:r>
              <a:rPr lang="en-US" dirty="0"/>
              <a:t> </a:t>
            </a: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304800" y="4840845"/>
            <a:ext cx="1633088" cy="522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5" rIns="91431" bIns="45715" anchor="ctr">
            <a:spAutoFit/>
          </a:bodyPr>
          <a:lstStyle/>
          <a:p>
            <a:r>
              <a:rPr lang="th-TH" sz="2800" dirty="0">
                <a:cs typeface="Angsana New" charset="-34"/>
              </a:rPr>
              <a:t>คำถามคำตอบ</a:t>
            </a:r>
            <a:r>
              <a:rPr lang="th-TH" sz="2800" dirty="0"/>
              <a:t> </a:t>
            </a:r>
            <a:endParaRPr lang="en-US" sz="2800" dirty="0"/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7467601" y="1413580"/>
            <a:ext cx="1125611" cy="46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5" rIns="91431" bIns="45715">
            <a:spAutoFit/>
          </a:bodyPr>
          <a:lstStyle/>
          <a:p>
            <a:pPr eaLnBrk="1" hangingPunct="1"/>
            <a:r>
              <a:rPr lang="en-US" dirty="0" err="1"/>
              <a:t>vấn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2895600" y="4572000"/>
            <a:ext cx="108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5" rIns="91431" bIns="45715" anchor="ctr">
            <a:spAutoFit/>
          </a:bodyPr>
          <a:lstStyle/>
          <a:p>
            <a:r>
              <a:rPr lang="en-US" dirty="0" err="1"/>
              <a:t>pyetje</a:t>
            </a:r>
            <a:r>
              <a:rPr lang="en-US" dirty="0"/>
              <a:t> </a:t>
            </a:r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2272921" y="3413002"/>
            <a:ext cx="824246" cy="46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5" rIns="91431" bIns="45715" anchor="ctr">
            <a:spAutoFit/>
          </a:bodyPr>
          <a:lstStyle/>
          <a:p>
            <a:r>
              <a:rPr lang="en-US" dirty="0" err="1"/>
              <a:t>soru</a:t>
            </a:r>
            <a:r>
              <a:rPr lang="en-US" sz="1800" dirty="0"/>
              <a:t>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917557" y="757535"/>
            <a:ext cx="1711843" cy="591983"/>
          </a:xfrm>
          <a:prstGeom prst="rect">
            <a:avLst/>
          </a:prstGeom>
        </p:spPr>
        <p:txBody>
          <a:bodyPr wrap="square" lIns="83338" tIns="41669" rIns="83338" bIns="41669">
            <a:spAutoFit/>
          </a:bodyPr>
          <a:lstStyle/>
          <a:p>
            <a:r>
              <a:rPr lang="ar-AE" sz="3300" dirty="0"/>
              <a:t>الأسئلة</a:t>
            </a:r>
            <a:endParaRPr lang="en-US" sz="3300" dirty="0"/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5486400" y="5638800"/>
            <a:ext cx="1644727" cy="46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5" rIns="91431" bIns="45715" anchor="ctr">
            <a:spAutoFit/>
          </a:bodyPr>
          <a:lstStyle/>
          <a:p>
            <a:r>
              <a:rPr lang="ru-RU" dirty="0" smtClean="0">
                <a:cs typeface="David" panose="020E0502060401010101" pitchFamily="34" charset="-79"/>
              </a:rPr>
              <a:t>запитання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239000" y="5786735"/>
            <a:ext cx="10946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n-MN" dirty="0"/>
              <a:t>асуулт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286000" y="2662535"/>
            <a:ext cx="1194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questão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7239000" y="757535"/>
            <a:ext cx="715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sual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5715000" y="4186535"/>
            <a:ext cx="7184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dirty="0"/>
              <a:t>سؤال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62000" y="838200"/>
            <a:ext cx="939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y-AM" dirty="0"/>
              <a:t>հարց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228600" y="6091535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pitanje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43000" y="220533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題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2590800" y="2052935"/>
            <a:ext cx="14030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dirty="0"/>
              <a:t>întrebare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514600" y="4034135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質問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3657600" y="452735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/>
              <a:t>문제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7848600" y="4186535"/>
            <a:ext cx="950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y-KG" dirty="0"/>
              <a:t>суроо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1828800" y="5024735"/>
            <a:ext cx="1484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/>
              <a:t>vprašanje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152400" y="4262735"/>
            <a:ext cx="1281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dirty="0"/>
              <a:t>küsimus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1371600" y="6096000"/>
            <a:ext cx="9781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/>
              <a:t>сұрақ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4572000" y="1976735"/>
            <a:ext cx="1199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dirty="0"/>
              <a:t>კითხვა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267200" y="4648200"/>
            <a:ext cx="15199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dirty="0"/>
              <a:t>jautājums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6400800" y="6167735"/>
            <a:ext cx="15023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dirty="0"/>
              <a:t>klausimas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228600" y="1976735"/>
            <a:ext cx="885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fråga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2133600" y="1519535"/>
            <a:ext cx="13147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/>
              <a:t>kysymys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2209800" y="5558135"/>
            <a:ext cx="1417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domanda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8077200" y="4876800"/>
            <a:ext cx="764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ga-IE" dirty="0"/>
              <a:t>ceist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6172200" y="452735"/>
            <a:ext cx="936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gd-GB" dirty="0"/>
              <a:t>cheist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3657600" y="5334000"/>
            <a:ext cx="1403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e-BY" dirty="0"/>
              <a:t>пытанне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4038600" y="2590800"/>
            <a:ext cx="8963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>
                <a:latin typeface="Viner Hand ITC" panose="03070502030502020203" pitchFamily="66" charset="0"/>
              </a:rPr>
              <a:t>kérdés</a:t>
            </a:r>
            <a:endParaRPr lang="en-US" sz="2000" dirty="0">
              <a:latin typeface="Viner Hand ITC" panose="03070502030502020203" pitchFamily="66" charset="0"/>
            </a:endParaRPr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16" y="3108849"/>
            <a:ext cx="1972364" cy="1328058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7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6248400"/>
            <a:ext cx="1623428" cy="50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286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3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Why should personnel not employed as interpreters learn interpretation techniques?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Language professionals (especially language teachers) are called upon from time to time to interpret for a supervisor, manager, or senior leader within his/her organization.</a:t>
            </a:r>
          </a:p>
          <a:p>
            <a:pPr lvl="1"/>
            <a:r>
              <a:rPr lang="en-US" dirty="0" smtClean="0"/>
              <a:t>The need can arise at any time and at a moment’s notice.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ettings could include working lunches, small groups, and field trips.</a:t>
            </a:r>
          </a:p>
          <a:p>
            <a:r>
              <a:rPr lang="en-US" dirty="0" smtClean="0"/>
              <a:t>The organization can have greater confidence in the ad hoc interpreter’s abilities</a:t>
            </a:r>
          </a:p>
          <a:p>
            <a:r>
              <a:rPr lang="en-US" dirty="0" smtClean="0"/>
              <a:t>The ad hoc interpreter can have greater confidence in his or her own abilities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739-2117-475F-AAD2-8C12AE4736B0}" type="slidenum">
              <a:rPr lang="en-US" altLang="en-US" smtClean="0"/>
              <a:pPr/>
              <a:t>2</a:t>
            </a:fld>
            <a:endParaRPr lang="en-US" altLang="en-US"/>
          </a:p>
        </p:txBody>
      </p:sp>
      <p:pic>
        <p:nvPicPr>
          <p:cNvPr id="5" name="Picture 7" descr="Marshall-Center-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1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8" descr="PLTCE Log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6248400"/>
            <a:ext cx="1623428" cy="50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877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What’s an appropriate skill set for a consecutive interpreter?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Command of mother tongue &amp; at least one other language</a:t>
            </a:r>
          </a:p>
          <a:p>
            <a:r>
              <a:rPr lang="en-US" dirty="0" smtClean="0"/>
              <a:t>Knowledge of &amp; curiosity about the world around them</a:t>
            </a:r>
          </a:p>
          <a:p>
            <a:r>
              <a:rPr lang="en-US" dirty="0" smtClean="0"/>
              <a:t>Critical thinking skills &amp; the ability to “think on your feet”</a:t>
            </a:r>
          </a:p>
          <a:p>
            <a:r>
              <a:rPr lang="en-US" dirty="0" smtClean="0"/>
              <a:t>Good communicative/public speaking skills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739-2117-475F-AAD2-8C12AE4736B0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5" name="Picture 7" descr="Marshall-Center-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1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8" descr="PLTCE Log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6248400"/>
            <a:ext cx="1623428" cy="50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What are the challenges for </a:t>
            </a:r>
            <a:br>
              <a:rPr lang="en-US" sz="3600" dirty="0" smtClean="0"/>
            </a:br>
            <a:r>
              <a:rPr lang="en-US" sz="3600" dirty="0" smtClean="0"/>
              <a:t>inexperienced/untrained interpreters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Students of language are accustomed to success in gaining knowledge but not necessarily in acquiring skills</a:t>
            </a:r>
          </a:p>
          <a:p>
            <a:r>
              <a:rPr lang="en-US" dirty="0" smtClean="0"/>
              <a:t>They often try to focus on every word and detail instead of the macro context and logic of messages</a:t>
            </a:r>
          </a:p>
          <a:p>
            <a:r>
              <a:rPr lang="en-US" dirty="0" smtClean="0"/>
              <a:t>Memory often fails them following an extended utterance &amp; they can’t capture information in notes fast or completely enough</a:t>
            </a:r>
          </a:p>
          <a:p>
            <a:r>
              <a:rPr lang="en-US" dirty="0" smtClean="0"/>
              <a:t>Unrefined performance variables, such as presentation skills, voice quality, and socio-linguistic appropriateness, impede effectiveness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739-2117-475F-AAD2-8C12AE4736B0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5" name="Picture 7" descr="Marshall-Center-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1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8" descr="PLTCE Log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6248400"/>
            <a:ext cx="1623428" cy="50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345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Why do novice interpreters </a:t>
            </a:r>
            <a:br>
              <a:rPr lang="en-US" sz="3600" dirty="0" smtClean="0"/>
            </a:br>
            <a:r>
              <a:rPr lang="en-US" sz="3600" dirty="0" smtClean="0"/>
              <a:t>fail qualifying tests?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 2011 EU Parliament/Council/Court interpretation testing, only 101 of 426 candidates passed the qualifying test</a:t>
            </a:r>
          </a:p>
          <a:p>
            <a:r>
              <a:rPr lang="en-US" dirty="0" smtClean="0"/>
              <a:t>Reasons cited for failure included:</a:t>
            </a:r>
          </a:p>
          <a:p>
            <a:pPr lvl="1"/>
            <a:r>
              <a:rPr lang="en-US" dirty="0" smtClean="0"/>
              <a:t>Poor techniques</a:t>
            </a:r>
          </a:p>
          <a:p>
            <a:pPr lvl="1"/>
            <a:r>
              <a:rPr lang="en-US" dirty="0" smtClean="0"/>
              <a:t>Stress/no stress management skills</a:t>
            </a:r>
          </a:p>
          <a:p>
            <a:pPr lvl="1"/>
            <a:r>
              <a:rPr lang="en-US" dirty="0" smtClean="0"/>
              <a:t>Lack of general knowledge</a:t>
            </a:r>
          </a:p>
          <a:p>
            <a:pPr lvl="1"/>
            <a:r>
              <a:rPr lang="en-US" dirty="0" smtClean="0"/>
              <a:t>Inadequate language/communication/public speaking skills</a:t>
            </a:r>
          </a:p>
          <a:p>
            <a:pPr lvl="1"/>
            <a:r>
              <a:rPr lang="en-US" dirty="0" smtClean="0"/>
              <a:t>Missed and/or inaccurate information</a:t>
            </a:r>
          </a:p>
          <a:p>
            <a:pPr lvl="1"/>
            <a:r>
              <a:rPr lang="en-US" dirty="0" smtClean="0"/>
              <a:t>Lapses in cohesion &amp; coherence of produced language</a:t>
            </a:r>
          </a:p>
          <a:p>
            <a:pPr lvl="1"/>
            <a:r>
              <a:rPr lang="en-US" dirty="0" smtClean="0"/>
              <a:t>Excessive delays in production/timing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739-2117-475F-AAD2-8C12AE4736B0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5" name="Picture 7" descr="Marshall-Center-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1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8" descr="PLTCE Log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6248400"/>
            <a:ext cx="1623428" cy="50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609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dirty="0"/>
              <a:t>What can novice interpreters do to improve?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can they improve their performance?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a. hope for the best</a:t>
            </a:r>
          </a:p>
          <a:p>
            <a:r>
              <a:rPr lang="en-US" dirty="0"/>
              <a:t>b. get more language training</a:t>
            </a:r>
          </a:p>
          <a:p>
            <a:r>
              <a:rPr lang="en-US" dirty="0"/>
              <a:t>c. learn consecutive interpretation techniques</a:t>
            </a:r>
          </a:p>
          <a:p>
            <a:r>
              <a:rPr lang="en-US" dirty="0"/>
              <a:t>d. gain experience by actually interpreting</a:t>
            </a:r>
          </a:p>
          <a:p>
            <a:r>
              <a:rPr lang="en-US" dirty="0"/>
              <a:t>e. all of the </a:t>
            </a:r>
            <a:r>
              <a:rPr lang="en-US" dirty="0" smtClean="0"/>
              <a:t>above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739-2117-475F-AAD2-8C12AE4736B0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5" name="Picture 7" descr="Marshall-Center-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1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8" descr="PLTCE Log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6248400"/>
            <a:ext cx="1623428" cy="50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048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How </a:t>
            </a:r>
            <a:r>
              <a:rPr lang="en-US" sz="3600" dirty="0" smtClean="0"/>
              <a:t>can </a:t>
            </a:r>
            <a:r>
              <a:rPr lang="en-US" sz="3600" dirty="0"/>
              <a:t>PLTCE s</a:t>
            </a:r>
            <a:r>
              <a:rPr lang="en-US" sz="3600" dirty="0" smtClean="0"/>
              <a:t>upport </a:t>
            </a:r>
            <a:r>
              <a:rPr lang="en-US" sz="3600" dirty="0"/>
              <a:t>these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language </a:t>
            </a:r>
            <a:r>
              <a:rPr lang="en-US" sz="3600" dirty="0"/>
              <a:t>professionals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</a:t>
            </a:r>
            <a:r>
              <a:rPr lang="en-US" dirty="0"/>
              <a:t>many years, PLTCE has offered a Consecutive Interpretation Techniques Course (CITC) for speakers of English and Russian</a:t>
            </a:r>
          </a:p>
          <a:p>
            <a:r>
              <a:rPr lang="en-US" dirty="0" smtClean="0"/>
              <a:t>The </a:t>
            </a:r>
            <a:r>
              <a:rPr lang="en-US" dirty="0"/>
              <a:t>demand for other language mixes has led PLTCE to undertake the development of an English + Other Language (OL) CITC option</a:t>
            </a:r>
          </a:p>
          <a:p>
            <a:r>
              <a:rPr lang="en-US" dirty="0" smtClean="0"/>
              <a:t>PLTCE invites </a:t>
            </a:r>
            <a:r>
              <a:rPr lang="en-US" dirty="0"/>
              <a:t>professional/experienced interpreters to participate in the development of such a course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739-2117-475F-AAD2-8C12AE4736B0}" type="slidenum">
              <a:rPr lang="en-US" altLang="en-US" smtClean="0"/>
              <a:pPr/>
              <a:t>7</a:t>
            </a:fld>
            <a:endParaRPr lang="en-US" altLang="en-US"/>
          </a:p>
        </p:txBody>
      </p:sp>
      <p:pic>
        <p:nvPicPr>
          <p:cNvPr id="5" name="Picture 7" descr="Marshall-Center-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1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8" descr="PLTCE Log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6248400"/>
            <a:ext cx="1623428" cy="50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352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What </a:t>
            </a:r>
            <a:r>
              <a:rPr lang="en-US" sz="3600" dirty="0" smtClean="0"/>
              <a:t>will </a:t>
            </a:r>
            <a:r>
              <a:rPr lang="en-US" sz="3600" dirty="0"/>
              <a:t>the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new </a:t>
            </a:r>
            <a:r>
              <a:rPr lang="en-US" sz="3600" dirty="0"/>
              <a:t>CITC curriculum cover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Factually authentic training materials (recorded speeches, presentations, etc.)</a:t>
            </a:r>
          </a:p>
          <a:p>
            <a:r>
              <a:rPr lang="en-US" dirty="0" smtClean="0"/>
              <a:t>Theory- &amp; evidence-based </a:t>
            </a:r>
            <a:r>
              <a:rPr lang="en-US" dirty="0"/>
              <a:t>practices &amp; procedures (listening for interpretation, memory building, note taking, analysis, presentation, etc.)</a:t>
            </a:r>
          </a:p>
          <a:p>
            <a:r>
              <a:rPr lang="en-US" dirty="0" smtClean="0"/>
              <a:t>Real-world </a:t>
            </a:r>
            <a:r>
              <a:rPr lang="en-US" dirty="0"/>
              <a:t>interpretation tasks (English to OL, OL to English, register adjustment, prep for technical/domain-specific subject, dealing with humor, ethical considerations)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739-2117-475F-AAD2-8C12AE4736B0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5" name="Picture 7" descr="Marshall-Center-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1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8" descr="PLTCE Log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6248400"/>
            <a:ext cx="1623428" cy="50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532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What might English + OL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CITC </a:t>
            </a:r>
            <a:r>
              <a:rPr lang="en-US" sz="3600" dirty="0"/>
              <a:t>participants expect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- Introduction to Consecutive Interpretation</a:t>
            </a:r>
          </a:p>
          <a:p>
            <a:pPr marL="0" indent="0">
              <a:buNone/>
            </a:pPr>
            <a:r>
              <a:rPr lang="en-US" sz="2400" dirty="0"/>
              <a:t>- Theoretical considerations</a:t>
            </a:r>
          </a:p>
          <a:p>
            <a:pPr marL="0" indent="0">
              <a:buNone/>
            </a:pPr>
            <a:r>
              <a:rPr lang="en-US" sz="2400" dirty="0"/>
              <a:t>	-- Listening (plan, monitor, evaluate)</a:t>
            </a:r>
          </a:p>
          <a:p>
            <a:pPr marL="0" indent="0">
              <a:buNone/>
              <a:tabLst>
                <a:tab pos="914400" algn="l"/>
                <a:tab pos="1144588" algn="l"/>
              </a:tabLst>
            </a:pPr>
            <a:r>
              <a:rPr lang="en-US" sz="2400" dirty="0"/>
              <a:t>	-- Recall (discourse analysis, specific details, logical </a:t>
            </a:r>
            <a:r>
              <a:rPr lang="en-US" sz="2400" dirty="0" smtClean="0"/>
              <a:t>			sequences</a:t>
            </a:r>
            <a:r>
              <a:rPr lang="en-US" sz="2400" dirty="0"/>
              <a:t>, tense, emotion)</a:t>
            </a:r>
          </a:p>
          <a:p>
            <a:pPr marL="0" indent="0">
              <a:buNone/>
              <a:tabLst>
                <a:tab pos="914400" algn="l"/>
                <a:tab pos="1198563" algn="l"/>
              </a:tabLst>
            </a:pPr>
            <a:r>
              <a:rPr lang="en-US" sz="2400" dirty="0"/>
              <a:t>	</a:t>
            </a:r>
            <a:r>
              <a:rPr lang="en-US" sz="2400" dirty="0" smtClean="0"/>
              <a:t>-- Production </a:t>
            </a:r>
            <a:r>
              <a:rPr lang="en-US" sz="2400" dirty="0"/>
              <a:t>(macro-message, structure/flow, </a:t>
            </a:r>
            <a:r>
              <a:rPr lang="en-US" sz="2400" dirty="0" smtClean="0"/>
              <a:t>micro-		message</a:t>
            </a:r>
            <a:r>
              <a:rPr lang="en-US" sz="2400" dirty="0"/>
              <a:t>, rhetorical organization, delivery)</a:t>
            </a:r>
          </a:p>
          <a:p>
            <a:pPr marL="0" indent="0">
              <a:buNone/>
            </a:pPr>
            <a:r>
              <a:rPr lang="en-US" sz="2400" dirty="0"/>
              <a:t>- Language realia, collocations &amp; other peculiarities of English</a:t>
            </a:r>
          </a:p>
          <a:p>
            <a:pPr marL="0" indent="0">
              <a:buNone/>
            </a:pPr>
            <a:r>
              <a:rPr lang="en-US" sz="2400" dirty="0"/>
              <a:t>- Simple 1-minute English-to-English memory-building exercises</a:t>
            </a:r>
          </a:p>
          <a:p>
            <a:pPr marL="0" indent="0">
              <a:buNone/>
            </a:pPr>
            <a:r>
              <a:rPr lang="en-US" sz="2400" dirty="0"/>
              <a:t>- OL-to-English sight translation of short (100-150 word) </a:t>
            </a:r>
            <a:r>
              <a:rPr lang="en-US" sz="2400" dirty="0" smtClean="0"/>
              <a:t>text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739-2117-475F-AAD2-8C12AE4736B0}" type="slidenum">
              <a:rPr lang="en-US" altLang="en-US" smtClean="0"/>
              <a:pPr/>
              <a:t>9</a:t>
            </a:fld>
            <a:endParaRPr lang="en-US" altLang="en-US"/>
          </a:p>
        </p:txBody>
      </p:sp>
      <p:pic>
        <p:nvPicPr>
          <p:cNvPr id="5" name="Picture 7" descr="Marshall-Center-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1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8" descr="PLTCE Log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6248400"/>
            <a:ext cx="1623428" cy="50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47115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1990</TotalTime>
  <Words>906</Words>
  <Application>Microsoft Macintosh PowerPoint</Application>
  <PresentationFormat>On-screen Show (4:3)</PresentationFormat>
  <Paragraphs>169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1_Office Theme</vt:lpstr>
      <vt:lpstr>Partner Language Training Center Europe (PLTCE) at George C. Marshall European Center for Security Studies</vt:lpstr>
      <vt:lpstr>Why should personnel not employed as interpreters learn interpretation techniques?</vt:lpstr>
      <vt:lpstr>What’s an appropriate skill set for a consecutive interpreter?</vt:lpstr>
      <vt:lpstr>What are the challenges for  inexperienced/untrained interpreters</vt:lpstr>
      <vt:lpstr>Why do novice interpreters  fail qualifying tests?</vt:lpstr>
      <vt:lpstr>What can novice interpreters do to improve?</vt:lpstr>
      <vt:lpstr>How can PLTCE support these  language professionals?</vt:lpstr>
      <vt:lpstr>What will the  new CITC curriculum cover?</vt:lpstr>
      <vt:lpstr>What might English + OL  CITC participants expect?</vt:lpstr>
      <vt:lpstr>What else might English + OL  CITC participants expect?</vt:lpstr>
      <vt:lpstr>What else might English + OL  CITC participants expect?</vt:lpstr>
      <vt:lpstr>What else might English + OL  CITC participants expect?</vt:lpstr>
      <vt:lpstr>What are some  ethical considerations of interpreters?</vt:lpstr>
      <vt:lpstr>What are some performance  assessment factors?</vt:lpstr>
      <vt:lpstr>How will instruction be  learner-centered?</vt:lpstr>
      <vt:lpstr>What’s the way ahead?</vt:lpstr>
      <vt:lpstr>PowerPoint Presentation</vt:lpstr>
    </vt:vector>
  </TitlesOfParts>
  <Company>George C. Marshall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Partner Language Training Center Europe (PLTCE) at George C. Marshall European Center for Security Studies</dc:title>
  <dc:creator>embreer</dc:creator>
  <cp:lastModifiedBy>Victoria Oglesby</cp:lastModifiedBy>
  <cp:revision>220</cp:revision>
  <dcterms:created xsi:type="dcterms:W3CDTF">2012-11-06T13:52:21Z</dcterms:created>
  <dcterms:modified xsi:type="dcterms:W3CDTF">2016-10-23T05:03:08Z</dcterms:modified>
</cp:coreProperties>
</file>