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57" r:id="rId3"/>
    <p:sldId id="258" r:id="rId4"/>
    <p:sldId id="265" r:id="rId5"/>
    <p:sldId id="259" r:id="rId6"/>
    <p:sldId id="260" r:id="rId7"/>
    <p:sldId id="268" r:id="rId8"/>
    <p:sldId id="266" r:id="rId9"/>
    <p:sldId id="270" r:id="rId10"/>
    <p:sldId id="271" r:id="rId11"/>
    <p:sldId id="272" r:id="rId12"/>
    <p:sldId id="274" r:id="rId13"/>
    <p:sldId id="275" r:id="rId14"/>
    <p:sldId id="276" r:id="rId15"/>
    <p:sldId id="277" r:id="rId16"/>
    <p:sldId id="278" r:id="rId17"/>
    <p:sldId id="280" r:id="rId18"/>
    <p:sldId id="281" r:id="rId19"/>
    <p:sldId id="288" r:id="rId20"/>
    <p:sldId id="282" r:id="rId21"/>
    <p:sldId id="283" r:id="rId22"/>
    <p:sldId id="284" r:id="rId23"/>
    <p:sldId id="285" r:id="rId24"/>
    <p:sldId id="287" r:id="rId25"/>
    <p:sldId id="289" r:id="rId26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7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F2D8710-217F-4AE0-921E-606C4F2BB743}" type="datetimeFigureOut">
              <a:rPr lang="en-US"/>
              <a:pPr>
                <a:defRPr/>
              </a:pPr>
              <a:t>11/1/2011</a:t>
            </a:fld>
            <a:endParaRPr lang="en-US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en-US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09C6B2F-F1DC-4034-961F-CF64260659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ymbol zastępczy obrazu slajd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6867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2EB6C10-85ED-4C20-9C78-7D85606ECCFA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ójkąt prostokątny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upa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Dowolny kształt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Dowolny kształt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11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7339D92-8E25-410B-9570-8D71D326CC07}" type="datetimeFigureOut">
              <a:rPr lang="en-US"/>
              <a:pPr>
                <a:defRPr/>
              </a:pPr>
              <a:t>11/1/2011</a:t>
            </a:fld>
            <a:endParaRPr lang="en-US"/>
          </a:p>
        </p:txBody>
      </p:sp>
      <p:sp>
        <p:nvSpPr>
          <p:cNvPr id="12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2797B2C-37D1-466B-A825-D0BB222C24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B3D02F-179D-4DDE-A4E1-1340BE90C4B4}" type="datetimeFigureOut">
              <a:rPr lang="en-US"/>
              <a:pPr>
                <a:defRPr/>
              </a:pPr>
              <a:t>11/1/2011</a:t>
            </a:fld>
            <a:endParaRPr lang="en-US"/>
          </a:p>
        </p:txBody>
      </p:sp>
      <p:sp>
        <p:nvSpPr>
          <p:cNvPr id="5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71200A-B440-4A8D-8D68-EA5D6E0A4E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F1C72-C1D4-4251-843D-75F9090064F6}" type="datetimeFigureOut">
              <a:rPr lang="en-US"/>
              <a:pPr>
                <a:defRPr/>
              </a:pPr>
              <a:t>11/1/2011</a:t>
            </a:fld>
            <a:endParaRPr lang="en-US"/>
          </a:p>
        </p:txBody>
      </p:sp>
      <p:sp>
        <p:nvSpPr>
          <p:cNvPr id="5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0E950-A26A-48F0-A549-4B18AF78E4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4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056C7-9519-4AE1-8453-AD828E9BB362}" type="datetimeFigureOut">
              <a:rPr lang="en-US"/>
              <a:pPr>
                <a:defRPr/>
              </a:pPr>
              <a:t>11/1/2011</a:t>
            </a:fld>
            <a:endParaRPr lang="en-US"/>
          </a:p>
        </p:txBody>
      </p:sp>
      <p:sp>
        <p:nvSpPr>
          <p:cNvPr id="5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1E031-95E8-4782-98F9-CDDCDBA5DF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gon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Pagon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41856EA-E2B2-4DCE-B0A0-17D8B77F7A19}" type="datetimeFigureOut">
              <a:rPr lang="en-US"/>
              <a:pPr>
                <a:defRPr/>
              </a:pPr>
              <a:t>11/1/2011</a:t>
            </a:fld>
            <a:endParaRPr lang="en-US"/>
          </a:p>
        </p:txBody>
      </p:sp>
      <p:sp>
        <p:nvSpPr>
          <p:cNvPr id="7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9061F1E-78FE-431B-860E-BCC2CD8E96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A311F99-AB5A-40F4-A518-5B584D54A6D1}" type="datetimeFigureOut">
              <a:rPr lang="en-US"/>
              <a:pPr>
                <a:defRPr/>
              </a:pPr>
              <a:t>11/1/2011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D3721BC-0769-4241-A675-99FE28F131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E51E128-3CB0-4FE2-B7A9-4652CB0C0D4E}" type="datetimeFigureOut">
              <a:rPr lang="en-US"/>
              <a:pPr>
                <a:defRPr/>
              </a:pPr>
              <a:t>11/1/2011</a:t>
            </a:fld>
            <a:endParaRPr lang="en-US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829A007-12DB-4DBA-B904-7DCF2A6D96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9949D78-F2AA-49FF-90D6-D8BC4226C75C}" type="datetimeFigureOut">
              <a:rPr lang="en-US"/>
              <a:pPr>
                <a:defRPr/>
              </a:pPr>
              <a:t>11/1/2011</a:t>
            </a:fld>
            <a:endParaRPr lang="en-US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1BA772B-50F4-46C8-85E5-F4676E4A61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98ED9-51FE-4BE4-A5C6-3AADF9EB4763}" type="datetimeFigureOut">
              <a:rPr lang="en-US"/>
              <a:pPr>
                <a:defRPr/>
              </a:pPr>
              <a:t>11/1/2011</a:t>
            </a:fld>
            <a:endParaRPr lang="en-US"/>
          </a:p>
        </p:txBody>
      </p:sp>
      <p:sp>
        <p:nvSpPr>
          <p:cNvPr id="3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AC8D7D-21B5-4765-9C49-060B70337A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795441E-A7B1-4761-AC70-3AFB6FB24BB0}" type="datetimeFigureOut">
              <a:rPr lang="en-US"/>
              <a:pPr>
                <a:defRPr/>
              </a:pPr>
              <a:t>11/1/2011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AED480E-8576-48AE-AD40-D852F80B83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owolny kształt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Dowolny kształt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Pagon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Pagon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pl-PL" noProof="0" smtClean="0"/>
              <a:t>Kliknij ikonę, aby dodać obraz</a:t>
            </a:r>
            <a:endParaRPr lang="en-US" noProof="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1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2A46AFF-8556-47A5-964A-BA626EB6D7B3}" type="datetimeFigureOut">
              <a:rPr lang="en-US"/>
              <a:pPr>
                <a:defRPr/>
              </a:pPr>
              <a:t>11/1/2011</a:t>
            </a:fld>
            <a:endParaRPr lang="en-US"/>
          </a:p>
        </p:txBody>
      </p:sp>
      <p:sp>
        <p:nvSpPr>
          <p:cNvPr id="12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C2263D0-112C-483E-80B4-C997F6AE16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033" name="Symbol zastępczy tekstu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smtClean="0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06B38BB-39A4-4EAA-95AE-56113B7354BC}" type="datetimeFigureOut">
              <a:rPr lang="en-US"/>
              <a:pPr>
                <a:defRPr/>
              </a:pPr>
              <a:t>11/1/2011</a:t>
            </a:fld>
            <a:endParaRPr lang="en-US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D86C1170-99FD-40C6-94BC-A07F44F56B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4" r:id="rId4"/>
    <p:sldLayoutId id="2147483675" r:id="rId5"/>
    <p:sldLayoutId id="2147483676" r:id="rId6"/>
    <p:sldLayoutId id="2147483670" r:id="rId7"/>
    <p:sldLayoutId id="2147483677" r:id="rId8"/>
    <p:sldLayoutId id="2147483678" r:id="rId9"/>
    <p:sldLayoutId id="2147483669" r:id="rId10"/>
    <p:sldLayoutId id="214748366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eg"/><Relationship Id="rId4" Type="http://schemas.openxmlformats.org/officeDocument/2006/relationships/image" Target="../media/image2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v-tlse1.fr/crl/" TargetMode="External"/><Relationship Id="rId2" Type="http://schemas.openxmlformats.org/officeDocument/2006/relationships/hyperlink" Target="mailto:ut1english@gmail.com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jpeg"/><Relationship Id="rId5" Type="http://schemas.openxmlformats.org/officeDocument/2006/relationships/image" Target="../media/image28.jpeg"/><Relationship Id="rId4" Type="http://schemas.openxmlformats.org/officeDocument/2006/relationships/image" Target="../media/image27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arclite.byu.edu/bush/volume/intro.htm" TargetMode="External"/><Relationship Id="rId7" Type="http://schemas.openxmlformats.org/officeDocument/2006/relationships/hyperlink" Target="http://www.iallt.org/iallt_journal/perceived_benefits_of_technology_enhanced_language_learning_in_beginning_language_clas" TargetMode="External"/><Relationship Id="rId2" Type="http://schemas.openxmlformats.org/officeDocument/2006/relationships/hyperlink" Target="http://www.tesol.org/s_tesol/sec_document.as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ndrewlian.com/andrewlian/prowww/apacall_2004/apacall_lian_ap_tell_rhizomatic.pdf" TargetMode="External"/><Relationship Id="rId5" Type="http://schemas.openxmlformats.org/officeDocument/2006/relationships/hyperlink" Target="http://www.teyl.org/article1.html" TargetMode="External"/><Relationship Id="rId4" Type="http://schemas.openxmlformats.org/officeDocument/2006/relationships/hyperlink" Target="http://dspace.dial.pipex.com/town/square/ei11/tell.ht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124745"/>
            <a:ext cx="7772400" cy="2475706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l-PL" dirty="0" smtClean="0"/>
              <a:t>USING TECHNOLOGY TO ENHANCE STANAG 6001-BASED ENGLISH LANGUAGE</a:t>
            </a:r>
            <a:br>
              <a:rPr lang="pl-PL" dirty="0" smtClean="0"/>
            </a:br>
            <a:r>
              <a:rPr lang="pl-PL" dirty="0" smtClean="0"/>
              <a:t>LEARNING</a:t>
            </a:r>
            <a:endParaRPr lang="en-US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>
            <a:normAutofit/>
          </a:bodyPr>
          <a:lstStyle/>
          <a:p>
            <a:pPr marR="0">
              <a:lnSpc>
                <a:spcPct val="80000"/>
              </a:lnSpc>
            </a:pPr>
            <a:r>
              <a:rPr lang="pl-PL" sz="1900" smtClean="0"/>
              <a:t>KAZIMIERZ SZCZEPAŃSKI</a:t>
            </a:r>
          </a:p>
          <a:p>
            <a:pPr marR="0">
              <a:lnSpc>
                <a:spcPct val="80000"/>
              </a:lnSpc>
            </a:pPr>
            <a:r>
              <a:rPr lang="pl-PL" sz="1900" smtClean="0"/>
              <a:t>AKADEMIA MARYNARKI WOJENNEJ</a:t>
            </a:r>
          </a:p>
          <a:p>
            <a:pPr marR="0">
              <a:lnSpc>
                <a:spcPct val="80000"/>
              </a:lnSpc>
            </a:pPr>
            <a:r>
              <a:rPr lang="pl-PL" sz="1900" smtClean="0"/>
              <a:t>(NAVAL ACADEMY)</a:t>
            </a:r>
          </a:p>
          <a:p>
            <a:pPr marR="0">
              <a:lnSpc>
                <a:spcPct val="80000"/>
              </a:lnSpc>
            </a:pPr>
            <a:r>
              <a:rPr lang="pl-PL" sz="1900" smtClean="0"/>
              <a:t>GDYNIA, POLAND</a:t>
            </a:r>
          </a:p>
        </p:txBody>
      </p:sp>
      <p:pic>
        <p:nvPicPr>
          <p:cNvPr id="14339" name="Picture 4" descr="C:\Users\k.szczepanski\Pictures\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12088" y="260350"/>
            <a:ext cx="85725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2" descr="C:\Program Files\Microsoft Office\MEDIA\CAGCAT10\j0205582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03350" y="4365625"/>
            <a:ext cx="1776413" cy="163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7900" y="5445125"/>
            <a:ext cx="182880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3" pitchFamily="18" charset="2"/>
              <a:buNone/>
            </a:pPr>
            <a:endParaRPr lang="pl-PL" smtClean="0"/>
          </a:p>
          <a:p>
            <a:pPr>
              <a:buFont typeface="Wingdings" pitchFamily="2" charset="2"/>
              <a:buChar char="Ø"/>
            </a:pPr>
            <a:r>
              <a:rPr lang="en-US" smtClean="0"/>
              <a:t>multimedia computers, CD-ROMS;</a:t>
            </a:r>
            <a:endParaRPr lang="pl-PL" smtClean="0"/>
          </a:p>
          <a:p>
            <a:pPr>
              <a:buFont typeface="Wingdings" pitchFamily="2" charset="2"/>
              <a:buChar char="Ø"/>
            </a:pPr>
            <a:r>
              <a:rPr lang="en-US" smtClean="0"/>
              <a:t>interactive whiteboards or mimios;</a:t>
            </a:r>
            <a:endParaRPr lang="pl-PL" smtClean="0"/>
          </a:p>
          <a:p>
            <a:pPr>
              <a:buFont typeface="Wingdings" pitchFamily="2" charset="2"/>
              <a:buChar char="Ø"/>
            </a:pPr>
            <a:r>
              <a:rPr lang="en-US" smtClean="0"/>
              <a:t>the Internet;</a:t>
            </a:r>
            <a:endParaRPr lang="pl-PL" smtClean="0"/>
          </a:p>
          <a:p>
            <a:pPr>
              <a:buFont typeface="Wingdings" pitchFamily="2" charset="2"/>
              <a:buChar char="Ø"/>
            </a:pPr>
            <a:r>
              <a:rPr lang="en-US" smtClean="0"/>
              <a:t>tablets; and perhaps</a:t>
            </a:r>
            <a:endParaRPr lang="pl-PL" smtClean="0"/>
          </a:p>
          <a:p>
            <a:pPr>
              <a:buFont typeface="Wingdings" pitchFamily="2" charset="2"/>
              <a:buChar char="Ø"/>
            </a:pPr>
            <a:r>
              <a:rPr lang="en-US" smtClean="0"/>
              <a:t>iPods.</a:t>
            </a:r>
            <a:endParaRPr lang="pl-PL" smtClean="0"/>
          </a:p>
          <a:p>
            <a:endParaRPr lang="en-US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l-PL" dirty="0" smtClean="0"/>
              <a:t/>
            </a:r>
            <a:br>
              <a:rPr lang="pl-PL" dirty="0" smtClean="0"/>
            </a:br>
            <a:r>
              <a:rPr lang="en-US" dirty="0" smtClean="0"/>
              <a:t>Modern technologies in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en-US" dirty="0" smtClean="0"/>
              <a:t>language learning classrooms include:</a:t>
            </a:r>
            <a:r>
              <a:rPr lang="pl-PL" dirty="0" smtClean="0"/>
              <a:t/>
            </a:r>
            <a:br>
              <a:rPr lang="pl-PL" dirty="0" smtClean="0"/>
            </a:br>
            <a:endParaRPr lang="en-US" dirty="0"/>
          </a:p>
        </p:txBody>
      </p:sp>
      <p:pic>
        <p:nvPicPr>
          <p:cNvPr id="23555" name="Picture 2" descr="C:\Users\k.szczepanski\Pictures\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27988" y="333375"/>
            <a:ext cx="85725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243" name="Group 3"/>
          <p:cNvGrpSpPr>
            <a:grpSpLocks/>
          </p:cNvGrpSpPr>
          <p:nvPr/>
        </p:nvGrpSpPr>
        <p:grpSpPr bwMode="auto">
          <a:xfrm>
            <a:off x="3275856" y="4005064"/>
            <a:ext cx="2762250" cy="2466975"/>
            <a:chOff x="2304" y="1584"/>
            <a:chExt cx="1740" cy="1554"/>
          </a:xfrm>
          <a:solidFill>
            <a:srgbClr val="00B0F0"/>
          </a:solidFill>
        </p:grpSpPr>
        <p:sp>
          <p:nvSpPr>
            <p:cNvPr id="10244" name="Film"/>
            <p:cNvSpPr>
              <a:spLocks noEditPoints="1" noChangeArrowheads="1"/>
            </p:cNvSpPr>
            <p:nvPr/>
          </p:nvSpPr>
          <p:spPr bwMode="auto">
            <a:xfrm>
              <a:off x="2304" y="1980"/>
              <a:ext cx="726" cy="1158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4960 w 21600"/>
                <a:gd name="T17" fmla="*/ 8129 h 21600"/>
                <a:gd name="T18" fmla="*/ 17079 w 21600"/>
                <a:gd name="T19" fmla="*/ 1342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 extrusionOk="0">
                  <a:moveTo>
                    <a:pt x="21600" y="0"/>
                  </a:moveTo>
                  <a:lnTo>
                    <a:pt x="21600" y="21600"/>
                  </a:lnTo>
                  <a:lnTo>
                    <a:pt x="0" y="21600"/>
                  </a:lnTo>
                  <a:lnTo>
                    <a:pt x="0" y="0"/>
                  </a:lnTo>
                  <a:lnTo>
                    <a:pt x="21600" y="0"/>
                  </a:lnTo>
                  <a:close/>
                </a:path>
                <a:path w="21600" h="21600" extrusionOk="0">
                  <a:moveTo>
                    <a:pt x="3014" y="21600"/>
                  </a:moveTo>
                  <a:lnTo>
                    <a:pt x="3014" y="0"/>
                  </a:lnTo>
                  <a:lnTo>
                    <a:pt x="0" y="0"/>
                  </a:lnTo>
                  <a:lnTo>
                    <a:pt x="0" y="21600"/>
                  </a:lnTo>
                  <a:lnTo>
                    <a:pt x="3014" y="21600"/>
                  </a:lnTo>
                  <a:close/>
                </a:path>
                <a:path w="21600" h="21600" extrusionOk="0">
                  <a:moveTo>
                    <a:pt x="21600" y="21600"/>
                  </a:moveTo>
                  <a:lnTo>
                    <a:pt x="21600" y="0"/>
                  </a:lnTo>
                  <a:lnTo>
                    <a:pt x="18586" y="0"/>
                  </a:lnTo>
                  <a:lnTo>
                    <a:pt x="18586" y="21600"/>
                  </a:lnTo>
                  <a:lnTo>
                    <a:pt x="21600" y="21600"/>
                  </a:lnTo>
                  <a:close/>
                </a:path>
                <a:path w="21600" h="21600" extrusionOk="0">
                  <a:moveTo>
                    <a:pt x="6028" y="6574"/>
                  </a:moveTo>
                  <a:lnTo>
                    <a:pt x="15572" y="6574"/>
                  </a:lnTo>
                  <a:lnTo>
                    <a:pt x="16074" y="6574"/>
                  </a:lnTo>
                  <a:lnTo>
                    <a:pt x="16326" y="6457"/>
                  </a:lnTo>
                  <a:lnTo>
                    <a:pt x="16577" y="6339"/>
                  </a:lnTo>
                  <a:lnTo>
                    <a:pt x="16828" y="6222"/>
                  </a:lnTo>
                  <a:lnTo>
                    <a:pt x="17079" y="6222"/>
                  </a:lnTo>
                  <a:lnTo>
                    <a:pt x="17330" y="5987"/>
                  </a:lnTo>
                  <a:lnTo>
                    <a:pt x="17330" y="5870"/>
                  </a:lnTo>
                  <a:lnTo>
                    <a:pt x="17581" y="5635"/>
                  </a:lnTo>
                  <a:lnTo>
                    <a:pt x="17581" y="1526"/>
                  </a:lnTo>
                  <a:lnTo>
                    <a:pt x="17330" y="1291"/>
                  </a:lnTo>
                  <a:lnTo>
                    <a:pt x="17330" y="1174"/>
                  </a:lnTo>
                  <a:lnTo>
                    <a:pt x="17079" y="1057"/>
                  </a:lnTo>
                  <a:lnTo>
                    <a:pt x="16828" y="939"/>
                  </a:lnTo>
                  <a:lnTo>
                    <a:pt x="16577" y="822"/>
                  </a:lnTo>
                  <a:lnTo>
                    <a:pt x="16326" y="704"/>
                  </a:lnTo>
                  <a:lnTo>
                    <a:pt x="16074" y="704"/>
                  </a:lnTo>
                  <a:lnTo>
                    <a:pt x="15572" y="587"/>
                  </a:lnTo>
                  <a:lnTo>
                    <a:pt x="6028" y="587"/>
                  </a:lnTo>
                  <a:lnTo>
                    <a:pt x="5526" y="704"/>
                  </a:lnTo>
                  <a:lnTo>
                    <a:pt x="5274" y="704"/>
                  </a:lnTo>
                  <a:lnTo>
                    <a:pt x="5023" y="822"/>
                  </a:lnTo>
                  <a:lnTo>
                    <a:pt x="4772" y="939"/>
                  </a:lnTo>
                  <a:lnTo>
                    <a:pt x="4521" y="1057"/>
                  </a:lnTo>
                  <a:lnTo>
                    <a:pt x="4270" y="1174"/>
                  </a:lnTo>
                  <a:lnTo>
                    <a:pt x="4270" y="1291"/>
                  </a:lnTo>
                  <a:lnTo>
                    <a:pt x="4019" y="1526"/>
                  </a:lnTo>
                  <a:lnTo>
                    <a:pt x="4019" y="5635"/>
                  </a:lnTo>
                  <a:lnTo>
                    <a:pt x="4270" y="5870"/>
                  </a:lnTo>
                  <a:lnTo>
                    <a:pt x="4270" y="5987"/>
                  </a:lnTo>
                  <a:lnTo>
                    <a:pt x="4521" y="6222"/>
                  </a:lnTo>
                  <a:lnTo>
                    <a:pt x="4772" y="6222"/>
                  </a:lnTo>
                  <a:lnTo>
                    <a:pt x="5023" y="6339"/>
                  </a:lnTo>
                  <a:lnTo>
                    <a:pt x="5274" y="6457"/>
                  </a:lnTo>
                  <a:lnTo>
                    <a:pt x="5526" y="6574"/>
                  </a:lnTo>
                  <a:lnTo>
                    <a:pt x="6028" y="6574"/>
                  </a:lnTo>
                  <a:close/>
                </a:path>
                <a:path w="21600" h="21600" extrusionOk="0">
                  <a:moveTo>
                    <a:pt x="6028" y="13617"/>
                  </a:moveTo>
                  <a:lnTo>
                    <a:pt x="15572" y="13617"/>
                  </a:lnTo>
                  <a:lnTo>
                    <a:pt x="16074" y="13617"/>
                  </a:lnTo>
                  <a:lnTo>
                    <a:pt x="16326" y="13617"/>
                  </a:lnTo>
                  <a:lnTo>
                    <a:pt x="16577" y="13500"/>
                  </a:lnTo>
                  <a:lnTo>
                    <a:pt x="16828" y="13383"/>
                  </a:lnTo>
                  <a:lnTo>
                    <a:pt x="17079" y="13265"/>
                  </a:lnTo>
                  <a:lnTo>
                    <a:pt x="17330" y="13148"/>
                  </a:lnTo>
                  <a:lnTo>
                    <a:pt x="17330" y="12913"/>
                  </a:lnTo>
                  <a:lnTo>
                    <a:pt x="17581" y="12796"/>
                  </a:lnTo>
                  <a:lnTo>
                    <a:pt x="17581" y="8687"/>
                  </a:lnTo>
                  <a:lnTo>
                    <a:pt x="17330" y="8452"/>
                  </a:lnTo>
                  <a:lnTo>
                    <a:pt x="17330" y="8335"/>
                  </a:lnTo>
                  <a:lnTo>
                    <a:pt x="17079" y="8217"/>
                  </a:lnTo>
                  <a:lnTo>
                    <a:pt x="16828" y="7983"/>
                  </a:lnTo>
                  <a:lnTo>
                    <a:pt x="16577" y="7983"/>
                  </a:lnTo>
                  <a:lnTo>
                    <a:pt x="16326" y="7865"/>
                  </a:lnTo>
                  <a:lnTo>
                    <a:pt x="16074" y="7865"/>
                  </a:lnTo>
                  <a:lnTo>
                    <a:pt x="15572" y="7748"/>
                  </a:lnTo>
                  <a:lnTo>
                    <a:pt x="6028" y="7748"/>
                  </a:lnTo>
                  <a:lnTo>
                    <a:pt x="5526" y="7865"/>
                  </a:lnTo>
                  <a:lnTo>
                    <a:pt x="5274" y="7865"/>
                  </a:lnTo>
                  <a:lnTo>
                    <a:pt x="5023" y="7983"/>
                  </a:lnTo>
                  <a:lnTo>
                    <a:pt x="4772" y="7983"/>
                  </a:lnTo>
                  <a:lnTo>
                    <a:pt x="4521" y="8217"/>
                  </a:lnTo>
                  <a:lnTo>
                    <a:pt x="4270" y="8335"/>
                  </a:lnTo>
                  <a:lnTo>
                    <a:pt x="4270" y="8452"/>
                  </a:lnTo>
                  <a:lnTo>
                    <a:pt x="4019" y="8687"/>
                  </a:lnTo>
                  <a:lnTo>
                    <a:pt x="4019" y="12796"/>
                  </a:lnTo>
                  <a:lnTo>
                    <a:pt x="4270" y="12913"/>
                  </a:lnTo>
                  <a:lnTo>
                    <a:pt x="4270" y="13148"/>
                  </a:lnTo>
                  <a:lnTo>
                    <a:pt x="4521" y="13265"/>
                  </a:lnTo>
                  <a:lnTo>
                    <a:pt x="4772" y="13383"/>
                  </a:lnTo>
                  <a:lnTo>
                    <a:pt x="5023" y="13500"/>
                  </a:lnTo>
                  <a:lnTo>
                    <a:pt x="5274" y="13617"/>
                  </a:lnTo>
                  <a:lnTo>
                    <a:pt x="5526" y="13617"/>
                  </a:lnTo>
                  <a:lnTo>
                    <a:pt x="6028" y="13617"/>
                  </a:lnTo>
                  <a:close/>
                </a:path>
                <a:path w="21600" h="21600" extrusionOk="0">
                  <a:moveTo>
                    <a:pt x="6028" y="20778"/>
                  </a:moveTo>
                  <a:lnTo>
                    <a:pt x="15572" y="20778"/>
                  </a:lnTo>
                  <a:lnTo>
                    <a:pt x="16074" y="20778"/>
                  </a:lnTo>
                  <a:lnTo>
                    <a:pt x="16326" y="20661"/>
                  </a:lnTo>
                  <a:lnTo>
                    <a:pt x="16577" y="20661"/>
                  </a:lnTo>
                  <a:lnTo>
                    <a:pt x="16828" y="20543"/>
                  </a:lnTo>
                  <a:lnTo>
                    <a:pt x="17079" y="20426"/>
                  </a:lnTo>
                  <a:lnTo>
                    <a:pt x="17330" y="20309"/>
                  </a:lnTo>
                  <a:lnTo>
                    <a:pt x="17330" y="20074"/>
                  </a:lnTo>
                  <a:lnTo>
                    <a:pt x="17581" y="19957"/>
                  </a:lnTo>
                  <a:lnTo>
                    <a:pt x="17581" y="15730"/>
                  </a:lnTo>
                  <a:lnTo>
                    <a:pt x="17330" y="15613"/>
                  </a:lnTo>
                  <a:lnTo>
                    <a:pt x="17330" y="15378"/>
                  </a:lnTo>
                  <a:lnTo>
                    <a:pt x="17079" y="15378"/>
                  </a:lnTo>
                  <a:lnTo>
                    <a:pt x="16828" y="15143"/>
                  </a:lnTo>
                  <a:lnTo>
                    <a:pt x="16577" y="15026"/>
                  </a:lnTo>
                  <a:lnTo>
                    <a:pt x="16326" y="15026"/>
                  </a:lnTo>
                  <a:lnTo>
                    <a:pt x="16074" y="15026"/>
                  </a:lnTo>
                  <a:lnTo>
                    <a:pt x="15572" y="14909"/>
                  </a:lnTo>
                  <a:lnTo>
                    <a:pt x="6028" y="14909"/>
                  </a:lnTo>
                  <a:lnTo>
                    <a:pt x="5526" y="15026"/>
                  </a:lnTo>
                  <a:lnTo>
                    <a:pt x="5274" y="15026"/>
                  </a:lnTo>
                  <a:lnTo>
                    <a:pt x="5023" y="15026"/>
                  </a:lnTo>
                  <a:lnTo>
                    <a:pt x="4772" y="15143"/>
                  </a:lnTo>
                  <a:lnTo>
                    <a:pt x="4521" y="15378"/>
                  </a:lnTo>
                  <a:lnTo>
                    <a:pt x="4270" y="15378"/>
                  </a:lnTo>
                  <a:lnTo>
                    <a:pt x="4270" y="15613"/>
                  </a:lnTo>
                  <a:lnTo>
                    <a:pt x="4019" y="15730"/>
                  </a:lnTo>
                  <a:lnTo>
                    <a:pt x="4019" y="19957"/>
                  </a:lnTo>
                  <a:lnTo>
                    <a:pt x="4270" y="20074"/>
                  </a:lnTo>
                  <a:lnTo>
                    <a:pt x="4270" y="20309"/>
                  </a:lnTo>
                  <a:lnTo>
                    <a:pt x="4521" y="20426"/>
                  </a:lnTo>
                  <a:lnTo>
                    <a:pt x="4772" y="20543"/>
                  </a:lnTo>
                  <a:lnTo>
                    <a:pt x="5023" y="20661"/>
                  </a:lnTo>
                  <a:lnTo>
                    <a:pt x="5274" y="20661"/>
                  </a:lnTo>
                  <a:lnTo>
                    <a:pt x="5526" y="20778"/>
                  </a:lnTo>
                  <a:lnTo>
                    <a:pt x="6028" y="20778"/>
                  </a:lnTo>
                  <a:close/>
                </a:path>
                <a:path w="21600" h="21600" extrusionOk="0">
                  <a:moveTo>
                    <a:pt x="753" y="1291"/>
                  </a:moveTo>
                  <a:lnTo>
                    <a:pt x="2260" y="1291"/>
                  </a:lnTo>
                  <a:lnTo>
                    <a:pt x="2260" y="235"/>
                  </a:lnTo>
                  <a:lnTo>
                    <a:pt x="753" y="235"/>
                  </a:lnTo>
                  <a:lnTo>
                    <a:pt x="753" y="1291"/>
                  </a:lnTo>
                  <a:close/>
                </a:path>
                <a:path w="21600" h="21600" extrusionOk="0">
                  <a:moveTo>
                    <a:pt x="753" y="2700"/>
                  </a:moveTo>
                  <a:lnTo>
                    <a:pt x="2260" y="2700"/>
                  </a:lnTo>
                  <a:lnTo>
                    <a:pt x="2260" y="1643"/>
                  </a:lnTo>
                  <a:lnTo>
                    <a:pt x="753" y="1643"/>
                  </a:lnTo>
                  <a:lnTo>
                    <a:pt x="753" y="2700"/>
                  </a:lnTo>
                  <a:close/>
                </a:path>
                <a:path w="21600" h="21600" extrusionOk="0">
                  <a:moveTo>
                    <a:pt x="753" y="4109"/>
                  </a:moveTo>
                  <a:lnTo>
                    <a:pt x="2260" y="4109"/>
                  </a:lnTo>
                  <a:lnTo>
                    <a:pt x="2260" y="3052"/>
                  </a:lnTo>
                  <a:lnTo>
                    <a:pt x="753" y="3052"/>
                  </a:lnTo>
                  <a:lnTo>
                    <a:pt x="753" y="4109"/>
                  </a:lnTo>
                  <a:close/>
                </a:path>
                <a:path w="21600" h="21600" extrusionOk="0">
                  <a:moveTo>
                    <a:pt x="753" y="5517"/>
                  </a:moveTo>
                  <a:lnTo>
                    <a:pt x="2260" y="5517"/>
                  </a:lnTo>
                  <a:lnTo>
                    <a:pt x="2260" y="4461"/>
                  </a:lnTo>
                  <a:lnTo>
                    <a:pt x="753" y="4461"/>
                  </a:lnTo>
                  <a:lnTo>
                    <a:pt x="753" y="5517"/>
                  </a:lnTo>
                  <a:close/>
                </a:path>
                <a:path w="21600" h="21600" extrusionOk="0">
                  <a:moveTo>
                    <a:pt x="753" y="6926"/>
                  </a:moveTo>
                  <a:lnTo>
                    <a:pt x="2260" y="6926"/>
                  </a:lnTo>
                  <a:lnTo>
                    <a:pt x="2260" y="5870"/>
                  </a:lnTo>
                  <a:lnTo>
                    <a:pt x="753" y="5870"/>
                  </a:lnTo>
                  <a:lnTo>
                    <a:pt x="753" y="6926"/>
                  </a:lnTo>
                  <a:close/>
                </a:path>
                <a:path w="21600" h="21600" extrusionOk="0">
                  <a:moveTo>
                    <a:pt x="753" y="8335"/>
                  </a:moveTo>
                  <a:lnTo>
                    <a:pt x="2260" y="8335"/>
                  </a:lnTo>
                  <a:lnTo>
                    <a:pt x="2260" y="7278"/>
                  </a:lnTo>
                  <a:lnTo>
                    <a:pt x="753" y="7278"/>
                  </a:lnTo>
                  <a:lnTo>
                    <a:pt x="753" y="8335"/>
                  </a:lnTo>
                  <a:close/>
                </a:path>
                <a:path w="21600" h="21600" extrusionOk="0">
                  <a:moveTo>
                    <a:pt x="753" y="9743"/>
                  </a:moveTo>
                  <a:lnTo>
                    <a:pt x="2260" y="9743"/>
                  </a:lnTo>
                  <a:lnTo>
                    <a:pt x="2260" y="8687"/>
                  </a:lnTo>
                  <a:lnTo>
                    <a:pt x="753" y="8687"/>
                  </a:lnTo>
                  <a:lnTo>
                    <a:pt x="753" y="9743"/>
                  </a:lnTo>
                  <a:close/>
                </a:path>
                <a:path w="21600" h="21600" extrusionOk="0">
                  <a:moveTo>
                    <a:pt x="753" y="11152"/>
                  </a:moveTo>
                  <a:lnTo>
                    <a:pt x="2260" y="11152"/>
                  </a:lnTo>
                  <a:lnTo>
                    <a:pt x="2260" y="10096"/>
                  </a:lnTo>
                  <a:lnTo>
                    <a:pt x="753" y="10096"/>
                  </a:lnTo>
                  <a:lnTo>
                    <a:pt x="753" y="11152"/>
                  </a:lnTo>
                  <a:close/>
                </a:path>
                <a:path w="21600" h="21600" extrusionOk="0">
                  <a:moveTo>
                    <a:pt x="753" y="12561"/>
                  </a:moveTo>
                  <a:lnTo>
                    <a:pt x="2260" y="12561"/>
                  </a:lnTo>
                  <a:lnTo>
                    <a:pt x="2260" y="11504"/>
                  </a:lnTo>
                  <a:lnTo>
                    <a:pt x="753" y="11504"/>
                  </a:lnTo>
                  <a:lnTo>
                    <a:pt x="753" y="12561"/>
                  </a:lnTo>
                  <a:close/>
                </a:path>
                <a:path w="21600" h="21600" extrusionOk="0">
                  <a:moveTo>
                    <a:pt x="753" y="13970"/>
                  </a:moveTo>
                  <a:lnTo>
                    <a:pt x="2260" y="13970"/>
                  </a:lnTo>
                  <a:lnTo>
                    <a:pt x="2260" y="12913"/>
                  </a:lnTo>
                  <a:lnTo>
                    <a:pt x="753" y="12913"/>
                  </a:lnTo>
                  <a:lnTo>
                    <a:pt x="753" y="13970"/>
                  </a:lnTo>
                  <a:close/>
                </a:path>
                <a:path w="21600" h="21600" extrusionOk="0">
                  <a:moveTo>
                    <a:pt x="753" y="15378"/>
                  </a:moveTo>
                  <a:lnTo>
                    <a:pt x="2260" y="15378"/>
                  </a:lnTo>
                  <a:lnTo>
                    <a:pt x="2260" y="14322"/>
                  </a:lnTo>
                  <a:lnTo>
                    <a:pt x="753" y="14322"/>
                  </a:lnTo>
                  <a:lnTo>
                    <a:pt x="753" y="15378"/>
                  </a:lnTo>
                  <a:close/>
                </a:path>
                <a:path w="21600" h="21600" extrusionOk="0">
                  <a:moveTo>
                    <a:pt x="753" y="16787"/>
                  </a:moveTo>
                  <a:lnTo>
                    <a:pt x="2260" y="16787"/>
                  </a:lnTo>
                  <a:lnTo>
                    <a:pt x="2260" y="15730"/>
                  </a:lnTo>
                  <a:lnTo>
                    <a:pt x="753" y="15730"/>
                  </a:lnTo>
                  <a:lnTo>
                    <a:pt x="753" y="16787"/>
                  </a:lnTo>
                  <a:close/>
                </a:path>
                <a:path w="21600" h="21600" extrusionOk="0">
                  <a:moveTo>
                    <a:pt x="753" y="18196"/>
                  </a:moveTo>
                  <a:lnTo>
                    <a:pt x="2260" y="18196"/>
                  </a:lnTo>
                  <a:lnTo>
                    <a:pt x="2260" y="17139"/>
                  </a:lnTo>
                  <a:lnTo>
                    <a:pt x="753" y="17139"/>
                  </a:lnTo>
                  <a:lnTo>
                    <a:pt x="753" y="18196"/>
                  </a:lnTo>
                  <a:close/>
                </a:path>
                <a:path w="21600" h="21600" extrusionOk="0">
                  <a:moveTo>
                    <a:pt x="753" y="19604"/>
                  </a:moveTo>
                  <a:lnTo>
                    <a:pt x="2260" y="19604"/>
                  </a:lnTo>
                  <a:lnTo>
                    <a:pt x="2260" y="18548"/>
                  </a:lnTo>
                  <a:lnTo>
                    <a:pt x="753" y="18548"/>
                  </a:lnTo>
                  <a:lnTo>
                    <a:pt x="753" y="19604"/>
                  </a:lnTo>
                  <a:close/>
                </a:path>
                <a:path w="21600" h="21600" extrusionOk="0">
                  <a:moveTo>
                    <a:pt x="753" y="21013"/>
                  </a:moveTo>
                  <a:lnTo>
                    <a:pt x="2260" y="21013"/>
                  </a:lnTo>
                  <a:lnTo>
                    <a:pt x="2260" y="19957"/>
                  </a:lnTo>
                  <a:lnTo>
                    <a:pt x="753" y="19957"/>
                  </a:lnTo>
                  <a:lnTo>
                    <a:pt x="753" y="21013"/>
                  </a:lnTo>
                  <a:close/>
                </a:path>
                <a:path w="21600" h="21600" extrusionOk="0">
                  <a:moveTo>
                    <a:pt x="19340" y="1409"/>
                  </a:moveTo>
                  <a:lnTo>
                    <a:pt x="20595" y="1409"/>
                  </a:lnTo>
                  <a:lnTo>
                    <a:pt x="20595" y="352"/>
                  </a:lnTo>
                  <a:lnTo>
                    <a:pt x="19340" y="352"/>
                  </a:lnTo>
                  <a:lnTo>
                    <a:pt x="19340" y="1409"/>
                  </a:lnTo>
                  <a:close/>
                </a:path>
                <a:path w="21600" h="21600" extrusionOk="0">
                  <a:moveTo>
                    <a:pt x="19340" y="2700"/>
                  </a:moveTo>
                  <a:lnTo>
                    <a:pt x="20595" y="2700"/>
                  </a:lnTo>
                  <a:lnTo>
                    <a:pt x="20595" y="1643"/>
                  </a:lnTo>
                  <a:lnTo>
                    <a:pt x="19340" y="1643"/>
                  </a:lnTo>
                  <a:lnTo>
                    <a:pt x="19340" y="2700"/>
                  </a:lnTo>
                  <a:close/>
                </a:path>
                <a:path w="21600" h="21600" extrusionOk="0">
                  <a:moveTo>
                    <a:pt x="19340" y="4109"/>
                  </a:moveTo>
                  <a:lnTo>
                    <a:pt x="20595" y="4109"/>
                  </a:lnTo>
                  <a:lnTo>
                    <a:pt x="20595" y="3052"/>
                  </a:lnTo>
                  <a:lnTo>
                    <a:pt x="19340" y="3052"/>
                  </a:lnTo>
                  <a:lnTo>
                    <a:pt x="19340" y="4109"/>
                  </a:lnTo>
                  <a:close/>
                </a:path>
                <a:path w="21600" h="21600" extrusionOk="0">
                  <a:moveTo>
                    <a:pt x="19340" y="5517"/>
                  </a:moveTo>
                  <a:lnTo>
                    <a:pt x="20595" y="5517"/>
                  </a:lnTo>
                  <a:lnTo>
                    <a:pt x="20595" y="4461"/>
                  </a:lnTo>
                  <a:lnTo>
                    <a:pt x="19340" y="4461"/>
                  </a:lnTo>
                  <a:lnTo>
                    <a:pt x="19340" y="5517"/>
                  </a:lnTo>
                  <a:close/>
                </a:path>
                <a:path w="21600" h="21600" extrusionOk="0">
                  <a:moveTo>
                    <a:pt x="19340" y="6926"/>
                  </a:moveTo>
                  <a:lnTo>
                    <a:pt x="20595" y="6926"/>
                  </a:lnTo>
                  <a:lnTo>
                    <a:pt x="20595" y="5870"/>
                  </a:lnTo>
                  <a:lnTo>
                    <a:pt x="19340" y="5870"/>
                  </a:lnTo>
                  <a:lnTo>
                    <a:pt x="19340" y="6926"/>
                  </a:lnTo>
                  <a:close/>
                </a:path>
                <a:path w="21600" h="21600" extrusionOk="0">
                  <a:moveTo>
                    <a:pt x="19340" y="8335"/>
                  </a:moveTo>
                  <a:lnTo>
                    <a:pt x="20595" y="8335"/>
                  </a:lnTo>
                  <a:lnTo>
                    <a:pt x="20595" y="7278"/>
                  </a:lnTo>
                  <a:lnTo>
                    <a:pt x="19340" y="7278"/>
                  </a:lnTo>
                  <a:lnTo>
                    <a:pt x="19340" y="8335"/>
                  </a:lnTo>
                  <a:close/>
                </a:path>
                <a:path w="21600" h="21600" extrusionOk="0">
                  <a:moveTo>
                    <a:pt x="19340" y="9743"/>
                  </a:moveTo>
                  <a:lnTo>
                    <a:pt x="20595" y="9743"/>
                  </a:lnTo>
                  <a:lnTo>
                    <a:pt x="20595" y="8687"/>
                  </a:lnTo>
                  <a:lnTo>
                    <a:pt x="19340" y="8687"/>
                  </a:lnTo>
                  <a:lnTo>
                    <a:pt x="19340" y="9743"/>
                  </a:lnTo>
                  <a:close/>
                </a:path>
                <a:path w="21600" h="21600" extrusionOk="0">
                  <a:moveTo>
                    <a:pt x="19340" y="11152"/>
                  </a:moveTo>
                  <a:lnTo>
                    <a:pt x="20595" y="11152"/>
                  </a:lnTo>
                  <a:lnTo>
                    <a:pt x="20595" y="10096"/>
                  </a:lnTo>
                  <a:lnTo>
                    <a:pt x="19340" y="10096"/>
                  </a:lnTo>
                  <a:lnTo>
                    <a:pt x="19340" y="11152"/>
                  </a:lnTo>
                  <a:close/>
                </a:path>
                <a:path w="21600" h="21600" extrusionOk="0">
                  <a:moveTo>
                    <a:pt x="19340" y="12561"/>
                  </a:moveTo>
                  <a:lnTo>
                    <a:pt x="20595" y="12561"/>
                  </a:lnTo>
                  <a:lnTo>
                    <a:pt x="20595" y="11504"/>
                  </a:lnTo>
                  <a:lnTo>
                    <a:pt x="19340" y="11504"/>
                  </a:lnTo>
                  <a:lnTo>
                    <a:pt x="19340" y="12561"/>
                  </a:lnTo>
                  <a:close/>
                </a:path>
                <a:path w="21600" h="21600" extrusionOk="0">
                  <a:moveTo>
                    <a:pt x="19340" y="13970"/>
                  </a:moveTo>
                  <a:lnTo>
                    <a:pt x="20595" y="13970"/>
                  </a:lnTo>
                  <a:lnTo>
                    <a:pt x="20595" y="12913"/>
                  </a:lnTo>
                  <a:lnTo>
                    <a:pt x="19340" y="12913"/>
                  </a:lnTo>
                  <a:lnTo>
                    <a:pt x="19340" y="13970"/>
                  </a:lnTo>
                  <a:close/>
                </a:path>
                <a:path w="21600" h="21600" extrusionOk="0">
                  <a:moveTo>
                    <a:pt x="19340" y="15378"/>
                  </a:moveTo>
                  <a:lnTo>
                    <a:pt x="20595" y="15378"/>
                  </a:lnTo>
                  <a:lnTo>
                    <a:pt x="20595" y="14322"/>
                  </a:lnTo>
                  <a:lnTo>
                    <a:pt x="19340" y="14322"/>
                  </a:lnTo>
                  <a:lnTo>
                    <a:pt x="19340" y="15378"/>
                  </a:lnTo>
                  <a:close/>
                </a:path>
                <a:path w="21600" h="21600" extrusionOk="0">
                  <a:moveTo>
                    <a:pt x="19340" y="16787"/>
                  </a:moveTo>
                  <a:lnTo>
                    <a:pt x="20595" y="16787"/>
                  </a:lnTo>
                  <a:lnTo>
                    <a:pt x="20595" y="15730"/>
                  </a:lnTo>
                  <a:lnTo>
                    <a:pt x="19340" y="15730"/>
                  </a:lnTo>
                  <a:lnTo>
                    <a:pt x="19340" y="16787"/>
                  </a:lnTo>
                  <a:close/>
                </a:path>
                <a:path w="21600" h="21600" extrusionOk="0">
                  <a:moveTo>
                    <a:pt x="19340" y="18196"/>
                  </a:moveTo>
                  <a:lnTo>
                    <a:pt x="20595" y="18196"/>
                  </a:lnTo>
                  <a:lnTo>
                    <a:pt x="20595" y="17139"/>
                  </a:lnTo>
                  <a:lnTo>
                    <a:pt x="19340" y="17139"/>
                  </a:lnTo>
                  <a:lnTo>
                    <a:pt x="19340" y="18196"/>
                  </a:lnTo>
                  <a:close/>
                </a:path>
                <a:path w="21600" h="21600" extrusionOk="0">
                  <a:moveTo>
                    <a:pt x="19340" y="19604"/>
                  </a:moveTo>
                  <a:lnTo>
                    <a:pt x="20595" y="19604"/>
                  </a:lnTo>
                  <a:lnTo>
                    <a:pt x="20595" y="18548"/>
                  </a:lnTo>
                  <a:lnTo>
                    <a:pt x="19340" y="18548"/>
                  </a:lnTo>
                  <a:lnTo>
                    <a:pt x="19340" y="19604"/>
                  </a:lnTo>
                  <a:close/>
                </a:path>
                <a:path w="21600" h="21600" extrusionOk="0">
                  <a:moveTo>
                    <a:pt x="19340" y="21013"/>
                  </a:moveTo>
                  <a:lnTo>
                    <a:pt x="20595" y="21013"/>
                  </a:lnTo>
                  <a:lnTo>
                    <a:pt x="20595" y="19957"/>
                  </a:lnTo>
                  <a:lnTo>
                    <a:pt x="19340" y="19957"/>
                  </a:lnTo>
                  <a:lnTo>
                    <a:pt x="19340" y="21013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245" name="Sound"/>
            <p:cNvSpPr>
              <a:spLocks noEditPoints="1" noChangeArrowheads="1"/>
            </p:cNvSpPr>
            <p:nvPr/>
          </p:nvSpPr>
          <p:spPr bwMode="auto">
            <a:xfrm>
              <a:off x="2724" y="1584"/>
              <a:ext cx="1008" cy="768"/>
            </a:xfrm>
            <a:custGeom>
              <a:avLst/>
              <a:gdLst>
                <a:gd name="T0" fmla="*/ 11164 w 21600"/>
                <a:gd name="T1" fmla="*/ 21159 h 21600"/>
                <a:gd name="T2" fmla="*/ 11164 w 21600"/>
                <a:gd name="T3" fmla="*/ 0 h 21600"/>
                <a:gd name="T4" fmla="*/ 0 w 21600"/>
                <a:gd name="T5" fmla="*/ 10800 h 21600"/>
                <a:gd name="T6" fmla="*/ 21600 w 21600"/>
                <a:gd name="T7" fmla="*/ 10800 h 21600"/>
                <a:gd name="T8" fmla="*/ 242 w 21600"/>
                <a:gd name="T9" fmla="*/ 7604 h 21600"/>
                <a:gd name="T10" fmla="*/ 10760 w 21600"/>
                <a:gd name="T11" fmla="*/ 13555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7273"/>
                  </a:moveTo>
                  <a:lnTo>
                    <a:pt x="5824" y="7273"/>
                  </a:lnTo>
                  <a:lnTo>
                    <a:pt x="11164" y="0"/>
                  </a:lnTo>
                  <a:lnTo>
                    <a:pt x="11164" y="21159"/>
                  </a:lnTo>
                  <a:lnTo>
                    <a:pt x="5824" y="13885"/>
                  </a:lnTo>
                  <a:lnTo>
                    <a:pt x="0" y="13885"/>
                  </a:lnTo>
                  <a:lnTo>
                    <a:pt x="0" y="7273"/>
                  </a:lnTo>
                  <a:close/>
                </a:path>
                <a:path w="21600" h="21600">
                  <a:moveTo>
                    <a:pt x="13024" y="7273"/>
                  </a:moveTo>
                  <a:lnTo>
                    <a:pt x="13591" y="6722"/>
                  </a:lnTo>
                  <a:lnTo>
                    <a:pt x="13833" y="7548"/>
                  </a:lnTo>
                  <a:lnTo>
                    <a:pt x="14076" y="8485"/>
                  </a:lnTo>
                  <a:lnTo>
                    <a:pt x="14157" y="9367"/>
                  </a:lnTo>
                  <a:lnTo>
                    <a:pt x="14197" y="10524"/>
                  </a:lnTo>
                  <a:lnTo>
                    <a:pt x="14197" y="11406"/>
                  </a:lnTo>
                  <a:lnTo>
                    <a:pt x="14116" y="12012"/>
                  </a:lnTo>
                  <a:lnTo>
                    <a:pt x="13995" y="12728"/>
                  </a:lnTo>
                  <a:lnTo>
                    <a:pt x="13833" y="13444"/>
                  </a:lnTo>
                  <a:lnTo>
                    <a:pt x="13712" y="14106"/>
                  </a:lnTo>
                  <a:lnTo>
                    <a:pt x="13591" y="14546"/>
                  </a:lnTo>
                  <a:lnTo>
                    <a:pt x="13065" y="13885"/>
                  </a:lnTo>
                  <a:lnTo>
                    <a:pt x="13307" y="12893"/>
                  </a:lnTo>
                  <a:lnTo>
                    <a:pt x="13469" y="11791"/>
                  </a:lnTo>
                  <a:lnTo>
                    <a:pt x="13550" y="10910"/>
                  </a:lnTo>
                  <a:lnTo>
                    <a:pt x="13591" y="10138"/>
                  </a:lnTo>
                  <a:lnTo>
                    <a:pt x="13469" y="9367"/>
                  </a:lnTo>
                  <a:lnTo>
                    <a:pt x="13388" y="8595"/>
                  </a:lnTo>
                  <a:lnTo>
                    <a:pt x="13267" y="7934"/>
                  </a:lnTo>
                  <a:lnTo>
                    <a:pt x="13024" y="7273"/>
                  </a:lnTo>
                  <a:close/>
                </a:path>
                <a:path w="21600" h="21600">
                  <a:moveTo>
                    <a:pt x="16382" y="3967"/>
                  </a:moveTo>
                  <a:lnTo>
                    <a:pt x="16786" y="5179"/>
                  </a:lnTo>
                  <a:lnTo>
                    <a:pt x="17150" y="6612"/>
                  </a:lnTo>
                  <a:lnTo>
                    <a:pt x="17474" y="8651"/>
                  </a:lnTo>
                  <a:lnTo>
                    <a:pt x="17595" y="9753"/>
                  </a:lnTo>
                  <a:lnTo>
                    <a:pt x="17635" y="12012"/>
                  </a:lnTo>
                  <a:lnTo>
                    <a:pt x="17393" y="13665"/>
                  </a:lnTo>
                  <a:lnTo>
                    <a:pt x="17150" y="15208"/>
                  </a:lnTo>
                  <a:lnTo>
                    <a:pt x="16786" y="16310"/>
                  </a:lnTo>
                  <a:lnTo>
                    <a:pt x="16341" y="17687"/>
                  </a:lnTo>
                  <a:lnTo>
                    <a:pt x="15815" y="17081"/>
                  </a:lnTo>
                  <a:lnTo>
                    <a:pt x="16503" y="14602"/>
                  </a:lnTo>
                  <a:lnTo>
                    <a:pt x="16786" y="13169"/>
                  </a:lnTo>
                  <a:lnTo>
                    <a:pt x="16867" y="12012"/>
                  </a:lnTo>
                  <a:lnTo>
                    <a:pt x="16867" y="9642"/>
                  </a:lnTo>
                  <a:lnTo>
                    <a:pt x="16705" y="7989"/>
                  </a:lnTo>
                  <a:lnTo>
                    <a:pt x="16422" y="6612"/>
                  </a:lnTo>
                  <a:lnTo>
                    <a:pt x="16220" y="5675"/>
                  </a:lnTo>
                  <a:lnTo>
                    <a:pt x="15856" y="4518"/>
                  </a:lnTo>
                  <a:lnTo>
                    <a:pt x="16382" y="3967"/>
                  </a:lnTo>
                  <a:close/>
                </a:path>
                <a:path w="21600" h="21600">
                  <a:moveTo>
                    <a:pt x="18889" y="1377"/>
                  </a:moveTo>
                  <a:lnTo>
                    <a:pt x="19415" y="826"/>
                  </a:lnTo>
                  <a:lnTo>
                    <a:pt x="20194" y="2576"/>
                  </a:lnTo>
                  <a:lnTo>
                    <a:pt x="20831" y="4683"/>
                  </a:lnTo>
                  <a:lnTo>
                    <a:pt x="21357" y="7204"/>
                  </a:lnTo>
                  <a:lnTo>
                    <a:pt x="21650" y="9450"/>
                  </a:lnTo>
                  <a:lnTo>
                    <a:pt x="21600" y="12301"/>
                  </a:lnTo>
                  <a:lnTo>
                    <a:pt x="21215" y="15938"/>
                  </a:lnTo>
                  <a:lnTo>
                    <a:pt x="20629" y="18348"/>
                  </a:lnTo>
                  <a:lnTo>
                    <a:pt x="19415" y="21655"/>
                  </a:lnTo>
                  <a:lnTo>
                    <a:pt x="18889" y="21159"/>
                  </a:lnTo>
                  <a:lnTo>
                    <a:pt x="19901" y="18404"/>
                  </a:lnTo>
                  <a:lnTo>
                    <a:pt x="20467" y="15593"/>
                  </a:lnTo>
                  <a:lnTo>
                    <a:pt x="20791" y="12342"/>
                  </a:lnTo>
                  <a:lnTo>
                    <a:pt x="20871" y="9532"/>
                  </a:lnTo>
                  <a:lnTo>
                    <a:pt x="20629" y="7411"/>
                  </a:lnTo>
                  <a:lnTo>
                    <a:pt x="20062" y="4628"/>
                  </a:lnTo>
                  <a:lnTo>
                    <a:pt x="19415" y="2810"/>
                  </a:lnTo>
                  <a:lnTo>
                    <a:pt x="18889" y="1377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246" name="Photo"/>
            <p:cNvSpPr>
              <a:spLocks noEditPoints="1" noChangeArrowheads="1"/>
            </p:cNvSpPr>
            <p:nvPr/>
          </p:nvSpPr>
          <p:spPr bwMode="auto">
            <a:xfrm>
              <a:off x="3108" y="2040"/>
              <a:ext cx="936" cy="696"/>
            </a:xfrm>
            <a:custGeom>
              <a:avLst/>
              <a:gdLst>
                <a:gd name="T0" fmla="*/ 0 w 21600"/>
                <a:gd name="T1" fmla="*/ 3085 h 21600"/>
                <a:gd name="T2" fmla="*/ 10800 w 21600"/>
                <a:gd name="T3" fmla="*/ 0 h 21600"/>
                <a:gd name="T4" fmla="*/ 21600 w 21600"/>
                <a:gd name="T5" fmla="*/ 3085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8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7778 w 21600"/>
                <a:gd name="T17" fmla="*/ 8228 h 21600"/>
                <a:gd name="T18" fmla="*/ 13757 w 21600"/>
                <a:gd name="T19" fmla="*/ 16886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 extrusionOk="0">
                  <a:moveTo>
                    <a:pt x="0" y="21600"/>
                  </a:moveTo>
                  <a:lnTo>
                    <a:pt x="0" y="3085"/>
                  </a:lnTo>
                  <a:lnTo>
                    <a:pt x="1542" y="3085"/>
                  </a:lnTo>
                  <a:lnTo>
                    <a:pt x="1542" y="1028"/>
                  </a:lnTo>
                  <a:lnTo>
                    <a:pt x="3857" y="1028"/>
                  </a:lnTo>
                  <a:lnTo>
                    <a:pt x="3857" y="3085"/>
                  </a:lnTo>
                  <a:lnTo>
                    <a:pt x="5400" y="3085"/>
                  </a:lnTo>
                  <a:lnTo>
                    <a:pt x="6942" y="0"/>
                  </a:lnTo>
                  <a:lnTo>
                    <a:pt x="14657" y="0"/>
                  </a:lnTo>
                  <a:lnTo>
                    <a:pt x="16200" y="3085"/>
                  </a:lnTo>
                  <a:lnTo>
                    <a:pt x="21600" y="3085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  <a:path w="21600" h="21600" extrusionOk="0">
                  <a:moveTo>
                    <a:pt x="0" y="3085"/>
                  </a:moveTo>
                  <a:lnTo>
                    <a:pt x="21600" y="3085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0" y="3085"/>
                  </a:lnTo>
                  <a:close/>
                </a:path>
                <a:path w="21600" h="21600" extrusionOk="0">
                  <a:moveTo>
                    <a:pt x="10800" y="4800"/>
                  </a:moveTo>
                  <a:lnTo>
                    <a:pt x="11925" y="4971"/>
                  </a:lnTo>
                  <a:lnTo>
                    <a:pt x="13017" y="5442"/>
                  </a:lnTo>
                  <a:lnTo>
                    <a:pt x="14046" y="6128"/>
                  </a:lnTo>
                  <a:lnTo>
                    <a:pt x="14914" y="7071"/>
                  </a:lnTo>
                  <a:lnTo>
                    <a:pt x="15621" y="8271"/>
                  </a:lnTo>
                  <a:lnTo>
                    <a:pt x="16167" y="9514"/>
                  </a:lnTo>
                  <a:lnTo>
                    <a:pt x="16425" y="11014"/>
                  </a:lnTo>
                  <a:lnTo>
                    <a:pt x="16585" y="12471"/>
                  </a:lnTo>
                  <a:lnTo>
                    <a:pt x="16489" y="14014"/>
                  </a:lnTo>
                  <a:lnTo>
                    <a:pt x="16135" y="15471"/>
                  </a:lnTo>
                  <a:lnTo>
                    <a:pt x="15621" y="16800"/>
                  </a:lnTo>
                  <a:lnTo>
                    <a:pt x="14914" y="18000"/>
                  </a:lnTo>
                  <a:lnTo>
                    <a:pt x="14046" y="18942"/>
                  </a:lnTo>
                  <a:lnTo>
                    <a:pt x="13050" y="19671"/>
                  </a:lnTo>
                  <a:lnTo>
                    <a:pt x="11925" y="20057"/>
                  </a:lnTo>
                  <a:lnTo>
                    <a:pt x="10832" y="20185"/>
                  </a:lnTo>
                  <a:lnTo>
                    <a:pt x="9675" y="20142"/>
                  </a:lnTo>
                  <a:lnTo>
                    <a:pt x="8582" y="19628"/>
                  </a:lnTo>
                  <a:lnTo>
                    <a:pt x="7553" y="18942"/>
                  </a:lnTo>
                  <a:lnTo>
                    <a:pt x="6717" y="17957"/>
                  </a:lnTo>
                  <a:lnTo>
                    <a:pt x="5946" y="16842"/>
                  </a:lnTo>
                  <a:lnTo>
                    <a:pt x="5464" y="15514"/>
                  </a:lnTo>
                  <a:lnTo>
                    <a:pt x="5078" y="14014"/>
                  </a:lnTo>
                  <a:lnTo>
                    <a:pt x="5014" y="12514"/>
                  </a:lnTo>
                  <a:lnTo>
                    <a:pt x="5110" y="11014"/>
                  </a:lnTo>
                  <a:lnTo>
                    <a:pt x="5528" y="9557"/>
                  </a:lnTo>
                  <a:lnTo>
                    <a:pt x="6010" y="8228"/>
                  </a:lnTo>
                  <a:lnTo>
                    <a:pt x="6750" y="7114"/>
                  </a:lnTo>
                  <a:lnTo>
                    <a:pt x="7650" y="6085"/>
                  </a:lnTo>
                  <a:lnTo>
                    <a:pt x="8614" y="5400"/>
                  </a:lnTo>
                  <a:lnTo>
                    <a:pt x="9707" y="4971"/>
                  </a:lnTo>
                  <a:lnTo>
                    <a:pt x="10800" y="4800"/>
                  </a:lnTo>
                  <a:close/>
                </a:path>
                <a:path w="21600" h="21600" extrusionOk="0">
                  <a:moveTo>
                    <a:pt x="8003" y="8057"/>
                  </a:moveTo>
                  <a:lnTo>
                    <a:pt x="8807" y="7371"/>
                  </a:lnTo>
                  <a:lnTo>
                    <a:pt x="9546" y="6985"/>
                  </a:lnTo>
                  <a:lnTo>
                    <a:pt x="10446" y="6771"/>
                  </a:lnTo>
                  <a:lnTo>
                    <a:pt x="11217" y="6771"/>
                  </a:lnTo>
                  <a:lnTo>
                    <a:pt x="12053" y="7028"/>
                  </a:lnTo>
                  <a:lnTo>
                    <a:pt x="12889" y="7457"/>
                  </a:lnTo>
                  <a:lnTo>
                    <a:pt x="13628" y="8100"/>
                  </a:lnTo>
                  <a:lnTo>
                    <a:pt x="14175" y="8871"/>
                  </a:lnTo>
                  <a:lnTo>
                    <a:pt x="14625" y="9814"/>
                  </a:lnTo>
                  <a:lnTo>
                    <a:pt x="14978" y="10885"/>
                  </a:lnTo>
                  <a:lnTo>
                    <a:pt x="15171" y="12042"/>
                  </a:lnTo>
                  <a:lnTo>
                    <a:pt x="15107" y="13114"/>
                  </a:lnTo>
                  <a:lnTo>
                    <a:pt x="15042" y="14228"/>
                  </a:lnTo>
                  <a:lnTo>
                    <a:pt x="14689" y="15257"/>
                  </a:lnTo>
                  <a:lnTo>
                    <a:pt x="14207" y="16285"/>
                  </a:lnTo>
                  <a:lnTo>
                    <a:pt x="13596" y="17057"/>
                  </a:lnTo>
                  <a:lnTo>
                    <a:pt x="12889" y="17657"/>
                  </a:lnTo>
                  <a:lnTo>
                    <a:pt x="12053" y="18085"/>
                  </a:lnTo>
                  <a:lnTo>
                    <a:pt x="11185" y="18257"/>
                  </a:lnTo>
                  <a:lnTo>
                    <a:pt x="10414" y="18214"/>
                  </a:lnTo>
                  <a:lnTo>
                    <a:pt x="9546" y="18042"/>
                  </a:lnTo>
                  <a:lnTo>
                    <a:pt x="8742" y="17614"/>
                  </a:lnTo>
                  <a:lnTo>
                    <a:pt x="8003" y="17014"/>
                  </a:lnTo>
                  <a:lnTo>
                    <a:pt x="7457" y="16242"/>
                  </a:lnTo>
                  <a:lnTo>
                    <a:pt x="6975" y="15257"/>
                  </a:lnTo>
                  <a:lnTo>
                    <a:pt x="6653" y="14142"/>
                  </a:lnTo>
                  <a:lnTo>
                    <a:pt x="6492" y="13114"/>
                  </a:lnTo>
                  <a:lnTo>
                    <a:pt x="6525" y="11914"/>
                  </a:lnTo>
                  <a:lnTo>
                    <a:pt x="6621" y="10842"/>
                  </a:lnTo>
                  <a:lnTo>
                    <a:pt x="6942" y="9771"/>
                  </a:lnTo>
                  <a:lnTo>
                    <a:pt x="7457" y="8785"/>
                  </a:lnTo>
                  <a:lnTo>
                    <a:pt x="8003" y="8057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247" name="Music"/>
            <p:cNvSpPr>
              <a:spLocks noEditPoints="1" noChangeArrowheads="1"/>
            </p:cNvSpPr>
            <p:nvPr/>
          </p:nvSpPr>
          <p:spPr bwMode="auto">
            <a:xfrm>
              <a:off x="3216" y="2448"/>
              <a:ext cx="768" cy="672"/>
            </a:xfrm>
            <a:custGeom>
              <a:avLst/>
              <a:gdLst>
                <a:gd name="T0" fmla="*/ 7352 w 21600"/>
                <a:gd name="T1" fmla="*/ 46 h 21600"/>
                <a:gd name="T2" fmla="*/ 7373 w 21600"/>
                <a:gd name="T3" fmla="*/ 9900 h 21600"/>
                <a:gd name="T4" fmla="*/ 21683 w 21600"/>
                <a:gd name="T5" fmla="*/ 10061 h 21600"/>
                <a:gd name="T6" fmla="*/ 7352 w 21600"/>
                <a:gd name="T7" fmla="*/ 46 h 21600"/>
                <a:gd name="T8" fmla="*/ 21600 w 21600"/>
                <a:gd name="T9" fmla="*/ 0 h 21600"/>
                <a:gd name="T10" fmla="*/ 7975 w 21600"/>
                <a:gd name="T11" fmla="*/ 923 h 21600"/>
                <a:gd name="T12" fmla="*/ 20935 w 21600"/>
                <a:gd name="T13" fmla="*/ 535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T10" t="T11" r="T12" b="T13"/>
              <a:pathLst>
                <a:path w="21600" h="21600">
                  <a:moveTo>
                    <a:pt x="7352" y="46"/>
                  </a:moveTo>
                  <a:lnTo>
                    <a:pt x="7373" y="9900"/>
                  </a:lnTo>
                  <a:lnTo>
                    <a:pt x="7352" y="16107"/>
                  </a:lnTo>
                  <a:lnTo>
                    <a:pt x="7103" y="15969"/>
                  </a:lnTo>
                  <a:lnTo>
                    <a:pt x="6729" y="15692"/>
                  </a:lnTo>
                  <a:lnTo>
                    <a:pt x="6355" y="15553"/>
                  </a:lnTo>
                  <a:lnTo>
                    <a:pt x="5981" y="15415"/>
                  </a:lnTo>
                  <a:lnTo>
                    <a:pt x="5607" y="15276"/>
                  </a:lnTo>
                  <a:lnTo>
                    <a:pt x="5109" y="15138"/>
                  </a:lnTo>
                  <a:lnTo>
                    <a:pt x="4735" y="15138"/>
                  </a:lnTo>
                  <a:lnTo>
                    <a:pt x="4236" y="15138"/>
                  </a:lnTo>
                  <a:lnTo>
                    <a:pt x="3364" y="15138"/>
                  </a:lnTo>
                  <a:lnTo>
                    <a:pt x="2616" y="15276"/>
                  </a:lnTo>
                  <a:lnTo>
                    <a:pt x="1869" y="15692"/>
                  </a:lnTo>
                  <a:lnTo>
                    <a:pt x="1246" y="15969"/>
                  </a:lnTo>
                  <a:lnTo>
                    <a:pt x="747" y="16523"/>
                  </a:lnTo>
                  <a:lnTo>
                    <a:pt x="373" y="17076"/>
                  </a:lnTo>
                  <a:lnTo>
                    <a:pt x="124" y="17630"/>
                  </a:lnTo>
                  <a:lnTo>
                    <a:pt x="0" y="18323"/>
                  </a:lnTo>
                  <a:lnTo>
                    <a:pt x="124" y="19015"/>
                  </a:lnTo>
                  <a:lnTo>
                    <a:pt x="373" y="19569"/>
                  </a:lnTo>
                  <a:lnTo>
                    <a:pt x="747" y="20123"/>
                  </a:lnTo>
                  <a:lnTo>
                    <a:pt x="1246" y="20676"/>
                  </a:lnTo>
                  <a:lnTo>
                    <a:pt x="1869" y="21092"/>
                  </a:lnTo>
                  <a:lnTo>
                    <a:pt x="2616" y="21369"/>
                  </a:lnTo>
                  <a:lnTo>
                    <a:pt x="3364" y="21507"/>
                  </a:lnTo>
                  <a:lnTo>
                    <a:pt x="4236" y="21646"/>
                  </a:lnTo>
                  <a:lnTo>
                    <a:pt x="5109" y="21507"/>
                  </a:lnTo>
                  <a:lnTo>
                    <a:pt x="5856" y="21369"/>
                  </a:lnTo>
                  <a:lnTo>
                    <a:pt x="6604" y="21092"/>
                  </a:lnTo>
                  <a:lnTo>
                    <a:pt x="7227" y="20676"/>
                  </a:lnTo>
                  <a:lnTo>
                    <a:pt x="7726" y="20123"/>
                  </a:lnTo>
                  <a:lnTo>
                    <a:pt x="8100" y="19569"/>
                  </a:lnTo>
                  <a:lnTo>
                    <a:pt x="8349" y="19015"/>
                  </a:lnTo>
                  <a:lnTo>
                    <a:pt x="8473" y="18323"/>
                  </a:lnTo>
                  <a:lnTo>
                    <a:pt x="8473" y="6276"/>
                  </a:lnTo>
                  <a:lnTo>
                    <a:pt x="20561" y="6276"/>
                  </a:lnTo>
                  <a:lnTo>
                    <a:pt x="20561" y="16107"/>
                  </a:lnTo>
                  <a:lnTo>
                    <a:pt x="20187" y="15830"/>
                  </a:lnTo>
                  <a:lnTo>
                    <a:pt x="19938" y="15692"/>
                  </a:lnTo>
                  <a:lnTo>
                    <a:pt x="19564" y="15553"/>
                  </a:lnTo>
                  <a:lnTo>
                    <a:pt x="19190" y="15415"/>
                  </a:lnTo>
                  <a:lnTo>
                    <a:pt x="18692" y="15276"/>
                  </a:lnTo>
                  <a:lnTo>
                    <a:pt x="18318" y="15138"/>
                  </a:lnTo>
                  <a:lnTo>
                    <a:pt x="17944" y="15138"/>
                  </a:lnTo>
                  <a:lnTo>
                    <a:pt x="17446" y="15138"/>
                  </a:lnTo>
                  <a:lnTo>
                    <a:pt x="16573" y="15138"/>
                  </a:lnTo>
                  <a:lnTo>
                    <a:pt x="15826" y="15276"/>
                  </a:lnTo>
                  <a:lnTo>
                    <a:pt x="15078" y="15692"/>
                  </a:lnTo>
                  <a:lnTo>
                    <a:pt x="14455" y="15969"/>
                  </a:lnTo>
                  <a:lnTo>
                    <a:pt x="13956" y="16523"/>
                  </a:lnTo>
                  <a:lnTo>
                    <a:pt x="13583" y="17076"/>
                  </a:lnTo>
                  <a:lnTo>
                    <a:pt x="13333" y="17630"/>
                  </a:lnTo>
                  <a:lnTo>
                    <a:pt x="13209" y="18323"/>
                  </a:lnTo>
                  <a:lnTo>
                    <a:pt x="13333" y="19015"/>
                  </a:lnTo>
                  <a:lnTo>
                    <a:pt x="13583" y="19569"/>
                  </a:lnTo>
                  <a:lnTo>
                    <a:pt x="13956" y="20123"/>
                  </a:lnTo>
                  <a:lnTo>
                    <a:pt x="14455" y="20676"/>
                  </a:lnTo>
                  <a:lnTo>
                    <a:pt x="15078" y="21092"/>
                  </a:lnTo>
                  <a:lnTo>
                    <a:pt x="15826" y="21369"/>
                  </a:lnTo>
                  <a:lnTo>
                    <a:pt x="16573" y="21507"/>
                  </a:lnTo>
                  <a:lnTo>
                    <a:pt x="17446" y="21646"/>
                  </a:lnTo>
                  <a:lnTo>
                    <a:pt x="18318" y="21507"/>
                  </a:lnTo>
                  <a:lnTo>
                    <a:pt x="19066" y="21369"/>
                  </a:lnTo>
                  <a:lnTo>
                    <a:pt x="19813" y="21092"/>
                  </a:lnTo>
                  <a:lnTo>
                    <a:pt x="20436" y="20676"/>
                  </a:lnTo>
                  <a:lnTo>
                    <a:pt x="20935" y="20123"/>
                  </a:lnTo>
                  <a:lnTo>
                    <a:pt x="21309" y="19569"/>
                  </a:lnTo>
                  <a:lnTo>
                    <a:pt x="21558" y="19015"/>
                  </a:lnTo>
                  <a:lnTo>
                    <a:pt x="21683" y="18323"/>
                  </a:lnTo>
                  <a:lnTo>
                    <a:pt x="21683" y="10061"/>
                  </a:lnTo>
                  <a:lnTo>
                    <a:pt x="21683" y="46"/>
                  </a:lnTo>
                  <a:lnTo>
                    <a:pt x="7352" y="46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mtClean="0"/>
              <a:t>none;</a:t>
            </a:r>
            <a:endParaRPr lang="pl-PL" smtClean="0"/>
          </a:p>
          <a:p>
            <a:pPr>
              <a:buFont typeface="Wingdings" pitchFamily="2" charset="2"/>
              <a:buChar char="Ø"/>
            </a:pPr>
            <a:r>
              <a:rPr lang="en-US" smtClean="0"/>
              <a:t>for whole-class demonstrations, repetitions, etc;</a:t>
            </a:r>
            <a:endParaRPr lang="pl-PL" smtClean="0"/>
          </a:p>
          <a:p>
            <a:pPr>
              <a:buFont typeface="Wingdings" pitchFamily="2" charset="2"/>
              <a:buChar char="Ø"/>
            </a:pPr>
            <a:r>
              <a:rPr lang="en-US" smtClean="0"/>
              <a:t>in a language/video/laboratory mode;</a:t>
            </a:r>
            <a:endParaRPr lang="pl-PL" smtClean="0"/>
          </a:p>
          <a:p>
            <a:pPr>
              <a:buFont typeface="Wingdings" pitchFamily="2" charset="2"/>
              <a:buChar char="Ø"/>
            </a:pPr>
            <a:r>
              <a:rPr lang="en-US" smtClean="0"/>
              <a:t>in an individual self-instruction mode;</a:t>
            </a:r>
            <a:endParaRPr lang="pl-PL" smtClean="0"/>
          </a:p>
          <a:p>
            <a:pPr>
              <a:buFont typeface="Wingdings" pitchFamily="2" charset="2"/>
              <a:buChar char="Ø"/>
            </a:pPr>
            <a:r>
              <a:rPr lang="en-US" smtClean="0"/>
              <a:t>as a basis for group work (discussion, negotiation, co-operative and competitive games, etc.);</a:t>
            </a:r>
            <a:endParaRPr lang="pl-PL" smtClean="0"/>
          </a:p>
          <a:p>
            <a:pPr>
              <a:buFont typeface="Wingdings" pitchFamily="2" charset="2"/>
              <a:buChar char="Ø"/>
            </a:pPr>
            <a:r>
              <a:rPr lang="en-US" smtClean="0"/>
              <a:t>in international computer networking of school, classes and individual students.</a:t>
            </a:r>
            <a:endParaRPr lang="pl-PL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l-PL" dirty="0" smtClean="0"/>
              <a:t>USE OF INSTRUCTIONAL TECHNOLOGY</a:t>
            </a:r>
            <a:endParaRPr lang="en-US" dirty="0"/>
          </a:p>
        </p:txBody>
      </p:sp>
      <p:pic>
        <p:nvPicPr>
          <p:cNvPr id="24579" name="Picture 2" descr="C:\Users\k.szczepanski\Pictures\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56550" y="188913"/>
            <a:ext cx="85725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70586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l-PL" sz="6600" dirty="0" smtClean="0"/>
              <a:t> TECHNOLOGIES</a:t>
            </a:r>
            <a:br>
              <a:rPr lang="pl-PL" sz="6600" dirty="0" smtClean="0"/>
            </a:br>
            <a:r>
              <a:rPr lang="pl-PL" sz="6600" dirty="0" smtClean="0"/>
              <a:t>AVAILABLE </a:t>
            </a:r>
            <a:endParaRPr lang="en-US" sz="6600" dirty="0"/>
          </a:p>
        </p:txBody>
      </p:sp>
      <p:pic>
        <p:nvPicPr>
          <p:cNvPr id="25602" name="Picture 2" descr="C:\Users\k.szczepanski\Pictures\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85113" y="404813"/>
            <a:ext cx="85725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3" pitchFamily="18" charset="2"/>
              <a:buNone/>
            </a:pPr>
            <a:r>
              <a:rPr lang="en-US" b="1" smtClean="0"/>
              <a:t>Teacher can use them, for example, to</a:t>
            </a:r>
          </a:p>
          <a:p>
            <a:pPr>
              <a:buFont typeface="Wingdings" pitchFamily="2" charset="2"/>
              <a:buChar char="Ø"/>
            </a:pPr>
            <a:r>
              <a:rPr lang="en-US" smtClean="0"/>
              <a:t>set homework tasks;</a:t>
            </a:r>
          </a:p>
          <a:p>
            <a:pPr>
              <a:buFont typeface="Wingdings" pitchFamily="2" charset="2"/>
              <a:buChar char="Ø"/>
            </a:pPr>
            <a:r>
              <a:rPr lang="en-US" smtClean="0"/>
              <a:t>supplement the lessons with further language and skills practice;</a:t>
            </a:r>
            <a:endParaRPr lang="pl-PL" smtClean="0"/>
          </a:p>
          <a:p>
            <a:pPr>
              <a:buFont typeface="Wingdings" pitchFamily="2" charset="2"/>
              <a:buChar char="Ø"/>
            </a:pPr>
            <a:r>
              <a:rPr lang="en-US" smtClean="0"/>
              <a:t>use authentic video activities in class, or get learners to watch in their own time.</a:t>
            </a:r>
          </a:p>
          <a:p>
            <a:pPr>
              <a:buFont typeface="Wingdings" pitchFamily="2" charset="2"/>
              <a:buChar char="Ø"/>
            </a:pPr>
            <a:endParaRPr lang="en-US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l-PL" dirty="0" smtClean="0"/>
              <a:t/>
            </a:r>
            <a:br>
              <a:rPr lang="pl-PL" dirty="0" smtClean="0"/>
            </a:br>
            <a:r>
              <a:rPr lang="en-US" dirty="0" smtClean="0"/>
              <a:t>CD-ROM/DVD-ROMs</a:t>
            </a:r>
            <a:r>
              <a:rPr lang="pl-PL" dirty="0"/>
              <a:t/>
            </a:r>
            <a:br>
              <a:rPr lang="pl-PL" dirty="0"/>
            </a:br>
            <a:endParaRPr lang="en-US" dirty="0"/>
          </a:p>
        </p:txBody>
      </p:sp>
      <p:pic>
        <p:nvPicPr>
          <p:cNvPr id="26627" name="Picture 2" descr="C:\Users\k.szczepanski\Pictures\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27988" y="260350"/>
            <a:ext cx="85725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4" descr="C:\Users\k.szczepanski\Pictures\MB90000132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19475" y="4581525"/>
            <a:ext cx="1828800" cy="18288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3200" b="1" dirty="0"/>
              <a:t>The learners can use it, for example, to:</a:t>
            </a:r>
            <a:endParaRPr lang="pl-PL" sz="3200" b="1" dirty="0"/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/>
              <a:t>consolidate their knowledge of language and skills taught in class;</a:t>
            </a:r>
            <a:endParaRPr lang="pl-PL" dirty="0"/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/>
              <a:t>practice and check their pronunciation;</a:t>
            </a:r>
            <a:endParaRPr lang="pl-PL" dirty="0"/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/>
              <a:t>learn and practice essential speaking skills;</a:t>
            </a:r>
            <a:endParaRPr lang="pl-PL" dirty="0"/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/>
              <a:t>create tests on specific language areas, which allows learners to focus on either-grammar-based or vocabulary-based questions or both;</a:t>
            </a:r>
            <a:endParaRPr lang="pl-PL" dirty="0"/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/>
              <a:t>check their progress and get feedback on their level of English and any specific areas of difficulty;</a:t>
            </a:r>
            <a:endParaRPr lang="pl-PL" dirty="0"/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/>
              <a:t>record and listen to themselves speaking in everyday conversations, using the audio materials.</a:t>
            </a:r>
            <a:endParaRPr lang="pl-PL" dirty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dirty="0" smtClean="0"/>
              <a:t>CD-ROM/DVD-ROMs</a:t>
            </a:r>
            <a:endParaRPr lang="en-US" dirty="0"/>
          </a:p>
        </p:txBody>
      </p:sp>
      <p:pic>
        <p:nvPicPr>
          <p:cNvPr id="27651" name="Picture 2" descr="C:\Users\k.szczepanski\Pictures\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56550" y="188913"/>
            <a:ext cx="85725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392612"/>
          </a:xfrm>
        </p:spPr>
        <p:txBody>
          <a:bodyPr>
            <a:normAutofit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smtClean="0"/>
              <a:t>book, </a:t>
            </a:r>
            <a:r>
              <a:rPr lang="en-US" dirty="0"/>
              <a:t>audio and video together in one </a:t>
            </a:r>
            <a:r>
              <a:rPr lang="en-US" dirty="0" smtClean="0"/>
              <a:t>disc;</a:t>
            </a: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smtClean="0"/>
              <a:t>you </a:t>
            </a:r>
            <a:r>
              <a:rPr lang="en-US" dirty="0"/>
              <a:t>can display the pages of the course and use the tools to annotate the material and work with the </a:t>
            </a:r>
            <a:r>
              <a:rPr lang="en-US" dirty="0" smtClean="0"/>
              <a:t>content;</a:t>
            </a: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smtClean="0"/>
              <a:t>video </a:t>
            </a:r>
            <a:r>
              <a:rPr lang="en-US" dirty="0"/>
              <a:t>in full screen, with or without </a:t>
            </a:r>
            <a:r>
              <a:rPr lang="en-US" dirty="0" smtClean="0"/>
              <a:t>subtitles;</a:t>
            </a: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smtClean="0"/>
              <a:t>used </a:t>
            </a:r>
            <a:r>
              <a:rPr lang="en-US" dirty="0"/>
              <a:t>with interactive whiteboards and portable whiteboard devices or simply with a computer and </a:t>
            </a:r>
            <a:r>
              <a:rPr lang="en-US" dirty="0" smtClean="0"/>
              <a:t>projector;</a:t>
            </a: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smtClean="0"/>
              <a:t>it is always updated (updates often available via the Internet</a:t>
            </a:r>
            <a:r>
              <a:rPr lang="pl-PL" dirty="0" smtClean="0"/>
              <a:t>).</a:t>
            </a:r>
            <a:endParaRPr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l-PL" dirty="0" smtClean="0"/>
              <a:t/>
            </a:r>
            <a:br>
              <a:rPr lang="pl-PL" dirty="0" smtClean="0"/>
            </a:br>
            <a:r>
              <a:rPr lang="en-US" dirty="0" smtClean="0"/>
              <a:t>CLASSWARE</a:t>
            </a:r>
            <a:r>
              <a:rPr lang="pl-PL" dirty="0"/>
              <a:t/>
            </a:r>
            <a:br>
              <a:rPr lang="pl-PL" dirty="0"/>
            </a:br>
            <a:endParaRPr lang="en-US" dirty="0"/>
          </a:p>
        </p:txBody>
      </p:sp>
      <p:pic>
        <p:nvPicPr>
          <p:cNvPr id="28675" name="Picture 2" descr="C:\Users\k.szczepanski\Pictures\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27988" y="260350"/>
            <a:ext cx="85725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6" name="Picture 3" descr="C:\Users\k.szczepanski\Pictures\thumbnai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1275" y="5084763"/>
            <a:ext cx="1728788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8313" y="1557338"/>
            <a:ext cx="8229600" cy="4525962"/>
          </a:xfrm>
        </p:spPr>
        <p:txBody>
          <a:bodyPr>
            <a:normAutofit/>
          </a:bodyPr>
          <a:lstStyle/>
          <a:p>
            <a:pPr marL="365760" indent="-256032" algn="ctr" fontAlgn="auto">
              <a:spcAft>
                <a:spcPts val="0"/>
              </a:spcAft>
              <a:buFont typeface="Wingdings 3"/>
              <a:buNone/>
              <a:defRPr/>
            </a:pPr>
            <a:r>
              <a:rPr lang="pl-PL" dirty="0" smtClean="0"/>
              <a:t>RESOURCES</a:t>
            </a: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pl-PL" dirty="0"/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smtClean="0"/>
              <a:t>devised </a:t>
            </a:r>
            <a:r>
              <a:rPr lang="en-US" dirty="0"/>
              <a:t>specifically for </a:t>
            </a:r>
            <a:r>
              <a:rPr lang="en-US" dirty="0" smtClean="0"/>
              <a:t>learners; </a:t>
            </a: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smtClean="0"/>
              <a:t>designed </a:t>
            </a:r>
            <a:r>
              <a:rPr lang="en-US" dirty="0"/>
              <a:t>for learners  of a foreign language</a:t>
            </a:r>
            <a:r>
              <a:rPr lang="en-US" dirty="0" smtClean="0"/>
              <a:t>;</a:t>
            </a: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smtClean="0"/>
              <a:t>all </a:t>
            </a:r>
            <a:r>
              <a:rPr lang="en-US" dirty="0"/>
              <a:t>other  resources that can be used to learn a foreign language</a:t>
            </a:r>
            <a:r>
              <a:rPr lang="en-US" dirty="0" smtClean="0"/>
              <a:t>.</a:t>
            </a:r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	</a:t>
            </a:r>
            <a:r>
              <a:rPr lang="en-US" b="1" u="sng" dirty="0" smtClean="0">
                <a:solidFill>
                  <a:srgbClr val="00B050"/>
                </a:solidFill>
              </a:rPr>
              <a:t>free of charge</a:t>
            </a:r>
            <a:r>
              <a:rPr lang="en-US" dirty="0" smtClean="0"/>
              <a:t>	</a:t>
            </a:r>
            <a:r>
              <a:rPr lang="pl-PL" dirty="0" smtClean="0"/>
              <a:t>             </a:t>
            </a:r>
            <a:r>
              <a:rPr lang="en-US" dirty="0" smtClean="0"/>
              <a:t>	      </a:t>
            </a:r>
            <a:r>
              <a:rPr lang="pl-PL" dirty="0" smtClean="0"/>
              <a:t>         </a:t>
            </a:r>
            <a:r>
              <a:rPr lang="en-US" b="1" u="sng" dirty="0" smtClean="0">
                <a:solidFill>
                  <a:schemeClr val="accent2">
                    <a:lumMod val="75000"/>
                  </a:schemeClr>
                </a:solidFill>
              </a:rPr>
              <a:t>paid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en-US" b="1" dirty="0" smtClean="0"/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l-PL" dirty="0" smtClean="0"/>
              <a:t>THE INTERNET</a:t>
            </a:r>
            <a:endParaRPr lang="en-US" dirty="0"/>
          </a:p>
        </p:txBody>
      </p:sp>
      <p:pic>
        <p:nvPicPr>
          <p:cNvPr id="29699" name="Picture 2" descr="C:\Users\k.szczepanski\Pictures\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85113" y="188913"/>
            <a:ext cx="85725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0" name="Picture 4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79838" y="4652963"/>
            <a:ext cx="1795462" cy="183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ymbol zastępczy zawartości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26971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pl-PL" smtClean="0"/>
              <a:t>THE NEW YORK TIMES - </a:t>
            </a:r>
            <a:r>
              <a:rPr lang="en-US" b="1" smtClean="0"/>
              <a:t>The Learning Network</a:t>
            </a:r>
            <a:endParaRPr lang="pl-PL" b="1" smtClean="0"/>
          </a:p>
          <a:p>
            <a:pPr>
              <a:buFont typeface="Wingdings" pitchFamily="2" charset="2"/>
              <a:buChar char="Ø"/>
            </a:pPr>
            <a:r>
              <a:rPr lang="en-US" smtClean="0"/>
              <a:t>CNN Student News </a:t>
            </a:r>
            <a:endParaRPr lang="pl-PL" smtClean="0"/>
          </a:p>
          <a:p>
            <a:pPr>
              <a:buFont typeface="Wingdings" pitchFamily="2" charset="2"/>
              <a:buChar char="Ø"/>
            </a:pPr>
            <a:r>
              <a:rPr lang="pl-PL" smtClean="0"/>
              <a:t>HUNDREDS OF OTHERS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l-PL" dirty="0" smtClean="0"/>
              <a:t>EXAMPLES OF SITES FOR LEARNING IN GENERAL</a:t>
            </a:r>
            <a:endParaRPr lang="en-US" dirty="0"/>
          </a:p>
        </p:txBody>
      </p:sp>
      <p:pic>
        <p:nvPicPr>
          <p:cNvPr id="30723" name="Picture 2" descr="C:\Users\k.szczepanski\Pictures\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01013" y="260350"/>
            <a:ext cx="85725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4" name="Picture 3" descr="C:\Users\k.szczepanski\Pictures\110915062138-cnnsn-logo-story-body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0425" y="5013325"/>
            <a:ext cx="2857500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5" name="Picture 4" descr="C:\Users\k.szczepanski\Pictures\learning_main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773238"/>
            <a:ext cx="535305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6" name="Picture 5" descr="C:\Users\k.szczepanski\Pictures\thumbnail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71775" y="5516563"/>
            <a:ext cx="1524000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565400"/>
            <a:ext cx="8229600" cy="35607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b="1" smtClean="0"/>
              <a:t>BBC Learning English</a:t>
            </a:r>
          </a:p>
          <a:p>
            <a:pPr>
              <a:buFont typeface="Wingdings" pitchFamily="2" charset="2"/>
              <a:buChar char="Ø"/>
            </a:pPr>
            <a:r>
              <a:rPr lang="en-US" b="1" smtClean="0"/>
              <a:t>British Council Learn English</a:t>
            </a:r>
          </a:p>
          <a:p>
            <a:pPr>
              <a:buFont typeface="Wingdings" pitchFamily="2" charset="2"/>
              <a:buChar char="Ø"/>
            </a:pPr>
            <a:r>
              <a:rPr lang="en-US" b="1" smtClean="0"/>
              <a:t>Onestopenglish</a:t>
            </a:r>
          </a:p>
          <a:p>
            <a:pPr>
              <a:buFont typeface="Wingdings" pitchFamily="2" charset="2"/>
              <a:buChar char="Ø"/>
            </a:pPr>
            <a:r>
              <a:rPr lang="en-US" b="1" smtClean="0"/>
              <a:t>VOA </a:t>
            </a:r>
          </a:p>
          <a:p>
            <a:pPr>
              <a:buFont typeface="Wingdings" pitchFamily="2" charset="2"/>
              <a:buChar char="Ø"/>
            </a:pPr>
            <a:r>
              <a:rPr lang="en-US" b="1" smtClean="0"/>
              <a:t>Sites dedicated for specific courses, e.g. „CAMPAIGN</a:t>
            </a:r>
            <a:r>
              <a:rPr lang="pl-PL" b="1" smtClean="0"/>
              <a:t>”</a:t>
            </a:r>
            <a:endParaRPr lang="en-US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l-PL" dirty="0" smtClean="0"/>
              <a:t/>
            </a:r>
            <a:br>
              <a:rPr lang="pl-PL" dirty="0" smtClean="0"/>
            </a:br>
            <a:r>
              <a:rPr lang="en-US" dirty="0" smtClean="0"/>
              <a:t> </a:t>
            </a:r>
            <a:r>
              <a:rPr lang="pl-PL" dirty="0" smtClean="0"/>
              <a:t>WEBSITES FOR EFL LEARNING </a:t>
            </a:r>
            <a:r>
              <a:rPr lang="pl-PL" dirty="0"/>
              <a:t/>
            </a:r>
            <a:br>
              <a:rPr lang="pl-PL" dirty="0"/>
            </a:br>
            <a:endParaRPr lang="en-US" dirty="0"/>
          </a:p>
        </p:txBody>
      </p:sp>
      <p:pic>
        <p:nvPicPr>
          <p:cNvPr id="31747" name="Picture 2" descr="C:\Users\k.szczepanski\Pictures\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27988" y="260350"/>
            <a:ext cx="85725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8" name="Picture 3" descr="C:\Users\k.szczepanski\Pictures\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0" y="1484313"/>
            <a:ext cx="2514600" cy="774700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</p:pic>
      <p:pic>
        <p:nvPicPr>
          <p:cNvPr id="31749" name="Picture 3" descr="C:\Users\k.szczepanski\Pictures\english-for-2012-banner-rectangle-rounded-257x6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43663" y="5949950"/>
            <a:ext cx="24479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0" name="Picture 5" descr="C:\Users\k.szczepanski\Pictures\the+classroom+logo+ted+version+copy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79838" y="5084763"/>
            <a:ext cx="1439862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2060575"/>
            <a:ext cx="8229600" cy="3946525"/>
          </a:xfrm>
        </p:spPr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pl-PL" dirty="0" smtClean="0">
              <a:solidFill>
                <a:srgbClr val="7030A0"/>
              </a:solidFill>
            </a:endParaRPr>
          </a:p>
          <a:p>
            <a:pPr marL="365760" indent="-256032" algn="ctr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>
                <a:solidFill>
                  <a:srgbClr val="002060"/>
                </a:solidFill>
              </a:rPr>
              <a:t>http://ut1english.blogspot.com/</a:t>
            </a:r>
            <a:endParaRPr lang="pl-PL" dirty="0" smtClean="0">
              <a:solidFill>
                <a:schemeClr val="accent3"/>
              </a:solidFill>
            </a:endParaRPr>
          </a:p>
          <a:p>
            <a:pPr marL="365760" indent="-256032" algn="ctr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>
                <a:solidFill>
                  <a:schemeClr val="accent3"/>
                </a:solidFill>
              </a:rPr>
              <a:t>Learning English - Guide to Free Online</a:t>
            </a:r>
            <a:endParaRPr lang="pl-PL" dirty="0" smtClean="0">
              <a:solidFill>
                <a:schemeClr val="accent3"/>
              </a:solidFill>
            </a:endParaRPr>
          </a:p>
          <a:p>
            <a:pPr marL="365760" indent="-256032" algn="ctr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>
                <a:solidFill>
                  <a:schemeClr val="accent3"/>
                </a:solidFill>
              </a:rPr>
              <a:t>Resources. </a:t>
            </a:r>
            <a:endParaRPr lang="pl-PL" dirty="0" smtClean="0">
              <a:solidFill>
                <a:srgbClr val="7030A0"/>
              </a:solidFill>
            </a:endParaRPr>
          </a:p>
          <a:p>
            <a:pPr marL="365760" indent="-256032" algn="ctr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2000" dirty="0" smtClean="0"/>
              <a:t>Compiled &amp; regularly updated by </a:t>
            </a:r>
            <a:r>
              <a:rPr lang="en-US" sz="2000" b="1" dirty="0" smtClean="0">
                <a:hlinkClick r:id="rId2"/>
              </a:rPr>
              <a:t>Chris Salmon</a:t>
            </a:r>
            <a:r>
              <a:rPr lang="en-US" sz="2000" dirty="0" smtClean="0"/>
              <a:t> for the new Toulouse University </a:t>
            </a:r>
            <a:r>
              <a:rPr lang="en-US" sz="2000" b="1" dirty="0" smtClean="0">
                <a:hlinkClick r:id="rId3"/>
              </a:rPr>
              <a:t>language resource centre</a:t>
            </a:r>
            <a:r>
              <a:rPr lang="en-US" sz="2000" i="1" dirty="0" smtClean="0"/>
              <a:t>.</a:t>
            </a:r>
            <a:endParaRPr lang="en-US" sz="2000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pl-PL" dirty="0" smtClean="0">
              <a:solidFill>
                <a:srgbClr val="7030A0"/>
              </a:solidFill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8002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l-PL" dirty="0" smtClean="0">
                <a:solidFill>
                  <a:srgbClr val="002060"/>
                </a:solidFill>
              </a:rPr>
              <a:t/>
            </a:r>
            <a:br>
              <a:rPr lang="pl-PL" dirty="0" smtClean="0">
                <a:solidFill>
                  <a:srgbClr val="002060"/>
                </a:solidFill>
              </a:rPr>
            </a:br>
            <a:r>
              <a:rPr lang="pl-PL" dirty="0" smtClean="0">
                <a:solidFill>
                  <a:srgbClr val="002060"/>
                </a:solidFill>
              </a:rPr>
              <a:t/>
            </a:r>
            <a:br>
              <a:rPr lang="pl-PL" dirty="0" smtClean="0">
                <a:solidFill>
                  <a:srgbClr val="002060"/>
                </a:solidFill>
              </a:rPr>
            </a:br>
            <a:r>
              <a:rPr lang="en-US" dirty="0" smtClean="0"/>
              <a:t>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en-US" dirty="0" smtClean="0">
                <a:solidFill>
                  <a:srgbClr val="7030A0"/>
                </a:solidFill>
              </a:rPr>
              <a:t>A guide and portal to some </a:t>
            </a:r>
            <a:r>
              <a:rPr lang="pl-PL" dirty="0" smtClean="0">
                <a:solidFill>
                  <a:srgbClr val="7030A0"/>
                </a:solidFill>
              </a:rPr>
              <a:t/>
            </a:r>
            <a:br>
              <a:rPr lang="pl-PL" dirty="0" smtClean="0">
                <a:solidFill>
                  <a:srgbClr val="7030A0"/>
                </a:solidFill>
              </a:rPr>
            </a:br>
            <a:r>
              <a:rPr lang="en-US" dirty="0" smtClean="0">
                <a:solidFill>
                  <a:srgbClr val="7030A0"/>
                </a:solidFill>
              </a:rPr>
              <a:t>of the best free</a:t>
            </a:r>
            <a:r>
              <a:rPr lang="pl-PL" dirty="0" smtClean="0">
                <a:solidFill>
                  <a:srgbClr val="7030A0"/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</a:rPr>
              <a:t>websites </a:t>
            </a:r>
            <a:r>
              <a:rPr lang="pl-PL" dirty="0" smtClean="0">
                <a:solidFill>
                  <a:srgbClr val="7030A0"/>
                </a:solidFill>
              </a:rPr>
              <a:t/>
            </a:r>
            <a:br>
              <a:rPr lang="pl-PL" dirty="0" smtClean="0">
                <a:solidFill>
                  <a:srgbClr val="7030A0"/>
                </a:solidFill>
              </a:rPr>
            </a:br>
            <a:r>
              <a:rPr lang="en-US" dirty="0" smtClean="0">
                <a:solidFill>
                  <a:srgbClr val="7030A0"/>
                </a:solidFill>
              </a:rPr>
              <a:t>to study </a:t>
            </a:r>
            <a:r>
              <a:rPr lang="en-US" dirty="0" err="1" smtClean="0">
                <a:solidFill>
                  <a:srgbClr val="7030A0"/>
                </a:solidFill>
              </a:rPr>
              <a:t>Engl</a:t>
            </a:r>
            <a:r>
              <a:rPr lang="pl-PL" dirty="0" err="1" smtClean="0">
                <a:solidFill>
                  <a:srgbClr val="7030A0"/>
                </a:solidFill>
              </a:rPr>
              <a:t>ish</a:t>
            </a:r>
            <a:r>
              <a:rPr lang="pl-PL" dirty="0" smtClean="0">
                <a:solidFill>
                  <a:srgbClr val="7030A0"/>
                </a:solidFill>
              </a:rPr>
              <a:t>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>
                <a:solidFill>
                  <a:schemeClr val="accent3"/>
                </a:solidFill>
              </a:rPr>
              <a:t/>
            </a:r>
            <a:br>
              <a:rPr lang="pl-PL" dirty="0" smtClean="0">
                <a:solidFill>
                  <a:schemeClr val="accent3"/>
                </a:solidFill>
              </a:rPr>
            </a:br>
            <a:endParaRPr lang="en-US" dirty="0" smtClean="0">
              <a:solidFill>
                <a:srgbClr val="7030A0"/>
              </a:solidFill>
            </a:endParaRPr>
          </a:p>
        </p:txBody>
      </p:sp>
      <p:pic>
        <p:nvPicPr>
          <p:cNvPr id="32771" name="Picture 2" descr="C:\Users\k.szczepanski\Pictures\logo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85113" y="549275"/>
            <a:ext cx="85725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2" name="Picture 3" descr="C:\Users\k.szczepanski\Pictures\bandeau_rose_ombre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71775" y="4581525"/>
            <a:ext cx="38100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smtClean="0"/>
          </a:p>
          <a:p>
            <a:r>
              <a:rPr lang="en-US" smtClean="0"/>
              <a:t>For what is STANAG 6001 used?</a:t>
            </a:r>
          </a:p>
          <a:p>
            <a:r>
              <a:rPr lang="en-US" smtClean="0"/>
              <a:t>STANAG courses versus other courses.</a:t>
            </a:r>
          </a:p>
          <a:p>
            <a:r>
              <a:rPr lang="en-US" smtClean="0"/>
              <a:t>Optimal language learning environment.</a:t>
            </a:r>
          </a:p>
          <a:p>
            <a:r>
              <a:rPr lang="en-US" smtClean="0"/>
              <a:t>Technologies and their uses.</a:t>
            </a:r>
          </a:p>
          <a:p>
            <a:r>
              <a:rPr lang="en-US" smtClean="0"/>
              <a:t>Technologies available.</a:t>
            </a:r>
          </a:p>
          <a:p>
            <a:r>
              <a:rPr lang="en-US" smtClean="0"/>
              <a:t>Examples of useful websites.</a:t>
            </a:r>
          </a:p>
          <a:p>
            <a:r>
              <a:rPr lang="en-US" smtClean="0"/>
              <a:t>Technology and technology-based pedagogy.</a:t>
            </a:r>
          </a:p>
          <a:p>
            <a:pPr>
              <a:buFont typeface="Wingdings 3" pitchFamily="18" charset="2"/>
              <a:buNone/>
            </a:pPr>
            <a:endParaRPr lang="en-US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l-PL" dirty="0" smtClean="0"/>
              <a:t>OVERVIEW</a:t>
            </a:r>
            <a:endParaRPr lang="en-US" dirty="0"/>
          </a:p>
        </p:txBody>
      </p:sp>
      <p:pic>
        <p:nvPicPr>
          <p:cNvPr id="15363" name="Picture 2" descr="C:\Users\k.szczepanski\Pictures\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85113" y="188913"/>
            <a:ext cx="85725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708275"/>
            <a:ext cx="8229600" cy="3417888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pl-PL" sz="2800" smtClean="0"/>
              <a:t>BBC,   CNN,     FOX NEWS</a:t>
            </a:r>
          </a:p>
          <a:p>
            <a:pPr>
              <a:buFont typeface="Wingdings" pitchFamily="2" charset="2"/>
              <a:buChar char="Ø"/>
            </a:pPr>
            <a:r>
              <a:rPr lang="pl-PL" sz="2800" smtClean="0"/>
              <a:t>NPR</a:t>
            </a:r>
          </a:p>
          <a:p>
            <a:pPr>
              <a:buFont typeface="Wingdings" pitchFamily="2" charset="2"/>
              <a:buChar char="Ø"/>
            </a:pPr>
            <a:r>
              <a:rPr lang="pl-PL" sz="2800" smtClean="0"/>
              <a:t>TIME MAGAZINE, NEWSWEEK</a:t>
            </a:r>
          </a:p>
          <a:p>
            <a:pPr>
              <a:buFont typeface="Wingdings" pitchFamily="2" charset="2"/>
              <a:buChar char="Ø"/>
            </a:pPr>
            <a:r>
              <a:rPr lang="pl-PL" sz="2800" smtClean="0"/>
              <a:t>NATOCHANNEL.TV</a:t>
            </a:r>
          </a:p>
          <a:p>
            <a:pPr>
              <a:buFont typeface="Wingdings" pitchFamily="2" charset="2"/>
              <a:buChar char="Ø"/>
            </a:pPr>
            <a:r>
              <a:rPr lang="en-US" sz="2800" smtClean="0"/>
              <a:t>You Tube</a:t>
            </a:r>
          </a:p>
          <a:p>
            <a:pPr>
              <a:buFont typeface="Wingdings" pitchFamily="2" charset="2"/>
              <a:buChar char="Ø"/>
            </a:pPr>
            <a:endParaRPr lang="pl-PL" sz="2800" smtClean="0"/>
          </a:p>
          <a:p>
            <a:pPr>
              <a:buFont typeface="Wingdings" pitchFamily="2" charset="2"/>
              <a:buChar char="Ø"/>
            </a:pPr>
            <a:endParaRPr lang="pl-PL" sz="2800" smtClean="0"/>
          </a:p>
          <a:p>
            <a:pPr>
              <a:buFont typeface="Wingdings" pitchFamily="2" charset="2"/>
              <a:buChar char="Ø"/>
            </a:pPr>
            <a:endParaRPr lang="en-US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2016224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l-PL" dirty="0" smtClean="0"/>
              <a:t/>
            </a:r>
            <a:br>
              <a:rPr lang="pl-PL" dirty="0" smtClean="0"/>
            </a:br>
            <a:r>
              <a:rPr lang="pl-PL" sz="4000" dirty="0" smtClean="0"/>
              <a:t>W</a:t>
            </a:r>
            <a:r>
              <a:rPr lang="en-US" sz="4000" dirty="0" err="1" smtClean="0"/>
              <a:t>ebsites</a:t>
            </a:r>
            <a:r>
              <a:rPr lang="en-US" sz="4000" dirty="0" smtClean="0"/>
              <a:t> not </a:t>
            </a:r>
            <a:r>
              <a:rPr lang="en-US" sz="4000" dirty="0"/>
              <a:t>specifically aimed </a:t>
            </a:r>
            <a:r>
              <a:rPr lang="pl-PL" sz="4000" dirty="0" smtClean="0"/>
              <a:t/>
            </a:r>
            <a:br>
              <a:rPr lang="pl-PL" sz="4000" dirty="0" smtClean="0"/>
            </a:br>
            <a:r>
              <a:rPr lang="en-US" sz="4000" dirty="0" smtClean="0"/>
              <a:t>at </a:t>
            </a:r>
            <a:r>
              <a:rPr lang="en-US" sz="4000" dirty="0"/>
              <a:t>learners </a:t>
            </a:r>
            <a:r>
              <a:rPr lang="pl-PL" sz="4000" dirty="0" smtClean="0"/>
              <a:t/>
            </a:r>
            <a:br>
              <a:rPr lang="pl-PL" sz="4000" dirty="0" smtClean="0"/>
            </a:br>
            <a:r>
              <a:rPr lang="en-US" sz="4000" dirty="0" smtClean="0"/>
              <a:t>that </a:t>
            </a:r>
            <a:r>
              <a:rPr lang="en-US" sz="4000" dirty="0"/>
              <a:t>can be used in teaching and learning EFL</a:t>
            </a:r>
            <a:r>
              <a:rPr lang="pl-PL" dirty="0"/>
              <a:t/>
            </a:r>
            <a:br>
              <a:rPr lang="pl-PL" dirty="0"/>
            </a:br>
            <a:endParaRPr lang="en-US" dirty="0"/>
          </a:p>
        </p:txBody>
      </p:sp>
      <p:pic>
        <p:nvPicPr>
          <p:cNvPr id="33795" name="Picture 2" descr="C:\Users\k.szczepanski\Pictures\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27988" y="188913"/>
            <a:ext cx="85725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6" name="Picture 3" descr="C:\Users\k.szczepanski\Pictures\natochannellog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48038" y="5876925"/>
            <a:ext cx="2667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7" name="Picture 4" descr="C:\Users\k.szczepanski\Pictures\nprlogo_138x46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92725" y="5157788"/>
            <a:ext cx="131445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8" name="Picture 5" descr="C:\Users\k.szczepanski\Pictures\image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24075" y="5229225"/>
            <a:ext cx="9525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799" name="Picture 6" descr="C:\Users\k.szczepanski\Pictures\discovery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019925" y="3213100"/>
            <a:ext cx="152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Verdana" pitchFamily="34" charset="0"/>
              <a:buNone/>
            </a:pPr>
            <a:endParaRPr lang="pl-PL" smtClean="0"/>
          </a:p>
          <a:p>
            <a:pPr lvl="1">
              <a:buFont typeface="Verdana" pitchFamily="34" charset="0"/>
              <a:buNone/>
            </a:pPr>
            <a:endParaRPr lang="pl-PL" smtClean="0"/>
          </a:p>
          <a:p>
            <a:pPr lvl="1" algn="ctr">
              <a:buFont typeface="Wingdings" pitchFamily="2" charset="2"/>
              <a:buChar char="Ø"/>
            </a:pPr>
            <a:r>
              <a:rPr lang="pl-PL" sz="3200" b="1" smtClean="0"/>
              <a:t>FACEBOOK</a:t>
            </a:r>
          </a:p>
          <a:p>
            <a:pPr lvl="1" algn="ctr">
              <a:buFont typeface="Verdana" pitchFamily="34" charset="0"/>
              <a:buNone/>
            </a:pPr>
            <a:endParaRPr lang="pl-PL" sz="3200" b="1" smtClean="0"/>
          </a:p>
          <a:p>
            <a:pPr lvl="1" algn="ctr">
              <a:buFont typeface="Verdana" pitchFamily="34" charset="0"/>
              <a:buNone/>
            </a:pPr>
            <a:endParaRPr lang="pl-PL" sz="3200" b="1" smtClean="0"/>
          </a:p>
          <a:p>
            <a:pPr lvl="1" algn="ctr">
              <a:buFont typeface="Wingdings" pitchFamily="2" charset="2"/>
              <a:buChar char="Ø"/>
            </a:pPr>
            <a:r>
              <a:rPr lang="pl-PL" sz="3200" b="1" smtClean="0"/>
              <a:t>TWITTER</a:t>
            </a:r>
            <a:endParaRPr lang="en-US" sz="3200" b="1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l-PL" dirty="0" smtClean="0"/>
              <a:t>NETWORKING AND MICROBLOGGING SERVICES</a:t>
            </a:r>
            <a:endParaRPr lang="en-US" dirty="0"/>
          </a:p>
        </p:txBody>
      </p:sp>
      <p:pic>
        <p:nvPicPr>
          <p:cNvPr id="34819" name="Picture 2" descr="C:\Users\k.szczepanski\Pictures\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27988" y="188913"/>
            <a:ext cx="85725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endParaRPr lang="pl-PL" smtClean="0"/>
          </a:p>
          <a:p>
            <a:pPr>
              <a:buFont typeface="Wingdings" pitchFamily="2" charset="2"/>
              <a:buChar char="Ø"/>
            </a:pPr>
            <a:endParaRPr lang="pl-PL" smtClean="0"/>
          </a:p>
          <a:p>
            <a:pPr>
              <a:buFont typeface="Wingdings" pitchFamily="2" charset="2"/>
              <a:buChar char="Ø"/>
            </a:pPr>
            <a:r>
              <a:rPr lang="pl-PL" smtClean="0"/>
              <a:t>n</a:t>
            </a:r>
            <a:r>
              <a:rPr lang="en-US" smtClean="0"/>
              <a:t>o single unified method;</a:t>
            </a:r>
          </a:p>
          <a:p>
            <a:pPr>
              <a:buFont typeface="Wingdings" pitchFamily="2" charset="2"/>
              <a:buChar char="Ø"/>
            </a:pPr>
            <a:r>
              <a:rPr lang="en-US" smtClean="0"/>
              <a:t>an example of a reasonable use of technology in the classroom;</a:t>
            </a:r>
          </a:p>
          <a:p>
            <a:pPr>
              <a:buFont typeface="Wingdings" pitchFamily="2" charset="2"/>
              <a:buChar char="Ø"/>
            </a:pPr>
            <a:r>
              <a:rPr lang="en-US" smtClean="0"/>
              <a:t>classroom-based research and observations;</a:t>
            </a:r>
          </a:p>
          <a:p>
            <a:pPr>
              <a:buFont typeface="Wingdings" pitchFamily="2" charset="2"/>
              <a:buChar char="Ø"/>
            </a:pPr>
            <a:r>
              <a:rPr lang="en-US" smtClean="0"/>
              <a:t>solutions offered by researchers and materials writers/producers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l-PL" dirty="0" smtClean="0"/>
              <a:t>INTEGRATING TECHNOLOGY IN LANGUAGE TEACHING</a:t>
            </a:r>
            <a:endParaRPr lang="en-US" dirty="0"/>
          </a:p>
        </p:txBody>
      </p:sp>
      <p:pic>
        <p:nvPicPr>
          <p:cNvPr id="35843" name="Picture 2" descr="C:\Users\k.szczepanski\Pictures\logo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12088" y="908050"/>
            <a:ext cx="85725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 3" pitchFamily="18" charset="2"/>
              <a:buNone/>
            </a:pPr>
            <a:r>
              <a:rPr lang="en-US" smtClean="0"/>
              <a:t>To enhance language learning through</a:t>
            </a:r>
          </a:p>
          <a:p>
            <a:pPr algn="ctr">
              <a:buFont typeface="Wingdings 3" pitchFamily="18" charset="2"/>
              <a:buNone/>
            </a:pPr>
            <a:r>
              <a:rPr lang="en-US" smtClean="0"/>
              <a:t>technology the following are necessary</a:t>
            </a:r>
          </a:p>
          <a:p>
            <a:pPr algn="just">
              <a:buFont typeface="Wingdings 3" pitchFamily="18" charset="2"/>
              <a:buNone/>
            </a:pPr>
            <a:endParaRPr lang="en-US" smtClean="0"/>
          </a:p>
          <a:p>
            <a:pPr algn="just">
              <a:buFont typeface="Wingdings 3" pitchFamily="18" charset="2"/>
              <a:buNone/>
            </a:pPr>
            <a:endParaRPr lang="en-US" smtClean="0"/>
          </a:p>
          <a:p>
            <a:pPr algn="just">
              <a:buFont typeface="Wingdings" pitchFamily="2" charset="2"/>
              <a:buChar char="Ø"/>
            </a:pPr>
            <a:r>
              <a:rPr lang="en-US" smtClean="0"/>
              <a:t>further progress in technology-based pedagogy;</a:t>
            </a:r>
          </a:p>
          <a:p>
            <a:pPr algn="just">
              <a:buFont typeface="Wingdings" pitchFamily="2" charset="2"/>
              <a:buChar char="Ø"/>
            </a:pPr>
            <a:r>
              <a:rPr lang="en-US" smtClean="0"/>
              <a:t>confidence of teachers in using technology;</a:t>
            </a:r>
          </a:p>
          <a:p>
            <a:pPr algn="just">
              <a:buFont typeface="Wingdings" pitchFamily="2" charset="2"/>
              <a:buChar char="Ø"/>
            </a:pPr>
            <a:r>
              <a:rPr lang="en-US" smtClean="0"/>
              <a:t>knowledge and experience in using technology-based pedagogy;</a:t>
            </a:r>
          </a:p>
          <a:p>
            <a:pPr algn="just">
              <a:buFont typeface="Wingdings" pitchFamily="2" charset="2"/>
              <a:buChar char="Ø"/>
            </a:pPr>
            <a:endParaRPr lang="pl-PL" smtClean="0"/>
          </a:p>
          <a:p>
            <a:pPr algn="just">
              <a:buFont typeface="Wingdings" pitchFamily="2" charset="2"/>
              <a:buChar char="Ø"/>
            </a:pPr>
            <a:endParaRPr lang="pl-PL" smtClean="0"/>
          </a:p>
          <a:p>
            <a:pPr algn="just">
              <a:buFont typeface="Wingdings" pitchFamily="2" charset="2"/>
              <a:buChar char="Ø"/>
            </a:pPr>
            <a:endParaRPr lang="pl-PL" smtClean="0"/>
          </a:p>
          <a:p>
            <a:pPr algn="just">
              <a:buFont typeface="Wingdings" pitchFamily="2" charset="2"/>
              <a:buChar char="Ø"/>
            </a:pPr>
            <a:endParaRPr lang="en-US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l-PL" dirty="0" smtClean="0"/>
              <a:t>CONCLUSIONS</a:t>
            </a:r>
            <a:endParaRPr lang="en-US" dirty="0"/>
          </a:p>
        </p:txBody>
      </p:sp>
      <p:pic>
        <p:nvPicPr>
          <p:cNvPr id="37891" name="Picture 2" descr="C:\Users\k.szczepanski\Pictures\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85113" y="115888"/>
            <a:ext cx="85725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675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38914" name="Picture 2" descr="C:\Users\k.szczepanski\Pictures\MH90043156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24188" y="1881188"/>
            <a:ext cx="3095625" cy="3095625"/>
          </a:xfrm>
          <a:prstGeom prst="rect">
            <a:avLst/>
          </a:prstGeom>
          <a:solidFill>
            <a:srgbClr val="00B050"/>
          </a:solidFill>
          <a:ln w="9525">
            <a:noFill/>
            <a:miter lim="800000"/>
            <a:headEnd/>
            <a:tailEnd/>
          </a:ln>
        </p:spPr>
      </p:pic>
      <p:pic>
        <p:nvPicPr>
          <p:cNvPr id="38915" name="Picture 3" descr="C:\Users\k.szczepanski\Pictures\MB90043154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260350"/>
            <a:ext cx="7343775" cy="576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16" name="Picture 4" descr="C:\Users\k.szczepanski\Pictures\logo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12088" y="260350"/>
            <a:ext cx="85725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624078" indent="-51435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pl-PL" sz="1100" dirty="0" smtClean="0"/>
              <a:t>Hanson-Smith, E. Technology </a:t>
            </a:r>
            <a:r>
              <a:rPr lang="pl-PL" sz="1100" dirty="0" err="1" smtClean="0"/>
              <a:t>in</a:t>
            </a:r>
            <a:r>
              <a:rPr lang="pl-PL" sz="1100" dirty="0" smtClean="0"/>
              <a:t> </a:t>
            </a:r>
            <a:r>
              <a:rPr lang="pl-PL" sz="1100" dirty="0" err="1" smtClean="0"/>
              <a:t>the</a:t>
            </a:r>
            <a:r>
              <a:rPr lang="pl-PL" sz="1100" dirty="0" smtClean="0"/>
              <a:t> </a:t>
            </a:r>
            <a:r>
              <a:rPr lang="pl-PL" sz="1100" dirty="0" err="1" smtClean="0"/>
              <a:t>Classroom</a:t>
            </a:r>
            <a:r>
              <a:rPr lang="pl-PL" sz="1100" dirty="0" smtClean="0"/>
              <a:t>: </a:t>
            </a:r>
            <a:r>
              <a:rPr lang="pl-PL" sz="1100" dirty="0" err="1" smtClean="0"/>
              <a:t>Practice</a:t>
            </a:r>
            <a:r>
              <a:rPr lang="pl-PL" sz="1100" dirty="0" smtClean="0"/>
              <a:t> and Promise </a:t>
            </a:r>
            <a:r>
              <a:rPr lang="pl-PL" sz="1100" dirty="0" err="1" smtClean="0"/>
              <a:t>in</a:t>
            </a:r>
            <a:r>
              <a:rPr lang="pl-PL" sz="1100" dirty="0" smtClean="0"/>
              <a:t> </a:t>
            </a:r>
            <a:r>
              <a:rPr lang="pl-PL" sz="1100" dirty="0" err="1" smtClean="0"/>
              <a:t>the</a:t>
            </a:r>
            <a:r>
              <a:rPr lang="pl-PL" sz="1100" dirty="0" smtClean="0"/>
              <a:t> 21st </a:t>
            </a:r>
            <a:r>
              <a:rPr lang="pl-PL" sz="1100" dirty="0" err="1" smtClean="0"/>
              <a:t>Century</a:t>
            </a:r>
            <a:r>
              <a:rPr lang="pl-PL" sz="1100" dirty="0" smtClean="0"/>
              <a:t> (part1) (TESOL Professional Papers#2, </a:t>
            </a:r>
            <a:r>
              <a:rPr lang="pl-PL" sz="1100" dirty="0" err="1" smtClean="0"/>
              <a:t>Retrieved</a:t>
            </a:r>
            <a:r>
              <a:rPr lang="pl-PL" sz="1100" dirty="0" smtClean="0"/>
              <a:t> 9 Sep, 2011, </a:t>
            </a:r>
            <a:r>
              <a:rPr lang="pl-PL" sz="1100" dirty="0" err="1" smtClean="0"/>
              <a:t>from</a:t>
            </a:r>
            <a:r>
              <a:rPr lang="pl-PL" sz="1100" dirty="0" smtClean="0"/>
              <a:t> </a:t>
            </a:r>
            <a:r>
              <a:rPr lang="pl-PL" sz="1100" dirty="0" smtClean="0">
                <a:hlinkClick r:id="rId2"/>
              </a:rPr>
              <a:t>http://www.tesol.org/s_tesol/sec_document.asp</a:t>
            </a:r>
            <a:endParaRPr lang="pl-PL" sz="1100" dirty="0" smtClean="0"/>
          </a:p>
          <a:p>
            <a:pPr marL="624078" indent="-51435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sz="1100" dirty="0" smtClean="0"/>
              <a:t>Bush</a:t>
            </a:r>
            <a:r>
              <a:rPr lang="pl-PL" sz="1100" dirty="0" smtClean="0"/>
              <a:t>, </a:t>
            </a:r>
            <a:r>
              <a:rPr lang="en-US" sz="1100" dirty="0" smtClean="0"/>
              <a:t>M</a:t>
            </a:r>
            <a:r>
              <a:rPr lang="pl-PL" sz="1100" dirty="0" smtClean="0"/>
              <a:t>.</a:t>
            </a:r>
            <a:r>
              <a:rPr lang="en-US" sz="1100" dirty="0" smtClean="0"/>
              <a:t> D.</a:t>
            </a:r>
            <a:r>
              <a:rPr lang="pl-PL" sz="1100" dirty="0" smtClean="0"/>
              <a:t> </a:t>
            </a:r>
            <a:r>
              <a:rPr lang="pl-PL" sz="1100" dirty="0" err="1" smtClean="0"/>
              <a:t>Technology-Enhanced</a:t>
            </a:r>
            <a:r>
              <a:rPr lang="pl-PL" sz="1100" dirty="0" smtClean="0"/>
              <a:t> </a:t>
            </a:r>
            <a:r>
              <a:rPr lang="pl-PL" sz="1100" dirty="0" err="1" smtClean="0"/>
              <a:t>Language</a:t>
            </a:r>
            <a:r>
              <a:rPr lang="pl-PL" sz="1100" dirty="0" smtClean="0"/>
              <a:t> Learning, 1966, </a:t>
            </a:r>
            <a:r>
              <a:rPr lang="pl-PL" sz="1100" dirty="0" err="1" smtClean="0"/>
              <a:t>Retrieved</a:t>
            </a:r>
            <a:r>
              <a:rPr lang="pl-PL" sz="1100" dirty="0" smtClean="0"/>
              <a:t> 9 Sep,2011, </a:t>
            </a:r>
            <a:r>
              <a:rPr lang="pl-PL" sz="1100" dirty="0" err="1" smtClean="0"/>
              <a:t>from</a:t>
            </a:r>
            <a:r>
              <a:rPr lang="pl-PL" sz="1100" dirty="0" smtClean="0"/>
              <a:t> </a:t>
            </a:r>
            <a:r>
              <a:rPr lang="pl-PL" sz="1100" dirty="0" smtClean="0">
                <a:hlinkClick r:id="rId3"/>
              </a:rPr>
              <a:t>http://arclite.byu.edu/bush/volume/intro.htm</a:t>
            </a:r>
            <a:endParaRPr lang="pl-PL" sz="1100" dirty="0" smtClean="0"/>
          </a:p>
          <a:p>
            <a:pPr marL="624078" indent="-51435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pl-PL" sz="1100" dirty="0" err="1" smtClean="0"/>
              <a:t>Eastment</a:t>
            </a:r>
            <a:r>
              <a:rPr lang="pl-PL" sz="1100" dirty="0" smtClean="0"/>
              <a:t>, D. </a:t>
            </a:r>
            <a:r>
              <a:rPr lang="en-US" sz="1100" dirty="0" smtClean="0"/>
              <a:t>Technology-Enhanced Language Learning: Hype or Gold Mine? </a:t>
            </a:r>
            <a:r>
              <a:rPr lang="pl-PL" sz="1100" dirty="0" smtClean="0"/>
              <a:t>, </a:t>
            </a:r>
            <a:r>
              <a:rPr lang="pl-PL" sz="1100" dirty="0" err="1" smtClean="0"/>
              <a:t>Retrieved</a:t>
            </a:r>
            <a:r>
              <a:rPr lang="pl-PL" sz="1100" dirty="0" smtClean="0"/>
              <a:t> 9 Sep, 2011 </a:t>
            </a:r>
            <a:r>
              <a:rPr lang="pl-PL" sz="1100" dirty="0" err="1" smtClean="0"/>
              <a:t>from</a:t>
            </a:r>
            <a:r>
              <a:rPr lang="pl-PL" sz="1100" dirty="0" smtClean="0"/>
              <a:t> </a:t>
            </a:r>
            <a:r>
              <a:rPr lang="pl-PL" sz="1100" dirty="0" smtClean="0">
                <a:hlinkClick r:id="rId4"/>
              </a:rPr>
              <a:t>http://dspace.dial.pipex.com/town/square/ei11/tell.htm</a:t>
            </a:r>
            <a:endParaRPr lang="pl-PL" sz="1100" dirty="0" smtClean="0"/>
          </a:p>
          <a:p>
            <a:pPr marL="624078" indent="-51435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sz="1100" dirty="0" err="1" smtClean="0"/>
              <a:t>Kremenska</a:t>
            </a:r>
            <a:r>
              <a:rPr lang="pl-PL" sz="1100" dirty="0" smtClean="0"/>
              <a:t>, A. </a:t>
            </a:r>
            <a:r>
              <a:rPr lang="en-US" sz="1100" dirty="0" smtClean="0"/>
              <a:t>Technology Enhanced Language </a:t>
            </a:r>
            <a:r>
              <a:rPr lang="en-US" sz="1100" dirty="0" err="1" smtClean="0"/>
              <a:t>Learning:Student</a:t>
            </a:r>
            <a:r>
              <a:rPr lang="en-US" sz="1100" dirty="0" smtClean="0"/>
              <a:t> Motivation in Computer Assisted Language Learning </a:t>
            </a:r>
            <a:r>
              <a:rPr lang="pl-PL" sz="1100" dirty="0" smtClean="0"/>
              <a:t>,</a:t>
            </a:r>
            <a:r>
              <a:rPr lang="en-US" sz="1100" b="1" dirty="0" smtClean="0"/>
              <a:t> </a:t>
            </a:r>
            <a:r>
              <a:rPr lang="en-US" sz="1100" dirty="0" smtClean="0"/>
              <a:t>International Conference on Computer Systems and Technologies - </a:t>
            </a:r>
            <a:r>
              <a:rPr lang="en-US" sz="1100" i="1" dirty="0" smtClean="0"/>
              <a:t>CompSysTech’07 </a:t>
            </a:r>
            <a:r>
              <a:rPr lang="pl-PL" sz="1100" i="1" dirty="0" smtClean="0"/>
              <a:t>, </a:t>
            </a:r>
            <a:r>
              <a:rPr lang="pl-PL" sz="1100" dirty="0" err="1" smtClean="0"/>
              <a:t>Retrieved</a:t>
            </a:r>
            <a:r>
              <a:rPr lang="pl-PL" sz="1100" dirty="0" smtClean="0"/>
              <a:t> 9 Sep, 2001 </a:t>
            </a:r>
            <a:r>
              <a:rPr lang="pl-PL" sz="1100" dirty="0" err="1" smtClean="0"/>
              <a:t>from</a:t>
            </a:r>
            <a:r>
              <a:rPr lang="pl-PL" sz="1100" dirty="0" smtClean="0"/>
              <a:t> </a:t>
            </a:r>
            <a:r>
              <a:rPr lang="pl-PL" sz="1100" dirty="0" err="1" smtClean="0"/>
              <a:t>citeseerx.ist.psu.edu</a:t>
            </a:r>
            <a:r>
              <a:rPr lang="pl-PL" sz="1100" dirty="0" smtClean="0"/>
              <a:t>/</a:t>
            </a:r>
            <a:r>
              <a:rPr lang="pl-PL" sz="1100" dirty="0" err="1" smtClean="0"/>
              <a:t>viewdoc</a:t>
            </a:r>
            <a:r>
              <a:rPr lang="pl-PL" sz="1100" dirty="0" smtClean="0"/>
              <a:t> </a:t>
            </a:r>
          </a:p>
          <a:p>
            <a:pPr marL="624078" indent="-51435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pl-PL" sz="1100" dirty="0" smtClean="0"/>
              <a:t>Smith, P. L. </a:t>
            </a:r>
            <a:r>
              <a:rPr lang="en-US" sz="1100" dirty="0" smtClean="0"/>
              <a:t>Computer Assisted Language Learning (CALL) for TEYL</a:t>
            </a:r>
            <a:r>
              <a:rPr lang="pl-PL" sz="1100" dirty="0" smtClean="0"/>
              <a:t> </a:t>
            </a:r>
            <a:r>
              <a:rPr lang="pl-PL" sz="1100" b="1" dirty="0" smtClean="0"/>
              <a:t>(</a:t>
            </a:r>
            <a:r>
              <a:rPr lang="pl-PL" sz="1100" dirty="0" err="1" smtClean="0"/>
              <a:t>The</a:t>
            </a:r>
            <a:r>
              <a:rPr lang="pl-PL" sz="1100" dirty="0" smtClean="0"/>
              <a:t> International TEYL </a:t>
            </a:r>
            <a:r>
              <a:rPr lang="pl-PL" sz="1100" dirty="0" err="1" smtClean="0"/>
              <a:t>Journal</a:t>
            </a:r>
            <a:r>
              <a:rPr lang="pl-PL" sz="1100" dirty="0" smtClean="0"/>
              <a:t>), 2006, </a:t>
            </a:r>
            <a:r>
              <a:rPr lang="pl-PL" sz="1100" dirty="0" err="1" smtClean="0"/>
              <a:t>Retrieved</a:t>
            </a:r>
            <a:r>
              <a:rPr lang="pl-PL" sz="1100" dirty="0" smtClean="0"/>
              <a:t> 9.Sep, 2011 </a:t>
            </a:r>
            <a:r>
              <a:rPr lang="pl-PL" sz="1100" dirty="0" err="1" smtClean="0"/>
              <a:t>from</a:t>
            </a:r>
            <a:r>
              <a:rPr lang="pl-PL" sz="1100" dirty="0" smtClean="0"/>
              <a:t> </a:t>
            </a:r>
            <a:r>
              <a:rPr lang="pl-PL" sz="1100" dirty="0" smtClean="0">
                <a:hlinkClick r:id="rId5"/>
              </a:rPr>
              <a:t>http://www.teyl.org/article1.html</a:t>
            </a:r>
            <a:endParaRPr lang="en-US" sz="1100" b="1" dirty="0" smtClean="0"/>
          </a:p>
          <a:p>
            <a:pPr marL="624078" indent="-51435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sz="1100" dirty="0" err="1" smtClean="0"/>
              <a:t>Lian</a:t>
            </a:r>
            <a:r>
              <a:rPr lang="en-US" sz="1100" dirty="0" smtClean="0"/>
              <a:t> </a:t>
            </a:r>
            <a:r>
              <a:rPr lang="pl-PL" sz="1100" dirty="0" smtClean="0"/>
              <a:t>, A. </a:t>
            </a:r>
            <a:r>
              <a:rPr lang="en-US" sz="1100" dirty="0" smtClean="0"/>
              <a:t>Technology-enhanced language learning environments: A </a:t>
            </a:r>
            <a:r>
              <a:rPr lang="en-US" sz="1100" dirty="0" err="1" smtClean="0"/>
              <a:t>rhizomatic</a:t>
            </a:r>
            <a:r>
              <a:rPr lang="en-US" sz="1100" dirty="0" smtClean="0"/>
              <a:t> approach</a:t>
            </a:r>
            <a:r>
              <a:rPr lang="pl-PL" sz="1100" dirty="0" smtClean="0"/>
              <a:t>. </a:t>
            </a:r>
            <a:r>
              <a:rPr lang="pl-PL" sz="1100" dirty="0" err="1" smtClean="0"/>
              <a:t>Retrived</a:t>
            </a:r>
            <a:r>
              <a:rPr lang="pl-PL" sz="1100" dirty="0" smtClean="0"/>
              <a:t> 9 </a:t>
            </a:r>
            <a:r>
              <a:rPr lang="pl-PL" sz="1100" dirty="0" err="1" smtClean="0"/>
              <a:t>Spe</a:t>
            </a:r>
            <a:r>
              <a:rPr lang="pl-PL" sz="1100" dirty="0" smtClean="0"/>
              <a:t>, 2011 </a:t>
            </a:r>
            <a:r>
              <a:rPr lang="pl-PL" sz="1100" dirty="0" err="1" smtClean="0"/>
              <a:t>from</a:t>
            </a:r>
            <a:r>
              <a:rPr lang="pl-PL" sz="1100" dirty="0" smtClean="0"/>
              <a:t> </a:t>
            </a:r>
            <a:r>
              <a:rPr lang="pl-PL" sz="1100" dirty="0" smtClean="0">
                <a:hlinkClick r:id="rId6"/>
              </a:rPr>
              <a:t>http://www.andrewlian.com/andrewlian/prowww/apacall_2004/apacall_lian_ap_tell_rhizomatic.pdf</a:t>
            </a:r>
            <a:endParaRPr lang="en-US" sz="1100" dirty="0" smtClean="0"/>
          </a:p>
          <a:p>
            <a:pPr marL="624078" indent="-51435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pl-PL" sz="1100" dirty="0" err="1" smtClean="0"/>
              <a:t>Carr</a:t>
            </a:r>
            <a:r>
              <a:rPr lang="pl-PL" sz="1100" dirty="0" smtClean="0"/>
              <a:t>, N. T. , </a:t>
            </a:r>
            <a:r>
              <a:rPr lang="pl-PL" sz="1100" dirty="0" err="1" smtClean="0"/>
              <a:t>Crocco</a:t>
            </a:r>
            <a:r>
              <a:rPr lang="pl-PL" sz="1100" dirty="0" smtClean="0"/>
              <a:t>, K., </a:t>
            </a:r>
            <a:r>
              <a:rPr lang="pl-PL" sz="1100" dirty="0" err="1" smtClean="0"/>
              <a:t>Eyring</a:t>
            </a:r>
            <a:r>
              <a:rPr lang="pl-PL" sz="1100" dirty="0" smtClean="0"/>
              <a:t>, J. L., </a:t>
            </a:r>
            <a:r>
              <a:rPr lang="pl-PL" sz="1100" dirty="0" err="1" smtClean="0"/>
              <a:t>Gallego</a:t>
            </a:r>
            <a:r>
              <a:rPr lang="pl-PL" sz="1100" dirty="0" smtClean="0"/>
              <a:t> ,J.C. </a:t>
            </a:r>
            <a:r>
              <a:rPr lang="en-US" sz="1100" dirty="0" smtClean="0"/>
              <a:t>Perceived Benefits of Technology Enhanced Language Learning in Beginning Language Classes</a:t>
            </a:r>
            <a:r>
              <a:rPr lang="pl-PL" sz="1100" dirty="0" smtClean="0"/>
              <a:t> </a:t>
            </a:r>
            <a:r>
              <a:rPr lang="pl-PL" sz="1100" dirty="0" err="1" smtClean="0"/>
              <a:t>Retrieved</a:t>
            </a:r>
            <a:r>
              <a:rPr lang="pl-PL" sz="1100" dirty="0" smtClean="0"/>
              <a:t> 10 Sep, 2011 </a:t>
            </a:r>
            <a:r>
              <a:rPr lang="pl-PL" sz="1100" dirty="0" err="1" smtClean="0"/>
              <a:t>from</a:t>
            </a:r>
            <a:r>
              <a:rPr lang="pl-PL" sz="1100" dirty="0" smtClean="0"/>
              <a:t> </a:t>
            </a:r>
            <a:r>
              <a:rPr lang="pl-PL" sz="1100" dirty="0" smtClean="0">
                <a:hlinkClick r:id="rId7"/>
              </a:rPr>
              <a:t>http://www.iallt.org/iallt_journal/perceived_benefits_of_technology_enhanced_language_learning_in_beginning_language_clas</a:t>
            </a:r>
            <a:endParaRPr lang="pl-PL" sz="1100" dirty="0" smtClean="0"/>
          </a:p>
          <a:p>
            <a:pPr marL="624078" indent="-51435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en-US" sz="1100" dirty="0" smtClean="0"/>
              <a:t>Zhao</a:t>
            </a:r>
            <a:r>
              <a:rPr lang="pl-PL" sz="1100" dirty="0" smtClean="0"/>
              <a:t>,</a:t>
            </a:r>
            <a:r>
              <a:rPr lang="en-US" sz="1100" dirty="0" smtClean="0"/>
              <a:t> Y</a:t>
            </a:r>
            <a:r>
              <a:rPr lang="pl-PL" sz="1100" dirty="0" smtClean="0"/>
              <a:t>. </a:t>
            </a:r>
            <a:r>
              <a:rPr lang="en-US" sz="1100" dirty="0" smtClean="0"/>
              <a:t>TECHNOLOGY AND SECOND LANGUAGE LEARNING:</a:t>
            </a:r>
            <a:r>
              <a:rPr lang="pl-PL" sz="1100" dirty="0" smtClean="0"/>
              <a:t> </a:t>
            </a:r>
            <a:r>
              <a:rPr lang="en-US" sz="1100" dirty="0" smtClean="0"/>
              <a:t>PROMISES AND PROBLEMS</a:t>
            </a:r>
            <a:r>
              <a:rPr lang="pl-PL" sz="1100" dirty="0" smtClean="0"/>
              <a:t>, 2005, </a:t>
            </a:r>
            <a:r>
              <a:rPr lang="pl-PL" sz="1100" dirty="0" err="1" smtClean="0"/>
              <a:t>Retrieved</a:t>
            </a:r>
            <a:r>
              <a:rPr lang="pl-PL" sz="1100" dirty="0" smtClean="0"/>
              <a:t> 9 Sep, 2011 </a:t>
            </a:r>
            <a:r>
              <a:rPr lang="pl-PL" sz="1100" dirty="0" err="1" smtClean="0"/>
              <a:t>from</a:t>
            </a:r>
            <a:r>
              <a:rPr lang="pl-PL" sz="1100" dirty="0" smtClean="0"/>
              <a:t> </a:t>
            </a:r>
            <a:r>
              <a:rPr lang="pl-PL" sz="1100" dirty="0" err="1" smtClean="0"/>
              <a:t>citeseerx.ist.psu.edu</a:t>
            </a:r>
            <a:r>
              <a:rPr lang="pl-PL" sz="1100" dirty="0" smtClean="0"/>
              <a:t>/  </a:t>
            </a:r>
          </a:p>
          <a:p>
            <a:pPr marL="624078" indent="-51435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pl-PL" sz="1100" dirty="0" err="1" smtClean="0"/>
              <a:t>Warschauer</a:t>
            </a:r>
            <a:r>
              <a:rPr lang="pl-PL" sz="1100" dirty="0" smtClean="0"/>
              <a:t> , M. </a:t>
            </a:r>
            <a:r>
              <a:rPr lang="en-US" sz="1100" dirty="0" smtClean="0"/>
              <a:t>Computer Assisted Language Learning</a:t>
            </a:r>
            <a:r>
              <a:rPr lang="pl-PL" sz="1100" dirty="0" smtClean="0"/>
              <a:t> </a:t>
            </a:r>
            <a:r>
              <a:rPr lang="en-US" sz="1100" dirty="0" smtClean="0"/>
              <a:t>:</a:t>
            </a:r>
            <a:r>
              <a:rPr lang="pl-PL" sz="1100" dirty="0" smtClean="0"/>
              <a:t> </a:t>
            </a:r>
            <a:r>
              <a:rPr lang="en-US" sz="1100" dirty="0" smtClean="0"/>
              <a:t>an Introduction</a:t>
            </a:r>
            <a:r>
              <a:rPr lang="pl-PL" sz="1100" dirty="0" smtClean="0"/>
              <a:t>, 1966, </a:t>
            </a:r>
            <a:r>
              <a:rPr lang="pl-PL" sz="1100" dirty="0" err="1" smtClean="0"/>
              <a:t>Retrieved</a:t>
            </a:r>
            <a:r>
              <a:rPr lang="pl-PL" sz="1100" dirty="0" smtClean="0"/>
              <a:t> 9 Sep, 2011 </a:t>
            </a:r>
            <a:r>
              <a:rPr lang="pl-PL" sz="1100" dirty="0" err="1" smtClean="0"/>
              <a:t>from</a:t>
            </a:r>
            <a:r>
              <a:rPr lang="pl-PL" sz="1100" dirty="0" smtClean="0"/>
              <a:t> http://www.ict4lt.org/en/</a:t>
            </a:r>
            <a:r>
              <a:rPr lang="pl-PL" sz="1100" dirty="0" err="1" smtClean="0"/>
              <a:t>warschauer.htm</a:t>
            </a:r>
            <a:r>
              <a:rPr lang="pl-PL" sz="1100" dirty="0" smtClean="0"/>
              <a:t> </a:t>
            </a:r>
          </a:p>
          <a:p>
            <a:pPr marL="624078" indent="-51435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pl-PL" sz="1100" dirty="0" err="1" smtClean="0"/>
              <a:t>Warschauer</a:t>
            </a:r>
            <a:r>
              <a:rPr lang="pl-PL" sz="1100" dirty="0" smtClean="0"/>
              <a:t> , M. , </a:t>
            </a:r>
            <a:r>
              <a:rPr lang="pl-PL" sz="1100" dirty="0" err="1" smtClean="0"/>
              <a:t>Meskill</a:t>
            </a:r>
            <a:r>
              <a:rPr lang="pl-PL" sz="1100" dirty="0" smtClean="0"/>
              <a:t> , C. </a:t>
            </a:r>
            <a:r>
              <a:rPr lang="en-US" sz="1100" dirty="0" smtClean="0"/>
              <a:t>Technology and Second Language Teaching</a:t>
            </a:r>
            <a:r>
              <a:rPr lang="pl-PL" sz="1100" dirty="0" smtClean="0"/>
              <a:t>, 2000, </a:t>
            </a:r>
            <a:r>
              <a:rPr lang="pl-PL" sz="1100" dirty="0" err="1" smtClean="0"/>
              <a:t>Retrived</a:t>
            </a:r>
            <a:r>
              <a:rPr lang="pl-PL" sz="1100" dirty="0" smtClean="0"/>
              <a:t> 9 Sep, 2011 </a:t>
            </a:r>
            <a:r>
              <a:rPr lang="pl-PL" sz="1100" dirty="0" err="1" smtClean="0"/>
              <a:t>from</a:t>
            </a:r>
            <a:r>
              <a:rPr lang="pl-PL" sz="1100" dirty="0" smtClean="0"/>
              <a:t> http://www.gse.uci.edu/person/warschauer_m/tslt.html </a:t>
            </a:r>
          </a:p>
          <a:p>
            <a:pPr marL="624078" indent="-51435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pl-PL" sz="1100" dirty="0" err="1" smtClean="0"/>
              <a:t>Hutchinson</a:t>
            </a:r>
            <a:r>
              <a:rPr lang="pl-PL" sz="1100" dirty="0" smtClean="0"/>
              <a:t>, T., </a:t>
            </a:r>
            <a:r>
              <a:rPr lang="pl-PL" sz="1100" dirty="0" err="1" smtClean="0"/>
              <a:t>Waters</a:t>
            </a:r>
            <a:r>
              <a:rPr lang="pl-PL" sz="1100" dirty="0" smtClean="0"/>
              <a:t>, A. </a:t>
            </a:r>
            <a:r>
              <a:rPr lang="pl-PL" sz="1100" dirty="0" err="1" smtClean="0"/>
              <a:t>English</a:t>
            </a:r>
            <a:r>
              <a:rPr lang="pl-PL" sz="1100" dirty="0" smtClean="0"/>
              <a:t> for </a:t>
            </a:r>
            <a:r>
              <a:rPr lang="pl-PL" sz="1100" dirty="0" err="1" smtClean="0"/>
              <a:t>Specific</a:t>
            </a:r>
            <a:r>
              <a:rPr lang="pl-PL" sz="1100" dirty="0" smtClean="0"/>
              <a:t> </a:t>
            </a:r>
            <a:r>
              <a:rPr lang="pl-PL" sz="1100" dirty="0" err="1" smtClean="0"/>
              <a:t>Purposes</a:t>
            </a:r>
            <a:r>
              <a:rPr lang="pl-PL" sz="1100" dirty="0" smtClean="0"/>
              <a:t>, Cambridge </a:t>
            </a:r>
            <a:r>
              <a:rPr lang="pl-PL" sz="1100" dirty="0" err="1" smtClean="0"/>
              <a:t>University</a:t>
            </a:r>
            <a:r>
              <a:rPr lang="pl-PL" sz="1100" dirty="0" smtClean="0"/>
              <a:t> Press 2001.</a:t>
            </a:r>
            <a:r>
              <a:rPr lang="en-US" sz="1100" dirty="0" smtClean="0"/>
              <a:t> </a:t>
            </a:r>
          </a:p>
          <a:p>
            <a:pPr marL="624078" indent="-51435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pl-PL" sz="1000" dirty="0" smtClean="0"/>
              <a:t>Dudley-Evans, T., </a:t>
            </a:r>
            <a:r>
              <a:rPr lang="pl-PL" sz="1000" dirty="0" err="1" smtClean="0"/>
              <a:t>St</a:t>
            </a:r>
            <a:r>
              <a:rPr lang="pl-PL" sz="1000" dirty="0" smtClean="0"/>
              <a:t> John, M. J., </a:t>
            </a:r>
            <a:r>
              <a:rPr lang="pl-PL" sz="1000" dirty="0" err="1" smtClean="0"/>
              <a:t>Developments</a:t>
            </a:r>
            <a:r>
              <a:rPr lang="pl-PL" sz="1000" dirty="0" smtClean="0"/>
              <a:t> </a:t>
            </a:r>
            <a:r>
              <a:rPr lang="pl-PL" sz="1000" dirty="0" err="1" smtClean="0"/>
              <a:t>in</a:t>
            </a:r>
            <a:r>
              <a:rPr lang="pl-PL" sz="1000" dirty="0" smtClean="0"/>
              <a:t> </a:t>
            </a:r>
            <a:r>
              <a:rPr lang="pl-PL" sz="1000" dirty="0" err="1" smtClean="0"/>
              <a:t>English</a:t>
            </a:r>
            <a:r>
              <a:rPr lang="pl-PL" sz="1000" dirty="0" smtClean="0"/>
              <a:t> for </a:t>
            </a:r>
            <a:r>
              <a:rPr lang="pl-PL" sz="1000" dirty="0" err="1" smtClean="0"/>
              <a:t>Specific</a:t>
            </a:r>
            <a:r>
              <a:rPr lang="pl-PL" sz="1000" dirty="0" smtClean="0"/>
              <a:t> </a:t>
            </a:r>
            <a:r>
              <a:rPr lang="pl-PL" sz="1000" dirty="0" err="1" smtClean="0"/>
              <a:t>Purposes</a:t>
            </a:r>
            <a:r>
              <a:rPr lang="pl-PL" sz="1000" dirty="0" smtClean="0"/>
              <a:t>, Cambridge </a:t>
            </a:r>
            <a:r>
              <a:rPr lang="pl-PL" sz="1000" dirty="0" err="1" smtClean="0"/>
              <a:t>University</a:t>
            </a:r>
            <a:r>
              <a:rPr lang="pl-PL" sz="1000" dirty="0" smtClean="0"/>
              <a:t> Press, 2001.</a:t>
            </a:r>
          </a:p>
          <a:p>
            <a:pPr marL="624078" indent="-51435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pl-PL" sz="1000" dirty="0" err="1" smtClean="0"/>
              <a:t>Common</a:t>
            </a:r>
            <a:r>
              <a:rPr lang="pl-PL" sz="1000" dirty="0" smtClean="0"/>
              <a:t> </a:t>
            </a:r>
            <a:r>
              <a:rPr lang="pl-PL" sz="1000" dirty="0" err="1" smtClean="0"/>
              <a:t>European</a:t>
            </a:r>
            <a:r>
              <a:rPr lang="pl-PL" sz="1000" dirty="0" smtClean="0"/>
              <a:t> Framework of </a:t>
            </a:r>
            <a:r>
              <a:rPr lang="pl-PL" sz="1000" dirty="0" err="1" smtClean="0"/>
              <a:t>Reference</a:t>
            </a:r>
            <a:r>
              <a:rPr lang="pl-PL" sz="1000" dirty="0" smtClean="0"/>
              <a:t> for </a:t>
            </a:r>
            <a:r>
              <a:rPr lang="pl-PL" sz="1000" dirty="0" err="1" smtClean="0"/>
              <a:t>Languages</a:t>
            </a:r>
            <a:r>
              <a:rPr lang="pl-PL" sz="1000" dirty="0" smtClean="0"/>
              <a:t>: Learning, </a:t>
            </a:r>
            <a:r>
              <a:rPr lang="pl-PL" sz="1000" dirty="0" err="1" smtClean="0"/>
              <a:t>teaching</a:t>
            </a:r>
            <a:r>
              <a:rPr lang="pl-PL" sz="1000" dirty="0" smtClean="0"/>
              <a:t>, </a:t>
            </a:r>
            <a:r>
              <a:rPr lang="pl-PL" sz="1000" dirty="0" err="1" smtClean="0"/>
              <a:t>assessment</a:t>
            </a:r>
            <a:r>
              <a:rPr lang="pl-PL" sz="1000" dirty="0" smtClean="0"/>
              <a:t>, Cambridge </a:t>
            </a:r>
            <a:r>
              <a:rPr lang="pl-PL" sz="1000" dirty="0" err="1" smtClean="0"/>
              <a:t>University</a:t>
            </a:r>
            <a:r>
              <a:rPr lang="pl-PL" sz="1000" smtClean="0"/>
              <a:t> Press, 2001.</a:t>
            </a:r>
            <a:r>
              <a:rPr lang="pl-PL" sz="1000" dirty="0" smtClean="0"/>
              <a:t/>
            </a:r>
            <a:br>
              <a:rPr lang="pl-PL" sz="1000" dirty="0" smtClean="0"/>
            </a:br>
            <a:endParaRPr lang="pl-PL" sz="1000" dirty="0" smtClean="0"/>
          </a:p>
          <a:p>
            <a:pPr marL="624078" indent="-514350" fontAlgn="auto">
              <a:spcAft>
                <a:spcPts val="0"/>
              </a:spcAft>
              <a:buFont typeface="+mj-lt"/>
              <a:buAutoNum type="arabicParenR"/>
              <a:defRPr/>
            </a:pPr>
            <a:endParaRPr lang="pl-PL" sz="1000" dirty="0" smtClean="0"/>
          </a:p>
          <a:p>
            <a:pPr marL="624078" indent="-514350" fontAlgn="auto">
              <a:spcAft>
                <a:spcPts val="0"/>
              </a:spcAft>
              <a:buFont typeface="+mj-lt"/>
              <a:buAutoNum type="arabicParenR"/>
              <a:defRPr/>
            </a:pPr>
            <a:endParaRPr lang="en-US" sz="1000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pl-PL" sz="1000" dirty="0" smtClean="0"/>
              <a:t>	</a:t>
            </a:r>
            <a:r>
              <a:rPr lang="en-US" sz="1000" dirty="0" smtClean="0"/>
              <a:t/>
            </a:r>
            <a:br>
              <a:rPr lang="en-US" sz="1000" dirty="0" smtClean="0"/>
            </a:br>
            <a:endParaRPr lang="pl-PL" sz="1000" dirty="0" smtClean="0"/>
          </a:p>
          <a:p>
            <a:pPr marL="624078" indent="-514350" fontAlgn="auto">
              <a:spcAft>
                <a:spcPts val="0"/>
              </a:spcAft>
              <a:buFont typeface="+mj-lt"/>
              <a:buAutoNum type="arabicParenR"/>
              <a:defRPr/>
            </a:pPr>
            <a:endParaRPr lang="en-US" sz="10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l-PL" dirty="0" smtClean="0"/>
              <a:t>REFERENCES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349500"/>
            <a:ext cx="8229600" cy="3657600"/>
          </a:xfrm>
        </p:spPr>
        <p:txBody>
          <a:bodyPr/>
          <a:lstStyle/>
          <a:p>
            <a:endParaRPr lang="pl-PL" sz="3200" smtClean="0"/>
          </a:p>
          <a:p>
            <a:endParaRPr lang="pl-PL" sz="3200" smtClean="0"/>
          </a:p>
          <a:p>
            <a:r>
              <a:rPr lang="pl-PL" sz="3200" smtClean="0"/>
              <a:t>LANGUAGE SYLLABUSES</a:t>
            </a:r>
          </a:p>
          <a:p>
            <a:r>
              <a:rPr lang="pl-PL" sz="3200" smtClean="0"/>
              <a:t>CURRICULUM GUIDELINES</a:t>
            </a:r>
          </a:p>
          <a:p>
            <a:r>
              <a:rPr lang="pl-PL" sz="3200" smtClean="0"/>
              <a:t>EXAMINATIONS</a:t>
            </a:r>
          </a:p>
          <a:p>
            <a:r>
              <a:rPr lang="pl-PL" sz="3200" smtClean="0"/>
              <a:t>TEACHING MATERIALS</a:t>
            </a:r>
            <a:endParaRPr lang="en-US" sz="320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296144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l-PL" sz="4800" dirty="0" smtClean="0"/>
              <a:t>WE USE STANAG 6001 </a:t>
            </a:r>
            <a:br>
              <a:rPr lang="pl-PL" sz="4800" dirty="0" smtClean="0"/>
            </a:br>
            <a:r>
              <a:rPr lang="pl-PL" sz="4800" dirty="0" smtClean="0"/>
              <a:t>FOR EALBORATION OF</a:t>
            </a:r>
            <a:endParaRPr lang="en-US" sz="4800" dirty="0"/>
          </a:p>
        </p:txBody>
      </p:sp>
      <p:pic>
        <p:nvPicPr>
          <p:cNvPr id="16387" name="Picture 2" descr="C:\Users\k.szczepanski\Pictures\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56550" y="260350"/>
            <a:ext cx="85725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4" descr="C:\Users\k.szczepanski\Pictures\MB90034201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7088" y="2133600"/>
            <a:ext cx="2232025" cy="1223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5" descr="C:\Users\k.szczepanski\Pictures\MB90004838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15200" y="5029200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pl-PL" dirty="0"/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pl-PL" sz="4000" dirty="0" smtClean="0"/>
              <a:t>BASIC DIFFERENCE – LEARNER NEEDS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pl-PL" sz="4000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pl-PL" sz="4000" dirty="0" smtClean="0"/>
          </a:p>
          <a:p>
            <a:pPr marL="365760" indent="-256032" fontAlgn="auto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pl-PL" sz="4000" dirty="0" smtClean="0"/>
              <a:t>BASIC SIMILARITY   –  HOPES AND EXPECTATIONS RELATED TO TECHNOLOGY</a:t>
            </a:r>
            <a:endParaRPr lang="en-US" sz="40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l-PL" dirty="0" smtClean="0"/>
              <a:t>STANAG 6001-ORIENTED  AND </a:t>
            </a:r>
            <a:r>
              <a:rPr lang="pl-PL" dirty="0" err="1" smtClean="0"/>
              <a:t>NON-STANAG</a:t>
            </a:r>
            <a:r>
              <a:rPr lang="pl-PL" dirty="0" smtClean="0"/>
              <a:t> COURSES</a:t>
            </a:r>
            <a:endParaRPr lang="en-US" dirty="0"/>
          </a:p>
        </p:txBody>
      </p:sp>
      <p:pic>
        <p:nvPicPr>
          <p:cNvPr id="17411" name="Picture 2" descr="C:\Users\k.szczepanski\Pictures\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01013" y="188913"/>
            <a:ext cx="85725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3" descr="C:\Users\k.szczepanski\Pictures\MB90007881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71775" y="2420938"/>
            <a:ext cx="1828800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4" descr="C:\Users\k.szczepanski\Pictures\MB90029084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32588" y="5029200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73238"/>
            <a:ext cx="8229600" cy="4233862"/>
          </a:xfrm>
        </p:spPr>
        <p:txBody>
          <a:bodyPr/>
          <a:lstStyle/>
          <a:p>
            <a:endParaRPr lang="pl-PL" sz="2800" smtClean="0"/>
          </a:p>
          <a:p>
            <a:r>
              <a:rPr lang="pl-PL" sz="2800" smtClean="0"/>
              <a:t>MANY THEORIES</a:t>
            </a:r>
          </a:p>
          <a:p>
            <a:pPr>
              <a:buFont typeface="Wingdings 3" pitchFamily="18" charset="2"/>
              <a:buNone/>
            </a:pPr>
            <a:endParaRPr lang="pl-PL" sz="2800" smtClean="0"/>
          </a:p>
          <a:p>
            <a:r>
              <a:rPr lang="pl-PL" sz="2800" smtClean="0"/>
              <a:t>STILL LITTLE IS KNOWN</a:t>
            </a:r>
          </a:p>
          <a:p>
            <a:pPr>
              <a:buFont typeface="Wingdings 3" pitchFamily="18" charset="2"/>
              <a:buNone/>
            </a:pPr>
            <a:endParaRPr lang="pl-PL" sz="2800" smtClean="0"/>
          </a:p>
          <a:p>
            <a:r>
              <a:rPr lang="pl-PL" sz="2800" smtClean="0"/>
              <a:t>EXERIENCE RATHER THAN </a:t>
            </a:r>
          </a:p>
          <a:p>
            <a:pPr>
              <a:buFont typeface="Wingdings 3" pitchFamily="18" charset="2"/>
              <a:buNone/>
            </a:pPr>
            <a:r>
              <a:rPr lang="pl-PL" sz="2800" smtClean="0"/>
              <a:t>	PRODUCT OF THEORETICAL REFLECTION</a:t>
            </a:r>
          </a:p>
          <a:p>
            <a:endParaRPr lang="pl-PL" sz="2800" smtClean="0"/>
          </a:p>
          <a:p>
            <a:r>
              <a:rPr lang="pl-PL" sz="2800" smtClean="0"/>
              <a:t>ECCLECTIC APPROACH RECOMMENDED</a:t>
            </a:r>
            <a:endParaRPr lang="en-US" sz="2800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l-PL" dirty="0" smtClean="0"/>
              <a:t>LEARNING THEORY AS</a:t>
            </a:r>
            <a:br>
              <a:rPr lang="pl-PL" dirty="0" smtClean="0"/>
            </a:br>
            <a:r>
              <a:rPr lang="pl-PL" dirty="0" smtClean="0"/>
              <a:t>THE STARTING POINT</a:t>
            </a:r>
            <a:endParaRPr lang="en-US" dirty="0"/>
          </a:p>
        </p:txBody>
      </p:sp>
      <p:pic>
        <p:nvPicPr>
          <p:cNvPr id="18435" name="Picture 2" descr="C:\Users\k.szczepanski\Pictures\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67625" y="260350"/>
            <a:ext cx="85725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3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188913"/>
            <a:ext cx="1100137" cy="180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4" descr="C:\Users\k.szczepanski\Pictures\thumbnailCAX7P6WK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80063" y="1700213"/>
            <a:ext cx="2928937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4000" dirty="0"/>
              <a:t>High quality input</a:t>
            </a:r>
            <a:r>
              <a:rPr lang="en-US" sz="4000" dirty="0" smtClean="0"/>
              <a:t>;</a:t>
            </a:r>
            <a:endParaRPr lang="pl-PL" sz="4000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pl-PL" sz="4000" dirty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4000" dirty="0"/>
              <a:t>Ample opportunities for practice</a:t>
            </a:r>
            <a:r>
              <a:rPr lang="en-US" sz="4000" dirty="0" smtClean="0"/>
              <a:t>;</a:t>
            </a:r>
            <a:endParaRPr lang="pl-PL" sz="4000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pl-PL" sz="4000" dirty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4000" dirty="0"/>
              <a:t>High quality of feedback; </a:t>
            </a:r>
            <a:r>
              <a:rPr lang="en-US" sz="4000" dirty="0" smtClean="0"/>
              <a:t>and</a:t>
            </a:r>
            <a:endParaRPr lang="pl-PL" sz="4000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pl-PL" sz="4000" dirty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4000" dirty="0"/>
              <a:t>Individualized context.</a:t>
            </a:r>
            <a:endParaRPr lang="pl-PL" sz="4000" dirty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n-US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l-PL" dirty="0" smtClean="0"/>
              <a:t>OPTIMAL LANGUAGE LEARNING ENVIRONMENT</a:t>
            </a:r>
            <a:endParaRPr lang="en-US" dirty="0"/>
          </a:p>
        </p:txBody>
      </p:sp>
      <p:pic>
        <p:nvPicPr>
          <p:cNvPr id="19459" name="Picture 2" descr="C:\Users\k.szczepanski\Pictures\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01013" y="188913"/>
            <a:ext cx="85725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6" descr="C:\Users\k.szczepanski\Pictures\MB90005611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16688" y="4652963"/>
            <a:ext cx="18288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US" smtClean="0"/>
              <a:t>To meet the conditions necessary to create the optimal language learning classroom educators need  appropriate tools in the form of methodology  (pedagogy).</a:t>
            </a:r>
          </a:p>
          <a:p>
            <a:pPr algn="just">
              <a:buFont typeface="Wingdings 3" pitchFamily="18" charset="2"/>
              <a:buNone/>
            </a:pPr>
            <a:endParaRPr lang="en-US" smtClean="0"/>
          </a:p>
          <a:p>
            <a:pPr algn="just">
              <a:buFont typeface="Wingdings" pitchFamily="2" charset="2"/>
              <a:buChar char="Ø"/>
            </a:pPr>
            <a:r>
              <a:rPr lang="en-US" smtClean="0"/>
              <a:t>Methods employed  - most effective  in reaching the objectives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pl-PL" sz="6000" dirty="0" smtClean="0"/>
              <a:t>METHODOLOGY </a:t>
            </a:r>
            <a:endParaRPr lang="en-US" sz="6000" dirty="0"/>
          </a:p>
        </p:txBody>
      </p:sp>
      <p:pic>
        <p:nvPicPr>
          <p:cNvPr id="20483" name="Picture 2" descr="C:\Users\k.szczepanski\Pictures\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40650" y="188913"/>
            <a:ext cx="85725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4" descr="C:\Users\k.szczepanski\Pictures\thumbnailCALWWFA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35375" y="4724400"/>
            <a:ext cx="152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pl-PL" smtClean="0"/>
              <a:t>MOTIVATION</a:t>
            </a:r>
          </a:p>
          <a:p>
            <a:pPr>
              <a:buFont typeface="Wingdings" pitchFamily="2" charset="2"/>
              <a:buChar char="Ø"/>
            </a:pPr>
            <a:endParaRPr lang="pl-PL" smtClean="0"/>
          </a:p>
          <a:p>
            <a:pPr>
              <a:buFont typeface="Wingdings" pitchFamily="2" charset="2"/>
              <a:buChar char="Ø"/>
            </a:pPr>
            <a:r>
              <a:rPr lang="pl-PL" smtClean="0"/>
              <a:t>CHARCTERISTIC OF THE LEARNERS</a:t>
            </a:r>
          </a:p>
          <a:p>
            <a:endParaRPr lang="pl-PL" smtClean="0"/>
          </a:p>
          <a:p>
            <a:pPr>
              <a:buFont typeface="Wingdings" pitchFamily="2" charset="2"/>
              <a:buChar char="Ø"/>
            </a:pPr>
            <a:r>
              <a:rPr lang="pl-PL" smtClean="0"/>
              <a:t>HUMAN RESOURCES</a:t>
            </a:r>
          </a:p>
          <a:p>
            <a:endParaRPr lang="pl-PL" smtClean="0"/>
          </a:p>
          <a:p>
            <a:pPr>
              <a:buFont typeface="Wingdings" pitchFamily="2" charset="2"/>
              <a:buChar char="Ø"/>
            </a:pPr>
            <a:r>
              <a:rPr lang="pl-PL" smtClean="0"/>
              <a:t>MATERIAL RESOURCES</a:t>
            </a:r>
            <a:endParaRPr lang="en-US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pl-PL" dirty="0" smtClean="0"/>
              <a:t>EFFECTIVENESS</a:t>
            </a:r>
            <a:endParaRPr lang="en-US" dirty="0"/>
          </a:p>
        </p:txBody>
      </p:sp>
      <p:pic>
        <p:nvPicPr>
          <p:cNvPr id="21507" name="Picture 2" descr="C:\Users\k.szczepanski\Pictures\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24750" y="260350"/>
            <a:ext cx="85725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4" descr="C:\Users\k.szczepanski\Pictures\MH90038264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51500" y="2924175"/>
            <a:ext cx="3095625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smtClean="0"/>
          </a:p>
          <a:p>
            <a:r>
              <a:rPr lang="pl-PL" smtClean="0"/>
              <a:t>BLACKBOARD</a:t>
            </a:r>
          </a:p>
          <a:p>
            <a:endParaRPr lang="pl-PL" smtClean="0"/>
          </a:p>
          <a:p>
            <a:endParaRPr lang="pl-PL" smtClean="0"/>
          </a:p>
          <a:p>
            <a:r>
              <a:rPr lang="pl-PL" smtClean="0"/>
              <a:t>THE INTERNET</a:t>
            </a:r>
            <a:endParaRPr lang="en-US" smtClean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l-PL" dirty="0" smtClean="0"/>
              <a:t>TECHNOLOGY AND FOREIGN LANGUAGE LEARNING</a:t>
            </a:r>
            <a:endParaRPr lang="en-US" dirty="0"/>
          </a:p>
        </p:txBody>
      </p:sp>
      <p:pic>
        <p:nvPicPr>
          <p:cNvPr id="22531" name="Picture 2" descr="C:\Users\k.szczepanski\Pictures\log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67625" y="188913"/>
            <a:ext cx="85725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3" descr="C:\Program Files\Microsoft Office\MEDIA\CAGCAT10\j0300520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43663" y="4149725"/>
            <a:ext cx="1512887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Strzałka w prawo 6"/>
          <p:cNvSpPr/>
          <p:nvPr/>
        </p:nvSpPr>
        <p:spPr>
          <a:xfrm>
            <a:off x="3995738" y="4365625"/>
            <a:ext cx="977900" cy="484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22534" name="Picture 5" descr="C:\Program Files\Microsoft Office\MEDIA\CAGCAT10\j0301252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31913" y="4005263"/>
            <a:ext cx="1828800" cy="156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Hol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Hol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Hol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Hol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5723</TotalTime>
  <Words>738</Words>
  <Application>Microsoft Office PowerPoint</Application>
  <PresentationFormat>On-screen Show (4:3)</PresentationFormat>
  <Paragraphs>147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Design Template</vt:lpstr>
      </vt:variant>
      <vt:variant>
        <vt:i4>8</vt:i4>
      </vt:variant>
      <vt:variant>
        <vt:lpstr>Slide Titles</vt:lpstr>
      </vt:variant>
      <vt:variant>
        <vt:i4>25</vt:i4>
      </vt:variant>
    </vt:vector>
  </HeadingPairs>
  <TitlesOfParts>
    <vt:vector size="40" baseType="lpstr">
      <vt:lpstr>Lucida Sans Unicode</vt:lpstr>
      <vt:lpstr>Arial</vt:lpstr>
      <vt:lpstr>Wingdings 3</vt:lpstr>
      <vt:lpstr>Verdana</vt:lpstr>
      <vt:lpstr>Wingdings 2</vt:lpstr>
      <vt:lpstr>Calibri</vt:lpstr>
      <vt:lpstr>Wingdings</vt:lpstr>
      <vt:lpstr>Hol</vt:lpstr>
      <vt:lpstr>Hol</vt:lpstr>
      <vt:lpstr>Hol</vt:lpstr>
      <vt:lpstr>Hol</vt:lpstr>
      <vt:lpstr>Hol</vt:lpstr>
      <vt:lpstr>Hol</vt:lpstr>
      <vt:lpstr>Hol</vt:lpstr>
      <vt:lpstr>Hol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K.Szczepanski</dc:creator>
  <cp:lastModifiedBy>dafoe.sl2</cp:lastModifiedBy>
  <cp:revision>245</cp:revision>
  <dcterms:created xsi:type="dcterms:W3CDTF">2011-10-08T13:46:57Z</dcterms:created>
  <dcterms:modified xsi:type="dcterms:W3CDTF">2011-11-01T19:57:17Z</dcterms:modified>
</cp:coreProperties>
</file>