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7" r:id="rId2"/>
    <p:sldId id="432" r:id="rId3"/>
    <p:sldId id="450" r:id="rId4"/>
    <p:sldId id="445" r:id="rId5"/>
    <p:sldId id="446" r:id="rId6"/>
    <p:sldId id="464" r:id="rId7"/>
    <p:sldId id="407" r:id="rId8"/>
    <p:sldId id="452" r:id="rId9"/>
    <p:sldId id="454" r:id="rId10"/>
    <p:sldId id="409" r:id="rId11"/>
    <p:sldId id="408" r:id="rId12"/>
    <p:sldId id="455" r:id="rId13"/>
    <p:sldId id="410" r:id="rId14"/>
    <p:sldId id="449" r:id="rId15"/>
    <p:sldId id="456" r:id="rId16"/>
    <p:sldId id="453" r:id="rId17"/>
    <p:sldId id="460" r:id="rId18"/>
    <p:sldId id="461" r:id="rId19"/>
    <p:sldId id="462" r:id="rId20"/>
    <p:sldId id="400" r:id="rId21"/>
    <p:sldId id="440" r:id="rId22"/>
    <p:sldId id="463" r:id="rId23"/>
    <p:sldId id="441" r:id="rId24"/>
    <p:sldId id="457" r:id="rId25"/>
    <p:sldId id="411" r:id="rId26"/>
    <p:sldId id="443" r:id="rId27"/>
    <p:sldId id="444" r:id="rId28"/>
    <p:sldId id="426" r:id="rId29"/>
    <p:sldId id="435" r:id="rId30"/>
    <p:sldId id="458" r:id="rId31"/>
    <p:sldId id="459" r:id="rId32"/>
  </p:sldIdLst>
  <p:sldSz cx="9144000" cy="6858000" type="screen4x3"/>
  <p:notesSz cx="6669088" cy="98679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E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76557" autoAdjust="0"/>
  </p:normalViewPr>
  <p:slideViewPr>
    <p:cSldViewPr>
      <p:cViewPr varScale="1">
        <p:scale>
          <a:sx n="55" d="100"/>
          <a:sy n="55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0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26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26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26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2688">
              <a:defRPr sz="1200"/>
            </a:lvl1pPr>
          </a:lstStyle>
          <a:p>
            <a:pPr>
              <a:defRPr/>
            </a:pPr>
            <a:fld id="{E95B0733-A867-488F-8942-FB276952EA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4417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26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26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7888"/>
            <a:ext cx="5335588" cy="4440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26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2688">
              <a:defRPr sz="1200"/>
            </a:lvl1pPr>
          </a:lstStyle>
          <a:p>
            <a:pPr>
              <a:defRPr/>
            </a:pPr>
            <a:fld id="{2CD67083-A460-4687-A48F-4C9CC1042B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355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DFA4C06C-D750-4CD1-B2F5-FBB216806E36}" type="slidenum">
              <a:rPr lang="de-DE" altLang="de-DE" smtClean="0"/>
              <a:pPr defTabSz="898525"/>
              <a:t>1</a:t>
            </a:fld>
            <a:endParaRPr lang="de-DE" alt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95825"/>
            <a:ext cx="4859337" cy="4467225"/>
          </a:xfrm>
          <a:noFill/>
        </p:spPr>
        <p:txBody>
          <a:bodyPr/>
          <a:lstStyle/>
          <a:p>
            <a:pPr>
              <a:buFontTx/>
              <a:buChar char="-"/>
            </a:pPr>
            <a:endParaRPr lang="de-DE" altLang="de-DE" b="1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D706A7DB-1C27-4F48-9107-7F35D50D05C2}" type="slidenum">
              <a:rPr lang="de-DE" altLang="de-DE" smtClean="0"/>
              <a:pPr defTabSz="898525"/>
              <a:t>2</a:t>
            </a:fld>
            <a:endParaRPr lang="de-DE" altLang="de-DE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8DD7BAC9-22D6-460A-95A2-4A708A4535F6}" type="slidenum">
              <a:rPr lang="de-DE" altLang="de-DE" sz="1200"/>
              <a:pPr algn="r" defTabSz="909638"/>
              <a:t>2</a:t>
            </a:fld>
            <a:endParaRPr lang="de-DE" altLang="de-DE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D706A7DB-1C27-4F48-9107-7F35D50D05C2}" type="slidenum">
              <a:rPr lang="de-DE" altLang="de-DE" smtClean="0"/>
              <a:pPr defTabSz="898525"/>
              <a:t>3</a:t>
            </a:fld>
            <a:endParaRPr lang="de-DE" altLang="de-DE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8DD7BAC9-22D6-460A-95A2-4A708A4535F6}" type="slidenum">
              <a:rPr lang="de-DE" altLang="de-DE" sz="1200"/>
              <a:pPr algn="r" defTabSz="909638"/>
              <a:t>3</a:t>
            </a:fld>
            <a:endParaRPr lang="de-DE" altLang="de-DE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454387EC-A02E-4843-B538-0FA876E169E2}" type="slidenum">
              <a:rPr lang="de-DE" altLang="de-DE" smtClean="0"/>
              <a:pPr defTabSz="898525"/>
              <a:t>20</a:t>
            </a:fld>
            <a:endParaRPr lang="de-DE" altLang="de-DE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91A7824D-8B8E-4548-9017-E059A1D6E7AE}" type="slidenum">
              <a:rPr lang="de-DE" altLang="de-DE" sz="1200"/>
              <a:pPr algn="r" defTabSz="909638"/>
              <a:t>20</a:t>
            </a:fld>
            <a:endParaRPr lang="de-DE" altLang="de-DE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B653E097-A9D7-45FB-ABE6-1BFE14B27B81}" type="slidenum">
              <a:rPr lang="de-DE" altLang="de-DE" smtClean="0"/>
              <a:pPr defTabSz="898525"/>
              <a:t>21</a:t>
            </a:fld>
            <a:endParaRPr lang="de-DE" altLang="de-DE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97A260C3-E7D3-4BFB-841D-0D71744BCDBB}" type="slidenum">
              <a:rPr lang="de-DE" altLang="de-DE" sz="1200"/>
              <a:pPr algn="r" defTabSz="909638"/>
              <a:t>21</a:t>
            </a:fld>
            <a:endParaRPr lang="de-DE" altLang="de-DE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B653E097-A9D7-45FB-ABE6-1BFE14B27B81}" type="slidenum">
              <a:rPr lang="de-DE" altLang="de-DE" smtClean="0"/>
              <a:pPr defTabSz="898525"/>
              <a:t>22</a:t>
            </a:fld>
            <a:endParaRPr lang="de-DE" altLang="de-DE" smtClean="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97A260C3-E7D3-4BFB-841D-0D71744BCDBB}" type="slidenum">
              <a:rPr lang="de-DE" altLang="de-DE" sz="1200"/>
              <a:pPr algn="r" defTabSz="909638"/>
              <a:t>22</a:t>
            </a:fld>
            <a:endParaRPr lang="de-DE" altLang="de-DE" sz="120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CD72A641-207F-41CB-B3F1-0DBF05081EA5}" type="slidenum">
              <a:rPr lang="de-DE" altLang="de-DE" smtClean="0"/>
              <a:pPr defTabSz="898525"/>
              <a:t>23</a:t>
            </a:fld>
            <a:endParaRPr lang="de-DE" altLang="de-DE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99A0EDA4-56C0-4BEB-8444-C42713C23F92}" type="slidenum">
              <a:rPr lang="de-DE" altLang="de-DE" sz="1200"/>
              <a:pPr algn="r" defTabSz="909638"/>
              <a:t>23</a:t>
            </a:fld>
            <a:endParaRPr lang="de-DE" altLang="de-DE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CD72A641-207F-41CB-B3F1-0DBF05081EA5}" type="slidenum">
              <a:rPr lang="de-DE" altLang="de-DE" smtClean="0"/>
              <a:pPr defTabSz="898525"/>
              <a:t>24</a:t>
            </a:fld>
            <a:endParaRPr lang="de-DE" altLang="de-DE" smtClean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99A0EDA4-56C0-4BEB-8444-C42713C23F92}" type="slidenum">
              <a:rPr lang="de-DE" altLang="de-DE" sz="1200"/>
              <a:pPr algn="r" defTabSz="909638"/>
              <a:t>24</a:t>
            </a:fld>
            <a:endParaRPr lang="de-DE" altLang="de-DE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898525"/>
            <a:fld id="{DE0B43CE-78C6-4FA9-B3B9-24AADF8DE4D3}" type="slidenum">
              <a:rPr lang="de-DE" altLang="de-DE" smtClean="0"/>
              <a:pPr defTabSz="898525"/>
              <a:t>26</a:t>
            </a:fld>
            <a:endParaRPr lang="de-DE" altLang="de-DE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776663" y="9372600"/>
            <a:ext cx="28908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38" tIns="45168" rIns="90338" bIns="45168" anchor="b"/>
          <a:lstStyle/>
          <a:p>
            <a:pPr algn="r" defTabSz="909638"/>
            <a:fld id="{2F75CE52-EE03-4C46-9D1B-822081B92CE2}" type="slidenum">
              <a:rPr lang="de-DE" altLang="de-DE" sz="1200"/>
              <a:pPr algn="r" defTabSz="909638"/>
              <a:t>26</a:t>
            </a:fld>
            <a:endParaRPr lang="de-DE" altLang="de-DE" sz="12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7238"/>
            <a:ext cx="4946650" cy="3711575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32300"/>
            <a:ext cx="4845050" cy="5114925"/>
          </a:xfrm>
          <a:noFill/>
        </p:spPr>
        <p:txBody>
          <a:bodyPr lIns="90338" tIns="45168" rIns="90338" bIns="45168"/>
          <a:lstStyle/>
          <a:p>
            <a:pPr marL="222250" indent="-222250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de-DE" altLang="de-DE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F4436-1212-4258-BA86-C49EFB12DDC2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35D2-B2D3-4191-81E6-B28CC7E0C3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C4AF-4AF0-4370-8797-CFC17C93FCDF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9CDD-EF9B-4A5C-9DE3-FA664E30C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1A724-9D9E-4704-9349-FBD258686511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F080-4D7F-437E-A36B-79C490FF7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91670-EACC-49F0-B00D-FFE550F4153A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D5FC-55F5-4F6E-A8C7-BDF695C48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AA80-684D-4572-B1B0-F77A63D4EABB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2B9E-AAF5-4800-A5AB-838D47D1E7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89342-995C-4577-A080-3ECC3767AFF4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92FC-1E02-4D83-A571-34964C7EF2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CD36-90AC-44C7-B442-307A07556835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D87A-0EC3-42E6-A92C-C8E03DE4DB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E81D-35EC-4A70-8EFC-907983C5D6DB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D6899-33CB-46CE-A332-4C080CD0AE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FE06A-C2EB-4C99-8B35-E097C526E2E8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CC76-DA3D-411E-8EB3-C38157AD59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47DE-CFE1-4D50-8E30-C9D77F238BE8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74B3B-E34E-487F-B2A4-AD5372F77E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95818-3BA1-4AA3-ADA2-CF9F19025FF2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C03AB-9898-4023-80DB-1C605633A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F097083-D09E-4F97-B000-57A85A74751D}" type="datetime1">
              <a:rPr lang="de-DE"/>
              <a:pPr>
                <a:defRPr/>
              </a:pPr>
              <a:t>25.10.2016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B8C09-E2BE-4E88-AECF-15C726E926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9" name="Picture 7" descr="BSprA_Office_Farbe_d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7717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liennummernplatzhalter 8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55C727-548C-42D0-8131-986E64627786}" type="slidenum">
              <a:rPr lang="de-DE" altLang="de-DE" smtClean="0"/>
              <a:pPr/>
              <a:t>1</a:t>
            </a:fld>
            <a:endParaRPr lang="de-DE" altLang="de-DE" dirty="0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dirty="0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dirty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dirty="0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647825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altLang="de-DE" dirty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20663" y="925513"/>
            <a:ext cx="8686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de-DE" sz="3200" b="1" dirty="0">
                <a:solidFill>
                  <a:schemeClr val="accent2"/>
                </a:solidFill>
              </a:rPr>
              <a:t>BILC Professional Seminar </a:t>
            </a:r>
            <a:r>
              <a:rPr lang="en-GB" altLang="de-DE" sz="3200" b="1" dirty="0" smtClean="0">
                <a:solidFill>
                  <a:schemeClr val="accent2"/>
                </a:solidFill>
              </a:rPr>
              <a:t>2016</a:t>
            </a:r>
            <a:endParaRPr lang="en-GB" altLang="de-DE" sz="3200" b="1" dirty="0">
              <a:solidFill>
                <a:schemeClr val="accent2"/>
              </a:solidFill>
            </a:endParaRPr>
          </a:p>
          <a:p>
            <a:pPr algn="ctr"/>
            <a:endParaRPr lang="en-GB" altLang="de-DE" sz="3200" b="1" dirty="0">
              <a:solidFill>
                <a:srgbClr val="4D4D4D"/>
              </a:solidFill>
            </a:endParaRPr>
          </a:p>
          <a:p>
            <a:pPr algn="ctr" eaLnBrk="0" hangingPunct="0"/>
            <a:r>
              <a:rPr lang="en-US" altLang="de-DE" sz="2800" b="1" dirty="0" smtClean="0"/>
              <a:t>Augmenting Reality: </a:t>
            </a:r>
            <a:endParaRPr lang="en-US" altLang="de-DE" sz="2800" b="1" dirty="0"/>
          </a:p>
          <a:p>
            <a:pPr algn="ctr" eaLnBrk="0" hangingPunct="0"/>
            <a:r>
              <a:rPr lang="en-US" altLang="de-DE" sz="2800" b="1" dirty="0" smtClean="0"/>
              <a:t>Textbooks vs. Authentic Material in the ESP Classroom</a:t>
            </a:r>
            <a:endParaRPr lang="en-US" altLang="de-DE" sz="2800" b="1" dirty="0"/>
          </a:p>
          <a:p>
            <a:pPr algn="ctr" eaLnBrk="0" hangingPunct="0"/>
            <a:r>
              <a:rPr lang="en-US" altLang="de-DE" sz="2800" b="1" dirty="0"/>
              <a:t> </a:t>
            </a:r>
            <a:endParaRPr lang="de-DE" altLang="de-DE" sz="2800" dirty="0"/>
          </a:p>
          <a:p>
            <a:pPr algn="ctr"/>
            <a:r>
              <a:rPr lang="en-GB" altLang="de-DE" sz="2400" dirty="0"/>
              <a:t>Dr </a:t>
            </a:r>
            <a:r>
              <a:rPr lang="en-GB" altLang="de-DE" sz="2400" dirty="0" err="1"/>
              <a:t>Dugald</a:t>
            </a:r>
            <a:r>
              <a:rPr lang="en-GB" altLang="de-DE" sz="2400" dirty="0"/>
              <a:t> </a:t>
            </a:r>
            <a:r>
              <a:rPr lang="en-GB" altLang="de-DE" sz="2400" dirty="0" err="1"/>
              <a:t>Sturges</a:t>
            </a:r>
            <a:r>
              <a:rPr lang="en-GB" altLang="de-DE" sz="2400" dirty="0"/>
              <a:t> </a:t>
            </a:r>
          </a:p>
          <a:p>
            <a:pPr algn="ctr"/>
            <a:r>
              <a:rPr lang="en-US" altLang="de-DE" sz="2400" dirty="0"/>
              <a:t>Head of English Language </a:t>
            </a:r>
            <a:r>
              <a:rPr lang="en-US" altLang="de-DE" sz="2400" dirty="0" smtClean="0"/>
              <a:t>Instruction</a:t>
            </a:r>
          </a:p>
          <a:p>
            <a:pPr algn="ctr"/>
            <a:r>
              <a:rPr lang="en-US" altLang="de-DE" sz="2400" dirty="0" smtClean="0"/>
              <a:t>Federal Office of Languages, </a:t>
            </a:r>
            <a:r>
              <a:rPr lang="en-US" altLang="de-DE" sz="2400" dirty="0" err="1" smtClean="0"/>
              <a:t>Hürth</a:t>
            </a:r>
            <a:r>
              <a:rPr lang="en-US" altLang="de-DE" sz="2400" dirty="0" smtClean="0"/>
              <a:t>, Germany</a:t>
            </a:r>
            <a:endParaRPr lang="en-US" altLang="de-DE" sz="2400" dirty="0"/>
          </a:p>
          <a:p>
            <a:pPr algn="ctr"/>
            <a:endParaRPr lang="en-GB" altLang="de-DE" sz="2400" dirty="0"/>
          </a:p>
          <a:p>
            <a:pPr algn="ctr"/>
            <a:endParaRPr lang="en-GB" altLang="de-DE" sz="2400" dirty="0"/>
          </a:p>
          <a:p>
            <a:pPr algn="ctr"/>
            <a:r>
              <a:rPr lang="en-GB" altLang="de-DE" sz="2400" dirty="0" smtClean="0"/>
              <a:t>Budapest, 25 October </a:t>
            </a:r>
            <a:r>
              <a:rPr lang="en-GB" altLang="de-DE" sz="2400" dirty="0"/>
              <a:t>2016</a:t>
            </a:r>
          </a:p>
          <a:p>
            <a:pPr algn="ctr" eaLnBrk="0" hangingPunct="0"/>
            <a:endParaRPr lang="de-DE" altLang="de-DE" sz="2400" dirty="0"/>
          </a:p>
        </p:txBody>
      </p:sp>
      <p:pic>
        <p:nvPicPr>
          <p:cNvPr id="2057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“Real” vs. “Authentic”</a:t>
            </a:r>
            <a:endParaRPr lang="de-DE" altLang="de-DE" sz="3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9"/>
            <a:ext cx="7705725" cy="223145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altLang="de-DE" sz="2800" b="1" dirty="0" smtClean="0">
                <a:solidFill>
                  <a:srgbClr val="333399"/>
                </a:solidFill>
              </a:rPr>
              <a:t>“Real Text”</a:t>
            </a:r>
            <a:endParaRPr lang="en-US" sz="2800" dirty="0" smtClean="0"/>
          </a:p>
          <a:p>
            <a:pPr marL="0" indent="0" algn="ctr">
              <a:buNone/>
              <a:defRPr/>
            </a:pPr>
            <a:r>
              <a:rPr lang="en-US" sz="2800" dirty="0" smtClean="0"/>
              <a:t>Texts which actually exist outside of the classroom</a:t>
            </a:r>
            <a:r>
              <a:rPr lang="en-US" sz="2800" dirty="0"/>
              <a:t>; not </a:t>
            </a:r>
            <a:r>
              <a:rPr lang="en-US" sz="2800" dirty="0" smtClean="0"/>
              <a:t>an imitation of reality, but genuine.</a:t>
            </a:r>
          </a:p>
          <a:p>
            <a:pPr marL="0" indent="0" algn="ctr">
              <a:buNone/>
              <a:defRPr/>
            </a:pPr>
            <a:endParaRPr lang="en-US" altLang="de-DE" sz="3000" b="1" dirty="0"/>
          </a:p>
        </p:txBody>
      </p:sp>
      <p:pic>
        <p:nvPicPr>
          <p:cNvPr id="6148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3429000"/>
            <a:ext cx="7705725" cy="18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altLang="de-DE" sz="2800" b="1" kern="0" dirty="0" smtClean="0">
                <a:solidFill>
                  <a:srgbClr val="333399"/>
                </a:solidFill>
              </a:rPr>
              <a:t>“Authentic Text”</a:t>
            </a:r>
            <a:endParaRPr lang="en-US" sz="2800" kern="0" dirty="0" smtClean="0"/>
          </a:p>
          <a:p>
            <a:pPr marL="0" indent="0" algn="ctr">
              <a:buFontTx/>
              <a:buNone/>
              <a:defRPr/>
            </a:pPr>
            <a:r>
              <a:rPr lang="en-US" sz="2800" kern="0" dirty="0" smtClean="0"/>
              <a:t>Texts that do not </a:t>
            </a:r>
            <a:r>
              <a:rPr lang="en-US" sz="2800" dirty="0"/>
              <a:t>exist outside of the classroom </a:t>
            </a:r>
            <a:r>
              <a:rPr lang="en-US" sz="2800" dirty="0" smtClean="0"/>
              <a:t>– at least in the form presented – but which </a:t>
            </a:r>
            <a:r>
              <a:rPr lang="en-US" sz="2800" kern="0" dirty="0" smtClean="0"/>
              <a:t>faithfully resemble an original. </a:t>
            </a:r>
            <a:endParaRPr lang="en-US" altLang="de-DE" sz="3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Reality in the classroom</a:t>
            </a:r>
            <a:endParaRPr lang="de-DE" altLang="de-DE" sz="32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31900"/>
            <a:ext cx="7704138" cy="298918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9E"/>
                </a:solidFill>
              </a:rPr>
              <a:t>What are the limitations of </a:t>
            </a:r>
            <a:r>
              <a:rPr lang="en-US" b="1" dirty="0" err="1" smtClean="0">
                <a:solidFill>
                  <a:srgbClr val="00009E"/>
                </a:solidFill>
              </a:rPr>
              <a:t>realia</a:t>
            </a:r>
            <a:r>
              <a:rPr lang="en-US" b="1" dirty="0" smtClean="0">
                <a:solidFill>
                  <a:srgbClr val="00009E"/>
                </a:solidFill>
              </a:rPr>
              <a:t> in task-based learning?</a:t>
            </a:r>
          </a:p>
          <a:p>
            <a:pPr>
              <a:defRPr/>
            </a:pPr>
            <a:r>
              <a:rPr lang="en-US" b="1" dirty="0" smtClean="0">
                <a:solidFill>
                  <a:srgbClr val="00009E"/>
                </a:solidFill>
              </a:rPr>
              <a:t>How can real texts be adapted or augmented to meet language teaching objectives?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  <a:endParaRPr lang="de-DE" altLang="de-DE" dirty="0" smtClean="0"/>
          </a:p>
        </p:txBody>
      </p:sp>
      <p:pic>
        <p:nvPicPr>
          <p:cNvPr id="5125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3CC76-DA3D-411E-8EB3-C38157AD593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9026"/>
            <a:ext cx="4277581" cy="550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1196752"/>
            <a:ext cx="3744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err="1" smtClean="0"/>
              <a:t>Linguistic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- </a:t>
            </a:r>
            <a:r>
              <a:rPr lang="de-DE" dirty="0" err="1" smtClean="0"/>
              <a:t>Incorrect</a:t>
            </a:r>
            <a:r>
              <a:rPr lang="de-DE" dirty="0" smtClean="0"/>
              <a:t> </a:t>
            </a:r>
            <a:r>
              <a:rPr lang="de-DE" dirty="0" err="1" smtClean="0"/>
              <a:t>grammar</a:t>
            </a:r>
            <a:r>
              <a:rPr lang="de-DE" dirty="0" smtClean="0"/>
              <a:t>,  </a:t>
            </a:r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orthography</a:t>
            </a:r>
            <a:endParaRPr lang="de-DE" dirty="0" smtClean="0"/>
          </a:p>
          <a:p>
            <a:r>
              <a:rPr lang="de-DE" dirty="0" smtClean="0"/>
              <a:t>     - Non-standard </a:t>
            </a:r>
            <a:r>
              <a:rPr lang="de-DE" dirty="0" err="1" smtClean="0"/>
              <a:t>terminology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Typos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Security</a:t>
            </a:r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Restricted</a:t>
            </a:r>
            <a:r>
              <a:rPr lang="de-DE" dirty="0" smtClean="0"/>
              <a:t> </a:t>
            </a:r>
            <a:r>
              <a:rPr lang="de-DE" dirty="0" err="1" smtClean="0"/>
              <a:t>documents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Personal Data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Safety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Technical </a:t>
            </a:r>
            <a:r>
              <a:rPr lang="de-DE" dirty="0" err="1" smtClean="0"/>
              <a:t>inaccuracy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- </a:t>
            </a:r>
            <a:r>
              <a:rPr lang="de-DE" dirty="0" err="1" smtClean="0"/>
              <a:t>Obsolesence</a:t>
            </a:r>
            <a:r>
              <a:rPr lang="de-DE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Pedagogical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– Are not </a:t>
            </a:r>
            <a:r>
              <a:rPr lang="de-DE" dirty="0" err="1" smtClean="0"/>
              <a:t>intended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teaching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566298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Solution: Real </a:t>
            </a:r>
            <a:r>
              <a:rPr lang="de-DE" b="1" dirty="0" err="1" smtClean="0"/>
              <a:t>texts</a:t>
            </a:r>
            <a:r>
              <a:rPr lang="de-DE" b="1" dirty="0" smtClean="0"/>
              <a:t> </a:t>
            </a:r>
            <a:r>
              <a:rPr lang="de-DE" b="1" dirty="0" err="1" smtClean="0"/>
              <a:t>need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didacticized</a:t>
            </a:r>
            <a:endParaRPr lang="de-DE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9263" y="32702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200" b="1" kern="0" smtClean="0">
                <a:solidFill>
                  <a:srgbClr val="00009E"/>
                </a:solidFill>
              </a:rPr>
              <a:t>Problems with using real documents</a:t>
            </a:r>
            <a:endParaRPr lang="de-DE" sz="3200" b="1" kern="0" dirty="0">
              <a:solidFill>
                <a:srgbClr val="00009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4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err="1" smtClean="0">
                <a:solidFill>
                  <a:srgbClr val="333399"/>
                </a:solidFill>
              </a:rPr>
              <a:t>Didacticizing</a:t>
            </a:r>
            <a:r>
              <a:rPr lang="en-GB" altLang="de-DE" sz="3200" b="1" dirty="0" smtClean="0">
                <a:solidFill>
                  <a:srgbClr val="333399"/>
                </a:solidFill>
              </a:rPr>
              <a:t> real material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en-GB" altLang="de-DE" b="1" dirty="0" err="1" smtClean="0">
                <a:solidFill>
                  <a:srgbClr val="333399"/>
                </a:solidFill>
              </a:rPr>
              <a:t>Didacticizing</a:t>
            </a:r>
            <a:r>
              <a:rPr lang="en-GB" altLang="de-DE" b="1" dirty="0" smtClean="0">
                <a:solidFill>
                  <a:srgbClr val="333399"/>
                </a:solidFill>
              </a:rPr>
              <a:t>:</a:t>
            </a:r>
          </a:p>
          <a:p>
            <a:pPr>
              <a:buFontTx/>
              <a:buNone/>
            </a:pPr>
            <a:r>
              <a:rPr lang="en-GB" altLang="de-DE" sz="2800" b="1" dirty="0" smtClean="0">
                <a:solidFill>
                  <a:srgbClr val="333399"/>
                </a:solidFill>
              </a:rPr>
              <a:t>	(…) turning into useable teaching/learning material </a:t>
            </a:r>
            <a:r>
              <a:rPr lang="en-GB" altLang="de-DE" sz="2800" b="1" i="1" dirty="0" smtClean="0">
                <a:solidFill>
                  <a:srgbClr val="333399"/>
                </a:solidFill>
              </a:rPr>
              <a:t>any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authentic sample of the target language (…) which is relevant to the objectives of the learners and therefore to </a:t>
            </a:r>
            <a:r>
              <a:rPr lang="en-GB" altLang="de-DE" sz="2800" b="1" dirty="0">
                <a:solidFill>
                  <a:srgbClr val="333399"/>
                </a:solidFill>
              </a:rPr>
              <a:t>the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teaching/ learning </a:t>
            </a:r>
            <a:r>
              <a:rPr lang="en-GB" altLang="de-DE" sz="2800" b="1" dirty="0">
                <a:solidFill>
                  <a:srgbClr val="333399"/>
                </a:solidFill>
              </a:rPr>
              <a:t>objectives of the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course.</a:t>
            </a:r>
          </a:p>
          <a:p>
            <a:pPr>
              <a:buFontTx/>
              <a:buNone/>
            </a:pPr>
            <a:endParaRPr lang="en-GB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en-GB" altLang="de-DE" sz="1400" i="1" dirty="0" smtClean="0">
                <a:solidFill>
                  <a:srgbClr val="333399"/>
                </a:solidFill>
              </a:rPr>
              <a:t>Cf. </a:t>
            </a:r>
            <a:r>
              <a:rPr lang="en-US" sz="1400" i="1" dirty="0"/>
              <a:t>David Singleton. Language and the Lexicon: An Introduction. New York, Abingdon, 2000. P. 226. </a:t>
            </a:r>
            <a:endParaRPr lang="de-DE" sz="1400" i="1" dirty="0"/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err="1" smtClean="0">
                <a:solidFill>
                  <a:srgbClr val="333399"/>
                </a:solidFill>
              </a:rPr>
              <a:t>Didacticizing</a:t>
            </a:r>
            <a:r>
              <a:rPr lang="en-GB" altLang="de-DE" sz="3200" b="1" dirty="0" smtClean="0">
                <a:solidFill>
                  <a:srgbClr val="333399"/>
                </a:solidFill>
              </a:rPr>
              <a:t> real material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	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Strategies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for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teachers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r>
              <a:rPr lang="de-DE" altLang="de-DE" sz="2800" b="1" dirty="0" err="1" smtClean="0">
                <a:solidFill>
                  <a:srgbClr val="333399"/>
                </a:solidFill>
              </a:rPr>
              <a:t>Selection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–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What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documents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are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appropriate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for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group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of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learners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</a:t>
            </a:r>
          </a:p>
          <a:p>
            <a:r>
              <a:rPr lang="de-DE" altLang="de-DE" sz="2800" b="1" dirty="0" smtClean="0">
                <a:solidFill>
                  <a:srgbClr val="333399"/>
                </a:solidFill>
              </a:rPr>
              <a:t>Focus –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What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objectives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can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be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met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using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text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</a:t>
            </a:r>
          </a:p>
          <a:p>
            <a:r>
              <a:rPr lang="de-DE" altLang="de-DE" sz="2800" b="1" dirty="0" smtClean="0">
                <a:solidFill>
                  <a:srgbClr val="333399"/>
                </a:solidFill>
              </a:rPr>
              <a:t>Transfer –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What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useful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tasks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exercises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can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be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derived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from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content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linguistic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and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topical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of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document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</a:t>
            </a:r>
          </a:p>
          <a:p>
            <a:pPr>
              <a:buFontTx/>
              <a:buNone/>
            </a:pPr>
            <a:endParaRPr lang="de-DE" sz="1400" i="1" dirty="0"/>
          </a:p>
          <a:p>
            <a:pPr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	</a:t>
            </a: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7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err="1" smtClean="0">
                <a:solidFill>
                  <a:srgbClr val="333399"/>
                </a:solidFill>
              </a:rPr>
              <a:t>Didacticizing</a:t>
            </a:r>
            <a:r>
              <a:rPr lang="en-GB" altLang="de-DE" sz="3200" b="1" dirty="0" smtClean="0">
                <a:solidFill>
                  <a:srgbClr val="333399"/>
                </a:solidFill>
              </a:rPr>
              <a:t> real material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	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Strategies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for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learners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r>
              <a:rPr lang="de-DE" altLang="de-DE" sz="2800" b="1" dirty="0" err="1" smtClean="0">
                <a:solidFill>
                  <a:srgbClr val="333399"/>
                </a:solidFill>
              </a:rPr>
              <a:t>Comprehension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–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What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does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document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have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to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do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with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reality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of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workplace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</a:t>
            </a:r>
          </a:p>
          <a:p>
            <a:r>
              <a:rPr lang="de-DE" altLang="de-DE" sz="2800" b="1" dirty="0" err="1" smtClean="0">
                <a:solidFill>
                  <a:srgbClr val="333399"/>
                </a:solidFill>
              </a:rPr>
              <a:t>Inquiry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–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did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teacher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give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text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What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expected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of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here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in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class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</a:t>
            </a:r>
          </a:p>
          <a:p>
            <a:r>
              <a:rPr lang="de-DE" altLang="de-DE" sz="2800" b="1" dirty="0" err="1" smtClean="0">
                <a:solidFill>
                  <a:srgbClr val="333399"/>
                </a:solidFill>
              </a:rPr>
              <a:t>Acceptance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–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How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will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things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by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working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with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this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document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help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do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real-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world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job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?</a:t>
            </a:r>
          </a:p>
          <a:p>
            <a:pPr>
              <a:buFontTx/>
              <a:buNone/>
            </a:pPr>
            <a:endParaRPr lang="de-DE" sz="1400" i="1" dirty="0"/>
          </a:p>
          <a:p>
            <a:pPr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	</a:t>
            </a: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7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 material for technical language training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	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Realia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actual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work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documents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de-DE" sz="1400" i="1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	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Subject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matter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training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material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material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from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outside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language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classroom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de-DE" altLang="de-DE" sz="16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  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Subject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matter-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related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texts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specialist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journals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,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etc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65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 material for technical language training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en-GB" altLang="de-DE" sz="2800" b="1" dirty="0" smtClean="0">
                <a:solidFill>
                  <a:srgbClr val="333399"/>
                </a:solidFill>
              </a:rPr>
              <a:t>	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Realia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actual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work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documents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de-DE" sz="1400" i="1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	Pro: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2800" b="1" dirty="0" smtClean="0">
                <a:solidFill>
                  <a:srgbClr val="333399"/>
                </a:solidFill>
              </a:rPr>
              <a:t>Are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familiar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to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learner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2800" b="1" dirty="0" smtClean="0">
                <a:solidFill>
                  <a:srgbClr val="333399"/>
                </a:solidFill>
              </a:rPr>
              <a:t>Are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what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learner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deals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with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outside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classroom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Con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2800" b="1" dirty="0" smtClean="0">
                <a:solidFill>
                  <a:srgbClr val="333399"/>
                </a:solidFill>
              </a:rPr>
              <a:t>Are in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no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way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focused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with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regard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to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language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teaching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objectives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65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 material for technical language training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	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Subject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matter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training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material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material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from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outside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language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classroom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de-DE" altLang="de-DE" sz="16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   Pro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2800" b="1" dirty="0" err="1" smtClean="0">
                <a:solidFill>
                  <a:srgbClr val="333399"/>
                </a:solidFill>
              </a:rPr>
              <a:t>Systematically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present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topical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material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2800" b="1" dirty="0" err="1" smtClean="0">
                <a:solidFill>
                  <a:srgbClr val="333399"/>
                </a:solidFill>
              </a:rPr>
              <a:t>Often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include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useful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exercises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and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learning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tasks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Con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altLang="de-DE" sz="2800" b="1" dirty="0" smtClean="0">
                <a:solidFill>
                  <a:srgbClr val="333399"/>
                </a:solidFill>
              </a:rPr>
              <a:t>Lack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of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linguistic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focus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again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65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 material for technical language training</a:t>
            </a:r>
            <a:endParaRPr lang="de-DE" altLang="de-DE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 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Subject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matter-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related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texts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(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specialist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journals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,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etc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)</a:t>
            </a:r>
          </a:p>
          <a:p>
            <a:pPr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Pro</a:t>
            </a:r>
          </a:p>
          <a:p>
            <a:r>
              <a:rPr lang="de-DE" altLang="de-DE" sz="2800" b="1" dirty="0" err="1" smtClean="0">
                <a:solidFill>
                  <a:srgbClr val="333399"/>
                </a:solidFill>
              </a:rPr>
              <a:t>Present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new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developments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in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learner‘s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professional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field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r>
              <a:rPr lang="de-DE" altLang="de-DE" sz="2800" b="1" dirty="0" smtClean="0">
                <a:solidFill>
                  <a:srgbClr val="333399"/>
                </a:solidFill>
              </a:rPr>
              <a:t>Long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and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detailed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presentation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of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topics</a:t>
            </a: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r>
              <a:rPr lang="de-DE" altLang="de-DE" sz="2800" b="1" dirty="0" smtClean="0">
                <a:solidFill>
                  <a:srgbClr val="333399"/>
                </a:solidFill>
              </a:rPr>
              <a:t>Con</a:t>
            </a:r>
          </a:p>
          <a:p>
            <a:r>
              <a:rPr lang="de-DE" altLang="de-DE" sz="2800" b="1" dirty="0" err="1" smtClean="0">
                <a:solidFill>
                  <a:srgbClr val="333399"/>
                </a:solidFill>
              </a:rPr>
              <a:t>Usually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require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higher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general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language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proficiency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levels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than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2800" b="1" dirty="0" err="1" smtClean="0">
                <a:solidFill>
                  <a:srgbClr val="333399"/>
                </a:solidFill>
              </a:rPr>
              <a:t>manuals</a:t>
            </a:r>
            <a:r>
              <a:rPr lang="de-DE" altLang="de-DE" sz="2800" b="1" dirty="0" smtClean="0">
                <a:solidFill>
                  <a:srgbClr val="333399"/>
                </a:solidFill>
              </a:rPr>
              <a:t>, etc.</a:t>
            </a: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 smtClean="0">
              <a:solidFill>
                <a:srgbClr val="333399"/>
              </a:solidFill>
            </a:endParaRPr>
          </a:p>
          <a:p>
            <a:pPr>
              <a:buNone/>
            </a:pPr>
            <a:endParaRPr lang="de-DE" altLang="de-DE" sz="2800" b="1" dirty="0">
              <a:solidFill>
                <a:srgbClr val="333399"/>
              </a:solidFill>
            </a:endParaRPr>
          </a:p>
          <a:p>
            <a:pPr>
              <a:buFontTx/>
              <a:buNone/>
            </a:pPr>
            <a:endParaRPr lang="de-DE" altLang="de-DE" sz="2800" i="1" dirty="0" smtClean="0"/>
          </a:p>
        </p:txBody>
      </p:sp>
      <p:pic>
        <p:nvPicPr>
          <p:cNvPr id="8197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65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A82BFC-FDC9-41BD-86F7-EBE0604B5DB7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  <p:sp>
        <p:nvSpPr>
          <p:cNvPr id="307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680AAEF-9B35-4A60-BF4B-4294900D329F}" type="slidenum">
              <a:rPr lang="de-DE" altLang="de-DE" sz="1400"/>
              <a:pPr algn="r"/>
              <a:t>2</a:t>
            </a:fld>
            <a:endParaRPr lang="de-DE" altLang="de-DE" sz="1400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3077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hteck 1"/>
          <p:cNvSpPr>
            <a:spLocks noChangeArrowheads="1"/>
          </p:cNvSpPr>
          <p:nvPr/>
        </p:nvSpPr>
        <p:spPr bwMode="auto">
          <a:xfrm>
            <a:off x="520700" y="1052736"/>
            <a:ext cx="769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/>
              <a:t>reality</a:t>
            </a:r>
            <a:r>
              <a:rPr lang="en-US" sz="3200" b="1" dirty="0"/>
              <a:t> </a:t>
            </a:r>
          </a:p>
          <a:p>
            <a:r>
              <a:rPr lang="en-US" sz="3200" i="1" dirty="0"/>
              <a:t>plural</a:t>
            </a:r>
            <a:r>
              <a:rPr lang="en-US" sz="3200" dirty="0"/>
              <a:t> </a:t>
            </a:r>
            <a:r>
              <a:rPr lang="en-US" sz="3200" b="1" dirty="0"/>
              <a:t>realities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9100" y="2139797"/>
            <a:ext cx="8229600" cy="6411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:  the quality or state of being real</a:t>
            </a:r>
          </a:p>
          <a:p>
            <a:pPr marL="0" indent="0">
              <a:buNone/>
              <a:defRPr/>
            </a:pPr>
            <a:endParaRPr lang="de-DE" altLang="de-DE" sz="20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508865" y="2609617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i="1" dirty="0"/>
              <a:t>2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i="1" dirty="0"/>
              <a:t>(1)</a:t>
            </a:r>
            <a:r>
              <a:rPr lang="en-US" sz="2000" dirty="0"/>
              <a:t> :  a real event, entity, or state of affairs </a:t>
            </a:r>
            <a:r>
              <a:rPr lang="en-US" sz="2000" i="1" dirty="0"/>
              <a:t>&lt;his dream became a reality&gt;</a:t>
            </a:r>
            <a:r>
              <a:rPr lang="en-US" sz="2000" dirty="0"/>
              <a:t> </a:t>
            </a:r>
            <a:r>
              <a:rPr lang="en-US" sz="2000" i="1" dirty="0"/>
              <a:t>(2)</a:t>
            </a:r>
            <a:r>
              <a:rPr lang="en-US" sz="2000" dirty="0"/>
              <a:t> :  the totality of real things and events </a:t>
            </a:r>
            <a:r>
              <a:rPr lang="en-US" sz="2000" i="1" dirty="0"/>
              <a:t>&lt;trying to escape from reality&gt;</a:t>
            </a:r>
            <a:r>
              <a:rPr lang="en-US" sz="2000" dirty="0"/>
              <a:t> </a:t>
            </a:r>
            <a:r>
              <a:rPr lang="en-US" sz="2000" i="1" dirty="0"/>
              <a:t>b</a:t>
            </a:r>
            <a:r>
              <a:rPr lang="en-US" sz="2000" dirty="0"/>
              <a:t> :  something that is neither derivative nor dependent but exists </a:t>
            </a:r>
            <a:r>
              <a:rPr lang="en-US" sz="2000" dirty="0" smtClean="0"/>
              <a:t>necessarily</a:t>
            </a:r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20700" y="398545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i="1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:  television programming that features videos of actual occurrences (as a police chase, stunt, or natural disaster) </a:t>
            </a:r>
            <a:r>
              <a:rPr lang="en-US" sz="2000" dirty="0" smtClean="0"/>
              <a:t>- often </a:t>
            </a:r>
            <a:r>
              <a:rPr lang="en-US" sz="2000" dirty="0"/>
              <a:t>used attributively </a:t>
            </a:r>
            <a:r>
              <a:rPr lang="en-US" sz="2000" i="1" dirty="0"/>
              <a:t>&lt;reality TV&gt;</a:t>
            </a:r>
            <a:endParaRPr lang="en-US" sz="2000" dirty="0"/>
          </a:p>
        </p:txBody>
      </p:sp>
      <p:pic>
        <p:nvPicPr>
          <p:cNvPr id="1026" name="Picture 2" descr="David Bowie - Reali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964" y="5185779"/>
            <a:ext cx="1068343" cy="1068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84F817-9291-4DE2-8C94-4FC3D103D17C}" type="slidenum">
              <a:rPr lang="de-DE" altLang="de-DE" smtClean="0"/>
              <a:pPr/>
              <a:t>20</a:t>
            </a:fld>
            <a:endParaRPr lang="de-DE" altLang="de-DE" smtClean="0"/>
          </a:p>
        </p:txBody>
      </p:sp>
      <p:sp>
        <p:nvSpPr>
          <p:cNvPr id="1331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3AD4834-69EB-4E5A-8F6C-27293600A967}" type="slidenum">
              <a:rPr lang="de-DE" altLang="de-DE" sz="1400"/>
              <a:pPr algn="r"/>
              <a:t>20</a:t>
            </a:fld>
            <a:endParaRPr lang="de-DE" altLang="de-DE" sz="1400"/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sp>
        <p:nvSpPr>
          <p:cNvPr id="13317" name="Text Box 2"/>
          <p:cNvSpPr txBox="1">
            <a:spLocks noChangeArrowheads="1"/>
          </p:cNvSpPr>
          <p:nvPr/>
        </p:nvSpPr>
        <p:spPr bwMode="auto">
          <a:xfrm>
            <a:off x="1084263" y="457200"/>
            <a:ext cx="76327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2800" b="1">
                <a:solidFill>
                  <a:schemeClr val="accent2"/>
                </a:solidFill>
              </a:rPr>
              <a:t>Teaching and Learning Materials</a:t>
            </a:r>
          </a:p>
        </p:txBody>
      </p:sp>
      <p:pic>
        <p:nvPicPr>
          <p:cNvPr id="13318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611188" y="1236663"/>
            <a:ext cx="83534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de-DE" sz="2400" dirty="0">
              <a:sym typeface="Wingdings" panose="05000000000000000000" pitchFamily="2" charset="2"/>
            </a:endParaRPr>
          </a:p>
          <a:p>
            <a:pPr>
              <a:defRPr/>
            </a:pPr>
            <a:endParaRPr lang="de-DE" sz="2400" dirty="0"/>
          </a:p>
          <a:p>
            <a:pPr marL="342900" indent="-342900">
              <a:buFont typeface="Wingdings" pitchFamily="2" charset="2"/>
              <a:buChar char="à"/>
              <a:defRPr/>
            </a:pPr>
            <a:r>
              <a:rPr lang="en-US" altLang="de-DE" sz="2400" dirty="0"/>
              <a:t>Enhancing</a:t>
            </a:r>
            <a:r>
              <a:rPr lang="en-US" altLang="de-DE" sz="2400" dirty="0">
                <a:solidFill>
                  <a:srgbClr val="FF0000"/>
                </a:solidFill>
              </a:rPr>
              <a:t> </a:t>
            </a:r>
            <a:r>
              <a:rPr lang="en-US" altLang="de-DE" sz="2400" dirty="0"/>
              <a:t>performance through standardization while at the same time leaving room for individual tailoring </a:t>
            </a:r>
          </a:p>
          <a:p>
            <a:pPr marL="342900" indent="-342900">
              <a:buFont typeface="Wingdings" pitchFamily="2" charset="2"/>
              <a:buChar char="à"/>
              <a:defRPr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  <a:defRPr/>
            </a:pPr>
            <a:r>
              <a:rPr lang="de-DE" sz="2400" dirty="0" err="1">
                <a:sym typeface="Wingdings" panose="05000000000000000000" pitchFamily="2" charset="2"/>
              </a:rPr>
              <a:t>Tailored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language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training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rather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than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fixed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curriculum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  <a:defRPr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à"/>
              <a:defRPr/>
            </a:pPr>
            <a:r>
              <a:rPr lang="de-DE" sz="2400" dirty="0" err="1">
                <a:sym typeface="Wingdings" panose="05000000000000000000" pitchFamily="2" charset="2"/>
              </a:rPr>
              <a:t>No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commercial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textbooks</a:t>
            </a:r>
            <a:r>
              <a:rPr lang="de-DE" sz="2400" dirty="0">
                <a:sym typeface="Wingdings" panose="05000000000000000000" pitchFamily="2" charset="2"/>
              </a:rPr>
              <a:t>, but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sz="2400" dirty="0" err="1">
                <a:sym typeface="Wingdings" panose="05000000000000000000" pitchFamily="2" charset="2"/>
              </a:rPr>
              <a:t>teachers</a:t>
            </a:r>
            <a:r>
              <a:rPr lang="de-DE" sz="2400" dirty="0">
                <a:sym typeface="Wingdings" panose="05000000000000000000" pitchFamily="2" charset="2"/>
              </a:rPr>
              <a:t>‘ </a:t>
            </a:r>
            <a:r>
              <a:rPr lang="de-DE" sz="2400" dirty="0" err="1">
                <a:sym typeface="Wingdings" panose="05000000000000000000" pitchFamily="2" charset="2"/>
              </a:rPr>
              <a:t>resources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de-DE" sz="2400" dirty="0" err="1">
                <a:sym typeface="Wingdings" panose="05000000000000000000" pitchFamily="2" charset="2"/>
              </a:rPr>
              <a:t>inhouse-produced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dirty="0" err="1">
                <a:sym typeface="Wingdings" panose="05000000000000000000" pitchFamily="2" charset="2"/>
              </a:rPr>
              <a:t>skills-related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teaching</a:t>
            </a:r>
            <a:r>
              <a:rPr lang="de-DE" sz="2400" dirty="0">
                <a:sym typeface="Wingdings" panose="05000000000000000000" pitchFamily="2" charset="2"/>
              </a:rPr>
              <a:t> material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5E701D-58E7-4F71-A147-E5511F12769F}" type="slidenum">
              <a:rPr lang="de-DE" altLang="de-DE" smtClean="0"/>
              <a:pPr/>
              <a:t>21</a:t>
            </a:fld>
            <a:endParaRPr lang="de-DE" altLang="de-DE" smtClean="0"/>
          </a:p>
        </p:txBody>
      </p:sp>
      <p:sp>
        <p:nvSpPr>
          <p:cNvPr id="22531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B3886BE-5E03-4746-945F-01945403D869}" type="slidenum">
              <a:rPr lang="de-DE" altLang="de-DE" sz="1400"/>
              <a:pPr algn="r"/>
              <a:t>21</a:t>
            </a:fld>
            <a:endParaRPr lang="de-DE" altLang="de-DE" sz="1400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22533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D:\Data\61019744\Desktop\800px-Airbus_A400M_EC-404_ILA_2012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00" y="2636838"/>
            <a:ext cx="43402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D:\Data\61019744\Desktop\800px-NH90Helidays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3500438"/>
            <a:ext cx="3565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feld 1"/>
          <p:cNvSpPr txBox="1">
            <a:spLocks noChangeArrowheads="1"/>
          </p:cNvSpPr>
          <p:nvPr/>
        </p:nvSpPr>
        <p:spPr bwMode="auto">
          <a:xfrm>
            <a:off x="1052513" y="3165475"/>
            <a:ext cx="2665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800"/>
              <a:t>Picture by Kogo, CC-BY-SA 3.0 </a:t>
            </a:r>
          </a:p>
        </p:txBody>
      </p:sp>
      <p:pic>
        <p:nvPicPr>
          <p:cNvPr id="22537" name="Picture 3" descr="D:\Data\61019744\Desktop\800px-Eurofighter_9803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947738"/>
            <a:ext cx="39878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feld 2"/>
          <p:cNvSpPr txBox="1">
            <a:spLocks noChangeArrowheads="1"/>
          </p:cNvSpPr>
          <p:nvPr/>
        </p:nvSpPr>
        <p:spPr bwMode="auto">
          <a:xfrm>
            <a:off x="712788" y="6223000"/>
            <a:ext cx="2324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800"/>
              <a:t>Public Domain</a:t>
            </a:r>
          </a:p>
        </p:txBody>
      </p:sp>
      <p:sp>
        <p:nvSpPr>
          <p:cNvPr id="22539" name="Textfeld 3"/>
          <p:cNvSpPr txBox="1">
            <a:spLocks noChangeArrowheads="1"/>
          </p:cNvSpPr>
          <p:nvPr/>
        </p:nvSpPr>
        <p:spPr bwMode="auto">
          <a:xfrm>
            <a:off x="4564063" y="5157788"/>
            <a:ext cx="2346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800"/>
              <a:t>Picture by Julian Herzog, CC-BY 4.0</a:t>
            </a:r>
          </a:p>
        </p:txBody>
      </p:sp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4695825" y="860698"/>
            <a:ext cx="434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2400" b="1" dirty="0">
                <a:solidFill>
                  <a:schemeClr val="accent2"/>
                </a:solidFill>
              </a:rPr>
              <a:t>Technical English </a:t>
            </a:r>
          </a:p>
          <a:p>
            <a:pPr algn="ctr"/>
            <a:r>
              <a:rPr lang="en-US" altLang="de-DE" sz="2400" b="1" dirty="0">
                <a:solidFill>
                  <a:schemeClr val="accent2"/>
                </a:solidFill>
              </a:rPr>
              <a:t>for Aircraft Maintenance</a:t>
            </a:r>
            <a:endParaRPr lang="de-DE" altLang="de-DE" sz="2400" dirty="0">
              <a:solidFill>
                <a:schemeClr val="accent2"/>
              </a:solidFill>
            </a:endParaRPr>
          </a:p>
          <a:p>
            <a:pPr algn="ctr"/>
            <a:endParaRPr lang="de-DE" alt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5E701D-58E7-4F71-A147-E5511F12769F}" type="slidenum">
              <a:rPr lang="de-DE" altLang="de-DE" smtClean="0"/>
              <a:pPr/>
              <a:t>22</a:t>
            </a:fld>
            <a:endParaRPr lang="de-DE" altLang="de-DE" smtClean="0"/>
          </a:p>
        </p:txBody>
      </p:sp>
      <p:sp>
        <p:nvSpPr>
          <p:cNvPr id="22531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B3886BE-5E03-4746-945F-01945403D869}" type="slidenum">
              <a:rPr lang="de-DE" altLang="de-DE" sz="1400"/>
              <a:pPr algn="r"/>
              <a:t>22</a:t>
            </a:fld>
            <a:endParaRPr lang="de-DE" altLang="de-DE" sz="1400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22533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D:\Data\61019744\Desktop\800px-Airbus_A400M_EC-404_ILA_2012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00" y="2636838"/>
            <a:ext cx="43402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D:\Data\61019744\Desktop\800px-NH90Helidays2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3500438"/>
            <a:ext cx="3565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feld 1"/>
          <p:cNvSpPr txBox="1">
            <a:spLocks noChangeArrowheads="1"/>
          </p:cNvSpPr>
          <p:nvPr/>
        </p:nvSpPr>
        <p:spPr bwMode="auto">
          <a:xfrm>
            <a:off x="1052513" y="3165475"/>
            <a:ext cx="2665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800"/>
              <a:t>Picture by Kogo, CC-BY-SA 3.0 </a:t>
            </a:r>
          </a:p>
        </p:txBody>
      </p:sp>
      <p:pic>
        <p:nvPicPr>
          <p:cNvPr id="22537" name="Picture 3" descr="D:\Data\61019744\Desktop\800px-Eurofighter_9803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947738"/>
            <a:ext cx="39878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feld 2"/>
          <p:cNvSpPr txBox="1">
            <a:spLocks noChangeArrowheads="1"/>
          </p:cNvSpPr>
          <p:nvPr/>
        </p:nvSpPr>
        <p:spPr bwMode="auto">
          <a:xfrm>
            <a:off x="712788" y="6223000"/>
            <a:ext cx="23241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800"/>
              <a:t>Public Domain</a:t>
            </a:r>
          </a:p>
        </p:txBody>
      </p:sp>
      <p:sp>
        <p:nvSpPr>
          <p:cNvPr id="22539" name="Textfeld 3"/>
          <p:cNvSpPr txBox="1">
            <a:spLocks noChangeArrowheads="1"/>
          </p:cNvSpPr>
          <p:nvPr/>
        </p:nvSpPr>
        <p:spPr bwMode="auto">
          <a:xfrm>
            <a:off x="4564063" y="5157788"/>
            <a:ext cx="2346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800"/>
              <a:t>Picture by Julian Herzog, CC-BY 4.0</a:t>
            </a:r>
          </a:p>
        </p:txBody>
      </p:sp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4695825" y="836712"/>
            <a:ext cx="434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2400" b="1" dirty="0">
                <a:solidFill>
                  <a:schemeClr val="accent2"/>
                </a:solidFill>
              </a:rPr>
              <a:t>Technical English </a:t>
            </a:r>
          </a:p>
          <a:p>
            <a:pPr algn="ctr"/>
            <a:r>
              <a:rPr lang="en-US" altLang="de-DE" sz="2400" b="1" dirty="0">
                <a:solidFill>
                  <a:schemeClr val="accent2"/>
                </a:solidFill>
              </a:rPr>
              <a:t>for Aircraft Maintenance</a:t>
            </a:r>
            <a:endParaRPr lang="de-DE" altLang="de-DE" sz="2400" dirty="0">
              <a:solidFill>
                <a:schemeClr val="accent2"/>
              </a:solidFill>
            </a:endParaRPr>
          </a:p>
          <a:p>
            <a:pPr algn="ctr"/>
            <a:endParaRPr lang="de-DE" altLang="de-DE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628800"/>
            <a:ext cx="3528392" cy="46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7BD4E8-E139-4AC0-8525-91616C34F08E}" type="slidenum">
              <a:rPr lang="de-DE" altLang="de-DE" smtClean="0"/>
              <a:pPr/>
              <a:t>23</a:t>
            </a:fld>
            <a:endParaRPr lang="de-DE" altLang="de-DE" smtClean="0"/>
          </a:p>
        </p:txBody>
      </p:sp>
      <p:sp>
        <p:nvSpPr>
          <p:cNvPr id="2355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F6261B-341A-4955-9F05-0D13A6B6D0F1}" type="slidenum">
              <a:rPr lang="de-DE" altLang="de-DE" sz="1400"/>
              <a:pPr algn="r"/>
              <a:t>23</a:t>
            </a:fld>
            <a:endParaRPr lang="de-DE" altLang="de-DE" sz="140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sp>
        <p:nvSpPr>
          <p:cNvPr id="23557" name="Textfeld 2"/>
          <p:cNvSpPr txBox="1">
            <a:spLocks noChangeArrowheads="1"/>
          </p:cNvSpPr>
          <p:nvPr/>
        </p:nvSpPr>
        <p:spPr bwMode="auto">
          <a:xfrm>
            <a:off x="755650" y="476250"/>
            <a:ext cx="77771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3200" b="1">
                <a:solidFill>
                  <a:schemeClr val="accent2"/>
                </a:solidFill>
              </a:rPr>
              <a:t>Technical English for Aircraft Maintenance</a:t>
            </a:r>
            <a:endParaRPr lang="de-DE" altLang="de-DE" sz="3200">
              <a:solidFill>
                <a:schemeClr val="accent2"/>
              </a:solidFill>
            </a:endParaRPr>
          </a:p>
          <a:p>
            <a:pPr algn="ctr"/>
            <a:endParaRPr lang="de-DE" altLang="de-DE" sz="2800"/>
          </a:p>
        </p:txBody>
      </p:sp>
      <p:pic>
        <p:nvPicPr>
          <p:cNvPr id="23558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468313" y="1857375"/>
            <a:ext cx="80645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Course </a:t>
            </a:r>
            <a:r>
              <a:rPr lang="en-US" sz="2400" dirty="0" smtClean="0"/>
              <a:t>objective: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Enable maintenance personnel to work with technical </a:t>
            </a:r>
            <a:r>
              <a:rPr lang="en-US" sz="2400" dirty="0"/>
              <a:t>documentation and maintenance </a:t>
            </a:r>
            <a:r>
              <a:rPr lang="en-US" sz="2400" dirty="0" smtClean="0"/>
              <a:t>manuals in English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Course </a:t>
            </a:r>
            <a:r>
              <a:rPr lang="en-US" sz="2400" dirty="0" smtClean="0"/>
              <a:t>content: </a:t>
            </a:r>
            <a:endParaRPr lang="en-US" sz="2400" dirty="0"/>
          </a:p>
          <a:p>
            <a:pPr>
              <a:defRPr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Basic </a:t>
            </a:r>
            <a:r>
              <a:rPr lang="en-US" sz="2400" dirty="0"/>
              <a:t>generic </a:t>
            </a:r>
            <a:r>
              <a:rPr lang="en-US" sz="2400" dirty="0" smtClean="0"/>
              <a:t>and specialist vocabulary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Reading </a:t>
            </a:r>
            <a:r>
              <a:rPr lang="en-US" sz="2400" dirty="0"/>
              <a:t>comprehension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Functional </a:t>
            </a:r>
            <a:r>
              <a:rPr lang="en-US" sz="2400" dirty="0"/>
              <a:t>writing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Research </a:t>
            </a:r>
            <a:r>
              <a:rPr lang="en-US" sz="2400" dirty="0"/>
              <a:t>skills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7BD4E8-E139-4AC0-8525-91616C34F08E}" type="slidenum">
              <a:rPr lang="de-DE" altLang="de-DE" smtClean="0"/>
              <a:pPr/>
              <a:t>24</a:t>
            </a:fld>
            <a:endParaRPr lang="de-DE" altLang="de-DE" smtClean="0"/>
          </a:p>
        </p:txBody>
      </p:sp>
      <p:sp>
        <p:nvSpPr>
          <p:cNvPr id="2355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4F6261B-341A-4955-9F05-0D13A6B6D0F1}" type="slidenum">
              <a:rPr lang="de-DE" altLang="de-DE" sz="1400"/>
              <a:pPr algn="r"/>
              <a:t>24</a:t>
            </a:fld>
            <a:endParaRPr lang="de-DE" altLang="de-DE" sz="140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sp>
        <p:nvSpPr>
          <p:cNvPr id="23557" name="Textfeld 2"/>
          <p:cNvSpPr txBox="1">
            <a:spLocks noChangeArrowheads="1"/>
          </p:cNvSpPr>
          <p:nvPr/>
        </p:nvSpPr>
        <p:spPr bwMode="auto">
          <a:xfrm>
            <a:off x="755650" y="476250"/>
            <a:ext cx="77771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3200" b="1">
                <a:solidFill>
                  <a:schemeClr val="accent2"/>
                </a:solidFill>
              </a:rPr>
              <a:t>Technical English for Aircraft Maintenance</a:t>
            </a:r>
            <a:endParaRPr lang="de-DE" altLang="de-DE" sz="3200">
              <a:solidFill>
                <a:schemeClr val="accent2"/>
              </a:solidFill>
            </a:endParaRPr>
          </a:p>
          <a:p>
            <a:pPr algn="ctr"/>
            <a:endParaRPr lang="de-DE" altLang="de-DE" sz="2800"/>
          </a:p>
        </p:txBody>
      </p:sp>
      <p:pic>
        <p:nvPicPr>
          <p:cNvPr id="23558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468313" y="1857375"/>
            <a:ext cx="8064500" cy="38010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 smtClean="0"/>
              <a:t>Challenges: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 </a:t>
            </a:r>
            <a:r>
              <a:rPr lang="en-US" sz="2400" smtClean="0"/>
              <a:t>Whose </a:t>
            </a:r>
            <a:r>
              <a:rPr lang="en-US" sz="2400" smtClean="0"/>
              <a:t>reality</a:t>
            </a:r>
            <a:r>
              <a:rPr lang="en-US" sz="2400" dirty="0" smtClean="0"/>
              <a:t>? – Participant diversity with regard to specialist fields and aircraft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 What do they need? - Balance of general proficiency and specialist language skills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 What language skills are really needed?</a:t>
            </a:r>
          </a:p>
          <a:p>
            <a:pPr>
              <a:spcAft>
                <a:spcPts val="600"/>
              </a:spcAft>
              <a:buFontTx/>
              <a:buChar char="-"/>
              <a:defRPr/>
            </a:pPr>
            <a:r>
              <a:rPr lang="en-US" sz="2400" dirty="0" smtClean="0"/>
              <a:t> Multi-platform approach: How do we find a balance between generally relevant and specifically real texts?</a:t>
            </a:r>
          </a:p>
          <a:p>
            <a:pPr>
              <a:buFontTx/>
              <a:buChar char="-"/>
              <a:defRPr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3333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 b="1" dirty="0" err="1" smtClean="0">
                <a:solidFill>
                  <a:srgbClr val="333399"/>
                </a:solidFill>
              </a:rPr>
              <a:t>Creating</a:t>
            </a:r>
            <a:r>
              <a:rPr lang="de-DE" altLang="de-DE" sz="3200" b="1" dirty="0" smtClean="0">
                <a:solidFill>
                  <a:srgbClr val="333399"/>
                </a:solidFill>
              </a:rPr>
              <a:t> </a:t>
            </a:r>
            <a:r>
              <a:rPr lang="de-DE" altLang="de-DE" sz="3200" b="1" dirty="0" err="1" smtClean="0">
                <a:solidFill>
                  <a:srgbClr val="333399"/>
                </a:solidFill>
              </a:rPr>
              <a:t>authentic</a:t>
            </a:r>
            <a:r>
              <a:rPr lang="de-DE" altLang="de-DE" sz="3200" b="1" dirty="0" smtClean="0">
                <a:solidFill>
                  <a:srgbClr val="333399"/>
                </a:solidFill>
              </a:rPr>
              <a:t> material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e-DE" altLang="de-DE" dirty="0" smtClean="0"/>
          </a:p>
          <a:p>
            <a:endParaRPr lang="de-DE" altLang="de-DE" dirty="0" smtClean="0"/>
          </a:p>
        </p:txBody>
      </p:sp>
      <p:pic>
        <p:nvPicPr>
          <p:cNvPr id="9221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71092"/>
            <a:ext cx="3184405" cy="3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432616" cy="50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3528" y="112474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Focus - </a:t>
            </a:r>
            <a:r>
              <a:rPr lang="de-DE" b="1" dirty="0" err="1" smtClean="0"/>
              <a:t>Determine</a:t>
            </a:r>
            <a:r>
              <a:rPr lang="de-DE" b="1" dirty="0" smtClean="0"/>
              <a:t> </a:t>
            </a:r>
            <a:r>
              <a:rPr lang="de-DE" b="1" dirty="0" err="1" smtClean="0"/>
              <a:t>language</a:t>
            </a:r>
            <a:r>
              <a:rPr lang="de-DE" b="1" dirty="0" smtClean="0"/>
              <a:t> </a:t>
            </a:r>
            <a:r>
              <a:rPr lang="de-DE" b="1" dirty="0" err="1" smtClean="0"/>
              <a:t>learning</a:t>
            </a:r>
            <a:r>
              <a:rPr lang="de-DE" b="1" dirty="0" smtClean="0"/>
              <a:t> </a:t>
            </a:r>
            <a:r>
              <a:rPr lang="de-DE" b="1" dirty="0" err="1" smtClean="0"/>
              <a:t>objective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Edit – </a:t>
            </a:r>
            <a:r>
              <a:rPr lang="de-DE" b="1" dirty="0" err="1" smtClean="0"/>
              <a:t>Make</a:t>
            </a:r>
            <a:r>
              <a:rPr lang="de-DE" b="1" dirty="0" smtClean="0"/>
              <a:t> </a:t>
            </a:r>
            <a:r>
              <a:rPr lang="de-DE" b="1" dirty="0" err="1" smtClean="0"/>
              <a:t>sure</a:t>
            </a:r>
            <a:r>
              <a:rPr lang="de-DE" b="1" dirty="0" smtClean="0"/>
              <a:t>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length</a:t>
            </a:r>
            <a:r>
              <a:rPr lang="de-DE" b="1" dirty="0" smtClean="0"/>
              <a:t> </a:t>
            </a:r>
            <a:r>
              <a:rPr lang="de-DE" b="1" dirty="0" err="1" smtClean="0"/>
              <a:t>is</a:t>
            </a:r>
            <a:r>
              <a:rPr lang="de-DE" b="1" dirty="0" smtClean="0"/>
              <a:t> </a:t>
            </a:r>
            <a:r>
              <a:rPr lang="de-DE" b="1" dirty="0" err="1" smtClean="0"/>
              <a:t>manageble</a:t>
            </a:r>
            <a:r>
              <a:rPr lang="de-DE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Correct</a:t>
            </a:r>
            <a:r>
              <a:rPr lang="de-DE" b="1" dirty="0" smtClean="0"/>
              <a:t> – </a:t>
            </a:r>
            <a:r>
              <a:rPr lang="de-DE" b="1" dirty="0" err="1" smtClean="0"/>
              <a:t>Standardize</a:t>
            </a:r>
            <a:r>
              <a:rPr lang="de-DE" b="1" dirty="0" smtClean="0"/>
              <a:t> </a:t>
            </a:r>
            <a:r>
              <a:rPr lang="de-DE" b="1" dirty="0" err="1" smtClean="0"/>
              <a:t>terminology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grammar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Disclaimer – This </a:t>
            </a:r>
            <a:r>
              <a:rPr lang="de-DE" b="1" dirty="0" err="1" smtClean="0"/>
              <a:t>is</a:t>
            </a:r>
            <a:r>
              <a:rPr lang="de-DE" b="1" dirty="0" smtClean="0"/>
              <a:t> NOT a real </a:t>
            </a:r>
            <a:r>
              <a:rPr lang="de-DE" b="1" dirty="0" err="1" smtClean="0"/>
              <a:t>text</a:t>
            </a:r>
            <a:r>
              <a:rPr lang="de-DE" b="1" dirty="0" smtClean="0"/>
              <a:t>!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177B9B-CF98-426A-8EED-32BEB9D2232E}" type="slidenum">
              <a:rPr lang="de-DE" altLang="de-DE" smtClean="0"/>
              <a:pPr/>
              <a:t>26</a:t>
            </a:fld>
            <a:endParaRPr lang="de-DE" altLang="de-DE" smtClean="0"/>
          </a:p>
        </p:txBody>
      </p:sp>
      <p:sp>
        <p:nvSpPr>
          <p:cNvPr id="25603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71A94BE-0826-4D79-970C-A6135E977055}" type="slidenum">
              <a:rPr lang="de-DE" altLang="de-DE" sz="1400"/>
              <a:pPr algn="r"/>
              <a:t>26</a:t>
            </a:fld>
            <a:endParaRPr lang="de-DE" altLang="de-DE" sz="1400"/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sp>
        <p:nvSpPr>
          <p:cNvPr id="25605" name="Textfeld 2"/>
          <p:cNvSpPr txBox="1">
            <a:spLocks noChangeArrowheads="1"/>
          </p:cNvSpPr>
          <p:nvPr/>
        </p:nvSpPr>
        <p:spPr bwMode="auto">
          <a:xfrm>
            <a:off x="774700" y="404813"/>
            <a:ext cx="77771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de-DE" sz="2800" b="1">
                <a:solidFill>
                  <a:schemeClr val="accent2"/>
                </a:solidFill>
              </a:rPr>
              <a:t>Technical English for Aircraft Maintenance</a:t>
            </a:r>
            <a:endParaRPr lang="de-DE" altLang="de-DE" sz="2800">
              <a:solidFill>
                <a:schemeClr val="accent2"/>
              </a:solidFill>
            </a:endParaRPr>
          </a:p>
          <a:p>
            <a:pPr algn="ctr"/>
            <a:r>
              <a:rPr lang="de-DE" altLang="de-DE" sz="2800"/>
              <a:t> </a:t>
            </a:r>
          </a:p>
        </p:txBody>
      </p:sp>
      <p:pic>
        <p:nvPicPr>
          <p:cNvPr id="25606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7088" y="1412776"/>
            <a:ext cx="76327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None/>
              <a:defRPr/>
            </a:pPr>
            <a:r>
              <a:rPr lang="en-US" altLang="de-DE" sz="2400" dirty="0" smtClean="0"/>
              <a:t>Challenges when applied in classroom reality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de-DE" sz="2400" dirty="0" smtClean="0"/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de-DE" sz="2400" dirty="0" smtClean="0"/>
              <a:t>“Not my trade!”: Resistance to course material which does not specifically simulate students’ real life tasks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de-DE" sz="2400" dirty="0" smtClean="0"/>
              <a:t> 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de-DE" sz="2400" dirty="0" smtClean="0"/>
              <a:t>“</a:t>
            </a:r>
            <a:r>
              <a:rPr lang="de-DE" altLang="de-DE" sz="2400" dirty="0"/>
              <a:t>Not </a:t>
            </a:r>
            <a:r>
              <a:rPr lang="de-DE" altLang="de-DE" sz="2400" dirty="0" err="1"/>
              <a:t>my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manual</a:t>
            </a:r>
            <a:r>
              <a:rPr lang="en-US" altLang="de-DE" sz="2400" dirty="0" smtClean="0"/>
              <a:t>!”: Resistance to documentation that does not precisely correspond to that used at their real life workplace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de-DE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400" dirty="0">
                <a:solidFill>
                  <a:srgbClr val="FF0000"/>
                </a:solidFill>
              </a:rPr>
              <a:t>-</a:t>
            </a:r>
            <a:r>
              <a:rPr lang="en-US" altLang="de-DE" sz="2400" dirty="0"/>
              <a:t> “</a:t>
            </a:r>
            <a:r>
              <a:rPr lang="de-DE" altLang="de-DE" sz="2400" dirty="0"/>
              <a:t>Not </a:t>
            </a:r>
            <a:r>
              <a:rPr lang="de-DE" altLang="de-DE" sz="2400" dirty="0" err="1"/>
              <a:t>my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machine</a:t>
            </a:r>
            <a:r>
              <a:rPr lang="en-US" altLang="de-DE" sz="2400" dirty="0" smtClean="0"/>
              <a:t>!”: Resistance to material dealing with other aircraft  / other services</a:t>
            </a:r>
            <a:endParaRPr lang="en-US" altLang="de-DE" sz="2400" dirty="0"/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de-DE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3333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 dirty="0" smtClean="0">
                <a:solidFill>
                  <a:srgbClr val="333399"/>
                </a:solidFill>
              </a:rPr>
              <a:t>Parallel </a:t>
            </a:r>
            <a:r>
              <a:rPr lang="de-DE" altLang="de-DE" sz="3200" dirty="0" err="1" smtClean="0">
                <a:solidFill>
                  <a:srgbClr val="333399"/>
                </a:solidFill>
              </a:rPr>
              <a:t>realities</a:t>
            </a:r>
            <a:endParaRPr lang="de-DE" altLang="de-DE" sz="3200" dirty="0" smtClean="0">
              <a:solidFill>
                <a:srgbClr val="333399"/>
              </a:solidFill>
            </a:endParaRPr>
          </a:p>
        </p:txBody>
      </p:sp>
      <p:pic>
        <p:nvPicPr>
          <p:cNvPr id="27652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4968552" cy="2592288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5011881" cy="31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33337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z="3200" dirty="0" smtClean="0">
                <a:solidFill>
                  <a:srgbClr val="333399"/>
                </a:solidFill>
              </a:rPr>
              <a:t>Parallel </a:t>
            </a:r>
            <a:r>
              <a:rPr lang="de-DE" altLang="de-DE" sz="3200" dirty="0" err="1" smtClean="0">
                <a:solidFill>
                  <a:srgbClr val="333399"/>
                </a:solidFill>
              </a:rPr>
              <a:t>realities</a:t>
            </a:r>
            <a:endParaRPr lang="de-DE" altLang="de-DE" sz="3200" dirty="0" smtClean="0">
              <a:solidFill>
                <a:srgbClr val="333399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736"/>
            <a:ext cx="8229600" cy="5073427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de-DE" altLang="de-DE" dirty="0" err="1" smtClean="0"/>
              <a:t>Students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technical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training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which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endParaRPr lang="de-DE" altLang="de-DE" dirty="0" smtClean="0"/>
          </a:p>
          <a:p>
            <a:r>
              <a:rPr lang="de-DE" altLang="de-DE" dirty="0" err="1" smtClean="0"/>
              <a:t>Aircraft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specific</a:t>
            </a:r>
            <a:endParaRPr lang="de-DE" altLang="de-DE" dirty="0" smtClean="0"/>
          </a:p>
          <a:p>
            <a:r>
              <a:rPr lang="de-DE" altLang="de-DE" dirty="0" err="1" smtClean="0"/>
              <a:t>Branch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specific</a:t>
            </a:r>
            <a:endParaRPr lang="de-DE" altLang="de-DE" dirty="0" smtClean="0"/>
          </a:p>
          <a:p>
            <a:pPr>
              <a:buNone/>
            </a:pPr>
            <a:endParaRPr lang="de-DE" altLang="de-DE" dirty="0" smtClean="0"/>
          </a:p>
          <a:p>
            <a:endParaRPr lang="de-DE" altLang="de-DE" dirty="0" smtClean="0"/>
          </a:p>
        </p:txBody>
      </p:sp>
      <p:pic>
        <p:nvPicPr>
          <p:cNvPr id="28676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E:\Aviation\EC_20135,property=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20398"/>
            <a:ext cx="3570013" cy="2358738"/>
          </a:xfrm>
          <a:prstGeom prst="rect">
            <a:avLst/>
          </a:prstGeom>
          <a:noFill/>
        </p:spPr>
      </p:pic>
      <p:pic>
        <p:nvPicPr>
          <p:cNvPr id="28679" name="Picture 7" descr="Schulungshubschrauber (SHS) EC 1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462038"/>
            <a:ext cx="3240360" cy="2161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smtClean="0">
                <a:solidFill>
                  <a:srgbClr val="00009E"/>
                </a:solidFill>
              </a:rPr>
              <a:t>Lessons learned – in the classroom</a:t>
            </a:r>
          </a:p>
        </p:txBody>
      </p:sp>
      <p:sp>
        <p:nvSpPr>
          <p:cNvPr id="296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/>
              <a:t>Augment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b="1" dirty="0" err="1" smtClean="0"/>
              <a:t>authentic</a:t>
            </a:r>
            <a:r>
              <a:rPr lang="de-DE" sz="2800" dirty="0" smtClean="0"/>
              <a:t> material </a:t>
            </a:r>
            <a:r>
              <a:rPr lang="de-DE" sz="2800" dirty="0" err="1" smtClean="0"/>
              <a:t>provided</a:t>
            </a:r>
            <a:r>
              <a:rPr lang="de-DE" sz="2800" dirty="0" smtClean="0"/>
              <a:t> in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coursebook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b="1" dirty="0" err="1" smtClean="0"/>
              <a:t>individually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tailored</a:t>
            </a:r>
            <a:r>
              <a:rPr lang="de-DE" sz="2800" dirty="0" smtClean="0"/>
              <a:t> material – in </a:t>
            </a:r>
            <a:r>
              <a:rPr lang="de-DE" sz="2800" dirty="0" err="1" smtClean="0"/>
              <a:t>particular</a:t>
            </a:r>
            <a:r>
              <a:rPr lang="de-DE" sz="2800" dirty="0" smtClean="0"/>
              <a:t> </a:t>
            </a:r>
            <a:r>
              <a:rPr lang="de-DE" sz="2800" b="1" dirty="0" smtClean="0"/>
              <a:t>real </a:t>
            </a:r>
            <a:r>
              <a:rPr lang="de-DE" sz="2800" dirty="0" err="1" smtClean="0"/>
              <a:t>documents</a:t>
            </a:r>
            <a:endParaRPr lang="de-DE" sz="2800" dirty="0" smtClean="0"/>
          </a:p>
          <a:p>
            <a:r>
              <a:rPr lang="de-DE" sz="2800" b="1" dirty="0" err="1" smtClean="0"/>
              <a:t>Adjust</a:t>
            </a:r>
            <a:r>
              <a:rPr lang="de-DE" sz="2800" b="1" dirty="0" smtClean="0"/>
              <a:t> </a:t>
            </a:r>
            <a:r>
              <a:rPr lang="de-DE" sz="2800" dirty="0" err="1" smtClean="0"/>
              <a:t>focus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real </a:t>
            </a:r>
            <a:r>
              <a:rPr lang="de-DE" sz="2800" dirty="0" err="1" smtClean="0"/>
              <a:t>world</a:t>
            </a:r>
            <a:r>
              <a:rPr lang="de-DE" sz="2800" dirty="0" smtClean="0"/>
              <a:t> </a:t>
            </a:r>
            <a:r>
              <a:rPr lang="de-DE" sz="2800" dirty="0" err="1" smtClean="0"/>
              <a:t>needs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learners</a:t>
            </a:r>
            <a:r>
              <a:rPr lang="de-DE" sz="2800" dirty="0" smtClean="0"/>
              <a:t> – but </a:t>
            </a:r>
            <a:r>
              <a:rPr lang="de-DE" sz="2800" dirty="0" err="1" smtClean="0"/>
              <a:t>didacticize</a:t>
            </a:r>
            <a:r>
              <a:rPr lang="de-DE" sz="2800" dirty="0" smtClean="0"/>
              <a:t>!</a:t>
            </a:r>
          </a:p>
          <a:p>
            <a:r>
              <a:rPr lang="de-DE" sz="2800" b="1" dirty="0" err="1" smtClean="0"/>
              <a:t>Implement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</a:t>
            </a:r>
            <a:r>
              <a:rPr lang="de-DE" sz="2800" dirty="0" smtClean="0"/>
              <a:t> </a:t>
            </a:r>
            <a:r>
              <a:rPr lang="de-DE" sz="2800" dirty="0" err="1" smtClean="0"/>
              <a:t>feedback</a:t>
            </a:r>
            <a:r>
              <a:rPr lang="de-DE" sz="2800" dirty="0" smtClean="0"/>
              <a:t> in </a:t>
            </a:r>
            <a:r>
              <a:rPr lang="de-DE" sz="2800" dirty="0" err="1" smtClean="0"/>
              <a:t>instruction</a:t>
            </a:r>
            <a:endParaRPr lang="de-DE" sz="2800" dirty="0" smtClean="0"/>
          </a:p>
          <a:p>
            <a:r>
              <a:rPr lang="de-DE" sz="2800" b="1" dirty="0" err="1" smtClean="0"/>
              <a:t>Communicate</a:t>
            </a:r>
            <a:r>
              <a:rPr lang="de-DE" sz="2800" dirty="0" smtClean="0"/>
              <a:t> </a:t>
            </a:r>
            <a:r>
              <a:rPr lang="de-DE" sz="2800" dirty="0" err="1" smtClean="0"/>
              <a:t>this</a:t>
            </a:r>
            <a:r>
              <a:rPr lang="de-DE" sz="2800" dirty="0" smtClean="0"/>
              <a:t> </a:t>
            </a:r>
            <a:r>
              <a:rPr lang="de-DE" sz="2800" dirty="0" err="1" smtClean="0"/>
              <a:t>feedback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course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developers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stakeholders</a:t>
            </a:r>
            <a:endParaRPr 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5A6A1B-36A6-4027-AB94-9F4E01CB016F}" type="slidenum">
              <a:rPr lang="de-DE" smtClean="0"/>
              <a:pPr/>
              <a:t>29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A82BFC-FDC9-41BD-86F7-EBE0604B5DB7}" type="slidenum">
              <a:rPr lang="de-DE" altLang="de-DE" smtClean="0"/>
              <a:pPr/>
              <a:t>3</a:t>
            </a:fld>
            <a:endParaRPr lang="de-DE" altLang="de-DE" smtClean="0"/>
          </a:p>
        </p:txBody>
      </p:sp>
      <p:sp>
        <p:nvSpPr>
          <p:cNvPr id="3075" name="Foliennummernplatzhalter 2"/>
          <p:cNvSpPr txBox="1">
            <a:spLocks noGrp="1"/>
          </p:cNvSpPr>
          <p:nvPr/>
        </p:nvSpPr>
        <p:spPr bwMode="auto">
          <a:xfrm>
            <a:off x="655320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680AAEF-9B35-4A60-BF4B-4294900D329F}" type="slidenum">
              <a:rPr lang="de-DE" altLang="de-DE" sz="1400"/>
              <a:pPr algn="r"/>
              <a:t>3</a:t>
            </a:fld>
            <a:endParaRPr lang="de-DE" altLang="de-DE" sz="1400"/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4403725" y="2698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2400">
                <a:latin typeface="Arial Unicode MS" pitchFamily="34" charset="-128"/>
              </a:rPr>
              <a:t> </a:t>
            </a:r>
          </a:p>
        </p:txBody>
      </p:sp>
      <p:pic>
        <p:nvPicPr>
          <p:cNvPr id="3077" name="Picture 8" descr="Logo_Bundeswehr_420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hteck 1"/>
          <p:cNvSpPr>
            <a:spLocks noChangeArrowheads="1"/>
          </p:cNvSpPr>
          <p:nvPr/>
        </p:nvSpPr>
        <p:spPr bwMode="auto">
          <a:xfrm>
            <a:off x="520700" y="1052736"/>
            <a:ext cx="7694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/>
              <a:t>reality</a:t>
            </a:r>
            <a:r>
              <a:rPr lang="en-US" sz="3200" b="1" dirty="0"/>
              <a:t> </a:t>
            </a:r>
          </a:p>
          <a:p>
            <a:r>
              <a:rPr lang="en-US" sz="3200" i="1" dirty="0"/>
              <a:t>plural</a:t>
            </a:r>
            <a:r>
              <a:rPr lang="en-US" sz="3200" dirty="0"/>
              <a:t> </a:t>
            </a:r>
            <a:r>
              <a:rPr lang="en-US" sz="3200" b="1" dirty="0"/>
              <a:t>realities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9100" y="2139797"/>
            <a:ext cx="8229600" cy="6411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i="1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:  </a:t>
            </a:r>
            <a:r>
              <a:rPr lang="en-US" sz="2000" b="1" dirty="0"/>
              <a:t>the quality or state of being real</a:t>
            </a:r>
          </a:p>
          <a:p>
            <a:pPr marL="0" indent="0">
              <a:buNone/>
              <a:defRPr/>
            </a:pPr>
            <a:endParaRPr lang="de-DE" altLang="de-DE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508865" y="270892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(1)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:  a real event, entity, or state of affairs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&lt;his dream became a reality&gt;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:  the totality of real things and events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&lt;trying to escape from reality&gt;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:</a:t>
            </a:r>
            <a:r>
              <a:rPr lang="en-US" sz="2000" dirty="0"/>
              <a:t>  </a:t>
            </a:r>
            <a:r>
              <a:rPr lang="en-US" sz="2000" b="1" dirty="0"/>
              <a:t>something that is neither derivative nor dependent but exists </a:t>
            </a:r>
            <a:r>
              <a:rPr lang="en-US" sz="2000" b="1" dirty="0" smtClean="0"/>
              <a:t>necessarily</a:t>
            </a:r>
            <a:endParaRPr lang="en-US" sz="20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520700" y="407707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:  television programming that features videos of actual occurrences (as a police chase, stunt, or natural disaster)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- often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used attributively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</a:rPr>
              <a:t>&lt;reality TV</a:t>
            </a:r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&gt;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r>
              <a:rPr lang="de-DE" sz="1400" dirty="0"/>
              <a:t>Source: </a:t>
            </a:r>
            <a:r>
              <a:rPr lang="de-DE" sz="1400" dirty="0" err="1" smtClean="0"/>
              <a:t>Merriam-Webster‘s</a:t>
            </a:r>
            <a:r>
              <a:rPr lang="de-DE" sz="1400" dirty="0" smtClean="0"/>
              <a:t> </a:t>
            </a:r>
            <a:r>
              <a:rPr lang="de-DE" sz="1400" dirty="0" err="1" smtClean="0"/>
              <a:t>Dictionary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27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b="1" dirty="0" err="1" smtClean="0">
                <a:solidFill>
                  <a:srgbClr val="00009E"/>
                </a:solidFill>
              </a:rPr>
              <a:t>Conclusion</a:t>
            </a:r>
            <a:endParaRPr lang="de-DE" sz="3200" b="1" dirty="0" smtClean="0">
              <a:solidFill>
                <a:srgbClr val="00009E"/>
              </a:solidFill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5A6A1B-36A6-4027-AB94-9F4E01CB016F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familiarize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typical</a:t>
            </a:r>
            <a:r>
              <a:rPr lang="de-DE" sz="2800" dirty="0" smtClean="0"/>
              <a:t> </a:t>
            </a:r>
            <a:r>
              <a:rPr lang="de-DE" sz="2800" dirty="0" err="1" smtClean="0"/>
              <a:t>language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documents</a:t>
            </a:r>
            <a:r>
              <a:rPr lang="de-DE" sz="2800" dirty="0" smtClean="0"/>
              <a:t> </a:t>
            </a:r>
            <a:r>
              <a:rPr lang="de-DE" sz="2800" dirty="0" err="1" smtClean="0"/>
              <a:t>they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work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. </a:t>
            </a:r>
          </a:p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give</a:t>
            </a:r>
            <a:r>
              <a:rPr lang="de-DE" sz="2800" dirty="0" smtClean="0"/>
              <a:t> </a:t>
            </a:r>
            <a:r>
              <a:rPr lang="de-DE" sz="2800" dirty="0" err="1" smtClean="0"/>
              <a:t>them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tools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find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information</a:t>
            </a:r>
            <a:r>
              <a:rPr lang="de-DE" sz="2800" dirty="0" smtClean="0"/>
              <a:t> </a:t>
            </a:r>
            <a:r>
              <a:rPr lang="de-DE" sz="2800" dirty="0" err="1" smtClean="0"/>
              <a:t>themselves</a:t>
            </a:r>
            <a:r>
              <a:rPr lang="de-DE" sz="2800" dirty="0" smtClean="0"/>
              <a:t>.</a:t>
            </a:r>
          </a:p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cannot</a:t>
            </a:r>
            <a:r>
              <a:rPr lang="de-DE" sz="2800" dirty="0" smtClean="0"/>
              <a:t> </a:t>
            </a:r>
            <a:r>
              <a:rPr lang="de-DE" sz="2800" dirty="0" err="1" smtClean="0"/>
              <a:t>provide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all </a:t>
            </a:r>
            <a:r>
              <a:rPr lang="de-DE" sz="2800" dirty="0" err="1" smtClean="0"/>
              <a:t>aspects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a </a:t>
            </a:r>
            <a:r>
              <a:rPr lang="de-DE" sz="2800" dirty="0" err="1" smtClean="0"/>
              <a:t>technical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 – </a:t>
            </a:r>
            <a:r>
              <a:rPr lang="de-DE" sz="2800" dirty="0" err="1" smtClean="0"/>
              <a:t>nor</a:t>
            </a:r>
            <a:r>
              <a:rPr lang="de-DE" sz="2800" dirty="0" smtClean="0"/>
              <a:t> </a:t>
            </a:r>
            <a:r>
              <a:rPr lang="de-DE" sz="2800" dirty="0" err="1" smtClean="0"/>
              <a:t>should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try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.</a:t>
            </a:r>
          </a:p>
          <a:p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must </a:t>
            </a:r>
            <a:r>
              <a:rPr lang="de-DE" sz="2800" dirty="0" err="1" smtClean="0"/>
              <a:t>augment</a:t>
            </a:r>
            <a:r>
              <a:rPr lang="de-DE" sz="2800" dirty="0" smtClean="0"/>
              <a:t> </a:t>
            </a:r>
            <a:r>
              <a:rPr lang="de-DE" sz="2800" dirty="0" err="1" smtClean="0"/>
              <a:t>set</a:t>
            </a:r>
            <a:r>
              <a:rPr lang="de-DE" sz="2800" dirty="0" smtClean="0"/>
              <a:t> </a:t>
            </a:r>
            <a:r>
              <a:rPr lang="de-DE" sz="2800" dirty="0" err="1" smtClean="0"/>
              <a:t>course</a:t>
            </a:r>
            <a:r>
              <a:rPr lang="de-DE" sz="2800" dirty="0" smtClean="0"/>
              <a:t> material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individually</a:t>
            </a:r>
            <a:r>
              <a:rPr lang="de-DE" sz="2800" dirty="0" smtClean="0"/>
              <a:t> </a:t>
            </a:r>
            <a:r>
              <a:rPr lang="de-DE" sz="2800" dirty="0" err="1" smtClean="0"/>
              <a:t>tailored</a:t>
            </a:r>
            <a:r>
              <a:rPr lang="de-DE" sz="2800" dirty="0" smtClean="0"/>
              <a:t> real </a:t>
            </a:r>
            <a:r>
              <a:rPr lang="de-DE" sz="2800" dirty="0" err="1" smtClean="0"/>
              <a:t>life</a:t>
            </a:r>
            <a:r>
              <a:rPr lang="de-DE" sz="2800" dirty="0" smtClean="0"/>
              <a:t> </a:t>
            </a:r>
            <a:r>
              <a:rPr lang="de-DE" sz="2800" dirty="0" err="1" smtClean="0"/>
              <a:t>texts</a:t>
            </a:r>
            <a:r>
              <a:rPr lang="de-DE" sz="2800" dirty="0" smtClean="0"/>
              <a:t>. </a:t>
            </a:r>
          </a:p>
          <a:p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goal</a:t>
            </a:r>
            <a:r>
              <a:rPr lang="de-DE" sz="2800" dirty="0" smtClean="0"/>
              <a:t>: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cannot</a:t>
            </a:r>
            <a:r>
              <a:rPr lang="de-DE" sz="2800" dirty="0" smtClean="0"/>
              <a:t> </a:t>
            </a:r>
            <a:r>
              <a:rPr lang="de-DE" sz="2800" dirty="0" err="1" smtClean="0"/>
              <a:t>make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real, </a:t>
            </a:r>
            <a:r>
              <a:rPr lang="de-DE" sz="2800" dirty="0" err="1" smtClean="0"/>
              <a:t>at</a:t>
            </a:r>
            <a:r>
              <a:rPr lang="de-DE" sz="2800" dirty="0" smtClean="0"/>
              <a:t> least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make</a:t>
            </a:r>
            <a:r>
              <a:rPr lang="de-DE" sz="2800" dirty="0" smtClean="0"/>
              <a:t> </a:t>
            </a:r>
            <a:r>
              <a:rPr lang="de-DE" sz="2800" dirty="0" err="1" smtClean="0"/>
              <a:t>it</a:t>
            </a:r>
            <a:r>
              <a:rPr lang="de-DE" sz="2800" dirty="0" smtClean="0"/>
              <a:t> </a:t>
            </a:r>
            <a:r>
              <a:rPr lang="de-DE" sz="2800" dirty="0" err="1" smtClean="0"/>
              <a:t>authentic</a:t>
            </a:r>
            <a:r>
              <a:rPr lang="de-DE" sz="2800" dirty="0" smtClean="0"/>
              <a:t>.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 bwMode="auto">
          <a:xfrm>
            <a:off x="395288" y="404813"/>
            <a:ext cx="82296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 err="1" smtClean="0">
                <a:solidFill>
                  <a:srgbClr val="00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</a:t>
            </a:r>
            <a:r>
              <a:rPr lang="de-DE" sz="3200" dirty="0" smtClean="0">
                <a:solidFill>
                  <a:srgbClr val="00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200" dirty="0" err="1" smtClean="0">
                <a:solidFill>
                  <a:srgbClr val="00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szépen</a:t>
            </a:r>
            <a:r>
              <a:rPr lang="de-DE" sz="3200" dirty="0" smtClean="0">
                <a:solidFill>
                  <a:srgbClr val="0000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DE" sz="3200" dirty="0" smtClean="0">
              <a:solidFill>
                <a:srgbClr val="00009E"/>
              </a:solidFill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5A6A1B-36A6-4027-AB94-9F4E01CB016F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4186808" cy="2160141"/>
          </a:xfrm>
        </p:spPr>
        <p:txBody>
          <a:bodyPr/>
          <a:lstStyle/>
          <a:p>
            <a:pPr>
              <a:buNone/>
            </a:pPr>
            <a:endParaRPr lang="de-DE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de-DE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Grafik 4" descr="DSC01334.JPG"/>
          <p:cNvPicPr>
            <a:picLocks noChangeAspect="1"/>
          </p:cNvPicPr>
          <p:nvPr/>
        </p:nvPicPr>
        <p:blipFill>
          <a:blip r:embed="rId2" cstate="print"/>
          <a:srcRect l="14563" r="1963"/>
          <a:stretch>
            <a:fillRect/>
          </a:stretch>
        </p:blipFill>
        <p:spPr>
          <a:xfrm>
            <a:off x="1506622" y="1124745"/>
            <a:ext cx="5153610" cy="463044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75656" y="594928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1" dirty="0" smtClean="0"/>
              <a:t>Link Trainer Flight Simulator, ca. 1940</a:t>
            </a:r>
            <a:endParaRPr lang="de-DE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3CC76-DA3D-411E-8EB3-C38157AD593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564839"/>
            <a:ext cx="3508323" cy="232060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9" y="1077570"/>
            <a:ext cx="3491880" cy="227942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15616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Reality?</a:t>
            </a:r>
            <a:endParaRPr lang="de-DE" sz="2800" b="1" dirty="0"/>
          </a:p>
        </p:txBody>
      </p:sp>
      <p:pic>
        <p:nvPicPr>
          <p:cNvPr id="4098" name="Picture 2" descr="\\HUE-DAT-01\LehrerDokumente$\sturgesd\Documents\alte Daten\BILC\BILC Seminar 2016\budapest_pkemon_go_terk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07" y="1052736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99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3CC76-DA3D-411E-8EB3-C38157AD593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44408" cy="309165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115616" y="4941168"/>
            <a:ext cx="6950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Combining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virtual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real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simulate</a:t>
            </a:r>
            <a:r>
              <a:rPr lang="de-DE" sz="2400" b="1" dirty="0" smtClean="0"/>
              <a:t> real </a:t>
            </a:r>
            <a:r>
              <a:rPr lang="de-DE" sz="2400" b="1" dirty="0" err="1" smtClean="0"/>
              <a:t>life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tasks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situations</a:t>
            </a:r>
            <a:endParaRPr lang="de-DE" sz="24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9263" y="32702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Augmented</a:t>
            </a:r>
            <a:r>
              <a:rPr kumimoji="0" lang="en-GB" altLang="de-DE" sz="3200" b="1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Reality</a:t>
            </a:r>
            <a:endParaRPr kumimoji="0" lang="de-DE" altLang="de-DE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7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3CC76-DA3D-411E-8EB3-C38157AD593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3600400" cy="13501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27584" y="263691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What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technical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training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technical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language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instruction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have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common</a:t>
            </a:r>
            <a:r>
              <a:rPr lang="de-DE" sz="2400" b="1" dirty="0" smtClean="0"/>
              <a:t>:</a:t>
            </a:r>
          </a:p>
          <a:p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Simulation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real </a:t>
            </a:r>
            <a:r>
              <a:rPr lang="de-DE" sz="2400" b="1" dirty="0" err="1" smtClean="0"/>
              <a:t>life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situations</a:t>
            </a:r>
            <a:r>
              <a:rPr lang="de-DE" sz="2400" b="1" dirty="0" smtClean="0"/>
              <a:t> – </a:t>
            </a:r>
            <a:r>
              <a:rPr lang="de-DE" sz="2400" b="1" dirty="0" err="1" smtClean="0"/>
              <a:t>often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high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stakes</a:t>
            </a:r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 Simulation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not </a:t>
            </a:r>
            <a:r>
              <a:rPr lang="de-DE" sz="2400" b="1" dirty="0" err="1" smtClean="0"/>
              <a:t>reality</a:t>
            </a:r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 The </a:t>
            </a:r>
            <a:r>
              <a:rPr lang="de-DE" sz="2400" b="1" dirty="0" err="1" smtClean="0"/>
              <a:t>goal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make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materials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close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possible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reality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still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controlable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teaching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purposes</a:t>
            </a:r>
            <a:r>
              <a:rPr lang="de-DE" sz="2400" b="1" dirty="0" smtClean="0"/>
              <a:t> – </a:t>
            </a:r>
            <a:r>
              <a:rPr lang="de-DE" sz="2400" b="1" dirty="0" err="1" smtClean="0"/>
              <a:t>Make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it</a:t>
            </a:r>
            <a:r>
              <a:rPr lang="de-DE" sz="2400" b="1" dirty="0" smtClean="0"/>
              <a:t> real, but </a:t>
            </a:r>
            <a:r>
              <a:rPr lang="de-DE" sz="2400" b="1" dirty="0" err="1" smtClean="0"/>
              <a:t>focus</a:t>
            </a:r>
            <a:endParaRPr lang="de-DE" sz="24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9263" y="327025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Augmentation / Simulation</a:t>
            </a:r>
            <a:endParaRPr kumimoji="0" lang="de-DE" altLang="de-DE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7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3270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Reality in the Classroom</a:t>
            </a:r>
            <a:endParaRPr lang="de-DE" altLang="de-DE" sz="32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dirty="0" smtClean="0"/>
              <a:t> </a:t>
            </a:r>
          </a:p>
        </p:txBody>
      </p:sp>
      <p:pic>
        <p:nvPicPr>
          <p:cNvPr id="4101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1043607" y="1340768"/>
            <a:ext cx="6624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Def</a:t>
            </a:r>
            <a:r>
              <a:rPr lang="de-DE" sz="2400" dirty="0" smtClean="0"/>
              <a:t>. 1: </a:t>
            </a:r>
            <a:r>
              <a:rPr lang="en-US" sz="2400" dirty="0" smtClean="0"/>
              <a:t>We CAN use real objects or language samples in the classroom </a:t>
            </a:r>
            <a:endParaRPr lang="de-DE" sz="2400" dirty="0" smtClean="0"/>
          </a:p>
          <a:p>
            <a:endParaRPr lang="de-DE" sz="2400" dirty="0" smtClean="0"/>
          </a:p>
          <a:p>
            <a:r>
              <a:rPr lang="en-US" sz="2400" dirty="0" smtClean="0"/>
              <a:t>Def. 2 a 1: We can SIMULATE real events or situations in </a:t>
            </a:r>
            <a:r>
              <a:rPr lang="en-US" sz="2400" dirty="0"/>
              <a:t>the classroom </a:t>
            </a:r>
            <a:endParaRPr lang="de-DE" sz="2400" dirty="0"/>
          </a:p>
          <a:p>
            <a:endParaRPr lang="en-US" sz="2400" dirty="0"/>
          </a:p>
          <a:p>
            <a:r>
              <a:rPr lang="en-US" sz="2400" dirty="0" smtClean="0"/>
              <a:t>Def 2 a 2: We CANNOT recreate </a:t>
            </a:r>
            <a:r>
              <a:rPr lang="en-US" sz="2400" dirty="0"/>
              <a:t>the totality of real things and events in the classroom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Def 2 b: We def. can PRESENT </a:t>
            </a:r>
            <a:r>
              <a:rPr lang="en-US" sz="2400" dirty="0"/>
              <a:t>something that is neither derivative nor dependent but exists </a:t>
            </a:r>
            <a:r>
              <a:rPr lang="en-US" sz="2400" dirty="0" smtClean="0"/>
              <a:t>necessarily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3270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Reality in the Classroom</a:t>
            </a:r>
            <a:endParaRPr lang="de-DE" altLang="de-DE" sz="3200" b="1" dirty="0" smtClean="0"/>
          </a:p>
        </p:txBody>
      </p:sp>
      <p:pic>
        <p:nvPicPr>
          <p:cNvPr id="4101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1043607" y="2614260"/>
            <a:ext cx="662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 3: Is this “Reality”? </a:t>
            </a:r>
            <a:r>
              <a:rPr lang="en-US" sz="2400" dirty="0"/>
              <a:t>Or </a:t>
            </a:r>
            <a:r>
              <a:rPr lang="en-US" sz="2400" dirty="0" smtClean="0"/>
              <a:t>“Scripted Reality”?</a:t>
            </a:r>
          </a:p>
          <a:p>
            <a:r>
              <a:rPr lang="en-US" sz="2400" dirty="0" smtClean="0"/>
              <a:t>&gt; Often, Reality is structured (“rigged”) to fit into a dramatic television format </a:t>
            </a:r>
          </a:p>
        </p:txBody>
      </p:sp>
      <p:pic>
        <p:nvPicPr>
          <p:cNvPr id="2050" name="Picture 2" descr="The Apprentice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428" y="984499"/>
            <a:ext cx="2741531" cy="1551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5/5e/Duck_Dynasty_Prom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002421"/>
            <a:ext cx="1279765" cy="1555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43608" y="393305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Like TV, the </a:t>
            </a:r>
            <a:r>
              <a:rPr lang="en-US" sz="2400" dirty="0" smtClean="0"/>
              <a:t>Language Classroom </a:t>
            </a:r>
            <a:r>
              <a:rPr lang="en-US" sz="2400" dirty="0"/>
              <a:t>is not </a:t>
            </a:r>
            <a:r>
              <a:rPr lang="en-US" sz="2400" dirty="0" smtClean="0"/>
              <a:t>“Reality”.</a:t>
            </a:r>
            <a:endParaRPr lang="en-US" sz="2400" dirty="0"/>
          </a:p>
          <a:p>
            <a:r>
              <a:rPr lang="en-US" sz="2400" dirty="0"/>
              <a:t>&gt; </a:t>
            </a:r>
            <a:r>
              <a:rPr lang="en-US" sz="2400" dirty="0" smtClean="0"/>
              <a:t>Real life objects and situations need to be given a context in order to focus on the language skills needed out there in “Reality”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Language Teaching is </a:t>
            </a:r>
            <a:r>
              <a:rPr lang="en-US" sz="2400" dirty="0"/>
              <a:t>ALWAYS “Scripted Reality” </a:t>
            </a:r>
          </a:p>
        </p:txBody>
      </p:sp>
      <p:pic>
        <p:nvPicPr>
          <p:cNvPr id="2056" name="Picture 8" descr="http://static.tvgcdn.net/rovi/showcards/tvshow/308169/thumbs/16924151_1300x17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24" y="997859"/>
            <a:ext cx="1168508" cy="1559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20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9221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de-DE" sz="3200" b="1" dirty="0" smtClean="0">
                <a:solidFill>
                  <a:srgbClr val="333399"/>
                </a:solidFill>
              </a:rPr>
              <a:t>Real Text, Authentic Text or Textbook?</a:t>
            </a:r>
            <a:endParaRPr lang="de-DE" altLang="de-DE" sz="32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05725" cy="4713288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2800" b="1" dirty="0" smtClean="0"/>
              <a:t>Which is best? It depends on what skills we aim to develop.</a:t>
            </a:r>
          </a:p>
        </p:txBody>
      </p:sp>
      <p:pic>
        <p:nvPicPr>
          <p:cNvPr id="7172" name="Picture 8" descr="Logo_Bundeswehr_420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6381750"/>
            <a:ext cx="1279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2409850"/>
            <a:ext cx="7200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Active</a:t>
            </a:r>
            <a:r>
              <a:rPr lang="de-DE" sz="2800" dirty="0" smtClean="0"/>
              <a:t>: </a:t>
            </a:r>
            <a:r>
              <a:rPr lang="de-DE" sz="2800" dirty="0" err="1" smtClean="0"/>
              <a:t>Develop</a:t>
            </a:r>
            <a:r>
              <a:rPr lang="de-DE" sz="2800" dirty="0" smtClean="0"/>
              <a:t> </a:t>
            </a:r>
            <a:r>
              <a:rPr lang="de-DE" sz="2800" dirty="0" err="1" smtClean="0"/>
              <a:t>productive</a:t>
            </a:r>
            <a:r>
              <a:rPr lang="de-DE" sz="2800" dirty="0" smtClean="0"/>
              <a:t> </a:t>
            </a:r>
            <a:r>
              <a:rPr lang="de-DE" sz="2800" dirty="0" err="1" smtClean="0"/>
              <a:t>skills</a:t>
            </a:r>
            <a:r>
              <a:rPr lang="de-DE" sz="2800" dirty="0" smtClean="0"/>
              <a:t> – </a:t>
            </a: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produce</a:t>
            </a:r>
            <a:r>
              <a:rPr lang="de-DE" sz="2800" dirty="0" smtClean="0"/>
              <a:t> </a:t>
            </a:r>
            <a:r>
              <a:rPr lang="de-DE" sz="2800" b="1" dirty="0" err="1" smtClean="0"/>
              <a:t>standard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language</a:t>
            </a:r>
            <a:r>
              <a:rPr lang="de-DE" sz="2800" dirty="0" smtClean="0"/>
              <a:t>. </a:t>
            </a:r>
          </a:p>
          <a:p>
            <a:r>
              <a:rPr lang="de-DE" sz="2800" dirty="0" err="1" smtClean="0"/>
              <a:t>Here</a:t>
            </a:r>
            <a:r>
              <a:rPr lang="de-DE" sz="2800" dirty="0" smtClean="0"/>
              <a:t> </a:t>
            </a:r>
            <a:r>
              <a:rPr lang="de-DE" sz="2800" dirty="0" err="1" smtClean="0"/>
              <a:t>we</a:t>
            </a:r>
            <a:r>
              <a:rPr lang="de-DE" sz="2800" dirty="0" smtClean="0"/>
              <a:t> </a:t>
            </a:r>
            <a:r>
              <a:rPr lang="de-DE" sz="2800" dirty="0" err="1" smtClean="0"/>
              <a:t>want</a:t>
            </a:r>
            <a:r>
              <a:rPr lang="de-DE" sz="2800" dirty="0" smtClean="0"/>
              <a:t> material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demonstrates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b="1" dirty="0" err="1" smtClean="0"/>
              <a:t>rules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r>
              <a:rPr lang="de-DE" sz="2800" dirty="0" smtClean="0"/>
              <a:t>Passive: </a:t>
            </a:r>
            <a:r>
              <a:rPr lang="de-DE" sz="2800" dirty="0" err="1" smtClean="0"/>
              <a:t>Develop</a:t>
            </a:r>
            <a:r>
              <a:rPr lang="de-DE" sz="2800" dirty="0" smtClean="0"/>
              <a:t> </a:t>
            </a:r>
            <a:r>
              <a:rPr lang="de-DE" sz="2800" dirty="0" err="1" smtClean="0"/>
              <a:t>receptive</a:t>
            </a:r>
            <a:r>
              <a:rPr lang="de-DE" sz="2800" dirty="0" smtClean="0"/>
              <a:t> </a:t>
            </a:r>
            <a:r>
              <a:rPr lang="de-DE" sz="2800" dirty="0" err="1" smtClean="0"/>
              <a:t>skills</a:t>
            </a:r>
            <a:r>
              <a:rPr lang="de-DE" sz="2800" dirty="0" smtClean="0"/>
              <a:t> – </a:t>
            </a:r>
            <a:r>
              <a:rPr lang="de-DE" sz="2800" dirty="0" err="1" smtClean="0"/>
              <a:t>prepare</a:t>
            </a:r>
            <a:r>
              <a:rPr lang="de-DE" sz="2800" dirty="0" smtClean="0"/>
              <a:t> </a:t>
            </a:r>
            <a:r>
              <a:rPr lang="de-DE" sz="2800" dirty="0" err="1" smtClean="0"/>
              <a:t>students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b="1" dirty="0" smtClean="0"/>
              <a:t>understand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b="1" dirty="0" smtClean="0"/>
              <a:t>deal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reality</a:t>
            </a:r>
            <a:r>
              <a:rPr lang="de-DE" sz="2800" dirty="0" smtClean="0"/>
              <a:t> – </a:t>
            </a:r>
            <a:r>
              <a:rPr lang="de-DE" sz="2800" dirty="0" err="1" smtClean="0"/>
              <a:t>which</a:t>
            </a:r>
            <a:r>
              <a:rPr lang="de-DE" sz="2800" dirty="0" smtClean="0"/>
              <a:t> </a:t>
            </a:r>
            <a:r>
              <a:rPr lang="de-DE" sz="2800" dirty="0" err="1" smtClean="0"/>
              <a:t>includes</a:t>
            </a:r>
            <a:r>
              <a:rPr lang="de-DE" sz="2800" dirty="0" smtClean="0"/>
              <a:t> </a:t>
            </a:r>
            <a:r>
              <a:rPr lang="de-DE" sz="2800" b="1" dirty="0" smtClean="0"/>
              <a:t>non-</a:t>
            </a:r>
            <a:r>
              <a:rPr lang="de-DE" sz="2800" b="1" dirty="0" err="1" smtClean="0"/>
              <a:t>standard</a:t>
            </a:r>
            <a:r>
              <a:rPr lang="de-DE" sz="2800" dirty="0" smtClean="0"/>
              <a:t> </a:t>
            </a:r>
            <a:r>
              <a:rPr lang="de-DE" sz="2800" dirty="0" err="1" smtClean="0"/>
              <a:t>texts</a:t>
            </a:r>
            <a:r>
              <a:rPr lang="de-DE" sz="2800" dirty="0" smtClean="0"/>
              <a:t>.</a:t>
            </a:r>
            <a:endParaRPr lang="de-DE" sz="2800" dirty="0"/>
          </a:p>
        </p:txBody>
      </p:sp>
    </p:spTree>
    <p:extLst>
      <p:ext uri="{BB962C8B-B14F-4D97-AF65-F5344CB8AC3E}">
        <p14:creationId xmlns="" xmlns:p14="http://schemas.microsoft.com/office/powerpoint/2010/main" val="7344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Bildschirmpräsentation (4:3)</PresentationFormat>
  <Paragraphs>255</Paragraphs>
  <Slides>31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Reality in the Classroom</vt:lpstr>
      <vt:lpstr>Reality in the Classroom</vt:lpstr>
      <vt:lpstr>Real Text, Authentic Text or Textbook?</vt:lpstr>
      <vt:lpstr>“Real” vs. “Authentic”</vt:lpstr>
      <vt:lpstr>Reality in the classroom</vt:lpstr>
      <vt:lpstr>Folie 12</vt:lpstr>
      <vt:lpstr>Didacticizing real material</vt:lpstr>
      <vt:lpstr>Didacticizing real material</vt:lpstr>
      <vt:lpstr>Didacticizing real material</vt:lpstr>
      <vt:lpstr>Real material for technical language training</vt:lpstr>
      <vt:lpstr>Real material for technical language training</vt:lpstr>
      <vt:lpstr>Real material for technical language training</vt:lpstr>
      <vt:lpstr>Real material for technical language training</vt:lpstr>
      <vt:lpstr>Folie 20</vt:lpstr>
      <vt:lpstr>Folie 21</vt:lpstr>
      <vt:lpstr>Folie 22</vt:lpstr>
      <vt:lpstr>Folie 23</vt:lpstr>
      <vt:lpstr>Folie 24</vt:lpstr>
      <vt:lpstr>Creating authentic material</vt:lpstr>
      <vt:lpstr>Folie 26</vt:lpstr>
      <vt:lpstr>Parallel realities</vt:lpstr>
      <vt:lpstr>Parallel realities</vt:lpstr>
      <vt:lpstr>Lessons learned – in the classroom</vt:lpstr>
      <vt:lpstr>Conclusion</vt:lpstr>
      <vt:lpstr>Köszönöm szépen! </vt:lpstr>
    </vt:vector>
  </TitlesOfParts>
  <Company>Bundessprachenamt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Masterfolie Bundessprachenamt CD Bundesregierung deutsch</dc:title>
  <dc:creator>Wolfgang Sender</dc:creator>
  <cp:lastModifiedBy>Sturges</cp:lastModifiedBy>
  <cp:revision>370</cp:revision>
  <cp:lastPrinted>2016-05-09T11:49:45Z</cp:lastPrinted>
  <dcterms:created xsi:type="dcterms:W3CDTF">2010-10-01T08:07:15Z</dcterms:created>
  <dcterms:modified xsi:type="dcterms:W3CDTF">2016-10-25T07:59:29Z</dcterms:modified>
</cp:coreProperties>
</file>