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256" r:id="rId3"/>
    <p:sldId id="260" r:id="rId4"/>
    <p:sldId id="261" r:id="rId5"/>
    <p:sldId id="265" r:id="rId6"/>
    <p:sldId id="262" r:id="rId7"/>
    <p:sldId id="267" r:id="rId8"/>
    <p:sldId id="263" r:id="rId9"/>
    <p:sldId id="264" r:id="rId10"/>
    <p:sldId id="266" r:id="rId11"/>
    <p:sldId id="268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55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88AFE-9297-D64B-A518-FE7B8EB8D845}" type="datetimeFigureOut">
              <a:rPr lang="fi-FI" smtClean="0"/>
              <a:t>25.10.2016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95FED-25FD-514E-B550-95240CE2C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5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14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27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246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318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47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572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830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391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35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26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4EA81-9258-41A5-BE52-3572AA81048C}" type="datetimeFigureOut">
              <a:rPr lang="fi-FI" smtClean="0"/>
              <a:t>25.10.2016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DA02-587C-4F8B-BA49-B16742A2F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02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709612"/>
            <a:ext cx="8153400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Authenticity is not one-size fits all language teaching aid</a:t>
            </a:r>
          </a:p>
          <a:p>
            <a:r>
              <a:rPr lang="en-US" sz="2600" dirty="0" smtClean="0"/>
              <a:t>Truly benefitting from authentic materials usually means having students with post-intermediate language proficiency</a:t>
            </a:r>
          </a:p>
          <a:p>
            <a:r>
              <a:rPr lang="en-US" sz="2600" dirty="0" smtClean="0"/>
              <a:t>Not all authentic material is automatically great for teaching</a:t>
            </a:r>
          </a:p>
          <a:p>
            <a:r>
              <a:rPr lang="en-US" sz="2600" dirty="0" smtClean="0"/>
              <a:t>To be effective, authentic tasks need to have communicative potential and they need to be tailored for the target group. </a:t>
            </a:r>
          </a:p>
          <a:p>
            <a:r>
              <a:rPr lang="en-US" sz="2600" dirty="0" smtClean="0"/>
              <a:t>Teacher authenticity is a powerful tool but has its challenges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824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Bibliography</a:t>
            </a:r>
            <a:endParaRPr lang="en-US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Nunan</a:t>
            </a:r>
            <a:r>
              <a:rPr lang="en-US" dirty="0" smtClean="0"/>
              <a:t>, D. (1989). </a:t>
            </a:r>
            <a:r>
              <a:rPr lang="en-US" i="1" dirty="0" smtClean="0"/>
              <a:t>Designing tasks for the communicative classroom</a:t>
            </a:r>
            <a:r>
              <a:rPr lang="en-US" dirty="0" smtClean="0"/>
              <a:t>. Cambridge: Cambridge University Press.</a:t>
            </a:r>
          </a:p>
          <a:p>
            <a:r>
              <a:rPr lang="en-US" dirty="0" smtClean="0"/>
              <a:t>Taylor, D. (1994). </a:t>
            </a:r>
            <a:r>
              <a:rPr lang="en-US" i="1" dirty="0" smtClean="0"/>
              <a:t>TESL-EJ: Inauthentic Authenticity or Authentic Inauthenticity?</a:t>
            </a:r>
            <a:r>
              <a:rPr lang="en-US" dirty="0" smtClean="0"/>
              <a:t> Available online: http://www.tesl-ej.org/wordpress/issues/volume1/ej02/ej02a1/</a:t>
            </a:r>
          </a:p>
          <a:p>
            <a:r>
              <a:rPr lang="en-US" dirty="0" err="1" smtClean="0"/>
              <a:t>Shmoossi</a:t>
            </a:r>
            <a:r>
              <a:rPr lang="en-US" dirty="0" smtClean="0"/>
              <a:t>, N. &amp; </a:t>
            </a:r>
            <a:r>
              <a:rPr lang="en-US" dirty="0" err="1" smtClean="0"/>
              <a:t>Ketabi</a:t>
            </a:r>
            <a:r>
              <a:rPr lang="en-US" dirty="0" smtClean="0"/>
              <a:t>, </a:t>
            </a:r>
            <a:r>
              <a:rPr lang="en-US" i="1" dirty="0" smtClean="0"/>
              <a:t>S. TESL-EJ: A Critical Look at the Concept of Authenticity.</a:t>
            </a:r>
            <a:r>
              <a:rPr lang="en-US" dirty="0" smtClean="0"/>
              <a:t> Available online: http://e-flt.nus.edu.sg/v4n12007/shomoossi.pdf</a:t>
            </a:r>
          </a:p>
          <a:p>
            <a:r>
              <a:rPr lang="en-US" dirty="0" err="1" smtClean="0"/>
              <a:t>Guariento</a:t>
            </a:r>
            <a:r>
              <a:rPr lang="en-US" dirty="0" smtClean="0"/>
              <a:t>, W. &amp; Morley, J. (2001). </a:t>
            </a:r>
            <a:r>
              <a:rPr lang="en-US" i="1" dirty="0" smtClean="0"/>
              <a:t>Text &amp; Task Authenticity in the EFL classroom.</a:t>
            </a:r>
            <a:r>
              <a:rPr lang="en-US" dirty="0" smtClean="0"/>
              <a:t> ELT Journal Volume 55/4: 347 - 353. Oxford: Oxford University Press</a:t>
            </a:r>
          </a:p>
          <a:p>
            <a:r>
              <a:rPr lang="en-US" dirty="0" smtClean="0"/>
              <a:t>Willis, J. 1996. </a:t>
            </a:r>
            <a:r>
              <a:rPr lang="en-US" i="1" dirty="0" smtClean="0"/>
              <a:t>A Framework for TASK-based Learning.</a:t>
            </a:r>
            <a:r>
              <a:rPr lang="en-US" dirty="0" smtClean="0"/>
              <a:t> London: Longman.</a:t>
            </a:r>
          </a:p>
          <a:p>
            <a:r>
              <a:rPr lang="en-US" dirty="0" err="1" smtClean="0"/>
              <a:t>Widdowson</a:t>
            </a:r>
            <a:r>
              <a:rPr lang="en-US" dirty="0" smtClean="0"/>
              <a:t>, H. G. </a:t>
            </a:r>
            <a:r>
              <a:rPr lang="en-US" i="1" dirty="0" smtClean="0"/>
              <a:t>A Framework for Task-based Learning.</a:t>
            </a:r>
            <a:r>
              <a:rPr lang="en-US" dirty="0" smtClean="0"/>
              <a:t> London: Longman.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28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Many Faces of Authenticity</a:t>
            </a:r>
            <a:endParaRPr lang="en-GB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2800" dirty="0" smtClean="0"/>
              <a:t>Tommi Tikka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Language Specialist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National Defence University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4407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Introduction</a:t>
            </a:r>
            <a:endParaRPr lang="en-US" sz="40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The problem with authenticity and weaker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Task authenticity at post-intermediate level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Questions about teacher </a:t>
            </a:r>
            <a:r>
              <a:rPr lang="en-GB" sz="2600" dirty="0"/>
              <a:t>a</a:t>
            </a:r>
            <a:r>
              <a:rPr lang="en-GB" sz="2600" dirty="0" smtClean="0"/>
              <a:t>uthenticity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600" dirty="0" smtClean="0"/>
              <a:t>Challenges with relying on teacher authenticity</a:t>
            </a:r>
          </a:p>
        </p:txBody>
      </p:sp>
    </p:spTree>
    <p:extLst>
      <p:ext uri="{BB962C8B-B14F-4D97-AF65-F5344CB8AC3E}">
        <p14:creationId xmlns:p14="http://schemas.microsoft.com/office/powerpoint/2010/main" val="185089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7584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1. The problem with authenticity </a:t>
            </a:r>
            <a:br>
              <a:rPr lang="en-GB" b="1" dirty="0" smtClean="0"/>
            </a:br>
            <a:r>
              <a:rPr lang="en-GB" b="1" dirty="0" smtClean="0"/>
              <a:t>and weaker students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927373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The most authentic texts or video clips aren’t necessarily the easiest ones to understand. </a:t>
            </a:r>
          </a:p>
          <a:p>
            <a:r>
              <a:rPr lang="en-US" sz="2600" dirty="0" smtClean="0"/>
              <a:t>This can cause demotivation and frustration in weaker students.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600" b="1" dirty="0" smtClean="0"/>
              <a:t>Challenge: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“Authentic is any material which has not been specifically produced for the purposes of language teaching.” (</a:t>
            </a:r>
            <a:r>
              <a:rPr lang="en-US" sz="2600" dirty="0" err="1" smtClean="0"/>
              <a:t>Nunan</a:t>
            </a:r>
            <a:r>
              <a:rPr lang="en-US" sz="2600" dirty="0" smtClean="0"/>
              <a:t>, 1989)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864" y="1379909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“Indeed, there are some situations in which authentic materials are useless – especially when the learners' receptive proficiency is low.” (</a:t>
            </a:r>
            <a:r>
              <a:rPr lang="en-GB" sz="2600" dirty="0" err="1" smtClean="0"/>
              <a:t>Shmooshi</a:t>
            </a:r>
            <a:r>
              <a:rPr lang="en-GB" sz="2600" dirty="0" smtClean="0"/>
              <a:t> and </a:t>
            </a:r>
            <a:r>
              <a:rPr lang="en-GB" sz="2600" dirty="0" err="1" smtClean="0"/>
              <a:t>Ketabi</a:t>
            </a:r>
            <a:r>
              <a:rPr lang="en-GB" sz="2600" dirty="0" smtClean="0"/>
              <a:t>, 2007)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2600" b="1" dirty="0" smtClean="0"/>
              <a:t>Conclusion</a:t>
            </a:r>
            <a:r>
              <a:rPr lang="en-GB" sz="2600" dirty="0" smtClean="0"/>
              <a:t>:</a:t>
            </a:r>
          </a:p>
          <a:p>
            <a:pPr marL="0" indent="0">
              <a:buNone/>
            </a:pPr>
            <a:r>
              <a:rPr lang="en-GB" sz="2600" dirty="0" smtClean="0"/>
              <a:t>Post-intermediate level (CEF B2 or higher) of language proficiency is required to truly benefit from authentic materials. (</a:t>
            </a:r>
            <a:r>
              <a:rPr lang="en-GB" sz="2600" dirty="0" err="1" smtClean="0"/>
              <a:t>Guariento</a:t>
            </a:r>
            <a:r>
              <a:rPr lang="en-GB" sz="2600" dirty="0" smtClean="0"/>
              <a:t> and Morley, 2001)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2600" b="1" dirty="0" smtClean="0"/>
              <a:t>Our solution:</a:t>
            </a:r>
          </a:p>
          <a:p>
            <a:pPr marL="0" indent="0">
              <a:buNone/>
            </a:pPr>
            <a:r>
              <a:rPr lang="en-GB" sz="2600" dirty="0" smtClean="0"/>
              <a:t>Students divided into groups of four (DIALANG)</a:t>
            </a:r>
          </a:p>
        </p:txBody>
      </p:sp>
    </p:spTree>
    <p:extLst>
      <p:ext uri="{BB962C8B-B14F-4D97-AF65-F5344CB8AC3E}">
        <p14:creationId xmlns:p14="http://schemas.microsoft.com/office/powerpoint/2010/main" val="140973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55576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2. Task authenticity at </a:t>
            </a:r>
            <a:br>
              <a:rPr lang="en-GB" b="1" dirty="0" smtClean="0"/>
            </a:br>
            <a:r>
              <a:rPr lang="en-GB" b="1" dirty="0" smtClean="0"/>
              <a:t>post-intermediate level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90872" y="1639341"/>
            <a:ext cx="8229600" cy="481399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3700" b="1" dirty="0" smtClean="0"/>
              <a:t>2.1. Authenticity through a genuine purpose</a:t>
            </a:r>
            <a:r>
              <a:rPr lang="en-GB" sz="37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3700" dirty="0" smtClean="0"/>
              <a:t>At higher levels of language proficiency, the tasks should always have real-world value. Furthermore, the emphasis should be on meaning and communication and </a:t>
            </a:r>
            <a:r>
              <a:rPr lang="en-GB" sz="3700" u="sng" dirty="0" smtClean="0"/>
              <a:t>NOT</a:t>
            </a:r>
            <a:r>
              <a:rPr lang="en-GB" sz="3700" dirty="0" smtClean="0"/>
              <a:t> on grammar exercises and drills. (Willis, 1996)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3700" b="1" dirty="0" smtClean="0"/>
              <a:t>Our students with CEF B2 or higher focus on:</a:t>
            </a:r>
          </a:p>
          <a:p>
            <a:pPr marL="0" indent="0">
              <a:buNone/>
            </a:pPr>
            <a:r>
              <a:rPr lang="en-GB" sz="3700" dirty="0" smtClean="0"/>
              <a:t>Information/decision briefing</a:t>
            </a:r>
          </a:p>
          <a:p>
            <a:pPr marL="0" lvl="0" indent="0">
              <a:buNone/>
            </a:pPr>
            <a:r>
              <a:rPr lang="en-GB" sz="3700" dirty="0" smtClean="0"/>
              <a:t>Report/abstract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72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62880" y="1340768"/>
            <a:ext cx="8229600" cy="547260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800" b="1" dirty="0" smtClean="0"/>
              <a:t>2.2. Authenticity through engagement</a:t>
            </a:r>
            <a:endParaRPr lang="en-GB" sz="2800" dirty="0" smtClean="0"/>
          </a:p>
          <a:p>
            <a:pPr marL="0" indent="0">
              <a:buNone/>
            </a:pPr>
            <a:endParaRPr lang="en-GB" sz="1200" b="1" dirty="0" smtClean="0"/>
          </a:p>
          <a:p>
            <a:pPr marL="0" indent="0">
              <a:buNone/>
            </a:pPr>
            <a:r>
              <a:rPr lang="en-GB" sz="2600" b="1" dirty="0" smtClean="0"/>
              <a:t>My personal view:</a:t>
            </a:r>
          </a:p>
          <a:p>
            <a:pPr marL="0" indent="0">
              <a:buNone/>
            </a:pPr>
            <a:r>
              <a:rPr lang="en-GB" sz="2600" dirty="0" smtClean="0"/>
              <a:t>If students aren’t genuinely interested, the other types of authenticity count for very little.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600" dirty="0" smtClean="0"/>
              <a:t>As long as the tasks are valid and the teacher has credibility in the eyes of the students, the students will see the usefulness and the importance of the language course. (</a:t>
            </a:r>
            <a:r>
              <a:rPr lang="en-GB" sz="2600" dirty="0" err="1" smtClean="0"/>
              <a:t>Widdowson</a:t>
            </a:r>
            <a:r>
              <a:rPr lang="en-GB" sz="2600" dirty="0" smtClean="0"/>
              <a:t>, 1978)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44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3. Questions about teacher authenticity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3100" dirty="0" smtClean="0"/>
              <a:t>Should someone who has not given presentations professionally really teach presentation skills to more advanced students (CEF B2 or higher)?</a:t>
            </a:r>
          </a:p>
          <a:p>
            <a:r>
              <a:rPr lang="en-US" sz="3100" dirty="0" smtClean="0"/>
              <a:t>Should someone who has not published academic articles teach these students academic writing?</a:t>
            </a:r>
          </a:p>
          <a:p>
            <a:r>
              <a:rPr lang="en-US" sz="3100" dirty="0" smtClean="0"/>
              <a:t>The importance of having the right teaching credentials vs. the importance of having the right experience and know-how?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9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4. Challenges with relying on </a:t>
            </a:r>
            <a:br>
              <a:rPr lang="en-GB" b="1" dirty="0" smtClean="0"/>
            </a:br>
            <a:r>
              <a:rPr lang="en-GB" b="1" dirty="0" smtClean="0"/>
              <a:t>teacher authenticity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/>
              <a:t>"The problem with authenticity is that anyone can claim it and benefit from the positive assumptions that most of us make about the word." (Psychology Today)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600" dirty="0" smtClean="0"/>
              <a:t>Why are so many researchers and specialists reluctant to teach?</a:t>
            </a:r>
          </a:p>
          <a:p>
            <a:r>
              <a:rPr lang="en-US" sz="2600" dirty="0" smtClean="0"/>
              <a:t>Why are so many of them too into their own expertise to truly reach the students?</a:t>
            </a:r>
          </a:p>
          <a:p>
            <a:r>
              <a:rPr lang="en-US" sz="2600" dirty="0" smtClean="0"/>
              <a:t>Doesn’t that make them terrible teachers?</a:t>
            </a:r>
          </a:p>
          <a:p>
            <a:pPr marL="0" indent="0">
              <a:buNone/>
            </a:pPr>
            <a:r>
              <a:rPr lang="en-US" sz="2600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ema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Teema2</Template>
  <TotalTime>262</TotalTime>
  <Words>622</Words>
  <Application>Microsoft Office PowerPoint</Application>
  <PresentationFormat>Näytössä katseltava diaesitys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Teema2</vt:lpstr>
      <vt:lpstr>PowerPoint-esitys</vt:lpstr>
      <vt:lpstr>Many Faces of Authenticity</vt:lpstr>
      <vt:lpstr>Introduction</vt:lpstr>
      <vt:lpstr>1. The problem with authenticity  and weaker students </vt:lpstr>
      <vt:lpstr>PowerPoint-esitys</vt:lpstr>
      <vt:lpstr>2. Task authenticity at  post-intermediate level </vt:lpstr>
      <vt:lpstr>PowerPoint-esitys</vt:lpstr>
      <vt:lpstr>3. Questions about teacher authenticity </vt:lpstr>
      <vt:lpstr>4. Challenges with relying on  teacher authenticity </vt:lpstr>
      <vt:lpstr>Conclusion</vt:lpstr>
      <vt:lpstr>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Tuomas Peippo</dc:creator>
  <cp:lastModifiedBy>Tommi Tikka</cp:lastModifiedBy>
  <cp:revision>33</cp:revision>
  <dcterms:created xsi:type="dcterms:W3CDTF">2016-10-11T09:12:00Z</dcterms:created>
  <dcterms:modified xsi:type="dcterms:W3CDTF">2016-10-24T22:03:17Z</dcterms:modified>
</cp:coreProperties>
</file>