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2" r:id="rId1"/>
  </p:sldMasterIdLst>
  <p:notesMasterIdLst>
    <p:notesMasterId r:id="rId15"/>
  </p:notesMasterIdLst>
  <p:sldIdLst>
    <p:sldId id="276" r:id="rId2"/>
    <p:sldId id="269" r:id="rId3"/>
    <p:sldId id="263" r:id="rId4"/>
    <p:sldId id="270" r:id="rId5"/>
    <p:sldId id="271" r:id="rId6"/>
    <p:sldId id="261" r:id="rId7"/>
    <p:sldId id="267" r:id="rId8"/>
    <p:sldId id="272" r:id="rId9"/>
    <p:sldId id="265" r:id="rId10"/>
    <p:sldId id="278" r:id="rId11"/>
    <p:sldId id="268" r:id="rId12"/>
    <p:sldId id="274" r:id="rId13"/>
    <p:sldId id="27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B3F"/>
    <a:srgbClr val="962A51"/>
    <a:srgbClr val="942052"/>
    <a:srgbClr val="873145"/>
    <a:srgbClr val="3A0C20"/>
    <a:srgbClr val="383BBA"/>
    <a:srgbClr val="D35151"/>
    <a:srgbClr val="AE7693"/>
    <a:srgbClr val="D6C8CD"/>
    <a:srgbClr val="A446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51" autoAdjust="0"/>
    <p:restoredTop sz="94638"/>
  </p:normalViewPr>
  <p:slideViewPr>
    <p:cSldViewPr snapToGrid="0">
      <p:cViewPr varScale="1">
        <p:scale>
          <a:sx n="132" d="100"/>
          <a:sy n="132" d="100"/>
        </p:scale>
        <p:origin x="168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EAC620-D8E6-4B9B-8094-1872EB631DCB}" type="doc">
      <dgm:prSet loTypeId="urn:microsoft.com/office/officeart/2005/8/layout/chart3" loCatId="relationship" qsTypeId="urn:microsoft.com/office/officeart/2005/8/quickstyle/simple1" qsCatId="simple" csTypeId="urn:microsoft.com/office/officeart/2005/8/colors/accent1_2" csCatId="accent1" phldr="1"/>
      <dgm:spPr/>
    </dgm:pt>
    <dgm:pt modelId="{B4B8E9C0-D1B5-4EBF-A25A-42A838E17438}" type="pres">
      <dgm:prSet presAssocID="{E5EAC620-D8E6-4B9B-8094-1872EB631DCB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E80AB9AD-E21D-4B01-82F6-4C661A925B2E}" type="presOf" srcId="{E5EAC620-D8E6-4B9B-8094-1872EB631DCB}" destId="{B4B8E9C0-D1B5-4EBF-A25A-42A838E17438}" srcOrd="0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1C17C0-EEBE-4D69-A1FA-F2EB2DBD048B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59EEE32-E3B3-469E-B3E1-959A5E69B4C3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/>
            <a:t>result</a:t>
          </a:r>
        </a:p>
      </dgm:t>
    </dgm:pt>
    <dgm:pt modelId="{DF16F7B3-3BA6-4E84-93A5-69981B59F7D8}" type="parTrans" cxnId="{428AF9E2-0C62-4D72-A856-F9884DD9CAF9}">
      <dgm:prSet/>
      <dgm:spPr/>
      <dgm:t>
        <a:bodyPr/>
        <a:lstStyle/>
        <a:p>
          <a:endParaRPr lang="en-US"/>
        </a:p>
      </dgm:t>
    </dgm:pt>
    <dgm:pt modelId="{83287F68-0E8C-49D6-ADB9-AD803B98FC51}" type="sibTrans" cxnId="{428AF9E2-0C62-4D72-A856-F9884DD9CAF9}">
      <dgm:prSet/>
      <dgm:spPr/>
      <dgm:t>
        <a:bodyPr/>
        <a:lstStyle/>
        <a:p>
          <a:endParaRPr lang="en-US"/>
        </a:p>
      </dgm:t>
    </dgm:pt>
    <dgm:pt modelId="{160A673F-D7BE-4F0E-8E33-18648FD55E48}">
      <dgm:prSet custT="1"/>
      <dgm:spPr>
        <a:solidFill>
          <a:schemeClr val="accent1"/>
        </a:solidFill>
      </dgm:spPr>
      <dgm:t>
        <a:bodyPr/>
        <a:lstStyle/>
        <a:p>
          <a:r>
            <a:rPr lang="en-US" sz="1800" dirty="0">
              <a:latin typeface="Sylfaen" panose="010A0502050306030303" pitchFamily="18" charset="0"/>
            </a:rPr>
            <a:t>Military students fail to use word combinations accurately in different contexts </a:t>
          </a:r>
        </a:p>
      </dgm:t>
    </dgm:pt>
    <dgm:pt modelId="{17948689-BF97-45D3-BD3F-08FDADE46638}" type="parTrans" cxnId="{F92C36FF-50F1-40D0-A43F-A2F518E28A35}">
      <dgm:prSet/>
      <dgm:spPr/>
      <dgm:t>
        <a:bodyPr/>
        <a:lstStyle/>
        <a:p>
          <a:endParaRPr lang="en-US"/>
        </a:p>
      </dgm:t>
    </dgm:pt>
    <dgm:pt modelId="{63A36117-58B2-48C5-9922-EBFE8DE61044}" type="sibTrans" cxnId="{F92C36FF-50F1-40D0-A43F-A2F518E28A35}">
      <dgm:prSet/>
      <dgm:spPr/>
      <dgm:t>
        <a:bodyPr/>
        <a:lstStyle/>
        <a:p>
          <a:endParaRPr lang="en-US"/>
        </a:p>
      </dgm:t>
    </dgm:pt>
    <dgm:pt modelId="{79501E3F-D363-4414-B478-A3D1BC41A32D}">
      <dgm:prSet custT="1"/>
      <dgm:spPr>
        <a:solidFill>
          <a:schemeClr val="accent1"/>
        </a:solidFill>
      </dgm:spPr>
      <dgm:t>
        <a:bodyPr/>
        <a:lstStyle/>
        <a:p>
          <a:r>
            <a:rPr lang="en-US" sz="1800" dirty="0">
              <a:latin typeface="Sylfaen" panose="010A0502050306030303" pitchFamily="18" charset="0"/>
            </a:rPr>
            <a:t>Military students struggle to find the appropriate vocabulary in communication</a:t>
          </a:r>
        </a:p>
      </dgm:t>
    </dgm:pt>
    <dgm:pt modelId="{9EEEA849-0E3C-475C-9C9F-55FF26BFA099}" type="parTrans" cxnId="{CEFD4118-521C-424D-B61C-9D95C8F6DA2B}">
      <dgm:prSet/>
      <dgm:spPr/>
      <dgm:t>
        <a:bodyPr/>
        <a:lstStyle/>
        <a:p>
          <a:endParaRPr lang="en-US"/>
        </a:p>
      </dgm:t>
    </dgm:pt>
    <dgm:pt modelId="{B6869646-34EB-451A-9860-FAB5827D6676}" type="sibTrans" cxnId="{CEFD4118-521C-424D-B61C-9D95C8F6DA2B}">
      <dgm:prSet/>
      <dgm:spPr/>
      <dgm:t>
        <a:bodyPr/>
        <a:lstStyle/>
        <a:p>
          <a:endParaRPr lang="en-US"/>
        </a:p>
      </dgm:t>
    </dgm:pt>
    <dgm:pt modelId="{A897BC10-AB43-4A58-86E4-9B7A852E4D4B}">
      <dgm:prSet custT="1"/>
      <dgm:spPr>
        <a:solidFill>
          <a:schemeClr val="accent1"/>
        </a:solidFill>
      </dgm:spPr>
      <dgm:t>
        <a:bodyPr/>
        <a:lstStyle/>
        <a:p>
          <a:r>
            <a:rPr lang="en-US" sz="1800" dirty="0">
              <a:latin typeface="Sylfaen" panose="010A0502050306030303" pitchFamily="18" charset="0"/>
            </a:rPr>
            <a:t>Military students produce collocations different from native-like norms </a:t>
          </a:r>
        </a:p>
      </dgm:t>
    </dgm:pt>
    <dgm:pt modelId="{6FCB032A-1F41-4C62-BE49-7D6CE24C06E1}" type="parTrans" cxnId="{9BA2C014-2BCE-4A55-A515-0DA60186BE33}">
      <dgm:prSet/>
      <dgm:spPr/>
      <dgm:t>
        <a:bodyPr/>
        <a:lstStyle/>
        <a:p>
          <a:endParaRPr lang="en-US"/>
        </a:p>
      </dgm:t>
    </dgm:pt>
    <dgm:pt modelId="{3573CE86-1A7F-4D1C-BE24-1C0DDF86CC9A}" type="sibTrans" cxnId="{9BA2C014-2BCE-4A55-A515-0DA60186BE33}">
      <dgm:prSet/>
      <dgm:spPr/>
      <dgm:t>
        <a:bodyPr/>
        <a:lstStyle/>
        <a:p>
          <a:endParaRPr lang="en-US"/>
        </a:p>
      </dgm:t>
    </dgm:pt>
    <dgm:pt modelId="{911EBDBF-56FF-4734-A1C2-9B6441E0EA53}" type="pres">
      <dgm:prSet presAssocID="{D91C17C0-EEBE-4D69-A1FA-F2EB2DBD048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2A898C3-AC11-4BD4-8EFB-991911D6BDC4}" type="pres">
      <dgm:prSet presAssocID="{659EEE32-E3B3-469E-B3E1-959A5E69B4C3}" presName="root1" presStyleCnt="0"/>
      <dgm:spPr/>
    </dgm:pt>
    <dgm:pt modelId="{9FB75C05-25A5-4512-85FF-B5CFD0FC293F}" type="pres">
      <dgm:prSet presAssocID="{659EEE32-E3B3-469E-B3E1-959A5E69B4C3}" presName="LevelOneTextNode" presStyleLbl="node0" presStyleIdx="0" presStyleCnt="1" custScaleY="94730">
        <dgm:presLayoutVars>
          <dgm:chPref val="3"/>
        </dgm:presLayoutVars>
      </dgm:prSet>
      <dgm:spPr/>
    </dgm:pt>
    <dgm:pt modelId="{D8809306-4722-4ADA-AD87-E73C07602BB4}" type="pres">
      <dgm:prSet presAssocID="{659EEE32-E3B3-469E-B3E1-959A5E69B4C3}" presName="level2hierChild" presStyleCnt="0"/>
      <dgm:spPr/>
    </dgm:pt>
    <dgm:pt modelId="{E5214C94-1A12-4798-BCE4-0C1B7CBACAAC}" type="pres">
      <dgm:prSet presAssocID="{17948689-BF97-45D3-BD3F-08FDADE46638}" presName="conn2-1" presStyleLbl="parChTrans1D2" presStyleIdx="0" presStyleCnt="3"/>
      <dgm:spPr/>
    </dgm:pt>
    <dgm:pt modelId="{5F7F348C-FE05-4B3F-A261-DC19BF0953A2}" type="pres">
      <dgm:prSet presAssocID="{17948689-BF97-45D3-BD3F-08FDADE46638}" presName="connTx" presStyleLbl="parChTrans1D2" presStyleIdx="0" presStyleCnt="3"/>
      <dgm:spPr/>
    </dgm:pt>
    <dgm:pt modelId="{3206E45E-39FE-41A7-A4B1-0EFC6FA487FA}" type="pres">
      <dgm:prSet presAssocID="{160A673F-D7BE-4F0E-8E33-18648FD55E48}" presName="root2" presStyleCnt="0"/>
      <dgm:spPr/>
    </dgm:pt>
    <dgm:pt modelId="{D36DE5B8-9610-458E-AC41-3E11C8264114}" type="pres">
      <dgm:prSet presAssocID="{160A673F-D7BE-4F0E-8E33-18648FD55E48}" presName="LevelTwoTextNode" presStyleLbl="node2" presStyleIdx="0" presStyleCnt="3" custScaleX="135176" custScaleY="130817">
        <dgm:presLayoutVars>
          <dgm:chPref val="3"/>
        </dgm:presLayoutVars>
      </dgm:prSet>
      <dgm:spPr/>
    </dgm:pt>
    <dgm:pt modelId="{147C301E-5E00-40D7-9F86-35B4F071AF83}" type="pres">
      <dgm:prSet presAssocID="{160A673F-D7BE-4F0E-8E33-18648FD55E48}" presName="level3hierChild" presStyleCnt="0"/>
      <dgm:spPr/>
    </dgm:pt>
    <dgm:pt modelId="{6F5C9221-29CE-4C1D-B32D-D013693D0B79}" type="pres">
      <dgm:prSet presAssocID="{9EEEA849-0E3C-475C-9C9F-55FF26BFA099}" presName="conn2-1" presStyleLbl="parChTrans1D2" presStyleIdx="1" presStyleCnt="3"/>
      <dgm:spPr/>
    </dgm:pt>
    <dgm:pt modelId="{A3E12A0D-A059-4FFA-BD8A-C4F572ADEA56}" type="pres">
      <dgm:prSet presAssocID="{9EEEA849-0E3C-475C-9C9F-55FF26BFA099}" presName="connTx" presStyleLbl="parChTrans1D2" presStyleIdx="1" presStyleCnt="3"/>
      <dgm:spPr/>
    </dgm:pt>
    <dgm:pt modelId="{248108DA-A3BE-4D6D-A71B-95F1040B9034}" type="pres">
      <dgm:prSet presAssocID="{79501E3F-D363-4414-B478-A3D1BC41A32D}" presName="root2" presStyleCnt="0"/>
      <dgm:spPr/>
    </dgm:pt>
    <dgm:pt modelId="{5FE24128-D726-48E9-9086-036161C45F55}" type="pres">
      <dgm:prSet presAssocID="{79501E3F-D363-4414-B478-A3D1BC41A32D}" presName="LevelTwoTextNode" presStyleLbl="node2" presStyleIdx="1" presStyleCnt="3" custScaleX="125055" custScaleY="136529">
        <dgm:presLayoutVars>
          <dgm:chPref val="3"/>
        </dgm:presLayoutVars>
      </dgm:prSet>
      <dgm:spPr/>
    </dgm:pt>
    <dgm:pt modelId="{764DDC28-0967-4412-B687-675E5D987B3F}" type="pres">
      <dgm:prSet presAssocID="{79501E3F-D363-4414-B478-A3D1BC41A32D}" presName="level3hierChild" presStyleCnt="0"/>
      <dgm:spPr/>
    </dgm:pt>
    <dgm:pt modelId="{0E93377F-EF88-471D-85C7-3BE531CDB42D}" type="pres">
      <dgm:prSet presAssocID="{6FCB032A-1F41-4C62-BE49-7D6CE24C06E1}" presName="conn2-1" presStyleLbl="parChTrans1D2" presStyleIdx="2" presStyleCnt="3"/>
      <dgm:spPr/>
    </dgm:pt>
    <dgm:pt modelId="{F7D8F7F6-8C04-4629-808B-EC589E5524CA}" type="pres">
      <dgm:prSet presAssocID="{6FCB032A-1F41-4C62-BE49-7D6CE24C06E1}" presName="connTx" presStyleLbl="parChTrans1D2" presStyleIdx="2" presStyleCnt="3"/>
      <dgm:spPr/>
    </dgm:pt>
    <dgm:pt modelId="{A154154B-DEE4-4A05-9165-8C98C9F68B3E}" type="pres">
      <dgm:prSet presAssocID="{A897BC10-AB43-4A58-86E4-9B7A852E4D4B}" presName="root2" presStyleCnt="0"/>
      <dgm:spPr/>
    </dgm:pt>
    <dgm:pt modelId="{551222D2-4915-4284-BF7E-EEFE222044FA}" type="pres">
      <dgm:prSet presAssocID="{A897BC10-AB43-4A58-86E4-9B7A852E4D4B}" presName="LevelTwoTextNode" presStyleLbl="node2" presStyleIdx="2" presStyleCnt="3" custScaleX="119550" custScaleY="122246">
        <dgm:presLayoutVars>
          <dgm:chPref val="3"/>
        </dgm:presLayoutVars>
      </dgm:prSet>
      <dgm:spPr/>
    </dgm:pt>
    <dgm:pt modelId="{B8154C7A-100A-4D0B-B78B-4F482316AC57}" type="pres">
      <dgm:prSet presAssocID="{A897BC10-AB43-4A58-86E4-9B7A852E4D4B}" presName="level3hierChild" presStyleCnt="0"/>
      <dgm:spPr/>
    </dgm:pt>
  </dgm:ptLst>
  <dgm:cxnLst>
    <dgm:cxn modelId="{8698110D-EE2F-4C06-A86C-4E30A7D05152}" type="presOf" srcId="{79501E3F-D363-4414-B478-A3D1BC41A32D}" destId="{5FE24128-D726-48E9-9086-036161C45F55}" srcOrd="0" destOrd="0" presId="urn:microsoft.com/office/officeart/2008/layout/HorizontalMultiLevelHierarchy"/>
    <dgm:cxn modelId="{A1A6900F-8FB7-44B4-A2D2-ABF75F322743}" type="presOf" srcId="{659EEE32-E3B3-469E-B3E1-959A5E69B4C3}" destId="{9FB75C05-25A5-4512-85FF-B5CFD0FC293F}" srcOrd="0" destOrd="0" presId="urn:microsoft.com/office/officeart/2008/layout/HorizontalMultiLevelHierarchy"/>
    <dgm:cxn modelId="{9BA2C014-2BCE-4A55-A515-0DA60186BE33}" srcId="{659EEE32-E3B3-469E-B3E1-959A5E69B4C3}" destId="{A897BC10-AB43-4A58-86E4-9B7A852E4D4B}" srcOrd="2" destOrd="0" parTransId="{6FCB032A-1F41-4C62-BE49-7D6CE24C06E1}" sibTransId="{3573CE86-1A7F-4D1C-BE24-1C0DDF86CC9A}"/>
    <dgm:cxn modelId="{CEFD4118-521C-424D-B61C-9D95C8F6DA2B}" srcId="{659EEE32-E3B3-469E-B3E1-959A5E69B4C3}" destId="{79501E3F-D363-4414-B478-A3D1BC41A32D}" srcOrd="1" destOrd="0" parTransId="{9EEEA849-0E3C-475C-9C9F-55FF26BFA099}" sibTransId="{B6869646-34EB-451A-9860-FAB5827D6676}"/>
    <dgm:cxn modelId="{7BAF1820-4570-43C8-A51D-025587706CE0}" type="presOf" srcId="{A897BC10-AB43-4A58-86E4-9B7A852E4D4B}" destId="{551222D2-4915-4284-BF7E-EEFE222044FA}" srcOrd="0" destOrd="0" presId="urn:microsoft.com/office/officeart/2008/layout/HorizontalMultiLevelHierarchy"/>
    <dgm:cxn modelId="{1A957321-BF14-4BDF-B0F3-F20778D5F13C}" type="presOf" srcId="{9EEEA849-0E3C-475C-9C9F-55FF26BFA099}" destId="{6F5C9221-29CE-4C1D-B32D-D013693D0B79}" srcOrd="0" destOrd="0" presId="urn:microsoft.com/office/officeart/2008/layout/HorizontalMultiLevelHierarchy"/>
    <dgm:cxn modelId="{7183BA50-495C-4773-B2E5-68315BAAF2A2}" type="presOf" srcId="{17948689-BF97-45D3-BD3F-08FDADE46638}" destId="{E5214C94-1A12-4798-BCE4-0C1B7CBACAAC}" srcOrd="0" destOrd="0" presId="urn:microsoft.com/office/officeart/2008/layout/HorizontalMultiLevelHierarchy"/>
    <dgm:cxn modelId="{693EF77A-F1E4-435F-A4AF-9F1C9B3B7EAF}" type="presOf" srcId="{9EEEA849-0E3C-475C-9C9F-55FF26BFA099}" destId="{A3E12A0D-A059-4FFA-BD8A-C4F572ADEA56}" srcOrd="1" destOrd="0" presId="urn:microsoft.com/office/officeart/2008/layout/HorizontalMultiLevelHierarchy"/>
    <dgm:cxn modelId="{8D18C583-D039-4DDA-A6D9-AD869C705B44}" type="presOf" srcId="{160A673F-D7BE-4F0E-8E33-18648FD55E48}" destId="{D36DE5B8-9610-458E-AC41-3E11C8264114}" srcOrd="0" destOrd="0" presId="urn:microsoft.com/office/officeart/2008/layout/HorizontalMultiLevelHierarchy"/>
    <dgm:cxn modelId="{52D13097-1040-4764-BDF9-3CF7DAA1BB0A}" type="presOf" srcId="{6FCB032A-1F41-4C62-BE49-7D6CE24C06E1}" destId="{0E93377F-EF88-471D-85C7-3BE531CDB42D}" srcOrd="0" destOrd="0" presId="urn:microsoft.com/office/officeart/2008/layout/HorizontalMultiLevelHierarchy"/>
    <dgm:cxn modelId="{08B7BEB4-4E41-48AD-BFEB-8FEC193D4DC1}" type="presOf" srcId="{D91C17C0-EEBE-4D69-A1FA-F2EB2DBD048B}" destId="{911EBDBF-56FF-4734-A1C2-9B6441E0EA53}" srcOrd="0" destOrd="0" presId="urn:microsoft.com/office/officeart/2008/layout/HorizontalMultiLevelHierarchy"/>
    <dgm:cxn modelId="{08ADD7D4-5236-4FB6-9294-0F79E6AD720F}" type="presOf" srcId="{17948689-BF97-45D3-BD3F-08FDADE46638}" destId="{5F7F348C-FE05-4B3F-A261-DC19BF0953A2}" srcOrd="1" destOrd="0" presId="urn:microsoft.com/office/officeart/2008/layout/HorizontalMultiLevelHierarchy"/>
    <dgm:cxn modelId="{428AF9E2-0C62-4D72-A856-F9884DD9CAF9}" srcId="{D91C17C0-EEBE-4D69-A1FA-F2EB2DBD048B}" destId="{659EEE32-E3B3-469E-B3E1-959A5E69B4C3}" srcOrd="0" destOrd="0" parTransId="{DF16F7B3-3BA6-4E84-93A5-69981B59F7D8}" sibTransId="{83287F68-0E8C-49D6-ADB9-AD803B98FC51}"/>
    <dgm:cxn modelId="{1147ECE3-0127-4AEF-8D87-AE2D331AF70B}" type="presOf" srcId="{6FCB032A-1F41-4C62-BE49-7D6CE24C06E1}" destId="{F7D8F7F6-8C04-4629-808B-EC589E5524CA}" srcOrd="1" destOrd="0" presId="urn:microsoft.com/office/officeart/2008/layout/HorizontalMultiLevelHierarchy"/>
    <dgm:cxn modelId="{F92C36FF-50F1-40D0-A43F-A2F518E28A35}" srcId="{659EEE32-E3B3-469E-B3E1-959A5E69B4C3}" destId="{160A673F-D7BE-4F0E-8E33-18648FD55E48}" srcOrd="0" destOrd="0" parTransId="{17948689-BF97-45D3-BD3F-08FDADE46638}" sibTransId="{63A36117-58B2-48C5-9922-EBFE8DE61044}"/>
    <dgm:cxn modelId="{2EC4E601-B043-4B58-86F3-59D25D86051E}" type="presParOf" srcId="{911EBDBF-56FF-4734-A1C2-9B6441E0EA53}" destId="{02A898C3-AC11-4BD4-8EFB-991911D6BDC4}" srcOrd="0" destOrd="0" presId="urn:microsoft.com/office/officeart/2008/layout/HorizontalMultiLevelHierarchy"/>
    <dgm:cxn modelId="{800262F0-404D-493B-95A3-BE1B48CF6B8E}" type="presParOf" srcId="{02A898C3-AC11-4BD4-8EFB-991911D6BDC4}" destId="{9FB75C05-25A5-4512-85FF-B5CFD0FC293F}" srcOrd="0" destOrd="0" presId="urn:microsoft.com/office/officeart/2008/layout/HorizontalMultiLevelHierarchy"/>
    <dgm:cxn modelId="{A0B45752-A0FD-4481-B633-631049963FE6}" type="presParOf" srcId="{02A898C3-AC11-4BD4-8EFB-991911D6BDC4}" destId="{D8809306-4722-4ADA-AD87-E73C07602BB4}" srcOrd="1" destOrd="0" presId="urn:microsoft.com/office/officeart/2008/layout/HorizontalMultiLevelHierarchy"/>
    <dgm:cxn modelId="{F3E8745C-2F86-4CCB-9445-B8C7F8D95F2E}" type="presParOf" srcId="{D8809306-4722-4ADA-AD87-E73C07602BB4}" destId="{E5214C94-1A12-4798-BCE4-0C1B7CBACAAC}" srcOrd="0" destOrd="0" presId="urn:microsoft.com/office/officeart/2008/layout/HorizontalMultiLevelHierarchy"/>
    <dgm:cxn modelId="{A026E905-F608-4FC6-B79A-A92EC0817532}" type="presParOf" srcId="{E5214C94-1A12-4798-BCE4-0C1B7CBACAAC}" destId="{5F7F348C-FE05-4B3F-A261-DC19BF0953A2}" srcOrd="0" destOrd="0" presId="urn:microsoft.com/office/officeart/2008/layout/HorizontalMultiLevelHierarchy"/>
    <dgm:cxn modelId="{E707D0AD-73CD-47D4-BC33-148311073451}" type="presParOf" srcId="{D8809306-4722-4ADA-AD87-E73C07602BB4}" destId="{3206E45E-39FE-41A7-A4B1-0EFC6FA487FA}" srcOrd="1" destOrd="0" presId="urn:microsoft.com/office/officeart/2008/layout/HorizontalMultiLevelHierarchy"/>
    <dgm:cxn modelId="{EE5BF755-CAB0-4FA0-BF05-5246A9BD35CE}" type="presParOf" srcId="{3206E45E-39FE-41A7-A4B1-0EFC6FA487FA}" destId="{D36DE5B8-9610-458E-AC41-3E11C8264114}" srcOrd="0" destOrd="0" presId="urn:microsoft.com/office/officeart/2008/layout/HorizontalMultiLevelHierarchy"/>
    <dgm:cxn modelId="{35EEEA9B-3963-40D0-B5A9-9EA49DD3996B}" type="presParOf" srcId="{3206E45E-39FE-41A7-A4B1-0EFC6FA487FA}" destId="{147C301E-5E00-40D7-9F86-35B4F071AF83}" srcOrd="1" destOrd="0" presId="urn:microsoft.com/office/officeart/2008/layout/HorizontalMultiLevelHierarchy"/>
    <dgm:cxn modelId="{7B3436D1-D4B1-4F65-9D08-0564A8C0EF97}" type="presParOf" srcId="{D8809306-4722-4ADA-AD87-E73C07602BB4}" destId="{6F5C9221-29CE-4C1D-B32D-D013693D0B79}" srcOrd="2" destOrd="0" presId="urn:microsoft.com/office/officeart/2008/layout/HorizontalMultiLevelHierarchy"/>
    <dgm:cxn modelId="{ED64B954-78ED-45B5-860E-0A102611B6AF}" type="presParOf" srcId="{6F5C9221-29CE-4C1D-B32D-D013693D0B79}" destId="{A3E12A0D-A059-4FFA-BD8A-C4F572ADEA56}" srcOrd="0" destOrd="0" presId="urn:microsoft.com/office/officeart/2008/layout/HorizontalMultiLevelHierarchy"/>
    <dgm:cxn modelId="{30C2CEAC-FAB5-4A60-A4AD-1C88E4D196F3}" type="presParOf" srcId="{D8809306-4722-4ADA-AD87-E73C07602BB4}" destId="{248108DA-A3BE-4D6D-A71B-95F1040B9034}" srcOrd="3" destOrd="0" presId="urn:microsoft.com/office/officeart/2008/layout/HorizontalMultiLevelHierarchy"/>
    <dgm:cxn modelId="{967AFE98-7E26-4E92-A912-9553EC210F87}" type="presParOf" srcId="{248108DA-A3BE-4D6D-A71B-95F1040B9034}" destId="{5FE24128-D726-48E9-9086-036161C45F55}" srcOrd="0" destOrd="0" presId="urn:microsoft.com/office/officeart/2008/layout/HorizontalMultiLevelHierarchy"/>
    <dgm:cxn modelId="{D92A7DF2-AD63-4907-BD06-160A02CE6FAB}" type="presParOf" srcId="{248108DA-A3BE-4D6D-A71B-95F1040B9034}" destId="{764DDC28-0967-4412-B687-675E5D987B3F}" srcOrd="1" destOrd="0" presId="urn:microsoft.com/office/officeart/2008/layout/HorizontalMultiLevelHierarchy"/>
    <dgm:cxn modelId="{4317C25B-795B-4403-9A2C-78857B3BDD1C}" type="presParOf" srcId="{D8809306-4722-4ADA-AD87-E73C07602BB4}" destId="{0E93377F-EF88-471D-85C7-3BE531CDB42D}" srcOrd="4" destOrd="0" presId="urn:microsoft.com/office/officeart/2008/layout/HorizontalMultiLevelHierarchy"/>
    <dgm:cxn modelId="{8B19275C-E3F9-45F0-B6AC-6F331E066428}" type="presParOf" srcId="{0E93377F-EF88-471D-85C7-3BE531CDB42D}" destId="{F7D8F7F6-8C04-4629-808B-EC589E5524CA}" srcOrd="0" destOrd="0" presId="urn:microsoft.com/office/officeart/2008/layout/HorizontalMultiLevelHierarchy"/>
    <dgm:cxn modelId="{F31EE7EE-3A68-4F5B-99CD-A9E76B63B075}" type="presParOf" srcId="{D8809306-4722-4ADA-AD87-E73C07602BB4}" destId="{A154154B-DEE4-4A05-9165-8C98C9F68B3E}" srcOrd="5" destOrd="0" presId="urn:microsoft.com/office/officeart/2008/layout/HorizontalMultiLevelHierarchy"/>
    <dgm:cxn modelId="{82A482A1-8030-41B7-A5B8-0F67AD3C26A7}" type="presParOf" srcId="{A154154B-DEE4-4A05-9165-8C98C9F68B3E}" destId="{551222D2-4915-4284-BF7E-EEFE222044FA}" srcOrd="0" destOrd="0" presId="urn:microsoft.com/office/officeart/2008/layout/HorizontalMultiLevelHierarchy"/>
    <dgm:cxn modelId="{2867ECE5-DF8A-4F7D-845E-F62BA8B2FEBE}" type="presParOf" srcId="{A154154B-DEE4-4A05-9165-8C98C9F68B3E}" destId="{B8154C7A-100A-4D0B-B78B-4F482316AC5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34BA3B6-4786-455C-B4CF-F365778E81D4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1955907-ADC5-408E-9165-BE4D5CB0AD57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/>
            <a:t>causes</a:t>
          </a:r>
        </a:p>
      </dgm:t>
    </dgm:pt>
    <dgm:pt modelId="{1512670F-A95D-4322-9370-D8331FFF61CF}" type="parTrans" cxnId="{445A96F0-C167-4731-8432-4CCF7612E849}">
      <dgm:prSet/>
      <dgm:spPr/>
      <dgm:t>
        <a:bodyPr/>
        <a:lstStyle/>
        <a:p>
          <a:endParaRPr lang="en-US"/>
        </a:p>
      </dgm:t>
    </dgm:pt>
    <dgm:pt modelId="{5760E368-09CB-4D86-8F5B-622DD21071D7}" type="sibTrans" cxnId="{445A96F0-C167-4731-8432-4CCF7612E849}">
      <dgm:prSet/>
      <dgm:spPr/>
      <dgm:t>
        <a:bodyPr/>
        <a:lstStyle/>
        <a:p>
          <a:endParaRPr lang="en-US"/>
        </a:p>
      </dgm:t>
    </dgm:pt>
    <dgm:pt modelId="{7EFF25A8-E43E-48CE-B6F5-58921A69DD80}">
      <dgm:prSet custT="1"/>
      <dgm:spPr>
        <a:solidFill>
          <a:schemeClr val="accent1"/>
        </a:solidFill>
      </dgm:spPr>
      <dgm:t>
        <a:bodyPr/>
        <a:lstStyle/>
        <a:p>
          <a:r>
            <a:rPr lang="en-US" sz="1800" dirty="0">
              <a:latin typeface="Sylfaen" panose="010A0502050306030303" pitchFamily="18" charset="0"/>
            </a:rPr>
            <a:t>Military students tend to memorize lists of words in isolation </a:t>
          </a:r>
        </a:p>
      </dgm:t>
    </dgm:pt>
    <dgm:pt modelId="{36A19C47-1D55-4A4F-8D1F-502067CA70F1}" type="parTrans" cxnId="{A20B1324-EA8C-4F7C-8197-E013BAF1301A}">
      <dgm:prSet/>
      <dgm:spPr/>
      <dgm:t>
        <a:bodyPr/>
        <a:lstStyle/>
        <a:p>
          <a:endParaRPr lang="en-US"/>
        </a:p>
      </dgm:t>
    </dgm:pt>
    <dgm:pt modelId="{6D605A9D-75F3-43F3-B0D8-6B6CB372E0EC}" type="sibTrans" cxnId="{A20B1324-EA8C-4F7C-8197-E013BAF1301A}">
      <dgm:prSet/>
      <dgm:spPr/>
      <dgm:t>
        <a:bodyPr/>
        <a:lstStyle/>
        <a:p>
          <a:endParaRPr lang="en-US"/>
        </a:p>
      </dgm:t>
    </dgm:pt>
    <dgm:pt modelId="{BCE70043-7645-4BAF-8BF6-054569A63DA1}">
      <dgm:prSet custT="1"/>
      <dgm:spPr>
        <a:solidFill>
          <a:schemeClr val="accent1"/>
        </a:solidFill>
      </dgm:spPr>
      <dgm:t>
        <a:bodyPr/>
        <a:lstStyle/>
        <a:p>
          <a:r>
            <a:rPr lang="en-US" sz="1800" dirty="0">
              <a:latin typeface="Sylfaen" panose="010A0502050306030303" pitchFamily="18" charset="0"/>
            </a:rPr>
            <a:t>Military students translate words  into their mother tongue </a:t>
          </a:r>
        </a:p>
      </dgm:t>
    </dgm:pt>
    <dgm:pt modelId="{38C3CDEB-AA72-455A-8A01-B4C7BEFED314}" type="parTrans" cxnId="{35C1B5CA-8742-4BFB-9DE2-D7E9C96C2984}">
      <dgm:prSet/>
      <dgm:spPr/>
      <dgm:t>
        <a:bodyPr/>
        <a:lstStyle/>
        <a:p>
          <a:endParaRPr lang="en-US"/>
        </a:p>
      </dgm:t>
    </dgm:pt>
    <dgm:pt modelId="{E77DD454-021D-457A-92ED-2A87977A6940}" type="sibTrans" cxnId="{35C1B5CA-8742-4BFB-9DE2-D7E9C96C2984}">
      <dgm:prSet/>
      <dgm:spPr/>
      <dgm:t>
        <a:bodyPr/>
        <a:lstStyle/>
        <a:p>
          <a:endParaRPr lang="en-US"/>
        </a:p>
      </dgm:t>
    </dgm:pt>
    <dgm:pt modelId="{187D92CB-7EEB-4377-819A-CF986271DE8F}">
      <dgm:prSet custT="1"/>
      <dgm:spPr>
        <a:solidFill>
          <a:schemeClr val="accent1"/>
        </a:solidFill>
      </dgm:spPr>
      <dgm:t>
        <a:bodyPr/>
        <a:lstStyle/>
        <a:p>
          <a:r>
            <a:rPr lang="en-US" sz="1800" dirty="0">
              <a:latin typeface="Sylfaen" panose="010A0502050306030303" pitchFamily="18" charset="0"/>
            </a:rPr>
            <a:t>Military students have difficulty to understand figurative meanings of word combinations</a:t>
          </a:r>
        </a:p>
      </dgm:t>
    </dgm:pt>
    <dgm:pt modelId="{123E9F6A-A3D9-4648-AFC9-FC9AA8D25062}" type="parTrans" cxnId="{E26E26D6-93B8-4312-B68A-6D72E4DAF42A}">
      <dgm:prSet/>
      <dgm:spPr/>
      <dgm:t>
        <a:bodyPr/>
        <a:lstStyle/>
        <a:p>
          <a:endParaRPr lang="en-US"/>
        </a:p>
      </dgm:t>
    </dgm:pt>
    <dgm:pt modelId="{21C5D93F-F2B5-408E-AC9C-5C4F1E79FB9D}" type="sibTrans" cxnId="{E26E26D6-93B8-4312-B68A-6D72E4DAF42A}">
      <dgm:prSet/>
      <dgm:spPr/>
      <dgm:t>
        <a:bodyPr/>
        <a:lstStyle/>
        <a:p>
          <a:endParaRPr lang="en-US"/>
        </a:p>
      </dgm:t>
    </dgm:pt>
    <dgm:pt modelId="{F8D92C15-54F6-41DA-9888-478B77153512}" type="pres">
      <dgm:prSet presAssocID="{A34BA3B6-4786-455C-B4CF-F365778E81D4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F769101-C366-4BB3-9BB2-66A28D5E2AD8}" type="pres">
      <dgm:prSet presAssocID="{21955907-ADC5-408E-9165-BE4D5CB0AD57}" presName="root1" presStyleCnt="0"/>
      <dgm:spPr/>
    </dgm:pt>
    <dgm:pt modelId="{D6EE97E5-832A-4959-ADAA-9A36BEA34F39}" type="pres">
      <dgm:prSet presAssocID="{21955907-ADC5-408E-9165-BE4D5CB0AD57}" presName="LevelOneTextNode" presStyleLbl="node0" presStyleIdx="0" presStyleCnt="1" custScaleX="148059" custScaleY="131450" custLinFactNeighborX="34321" custLinFactNeighborY="33444">
        <dgm:presLayoutVars>
          <dgm:chPref val="3"/>
        </dgm:presLayoutVars>
      </dgm:prSet>
      <dgm:spPr/>
    </dgm:pt>
    <dgm:pt modelId="{8C7D3E92-C3D5-4613-8CEF-3D4D12D7E8D2}" type="pres">
      <dgm:prSet presAssocID="{21955907-ADC5-408E-9165-BE4D5CB0AD57}" presName="level2hierChild" presStyleCnt="0"/>
      <dgm:spPr/>
    </dgm:pt>
    <dgm:pt modelId="{6051AA5B-2461-4305-8A78-62CB3CFA90AA}" type="pres">
      <dgm:prSet presAssocID="{36A19C47-1D55-4A4F-8D1F-502067CA70F1}" presName="conn2-1" presStyleLbl="parChTrans1D2" presStyleIdx="0" presStyleCnt="3"/>
      <dgm:spPr/>
    </dgm:pt>
    <dgm:pt modelId="{8E847D15-5EE6-42C0-9194-C939CA56C458}" type="pres">
      <dgm:prSet presAssocID="{36A19C47-1D55-4A4F-8D1F-502067CA70F1}" presName="connTx" presStyleLbl="parChTrans1D2" presStyleIdx="0" presStyleCnt="3"/>
      <dgm:spPr/>
    </dgm:pt>
    <dgm:pt modelId="{BB40D913-3BF3-4A02-AFEF-E5C68B6944BD}" type="pres">
      <dgm:prSet presAssocID="{7EFF25A8-E43E-48CE-B6F5-58921A69DD80}" presName="root2" presStyleCnt="0"/>
      <dgm:spPr/>
    </dgm:pt>
    <dgm:pt modelId="{DF774FF7-906F-4D1E-AFB7-2911543C2C0F}" type="pres">
      <dgm:prSet presAssocID="{7EFF25A8-E43E-48CE-B6F5-58921A69DD80}" presName="LevelTwoTextNode" presStyleLbl="node2" presStyleIdx="0" presStyleCnt="3" custScaleX="173068" custScaleY="141358">
        <dgm:presLayoutVars>
          <dgm:chPref val="3"/>
        </dgm:presLayoutVars>
      </dgm:prSet>
      <dgm:spPr/>
    </dgm:pt>
    <dgm:pt modelId="{713D5F3D-D691-494F-8BC9-5EABCE44E434}" type="pres">
      <dgm:prSet presAssocID="{7EFF25A8-E43E-48CE-B6F5-58921A69DD80}" presName="level3hierChild" presStyleCnt="0"/>
      <dgm:spPr/>
    </dgm:pt>
    <dgm:pt modelId="{9B1F9BFB-356D-4D2F-B1F3-20D02CF1D58E}" type="pres">
      <dgm:prSet presAssocID="{38C3CDEB-AA72-455A-8A01-B4C7BEFED314}" presName="conn2-1" presStyleLbl="parChTrans1D2" presStyleIdx="1" presStyleCnt="3"/>
      <dgm:spPr/>
    </dgm:pt>
    <dgm:pt modelId="{7133F39E-00A6-4639-B4EC-F2C22A78FF4C}" type="pres">
      <dgm:prSet presAssocID="{38C3CDEB-AA72-455A-8A01-B4C7BEFED314}" presName="connTx" presStyleLbl="parChTrans1D2" presStyleIdx="1" presStyleCnt="3"/>
      <dgm:spPr/>
    </dgm:pt>
    <dgm:pt modelId="{F2AB4403-E39F-48F8-B3F3-D6614D1C2FBA}" type="pres">
      <dgm:prSet presAssocID="{BCE70043-7645-4BAF-8BF6-054569A63DA1}" presName="root2" presStyleCnt="0"/>
      <dgm:spPr/>
    </dgm:pt>
    <dgm:pt modelId="{2A95C25F-3A5D-44F8-BBAD-75C8A9486708}" type="pres">
      <dgm:prSet presAssocID="{BCE70043-7645-4BAF-8BF6-054569A63DA1}" presName="LevelTwoTextNode" presStyleLbl="node2" presStyleIdx="1" presStyleCnt="3" custScaleX="147428" custScaleY="120151" custLinFactNeighborX="25109" custLinFactNeighborY="4991">
        <dgm:presLayoutVars>
          <dgm:chPref val="3"/>
        </dgm:presLayoutVars>
      </dgm:prSet>
      <dgm:spPr/>
    </dgm:pt>
    <dgm:pt modelId="{FD024E3E-0C2A-483C-84A2-9207DA6BE056}" type="pres">
      <dgm:prSet presAssocID="{BCE70043-7645-4BAF-8BF6-054569A63DA1}" presName="level3hierChild" presStyleCnt="0"/>
      <dgm:spPr/>
    </dgm:pt>
    <dgm:pt modelId="{C7EBECEB-3CE8-456F-9C14-DCA2F0191C6C}" type="pres">
      <dgm:prSet presAssocID="{123E9F6A-A3D9-4648-AFC9-FC9AA8D25062}" presName="conn2-1" presStyleLbl="parChTrans1D2" presStyleIdx="2" presStyleCnt="3"/>
      <dgm:spPr/>
    </dgm:pt>
    <dgm:pt modelId="{189FC086-85EF-4E5C-8599-10393238D9D5}" type="pres">
      <dgm:prSet presAssocID="{123E9F6A-A3D9-4648-AFC9-FC9AA8D25062}" presName="connTx" presStyleLbl="parChTrans1D2" presStyleIdx="2" presStyleCnt="3"/>
      <dgm:spPr/>
    </dgm:pt>
    <dgm:pt modelId="{B6DBB059-0741-46E4-9474-B7A32E93168C}" type="pres">
      <dgm:prSet presAssocID="{187D92CB-7EEB-4377-819A-CF986271DE8F}" presName="root2" presStyleCnt="0"/>
      <dgm:spPr/>
    </dgm:pt>
    <dgm:pt modelId="{2768B0B1-D8F0-45E5-90B6-EAC81999D49E}" type="pres">
      <dgm:prSet presAssocID="{187D92CB-7EEB-4377-819A-CF986271DE8F}" presName="LevelTwoTextNode" presStyleLbl="node2" presStyleIdx="2" presStyleCnt="3" custScaleX="160596" custScaleY="222594" custLinFactNeighborX="12575" custLinFactNeighborY="7857">
        <dgm:presLayoutVars>
          <dgm:chPref val="3"/>
        </dgm:presLayoutVars>
      </dgm:prSet>
      <dgm:spPr/>
    </dgm:pt>
    <dgm:pt modelId="{AE01B0EB-47B2-4CB3-8BFC-317BBD9744AA}" type="pres">
      <dgm:prSet presAssocID="{187D92CB-7EEB-4377-819A-CF986271DE8F}" presName="level3hierChild" presStyleCnt="0"/>
      <dgm:spPr/>
    </dgm:pt>
  </dgm:ptLst>
  <dgm:cxnLst>
    <dgm:cxn modelId="{A20B1324-EA8C-4F7C-8197-E013BAF1301A}" srcId="{21955907-ADC5-408E-9165-BE4D5CB0AD57}" destId="{7EFF25A8-E43E-48CE-B6F5-58921A69DD80}" srcOrd="0" destOrd="0" parTransId="{36A19C47-1D55-4A4F-8D1F-502067CA70F1}" sibTransId="{6D605A9D-75F3-43F3-B0D8-6B6CB372E0EC}"/>
    <dgm:cxn modelId="{8A8D052C-1875-4071-9D20-96728BD729D9}" type="presOf" srcId="{36A19C47-1D55-4A4F-8D1F-502067CA70F1}" destId="{6051AA5B-2461-4305-8A78-62CB3CFA90AA}" srcOrd="0" destOrd="0" presId="urn:microsoft.com/office/officeart/2008/layout/HorizontalMultiLevelHierarchy"/>
    <dgm:cxn modelId="{567A7E43-8DC2-4991-B6CC-3C03EB1C222E}" type="presOf" srcId="{38C3CDEB-AA72-455A-8A01-B4C7BEFED314}" destId="{9B1F9BFB-356D-4D2F-B1F3-20D02CF1D58E}" srcOrd="0" destOrd="0" presId="urn:microsoft.com/office/officeart/2008/layout/HorizontalMultiLevelHierarchy"/>
    <dgm:cxn modelId="{8B1D9B5A-CA06-48A8-A05E-DBA9CBB14E24}" type="presOf" srcId="{21955907-ADC5-408E-9165-BE4D5CB0AD57}" destId="{D6EE97E5-832A-4959-ADAA-9A36BEA34F39}" srcOrd="0" destOrd="0" presId="urn:microsoft.com/office/officeart/2008/layout/HorizontalMultiLevelHierarchy"/>
    <dgm:cxn modelId="{023C3E5B-75A0-404C-A1D2-631782B3B1DA}" type="presOf" srcId="{36A19C47-1D55-4A4F-8D1F-502067CA70F1}" destId="{8E847D15-5EE6-42C0-9194-C939CA56C458}" srcOrd="1" destOrd="0" presId="urn:microsoft.com/office/officeart/2008/layout/HorizontalMultiLevelHierarchy"/>
    <dgm:cxn modelId="{F33F2C5E-540B-4F45-8ACD-559322459E15}" type="presOf" srcId="{38C3CDEB-AA72-455A-8A01-B4C7BEFED314}" destId="{7133F39E-00A6-4639-B4EC-F2C22A78FF4C}" srcOrd="1" destOrd="0" presId="urn:microsoft.com/office/officeart/2008/layout/HorizontalMultiLevelHierarchy"/>
    <dgm:cxn modelId="{ACDAD16F-6DD1-4602-988F-4BDDC0C85B3E}" type="presOf" srcId="{A34BA3B6-4786-455C-B4CF-F365778E81D4}" destId="{F8D92C15-54F6-41DA-9888-478B77153512}" srcOrd="0" destOrd="0" presId="urn:microsoft.com/office/officeart/2008/layout/HorizontalMultiLevelHierarchy"/>
    <dgm:cxn modelId="{28F3F79A-B5EE-4C6D-893B-114149ECAEB6}" type="presOf" srcId="{123E9F6A-A3D9-4648-AFC9-FC9AA8D25062}" destId="{C7EBECEB-3CE8-456F-9C14-DCA2F0191C6C}" srcOrd="0" destOrd="0" presId="urn:microsoft.com/office/officeart/2008/layout/HorizontalMultiLevelHierarchy"/>
    <dgm:cxn modelId="{F42829C5-DE7B-40C3-847C-3F595E4D099E}" type="presOf" srcId="{187D92CB-7EEB-4377-819A-CF986271DE8F}" destId="{2768B0B1-D8F0-45E5-90B6-EAC81999D49E}" srcOrd="0" destOrd="0" presId="urn:microsoft.com/office/officeart/2008/layout/HorizontalMultiLevelHierarchy"/>
    <dgm:cxn modelId="{35C1B5CA-8742-4BFB-9DE2-D7E9C96C2984}" srcId="{21955907-ADC5-408E-9165-BE4D5CB0AD57}" destId="{BCE70043-7645-4BAF-8BF6-054569A63DA1}" srcOrd="1" destOrd="0" parTransId="{38C3CDEB-AA72-455A-8A01-B4C7BEFED314}" sibTransId="{E77DD454-021D-457A-92ED-2A87977A6940}"/>
    <dgm:cxn modelId="{45757AD3-A42A-4981-A8BB-67F6341A2D20}" type="presOf" srcId="{BCE70043-7645-4BAF-8BF6-054569A63DA1}" destId="{2A95C25F-3A5D-44F8-BBAD-75C8A9486708}" srcOrd="0" destOrd="0" presId="urn:microsoft.com/office/officeart/2008/layout/HorizontalMultiLevelHierarchy"/>
    <dgm:cxn modelId="{AC717ED5-D483-4729-9E8D-7EB535772485}" type="presOf" srcId="{7EFF25A8-E43E-48CE-B6F5-58921A69DD80}" destId="{DF774FF7-906F-4D1E-AFB7-2911543C2C0F}" srcOrd="0" destOrd="0" presId="urn:microsoft.com/office/officeart/2008/layout/HorizontalMultiLevelHierarchy"/>
    <dgm:cxn modelId="{E26E26D6-93B8-4312-B68A-6D72E4DAF42A}" srcId="{21955907-ADC5-408E-9165-BE4D5CB0AD57}" destId="{187D92CB-7EEB-4377-819A-CF986271DE8F}" srcOrd="2" destOrd="0" parTransId="{123E9F6A-A3D9-4648-AFC9-FC9AA8D25062}" sibTransId="{21C5D93F-F2B5-408E-AC9C-5C4F1E79FB9D}"/>
    <dgm:cxn modelId="{4A7984DC-E72F-4C22-965C-C9DEFBADD934}" type="presOf" srcId="{123E9F6A-A3D9-4648-AFC9-FC9AA8D25062}" destId="{189FC086-85EF-4E5C-8599-10393238D9D5}" srcOrd="1" destOrd="0" presId="urn:microsoft.com/office/officeart/2008/layout/HorizontalMultiLevelHierarchy"/>
    <dgm:cxn modelId="{445A96F0-C167-4731-8432-4CCF7612E849}" srcId="{A34BA3B6-4786-455C-B4CF-F365778E81D4}" destId="{21955907-ADC5-408E-9165-BE4D5CB0AD57}" srcOrd="0" destOrd="0" parTransId="{1512670F-A95D-4322-9370-D8331FFF61CF}" sibTransId="{5760E368-09CB-4D86-8F5B-622DD21071D7}"/>
    <dgm:cxn modelId="{27D00580-C0F8-4D5D-AA0C-F4979543145C}" type="presParOf" srcId="{F8D92C15-54F6-41DA-9888-478B77153512}" destId="{BF769101-C366-4BB3-9BB2-66A28D5E2AD8}" srcOrd="0" destOrd="0" presId="urn:microsoft.com/office/officeart/2008/layout/HorizontalMultiLevelHierarchy"/>
    <dgm:cxn modelId="{A3C06468-27C4-4B8B-B3DB-8A06A1A951CA}" type="presParOf" srcId="{BF769101-C366-4BB3-9BB2-66A28D5E2AD8}" destId="{D6EE97E5-832A-4959-ADAA-9A36BEA34F39}" srcOrd="0" destOrd="0" presId="urn:microsoft.com/office/officeart/2008/layout/HorizontalMultiLevelHierarchy"/>
    <dgm:cxn modelId="{ED43AF66-BD5F-472A-B071-F05DC40FC610}" type="presParOf" srcId="{BF769101-C366-4BB3-9BB2-66A28D5E2AD8}" destId="{8C7D3E92-C3D5-4613-8CEF-3D4D12D7E8D2}" srcOrd="1" destOrd="0" presId="urn:microsoft.com/office/officeart/2008/layout/HorizontalMultiLevelHierarchy"/>
    <dgm:cxn modelId="{ED16B0F5-6EED-4501-ABCF-DADA99E19058}" type="presParOf" srcId="{8C7D3E92-C3D5-4613-8CEF-3D4D12D7E8D2}" destId="{6051AA5B-2461-4305-8A78-62CB3CFA90AA}" srcOrd="0" destOrd="0" presId="urn:microsoft.com/office/officeart/2008/layout/HorizontalMultiLevelHierarchy"/>
    <dgm:cxn modelId="{B24727DF-04F3-474C-93C8-1A207B69B867}" type="presParOf" srcId="{6051AA5B-2461-4305-8A78-62CB3CFA90AA}" destId="{8E847D15-5EE6-42C0-9194-C939CA56C458}" srcOrd="0" destOrd="0" presId="urn:microsoft.com/office/officeart/2008/layout/HorizontalMultiLevelHierarchy"/>
    <dgm:cxn modelId="{EA9A9249-CB70-4052-BA88-138E2A4BE7B2}" type="presParOf" srcId="{8C7D3E92-C3D5-4613-8CEF-3D4D12D7E8D2}" destId="{BB40D913-3BF3-4A02-AFEF-E5C68B6944BD}" srcOrd="1" destOrd="0" presId="urn:microsoft.com/office/officeart/2008/layout/HorizontalMultiLevelHierarchy"/>
    <dgm:cxn modelId="{7BDA2417-5A93-4B1B-BBEE-5CAA6F46F54D}" type="presParOf" srcId="{BB40D913-3BF3-4A02-AFEF-E5C68B6944BD}" destId="{DF774FF7-906F-4D1E-AFB7-2911543C2C0F}" srcOrd="0" destOrd="0" presId="urn:microsoft.com/office/officeart/2008/layout/HorizontalMultiLevelHierarchy"/>
    <dgm:cxn modelId="{F1FED018-7AF9-415C-9F08-80F37DF87E58}" type="presParOf" srcId="{BB40D913-3BF3-4A02-AFEF-E5C68B6944BD}" destId="{713D5F3D-D691-494F-8BC9-5EABCE44E434}" srcOrd="1" destOrd="0" presId="urn:microsoft.com/office/officeart/2008/layout/HorizontalMultiLevelHierarchy"/>
    <dgm:cxn modelId="{CCFECC79-A260-44E2-97F7-86C59519E444}" type="presParOf" srcId="{8C7D3E92-C3D5-4613-8CEF-3D4D12D7E8D2}" destId="{9B1F9BFB-356D-4D2F-B1F3-20D02CF1D58E}" srcOrd="2" destOrd="0" presId="urn:microsoft.com/office/officeart/2008/layout/HorizontalMultiLevelHierarchy"/>
    <dgm:cxn modelId="{279F6B64-CEA7-484F-8A35-B12005A95C9C}" type="presParOf" srcId="{9B1F9BFB-356D-4D2F-B1F3-20D02CF1D58E}" destId="{7133F39E-00A6-4639-B4EC-F2C22A78FF4C}" srcOrd="0" destOrd="0" presId="urn:microsoft.com/office/officeart/2008/layout/HorizontalMultiLevelHierarchy"/>
    <dgm:cxn modelId="{091EBB56-68F3-4B78-B8E2-B7FC0E585C4F}" type="presParOf" srcId="{8C7D3E92-C3D5-4613-8CEF-3D4D12D7E8D2}" destId="{F2AB4403-E39F-48F8-B3F3-D6614D1C2FBA}" srcOrd="3" destOrd="0" presId="urn:microsoft.com/office/officeart/2008/layout/HorizontalMultiLevelHierarchy"/>
    <dgm:cxn modelId="{89C5BDCB-7C96-4F98-A15E-6B93467123E0}" type="presParOf" srcId="{F2AB4403-E39F-48F8-B3F3-D6614D1C2FBA}" destId="{2A95C25F-3A5D-44F8-BBAD-75C8A9486708}" srcOrd="0" destOrd="0" presId="urn:microsoft.com/office/officeart/2008/layout/HorizontalMultiLevelHierarchy"/>
    <dgm:cxn modelId="{C53ECEB5-2D81-4FC0-8B38-012389943DB2}" type="presParOf" srcId="{F2AB4403-E39F-48F8-B3F3-D6614D1C2FBA}" destId="{FD024E3E-0C2A-483C-84A2-9207DA6BE056}" srcOrd="1" destOrd="0" presId="urn:microsoft.com/office/officeart/2008/layout/HorizontalMultiLevelHierarchy"/>
    <dgm:cxn modelId="{B8B765A4-6541-44A8-8692-6D2BE1220FB5}" type="presParOf" srcId="{8C7D3E92-C3D5-4613-8CEF-3D4D12D7E8D2}" destId="{C7EBECEB-3CE8-456F-9C14-DCA2F0191C6C}" srcOrd="4" destOrd="0" presId="urn:microsoft.com/office/officeart/2008/layout/HorizontalMultiLevelHierarchy"/>
    <dgm:cxn modelId="{C29359DA-2194-4819-96BF-0D346A03A850}" type="presParOf" srcId="{C7EBECEB-3CE8-456F-9C14-DCA2F0191C6C}" destId="{189FC086-85EF-4E5C-8599-10393238D9D5}" srcOrd="0" destOrd="0" presId="urn:microsoft.com/office/officeart/2008/layout/HorizontalMultiLevelHierarchy"/>
    <dgm:cxn modelId="{1672ED70-47D9-471C-9D57-59D8D3D70D99}" type="presParOf" srcId="{8C7D3E92-C3D5-4613-8CEF-3D4D12D7E8D2}" destId="{B6DBB059-0741-46E4-9474-B7A32E93168C}" srcOrd="5" destOrd="0" presId="urn:microsoft.com/office/officeart/2008/layout/HorizontalMultiLevelHierarchy"/>
    <dgm:cxn modelId="{36553D90-065A-498D-BFEE-8740F5D89FD6}" type="presParOf" srcId="{B6DBB059-0741-46E4-9474-B7A32E93168C}" destId="{2768B0B1-D8F0-45E5-90B6-EAC81999D49E}" srcOrd="0" destOrd="0" presId="urn:microsoft.com/office/officeart/2008/layout/HorizontalMultiLevelHierarchy"/>
    <dgm:cxn modelId="{7FF99465-8D06-4CCC-9E37-E0AA40BFE257}" type="presParOf" srcId="{B6DBB059-0741-46E4-9474-B7A32E93168C}" destId="{AE01B0EB-47B2-4CB3-8BFC-317BBD9744AA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93377F-EF88-471D-85C7-3BE531CDB42D}">
      <dsp:nvSpPr>
        <dsp:cNvPr id="0" name=""/>
        <dsp:cNvSpPr/>
      </dsp:nvSpPr>
      <dsp:spPr>
        <a:xfrm>
          <a:off x="1092310" y="2251880"/>
          <a:ext cx="560252" cy="13551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0126" y="0"/>
              </a:lnTo>
              <a:lnTo>
                <a:pt x="280126" y="1355137"/>
              </a:lnTo>
              <a:lnTo>
                <a:pt x="560252" y="135513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335777" y="2892789"/>
        <a:ext cx="73319" cy="73319"/>
      </dsp:txXfrm>
    </dsp:sp>
    <dsp:sp modelId="{6F5C9221-29CE-4C1D-B32D-D013693D0B79}">
      <dsp:nvSpPr>
        <dsp:cNvPr id="0" name=""/>
        <dsp:cNvSpPr/>
      </dsp:nvSpPr>
      <dsp:spPr>
        <a:xfrm>
          <a:off x="1092310" y="2206160"/>
          <a:ext cx="56025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80126" y="45720"/>
              </a:lnTo>
              <a:lnTo>
                <a:pt x="280126" y="82320"/>
              </a:lnTo>
              <a:lnTo>
                <a:pt x="560252" y="8232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358401" y="2237844"/>
        <a:ext cx="28072" cy="28072"/>
      </dsp:txXfrm>
    </dsp:sp>
    <dsp:sp modelId="{E5214C94-1A12-4798-BCE4-0C1B7CBACAAC}">
      <dsp:nvSpPr>
        <dsp:cNvPr id="0" name=""/>
        <dsp:cNvSpPr/>
      </dsp:nvSpPr>
      <dsp:spPr>
        <a:xfrm>
          <a:off x="1092310" y="933343"/>
          <a:ext cx="560252" cy="1318537"/>
        </a:xfrm>
        <a:custGeom>
          <a:avLst/>
          <a:gdLst/>
          <a:ahLst/>
          <a:cxnLst/>
          <a:rect l="0" t="0" r="0" b="0"/>
          <a:pathLst>
            <a:path>
              <a:moveTo>
                <a:pt x="0" y="1318537"/>
              </a:moveTo>
              <a:lnTo>
                <a:pt x="280126" y="1318537"/>
              </a:lnTo>
              <a:lnTo>
                <a:pt x="280126" y="0"/>
              </a:lnTo>
              <a:lnTo>
                <a:pt x="560252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336621" y="1556796"/>
        <a:ext cx="71631" cy="71631"/>
      </dsp:txXfrm>
    </dsp:sp>
    <dsp:sp modelId="{9FB75C05-25A5-4512-85FF-B5CFD0FC293F}">
      <dsp:nvSpPr>
        <dsp:cNvPr id="0" name=""/>
        <dsp:cNvSpPr/>
      </dsp:nvSpPr>
      <dsp:spPr>
        <a:xfrm rot="16200000">
          <a:off x="-1463753" y="1824858"/>
          <a:ext cx="4258084" cy="854044"/>
        </a:xfrm>
        <a:prstGeom prst="rect">
          <a:avLst/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800" kern="1200" dirty="0"/>
            <a:t>result</a:t>
          </a:r>
        </a:p>
      </dsp:txBody>
      <dsp:txXfrm>
        <a:off x="-1463753" y="1824858"/>
        <a:ext cx="4258084" cy="854044"/>
      </dsp:txXfrm>
    </dsp:sp>
    <dsp:sp modelId="{D36DE5B8-9610-458E-AC41-3E11C8264114}">
      <dsp:nvSpPr>
        <dsp:cNvPr id="0" name=""/>
        <dsp:cNvSpPr/>
      </dsp:nvSpPr>
      <dsp:spPr>
        <a:xfrm>
          <a:off x="1652563" y="374725"/>
          <a:ext cx="3786637" cy="1117234"/>
        </a:xfrm>
        <a:prstGeom prst="rect">
          <a:avLst/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Sylfaen" panose="010A0502050306030303" pitchFamily="18" charset="0"/>
            </a:rPr>
            <a:t>Military students fail to use word combinations accurately in different contexts </a:t>
          </a:r>
        </a:p>
      </dsp:txBody>
      <dsp:txXfrm>
        <a:off x="1652563" y="374725"/>
        <a:ext cx="3786637" cy="1117234"/>
      </dsp:txXfrm>
    </dsp:sp>
    <dsp:sp modelId="{5FE24128-D726-48E9-9086-036161C45F55}">
      <dsp:nvSpPr>
        <dsp:cNvPr id="0" name=""/>
        <dsp:cNvSpPr/>
      </dsp:nvSpPr>
      <dsp:spPr>
        <a:xfrm>
          <a:off x="1652563" y="1705471"/>
          <a:ext cx="3503121" cy="1166017"/>
        </a:xfrm>
        <a:prstGeom prst="rect">
          <a:avLst/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Sylfaen" panose="010A0502050306030303" pitchFamily="18" charset="0"/>
            </a:rPr>
            <a:t>Military students struggle to find the appropriate vocabulary in communication</a:t>
          </a:r>
        </a:p>
      </dsp:txBody>
      <dsp:txXfrm>
        <a:off x="1652563" y="1705471"/>
        <a:ext cx="3503121" cy="1166017"/>
      </dsp:txXfrm>
    </dsp:sp>
    <dsp:sp modelId="{551222D2-4915-4284-BF7E-EEFE222044FA}">
      <dsp:nvSpPr>
        <dsp:cNvPr id="0" name=""/>
        <dsp:cNvSpPr/>
      </dsp:nvSpPr>
      <dsp:spPr>
        <a:xfrm>
          <a:off x="1652563" y="3085000"/>
          <a:ext cx="3348911" cy="1044034"/>
        </a:xfrm>
        <a:prstGeom prst="rect">
          <a:avLst/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Sylfaen" panose="010A0502050306030303" pitchFamily="18" charset="0"/>
            </a:rPr>
            <a:t>Military students produce collocations different from native-like norms </a:t>
          </a:r>
        </a:p>
      </dsp:txBody>
      <dsp:txXfrm>
        <a:off x="1652563" y="3085000"/>
        <a:ext cx="3348911" cy="10440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EBECEB-3CE8-456F-9C14-DCA2F0191C6C}">
      <dsp:nvSpPr>
        <dsp:cNvPr id="0" name=""/>
        <dsp:cNvSpPr/>
      </dsp:nvSpPr>
      <dsp:spPr>
        <a:xfrm>
          <a:off x="1309544" y="2226767"/>
          <a:ext cx="465943" cy="10489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2971" y="0"/>
              </a:lnTo>
              <a:lnTo>
                <a:pt x="232971" y="1048955"/>
              </a:lnTo>
              <a:lnTo>
                <a:pt x="465943" y="104895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513821" y="2722550"/>
        <a:ext cx="57389" cy="57389"/>
      </dsp:txXfrm>
    </dsp:sp>
    <dsp:sp modelId="{9B1F9BFB-356D-4D2F-B1F3-20D02CF1D58E}">
      <dsp:nvSpPr>
        <dsp:cNvPr id="0" name=""/>
        <dsp:cNvSpPr/>
      </dsp:nvSpPr>
      <dsp:spPr>
        <a:xfrm>
          <a:off x="1309544" y="1995695"/>
          <a:ext cx="730068" cy="231071"/>
        </a:xfrm>
        <a:custGeom>
          <a:avLst/>
          <a:gdLst/>
          <a:ahLst/>
          <a:cxnLst/>
          <a:rect l="0" t="0" r="0" b="0"/>
          <a:pathLst>
            <a:path>
              <a:moveTo>
                <a:pt x="0" y="231071"/>
              </a:moveTo>
              <a:lnTo>
                <a:pt x="365034" y="231071"/>
              </a:lnTo>
              <a:lnTo>
                <a:pt x="365034" y="0"/>
              </a:lnTo>
              <a:lnTo>
                <a:pt x="730068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655434" y="2092087"/>
        <a:ext cx="38288" cy="38288"/>
      </dsp:txXfrm>
    </dsp:sp>
    <dsp:sp modelId="{6051AA5B-2461-4305-8A78-62CB3CFA90AA}">
      <dsp:nvSpPr>
        <dsp:cNvPr id="0" name=""/>
        <dsp:cNvSpPr/>
      </dsp:nvSpPr>
      <dsp:spPr>
        <a:xfrm>
          <a:off x="1309544" y="962971"/>
          <a:ext cx="200954" cy="1263796"/>
        </a:xfrm>
        <a:custGeom>
          <a:avLst/>
          <a:gdLst/>
          <a:ahLst/>
          <a:cxnLst/>
          <a:rect l="0" t="0" r="0" b="0"/>
          <a:pathLst>
            <a:path>
              <a:moveTo>
                <a:pt x="0" y="1263796"/>
              </a:moveTo>
              <a:lnTo>
                <a:pt x="100477" y="1263796"/>
              </a:lnTo>
              <a:lnTo>
                <a:pt x="100477" y="0"/>
              </a:lnTo>
              <a:lnTo>
                <a:pt x="200954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378030" y="1562877"/>
        <a:ext cx="63983" cy="63983"/>
      </dsp:txXfrm>
    </dsp:sp>
    <dsp:sp modelId="{D6EE97E5-832A-4959-ADAA-9A36BEA34F39}">
      <dsp:nvSpPr>
        <dsp:cNvPr id="0" name=""/>
        <dsp:cNvSpPr/>
      </dsp:nvSpPr>
      <dsp:spPr>
        <a:xfrm rot="16200000">
          <a:off x="-1388467" y="1751157"/>
          <a:ext cx="4444805" cy="951219"/>
        </a:xfrm>
        <a:prstGeom prst="rect">
          <a:avLst/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marL="0" lvl="0" indent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300" kern="1200" dirty="0"/>
            <a:t>causes</a:t>
          </a:r>
        </a:p>
      </dsp:txBody>
      <dsp:txXfrm>
        <a:off x="-1388467" y="1751157"/>
        <a:ext cx="4444805" cy="951219"/>
      </dsp:txXfrm>
    </dsp:sp>
    <dsp:sp modelId="{DF774FF7-906F-4D1E-AFB7-2911543C2C0F}">
      <dsp:nvSpPr>
        <dsp:cNvPr id="0" name=""/>
        <dsp:cNvSpPr/>
      </dsp:nvSpPr>
      <dsp:spPr>
        <a:xfrm>
          <a:off x="1510499" y="508887"/>
          <a:ext cx="3647005" cy="908167"/>
        </a:xfrm>
        <a:prstGeom prst="rect">
          <a:avLst/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Sylfaen" panose="010A0502050306030303" pitchFamily="18" charset="0"/>
            </a:rPr>
            <a:t>Military students tend to memorize lists of words in isolation </a:t>
          </a:r>
        </a:p>
      </dsp:txBody>
      <dsp:txXfrm>
        <a:off x="1510499" y="508887"/>
        <a:ext cx="3647005" cy="908167"/>
      </dsp:txXfrm>
    </dsp:sp>
    <dsp:sp modelId="{2A95C25F-3A5D-44F8-BBAD-75C8A9486708}">
      <dsp:nvSpPr>
        <dsp:cNvPr id="0" name=""/>
        <dsp:cNvSpPr/>
      </dsp:nvSpPr>
      <dsp:spPr>
        <a:xfrm>
          <a:off x="2039613" y="1609735"/>
          <a:ext cx="3106701" cy="771921"/>
        </a:xfrm>
        <a:prstGeom prst="rect">
          <a:avLst/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Sylfaen" panose="010A0502050306030303" pitchFamily="18" charset="0"/>
            </a:rPr>
            <a:t>Military students translate words  into their mother tongue </a:t>
          </a:r>
        </a:p>
      </dsp:txBody>
      <dsp:txXfrm>
        <a:off x="2039613" y="1609735"/>
        <a:ext cx="3106701" cy="771921"/>
      </dsp:txXfrm>
    </dsp:sp>
    <dsp:sp modelId="{2768B0B1-D8F0-45E5-90B6-EAC81999D49E}">
      <dsp:nvSpPr>
        <dsp:cNvPr id="0" name=""/>
        <dsp:cNvSpPr/>
      </dsp:nvSpPr>
      <dsp:spPr>
        <a:xfrm>
          <a:off x="1775488" y="2560684"/>
          <a:ext cx="3384186" cy="1430076"/>
        </a:xfrm>
        <a:prstGeom prst="rect">
          <a:avLst/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Sylfaen" panose="010A0502050306030303" pitchFamily="18" charset="0"/>
            </a:rPr>
            <a:t>Military students have difficulty to understand figurative meanings of word combinations</a:t>
          </a:r>
        </a:p>
      </dsp:txBody>
      <dsp:txXfrm>
        <a:off x="1775488" y="2560684"/>
        <a:ext cx="3384186" cy="14300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FE7DA4-A89B-4E3D-80D3-B0D3896FC30C}" type="datetimeFigureOut">
              <a:rPr lang="en-US" smtClean="0"/>
              <a:pPr/>
              <a:t>12/30/24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3FA9AA-4BDA-4BF7-9AAD-56B433C2E5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639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FA9AA-4BDA-4BF7-9AAD-56B433C2E52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20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FA9AA-4BDA-4BF7-9AAD-56B433C2E52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350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6DF2-9BAA-4590-B493-06174B0EF4BA}" type="datetimeFigureOut">
              <a:rPr lang="en-US" smtClean="0"/>
              <a:pPr/>
              <a:t>12/30/24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26DF-F46F-4660-8BE9-05785122DB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67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6DF2-9BAA-4590-B493-06174B0EF4BA}" type="datetimeFigureOut">
              <a:rPr lang="en-US" smtClean="0"/>
              <a:pPr/>
              <a:t>12/30/24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26DF-F46F-4660-8BE9-05785122DB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48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6DF2-9BAA-4590-B493-06174B0EF4BA}" type="datetimeFigureOut">
              <a:rPr lang="en-US" smtClean="0"/>
              <a:pPr/>
              <a:t>12/30/24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26DF-F46F-4660-8BE9-05785122DB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9900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6DF2-9BAA-4590-B493-06174B0EF4BA}" type="datetimeFigureOut">
              <a:rPr lang="en-US" smtClean="0"/>
              <a:pPr/>
              <a:t>12/30/24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26DF-F46F-4660-8BE9-05785122DB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875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6DF2-9BAA-4590-B493-06174B0EF4BA}" type="datetimeFigureOut">
              <a:rPr lang="en-US" smtClean="0"/>
              <a:pPr/>
              <a:t>12/30/24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26DF-F46F-4660-8BE9-05785122DB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406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6DF2-9BAA-4590-B493-06174B0EF4BA}" type="datetimeFigureOut">
              <a:rPr lang="en-US" smtClean="0"/>
              <a:pPr/>
              <a:t>12/30/24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26DF-F46F-4660-8BE9-05785122DB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0043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6DF2-9BAA-4590-B493-06174B0EF4BA}" type="datetimeFigureOut">
              <a:rPr lang="en-US" smtClean="0"/>
              <a:pPr/>
              <a:t>12/30/24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26DF-F46F-4660-8BE9-05785122DB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2817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6DF2-9BAA-4590-B493-06174B0EF4BA}" type="datetimeFigureOut">
              <a:rPr lang="en-US" smtClean="0"/>
              <a:pPr/>
              <a:t>12/30/24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26DF-F46F-4660-8BE9-05785122DB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485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6DF2-9BAA-4590-B493-06174B0EF4BA}" type="datetimeFigureOut">
              <a:rPr lang="en-US" smtClean="0"/>
              <a:pPr/>
              <a:t>12/30/24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26DF-F46F-4660-8BE9-05785122DB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294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6DF2-9BAA-4590-B493-06174B0EF4BA}" type="datetimeFigureOut">
              <a:rPr lang="en-US" smtClean="0"/>
              <a:pPr/>
              <a:t>12/30/24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26DF-F46F-4660-8BE9-05785122DB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524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6DF2-9BAA-4590-B493-06174B0EF4BA}" type="datetimeFigureOut">
              <a:rPr lang="en-US" smtClean="0"/>
              <a:pPr/>
              <a:t>12/30/24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26DF-F46F-4660-8BE9-05785122DB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268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6DF2-9BAA-4590-B493-06174B0EF4BA}" type="datetimeFigureOut">
              <a:rPr lang="en-US" smtClean="0"/>
              <a:pPr/>
              <a:t>12/30/24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26DF-F46F-4660-8BE9-05785122DB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180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6DF2-9BAA-4590-B493-06174B0EF4BA}" type="datetimeFigureOut">
              <a:rPr lang="en-US" smtClean="0"/>
              <a:pPr/>
              <a:t>12/30/24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26DF-F46F-4660-8BE9-05785122DB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0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6DF2-9BAA-4590-B493-06174B0EF4BA}" type="datetimeFigureOut">
              <a:rPr lang="en-US" smtClean="0"/>
              <a:pPr/>
              <a:t>12/30/24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26DF-F46F-4660-8BE9-05785122DB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24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6DF2-9BAA-4590-B493-06174B0EF4BA}" type="datetimeFigureOut">
              <a:rPr lang="en-US" smtClean="0"/>
              <a:pPr/>
              <a:t>12/30/24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26DF-F46F-4660-8BE9-05785122DB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755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6DF2-9BAA-4590-B493-06174B0EF4BA}" type="datetimeFigureOut">
              <a:rPr lang="en-US" smtClean="0"/>
              <a:pPr/>
              <a:t>12/30/24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26DF-F46F-4660-8BE9-05785122DB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781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26DF2-9BAA-4590-B493-06174B0EF4BA}" type="datetimeFigureOut">
              <a:rPr lang="en-US" smtClean="0"/>
              <a:pPr/>
              <a:t>12/30/24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02C26DF-F46F-4660-8BE9-05785122DB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011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3" r:id="rId1"/>
    <p:sldLayoutId id="2147484144" r:id="rId2"/>
    <p:sldLayoutId id="2147484145" r:id="rId3"/>
    <p:sldLayoutId id="2147484146" r:id="rId4"/>
    <p:sldLayoutId id="2147484147" r:id="rId5"/>
    <p:sldLayoutId id="2147484148" r:id="rId6"/>
    <p:sldLayoutId id="2147484149" r:id="rId7"/>
    <p:sldLayoutId id="2147484150" r:id="rId8"/>
    <p:sldLayoutId id="2147484151" r:id="rId9"/>
    <p:sldLayoutId id="2147484152" r:id="rId10"/>
    <p:sldLayoutId id="2147484153" r:id="rId11"/>
    <p:sldLayoutId id="2147484154" r:id="rId12"/>
    <p:sldLayoutId id="2147484155" r:id="rId13"/>
    <p:sldLayoutId id="2147484156" r:id="rId14"/>
    <p:sldLayoutId id="2147484157" r:id="rId15"/>
    <p:sldLayoutId id="214748415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view.genial.ly/62c938b4318e520011bef74a/interactive-content-darts-quiz" TargetMode="External"/><Relationship Id="rId2" Type="http://schemas.openxmlformats.org/officeDocument/2006/relationships/hyperlink" Target="file:///C:/Users/PC/Downloads/Glossary-of-Military-collocations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jebs.ibsu.edu.ge/jms/index.php/jebs/article/view/271/280" TargetMode="External"/><Relationship Id="rId4" Type="http://schemas.openxmlformats.org/officeDocument/2006/relationships/hyperlink" Target="https://view.genial.ly/62a5904818d1250016c6912e/interactive-content-genial-quiz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0436" y="838094"/>
            <a:ext cx="8024882" cy="194253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942052"/>
                </a:solidFill>
                <a:latin typeface="Sylfaen" panose="010A0502050306030303" pitchFamily="18" charset="0"/>
              </a:rPr>
              <a:t>Attaining teaching excellence through collocations to military students by integrating research into practice </a:t>
            </a:r>
            <a:endParaRPr lang="en-US" dirty="0">
              <a:solidFill>
                <a:srgbClr val="94205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9278" y="4841415"/>
            <a:ext cx="4084412" cy="161799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/>
              <a:t>                                             </a:t>
            </a:r>
          </a:p>
          <a:p>
            <a:pPr marL="0" indent="0" algn="ctr">
              <a:buNone/>
            </a:pPr>
            <a:r>
              <a:rPr lang="en-US" sz="5000" dirty="0"/>
              <a:t>     </a:t>
            </a:r>
            <a:r>
              <a:rPr lang="en-US" sz="5000" b="1" dirty="0" err="1">
                <a:latin typeface="Sylfaen" panose="010A0502050306030303" pitchFamily="18" charset="0"/>
              </a:rPr>
              <a:t>Megi</a:t>
            </a:r>
            <a:r>
              <a:rPr lang="en-US" sz="5000" b="1" dirty="0">
                <a:latin typeface="Sylfaen" panose="010A0502050306030303" pitchFamily="18" charset="0"/>
              </a:rPr>
              <a:t> </a:t>
            </a:r>
            <a:r>
              <a:rPr lang="en-US" sz="5000" b="1" dirty="0" err="1">
                <a:latin typeface="Sylfaen" panose="010A0502050306030303" pitchFamily="18" charset="0"/>
              </a:rPr>
              <a:t>Sabanashvili</a:t>
            </a:r>
            <a:r>
              <a:rPr lang="en-US" sz="5000" b="1" dirty="0">
                <a:latin typeface="Sylfaen" panose="010A0502050306030303" pitchFamily="18" charset="0"/>
              </a:rPr>
              <a:t> </a:t>
            </a:r>
          </a:p>
          <a:p>
            <a:pPr marL="0" indent="0" algn="ctr">
              <a:buNone/>
            </a:pPr>
            <a:r>
              <a:rPr lang="en-US" sz="5000" b="1" dirty="0">
                <a:latin typeface="Sylfaen" panose="010A0502050306030303" pitchFamily="18" charset="0"/>
                <a:cs typeface="Times New Roman" panose="02020603050405020304" pitchFamily="18" charset="0"/>
              </a:rPr>
              <a:t>The training and military education command, </a:t>
            </a:r>
            <a:r>
              <a:rPr lang="en-US" sz="5000" b="1" dirty="0">
                <a:latin typeface="Sylfaen" panose="010A0502050306030303" pitchFamily="18" charset="0"/>
              </a:rPr>
              <a:t>Language training school</a:t>
            </a:r>
          </a:p>
          <a:p>
            <a:pPr marL="0" indent="0" algn="ctr">
              <a:buNone/>
            </a:pPr>
            <a:r>
              <a:rPr lang="en-US" sz="5000" b="1" dirty="0">
                <a:latin typeface="Sylfaen" panose="010A0502050306030303" pitchFamily="18" charset="0"/>
              </a:rPr>
              <a:t>Georgia</a:t>
            </a:r>
          </a:p>
        </p:txBody>
      </p:sp>
      <p:sp>
        <p:nvSpPr>
          <p:cNvPr id="5" name="Rectangle 4"/>
          <p:cNvSpPr/>
          <p:nvPr/>
        </p:nvSpPr>
        <p:spPr>
          <a:xfrm rot="8497922" flipV="1">
            <a:off x="65093" y="1155787"/>
            <a:ext cx="18883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Sylfaen" panose="010A0502050306030303" pitchFamily="18" charset="0"/>
              </a:rPr>
              <a:t>Pocket money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6907" y="2900610"/>
            <a:ext cx="3216418" cy="178505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 rot="10800000" flipV="1">
            <a:off x="4357481" y="177577"/>
            <a:ext cx="21972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Sylfaen" panose="010A0502050306030303" pitchFamily="18" charset="0"/>
              </a:rPr>
              <a:t>Heavily armed </a:t>
            </a:r>
          </a:p>
        </p:txBody>
      </p:sp>
      <p:sp>
        <p:nvSpPr>
          <p:cNvPr id="8" name="Rectangle 7"/>
          <p:cNvSpPr/>
          <p:nvPr/>
        </p:nvSpPr>
        <p:spPr>
          <a:xfrm rot="8121203" flipV="1">
            <a:off x="326270" y="3828902"/>
            <a:ext cx="24847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Deploy  troops 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257876">
            <a:off x="2050995" y="5826228"/>
            <a:ext cx="15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Sylfaen" panose="010A0502050306030303" pitchFamily="18" charset="0"/>
              </a:rPr>
              <a:t>Sharp pain</a:t>
            </a:r>
          </a:p>
        </p:txBody>
      </p:sp>
      <p:sp>
        <p:nvSpPr>
          <p:cNvPr id="10" name="Rectangle 9"/>
          <p:cNvSpPr/>
          <p:nvPr/>
        </p:nvSpPr>
        <p:spPr>
          <a:xfrm rot="9106744" flipV="1">
            <a:off x="7392747" y="5325619"/>
            <a:ext cx="27994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Sylfaen" panose="010A0502050306030303" pitchFamily="18" charset="0"/>
                <a:ea typeface="Calibri" panose="020F0502020204030204" pitchFamily="34" charset="0"/>
              </a:rPr>
              <a:t>Ensure safety </a:t>
            </a:r>
            <a:endParaRPr lang="en-US" dirty="0">
              <a:solidFill>
                <a:schemeClr val="bg1">
                  <a:lumMod val="65000"/>
                </a:schemeClr>
              </a:solidFill>
              <a:latin typeface="Sylfaen" panose="010A0502050306030303" pitchFamily="18" charset="0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 rot="1576485">
            <a:off x="9207465" y="833333"/>
            <a:ext cx="2497119" cy="603308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/>
          </a:p>
          <a:p>
            <a:r>
              <a:rPr lang="en-US" sz="5600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Ceasefire agreement </a:t>
            </a:r>
            <a:endParaRPr lang="en-US" sz="56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rot="1806942">
            <a:off x="8174860" y="3692479"/>
            <a:ext cx="29209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Sylfaen" panose="010A0502050306030303" pitchFamily="18" charset="0"/>
              </a:rPr>
              <a:t>Keep in mind</a:t>
            </a:r>
          </a:p>
        </p:txBody>
      </p:sp>
    </p:spTree>
    <p:extLst>
      <p:ext uri="{BB962C8B-B14F-4D97-AF65-F5344CB8AC3E}">
        <p14:creationId xmlns:p14="http://schemas.microsoft.com/office/powerpoint/2010/main" val="2330879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63773"/>
            <a:ext cx="8596668" cy="682387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chemeClr val="accent2">
                    <a:lumMod val="75000"/>
                  </a:schemeClr>
                </a:solidFill>
                <a:latin typeface="Sylfaen" panose="010A0502050306030303" pitchFamily="18" charset="0"/>
              </a:rPr>
              <a:t>Importance of Military Collocations</a:t>
            </a:r>
            <a:endParaRPr lang="en-US" sz="4000" dirty="0">
              <a:latin typeface="Sylfaen" panose="010A050205030603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1241" y="5090615"/>
            <a:ext cx="8596668" cy="6687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Sylfaen" panose="010A0502050306030303" pitchFamily="18" charset="0"/>
                <a:cs typeface="Times New Roman" panose="02020603050405020304" pitchFamily="18" charset="0"/>
              </a:rPr>
              <a:t>In total, 90 % </a:t>
            </a:r>
            <a:r>
              <a:rPr lang="en-US">
                <a:latin typeface="Sylfaen" panose="010A0502050306030303" pitchFamily="18" charset="0"/>
                <a:cs typeface="Times New Roman" panose="02020603050405020304" pitchFamily="18" charset="0"/>
              </a:rPr>
              <a:t>of  the experiment </a:t>
            </a:r>
            <a:r>
              <a:rPr lang="en-US" dirty="0">
                <a:latin typeface="Sylfaen" panose="010A0502050306030303" pitchFamily="18" charset="0"/>
                <a:cs typeface="Times New Roman" panose="02020603050405020304" pitchFamily="18" charset="0"/>
              </a:rPr>
              <a:t>participants think military collocations are helpful or very helpful in their professional field.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897" y="914400"/>
            <a:ext cx="8596105" cy="46402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51128" y="1087250"/>
            <a:ext cx="825689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Sylfaen" panose="010A0502050306030303" pitchFamily="18" charset="0"/>
              </a:rPr>
              <a:t>To what extent are the military collocations helpful in your professional field ?</a:t>
            </a:r>
            <a:endParaRPr lang="ka-GE" sz="2000" dirty="0">
              <a:solidFill>
                <a:schemeClr val="tx1">
                  <a:lumMod val="75000"/>
                  <a:lumOff val="25000"/>
                </a:schemeClr>
              </a:solidFill>
              <a:latin typeface="Sylfaen" panose="010A0502050306030303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1128" y="1957048"/>
            <a:ext cx="7656394" cy="2940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726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5943"/>
            <a:ext cx="10515600" cy="12316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Recommendations: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2890"/>
            <a:ext cx="10515600" cy="506331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b="1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3100" b="1" dirty="0">
                <a:latin typeface="Sylfaen" panose="010A0502050306030303" pitchFamily="18" charset="0"/>
              </a:rPr>
              <a:t>To raise military students’ awareness of learning colocations , teachers should encourage their students </a:t>
            </a:r>
          </a:p>
          <a:p>
            <a:pPr marL="0" indent="0">
              <a:lnSpc>
                <a:spcPct val="120000"/>
              </a:lnSpc>
              <a:buNone/>
            </a:pPr>
            <a:endParaRPr lang="en-US" sz="3100" dirty="0">
              <a:latin typeface="Sylfaen" panose="010A0502050306030303" pitchFamily="18" charset="0"/>
            </a:endParaRP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sz="3100" dirty="0">
                <a:latin typeface="Sylfaen" panose="010A0502050306030303" pitchFamily="18" charset="0"/>
              </a:rPr>
              <a:t>Notice collocations in texts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sz="3100" dirty="0">
                <a:latin typeface="Sylfaen" panose="010A0502050306030303" pitchFamily="18" charset="0"/>
              </a:rPr>
              <a:t> understand the meaning of the whole unit, rather than just single words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sz="3100" dirty="0">
                <a:latin typeface="Sylfaen" panose="010A0502050306030303" pitchFamily="18" charset="0"/>
              </a:rPr>
              <a:t> translate and record language in chunks instead of individual words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sz="3100" dirty="0">
                <a:latin typeface="Sylfaen" panose="010A0502050306030303" pitchFamily="18" charset="0"/>
              </a:rPr>
              <a:t>Practice collocations in live / online activities 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sz="3100" dirty="0">
                <a:latin typeface="Sylfaen" panose="010A0502050306030303" pitchFamily="18" charset="0"/>
              </a:rPr>
              <a:t> Use the new language in spoken / written discourse </a:t>
            </a:r>
          </a:p>
          <a:p>
            <a:pPr>
              <a:lnSpc>
                <a:spcPct val="17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030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32179"/>
            <a:ext cx="8596668" cy="482221"/>
          </a:xfrm>
        </p:spPr>
        <p:txBody>
          <a:bodyPr>
            <a:normAutofit fontScale="90000"/>
          </a:bodyPr>
          <a:lstStyle/>
          <a:p>
            <a:r>
              <a:rPr lang="en-US" dirty="0"/>
              <a:t>                      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Resources   (designed by me)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7672" y="1252026"/>
            <a:ext cx="10900378" cy="5134706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en-US" sz="2200" dirty="0">
              <a:latin typeface="Sylfaen" panose="010A0502050306030303" pitchFamily="18" charset="0"/>
            </a:endParaRPr>
          </a:p>
          <a:p>
            <a:pPr marL="0" indent="0">
              <a:buNone/>
            </a:pPr>
            <a:r>
              <a:rPr lang="en-US" sz="5500" dirty="0">
                <a:latin typeface="Sylfaen" panose="010A0502050306030303" pitchFamily="18" charset="0"/>
              </a:rPr>
              <a:t>1.  </a:t>
            </a:r>
            <a:r>
              <a:rPr lang="en-US" sz="6200" b="1" dirty="0">
                <a:latin typeface="Sylfaen" panose="010A0502050306030303" pitchFamily="18" charset="0"/>
              </a:rPr>
              <a:t>Glossary of Military Collocations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5500" dirty="0">
                <a:hlinkClick r:id="rId2" action="ppaction://hlinkfile"/>
              </a:rPr>
              <a:t>file:///C:/Users/PC/Downloads/Glossary-of-Military-collocations.html</a:t>
            </a:r>
            <a:endParaRPr lang="en-US" sz="5500" dirty="0"/>
          </a:p>
          <a:p>
            <a:pPr marL="0" indent="0">
              <a:buNone/>
            </a:pPr>
            <a:endParaRPr lang="en-US" sz="5500" dirty="0"/>
          </a:p>
          <a:p>
            <a:pPr marL="0" indent="0">
              <a:buNone/>
            </a:pPr>
            <a:endParaRPr lang="en-US" sz="5500" dirty="0"/>
          </a:p>
          <a:p>
            <a:pPr marL="0" indent="0">
              <a:buNone/>
            </a:pPr>
            <a:r>
              <a:rPr lang="en-US" sz="5500" dirty="0"/>
              <a:t>2</a:t>
            </a:r>
            <a:r>
              <a:rPr lang="en-US" sz="6200" b="1" dirty="0"/>
              <a:t>. </a:t>
            </a:r>
            <a:r>
              <a:rPr lang="en-US" sz="6200" b="1" dirty="0">
                <a:latin typeface="Sylfaen" panose="010A0502050306030303" pitchFamily="18" charset="0"/>
              </a:rPr>
              <a:t>Web-based Activities </a:t>
            </a:r>
            <a:endParaRPr lang="en-US" sz="6200" dirty="0"/>
          </a:p>
          <a:p>
            <a:pPr marL="0" indent="0">
              <a:buFont typeface="Wingdings" pitchFamily="2" charset="2"/>
              <a:buChar char="Ø"/>
            </a:pPr>
            <a:r>
              <a:rPr lang="en-US" sz="5500" dirty="0">
                <a:hlinkClick r:id="rId3"/>
              </a:rPr>
              <a:t>https://view.genial.ly/62c938b4318e520011bef74a/interactive-content-darts-quiz</a:t>
            </a:r>
            <a:endParaRPr lang="en-US" sz="5500" dirty="0"/>
          </a:p>
          <a:p>
            <a:pPr marL="0" indent="0">
              <a:buFont typeface="Wingdings" pitchFamily="2" charset="2"/>
              <a:buChar char="Ø"/>
            </a:pPr>
            <a:r>
              <a:rPr lang="en-US" sz="5500" dirty="0">
                <a:hlinkClick r:id="rId4"/>
              </a:rPr>
              <a:t> https://view.genial.ly/62a5904818d1250016c6912e/interactive-content-genial-quiz</a:t>
            </a:r>
            <a:endParaRPr lang="en-US" sz="5500" dirty="0"/>
          </a:p>
          <a:p>
            <a:pPr marL="0" indent="0">
              <a:buNone/>
            </a:pPr>
            <a:endParaRPr lang="en-US" sz="4500" dirty="0"/>
          </a:p>
          <a:p>
            <a:pPr marL="0" indent="0">
              <a:buNone/>
            </a:pPr>
            <a:endParaRPr lang="en-US" sz="4500" dirty="0"/>
          </a:p>
          <a:p>
            <a:pPr marL="0" indent="0">
              <a:buNone/>
            </a:pPr>
            <a:r>
              <a:rPr lang="en-US" sz="5500" dirty="0"/>
              <a:t>  3</a:t>
            </a:r>
            <a:r>
              <a:rPr lang="en-US" sz="6200" dirty="0"/>
              <a:t>. </a:t>
            </a:r>
            <a:r>
              <a:rPr lang="en-US" sz="6200" b="1" dirty="0">
                <a:latin typeface="Sylfaen" panose="010A0502050306030303" pitchFamily="18" charset="0"/>
              </a:rPr>
              <a:t>Article </a:t>
            </a:r>
          </a:p>
          <a:p>
            <a:pPr marL="0" indent="0">
              <a:buNone/>
            </a:pPr>
            <a:r>
              <a:rPr lang="en-US" sz="5500" b="1" dirty="0">
                <a:latin typeface="Sylfaen" panose="010A0502050306030303" pitchFamily="18" charset="0"/>
              </a:rPr>
              <a:t>     Are collocations worth teaching in adult learner English as a foreign language (EFL) classes?</a:t>
            </a:r>
            <a:endParaRPr lang="en-US" sz="55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5500" dirty="0">
                <a:hlinkClick r:id="rId5"/>
              </a:rPr>
              <a:t>https://jebs.ibsu.edu.ge/jms/index.php/jebs/article/view/271/280</a:t>
            </a:r>
            <a:endParaRPr lang="en-US" sz="5500" dirty="0"/>
          </a:p>
          <a:p>
            <a:pPr>
              <a:buFont typeface="Wingdings" panose="05000000000000000000" pitchFamily="2" charset="2"/>
              <a:buChar char="Ø"/>
            </a:pPr>
            <a:endParaRPr lang="en-US" sz="3800" dirty="0"/>
          </a:p>
          <a:p>
            <a:pPr marL="0" indent="0">
              <a:buNone/>
            </a:pPr>
            <a:br>
              <a:rPr lang="en-US" sz="3800" dirty="0"/>
            </a:br>
            <a:endParaRPr lang="en-US" sz="3800" dirty="0"/>
          </a:p>
          <a:p>
            <a:endParaRPr lang="en-US" sz="3800" dirty="0"/>
          </a:p>
          <a:p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2403331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9961" y="2852382"/>
            <a:ext cx="9015484" cy="25794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>
                <a:solidFill>
                  <a:srgbClr val="892B3F"/>
                </a:solidFill>
                <a:latin typeface="Sylfaen" panose="010A0502050306030303" pitchFamily="18" charset="0"/>
              </a:rPr>
              <a:t>Thank you for your attention !</a:t>
            </a:r>
          </a:p>
        </p:txBody>
      </p:sp>
    </p:spTree>
    <p:extLst>
      <p:ext uri="{BB962C8B-B14F-4D97-AF65-F5344CB8AC3E}">
        <p14:creationId xmlns:p14="http://schemas.microsoft.com/office/powerpoint/2010/main" val="384911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218" y="259308"/>
            <a:ext cx="8596668" cy="1064525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Content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1695" y="1173707"/>
            <a:ext cx="8775510" cy="5022376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Sylfaen" panose="010A0502050306030303" pitchFamily="18" charset="0"/>
              </a:rPr>
              <a:t>Problem Statement</a:t>
            </a:r>
          </a:p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Sylfaen" panose="010A0502050306030303" pitchFamily="18" charset="0"/>
              </a:rPr>
              <a:t>Phenomenon of collocation</a:t>
            </a:r>
          </a:p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Sylfaen" panose="010A0502050306030303" pitchFamily="18" charset="0"/>
              </a:rPr>
              <a:t> Importance of collocations</a:t>
            </a:r>
          </a:p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Research Question</a:t>
            </a:r>
          </a:p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Sylfaen" panose="010A0502050306030303" pitchFamily="18" charset="0"/>
              </a:rPr>
              <a:t>Research Design</a:t>
            </a:r>
          </a:p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Sylfaen" panose="010A0502050306030303" pitchFamily="18" charset="0"/>
              </a:rPr>
              <a:t>Experiment Results </a:t>
            </a:r>
          </a:p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Sylfaen" panose="010A0502050306030303" pitchFamily="18" charset="0"/>
              </a:rPr>
              <a:t>Conclusion</a:t>
            </a:r>
          </a:p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Sylfaen" panose="010A0502050306030303" pitchFamily="18" charset="0"/>
              </a:rPr>
              <a:t>Importance of military collocations</a:t>
            </a:r>
          </a:p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Sylfaen" panose="010A0502050306030303" pitchFamily="18" charset="0"/>
              </a:rPr>
              <a:t>Recommendations</a:t>
            </a:r>
          </a:p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Sylfaen" panose="010A0502050306030303" pitchFamily="18" charset="0"/>
              </a:rPr>
              <a:t>Resources</a:t>
            </a:r>
          </a:p>
          <a:p>
            <a:endParaRPr lang="en-US" sz="2400" b="1" dirty="0">
              <a:solidFill>
                <a:schemeClr val="accent2">
                  <a:lumMod val="75000"/>
                </a:schemeClr>
              </a:solidFill>
              <a:latin typeface="Sylfaen" panose="010A0502050306030303" pitchFamily="18" charset="0"/>
            </a:endParaRPr>
          </a:p>
          <a:p>
            <a:endParaRPr lang="en-US" sz="2400" b="1" dirty="0">
              <a:solidFill>
                <a:schemeClr val="accent2">
                  <a:lumMod val="75000"/>
                </a:schemeClr>
              </a:solidFill>
              <a:latin typeface="Sylfaen" panose="010A0502050306030303" pitchFamily="18" charset="0"/>
            </a:endParaRPr>
          </a:p>
          <a:p>
            <a:endParaRPr lang="en-US" sz="2400" b="1" dirty="0">
              <a:solidFill>
                <a:schemeClr val="accent2">
                  <a:lumMod val="75000"/>
                </a:schemeClr>
              </a:solidFill>
              <a:latin typeface="Sylfaen" panose="010A050205030603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chemeClr val="accent2">
                  <a:lumMod val="75000"/>
                </a:schemeClr>
              </a:solidFill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556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87" y="119465"/>
            <a:ext cx="9315734" cy="1136129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accent2">
                    <a:lumMod val="75000"/>
                  </a:schemeClr>
                </a:solidFill>
                <a:latin typeface="Sylfaen" panose="010A0502050306030303" pitchFamily="18" charset="0"/>
              </a:rPr>
              <a:t>Problem Statement 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1036437"/>
              </p:ext>
            </p:extLst>
          </p:nvPr>
        </p:nvGraphicFramePr>
        <p:xfrm>
          <a:off x="0" y="1255594"/>
          <a:ext cx="10986448" cy="52079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2400175951"/>
              </p:ext>
            </p:extLst>
          </p:nvPr>
        </p:nvGraphicFramePr>
        <p:xfrm>
          <a:off x="5622878" y="1255594"/>
          <a:ext cx="5677468" cy="45037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4080952403"/>
              </p:ext>
            </p:extLst>
          </p:nvPr>
        </p:nvGraphicFramePr>
        <p:xfrm>
          <a:off x="259307" y="1351129"/>
          <a:ext cx="5295332" cy="4449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2527437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7731" y="218364"/>
            <a:ext cx="7656394" cy="723332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en-US" sz="4000" b="1" dirty="0">
                <a:solidFill>
                  <a:schemeClr val="accent2">
                    <a:lumMod val="75000"/>
                  </a:schemeClr>
                </a:solidFill>
                <a:latin typeface="Sylfaen" panose="010A0502050306030303" pitchFamily="18" charset="0"/>
              </a:rPr>
              <a:t>Phenomenon of Collocation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2859" y="1187356"/>
            <a:ext cx="9526138" cy="83251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400" dirty="0">
                <a:latin typeface="Sylfaen" panose="010A0502050306030303" pitchFamily="18" charset="0"/>
              </a:rPr>
              <a:t>“Collocations are those combinations of words which occur naturally with greater than random frequency.” </a:t>
            </a:r>
            <a:r>
              <a:rPr lang="en-US" sz="2400" dirty="0">
                <a:latin typeface="Sylfaen" panose="010A0502050306030303" pitchFamily="18" charset="0"/>
                <a:cs typeface="Times New Roman" panose="02020603050405020304" pitchFamily="18" charset="0"/>
              </a:rPr>
              <a:t>(Lewis, 1997: 25).</a:t>
            </a:r>
          </a:p>
          <a:p>
            <a:pPr marL="0" lvl="0" indent="0">
              <a:buNone/>
            </a:pPr>
            <a:endParaRPr lang="en-US" sz="3100" dirty="0">
              <a:latin typeface="Sylfaen" panose="010A0502050306030303" pitchFamily="18" charset="0"/>
            </a:endParaRPr>
          </a:p>
          <a:p>
            <a:pPr marL="0" lvl="0" indent="0">
              <a:buNone/>
            </a:pPr>
            <a:endParaRPr lang="en-US" sz="3100" dirty="0">
              <a:latin typeface="Sylfaen" panose="010A0502050306030303" pitchFamily="18" charset="0"/>
            </a:endParaRPr>
          </a:p>
          <a:p>
            <a:pPr>
              <a:lnSpc>
                <a:spcPct val="120000"/>
              </a:lnSpc>
            </a:pPr>
            <a:endParaRPr lang="en-US" sz="3100" dirty="0">
              <a:latin typeface="Sylfaen" panose="010A0502050306030303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41193" y="2265530"/>
            <a:ext cx="10017459" cy="4435522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457200">
              <a:lnSpc>
                <a:spcPct val="120000"/>
              </a:lnSpc>
              <a:spcBef>
                <a:spcPts val="1000"/>
              </a:spcBef>
              <a:buClr>
                <a:srgbClr val="4F81BD"/>
              </a:buClr>
              <a:buSzPct val="80000"/>
            </a:pPr>
            <a:r>
              <a:rPr lang="en-US" b="1" dirty="0">
                <a:solidFill>
                  <a:srgbClr val="4F81BD"/>
                </a:solidFill>
                <a:latin typeface="Sylfaen" panose="010A0502050306030303" pitchFamily="18" charset="0"/>
              </a:rPr>
              <a:t>        </a:t>
            </a:r>
            <a:r>
              <a:rPr lang="en-US" sz="2000" b="1" dirty="0">
                <a:solidFill>
                  <a:srgbClr val="4F81BD"/>
                </a:solidFill>
                <a:latin typeface="Sylfaen" panose="010A0502050306030303" pitchFamily="18" charset="0"/>
              </a:rPr>
              <a:t>adjective + noun:  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Sylfaen" panose="010A0502050306030303" pitchFamily="18" charset="0"/>
              </a:rPr>
              <a:t>bright idea, close friend, indoor game</a:t>
            </a:r>
          </a:p>
          <a:p>
            <a:pPr lvl="0" defTabSz="457200">
              <a:lnSpc>
                <a:spcPct val="120000"/>
              </a:lnSpc>
              <a:spcBef>
                <a:spcPts val="1000"/>
              </a:spcBef>
              <a:buClr>
                <a:srgbClr val="4F81BD"/>
              </a:buClr>
              <a:buSzPct val="80000"/>
            </a:pPr>
            <a:r>
              <a:rPr lang="en-US" sz="2000" b="1" dirty="0">
                <a:solidFill>
                  <a:srgbClr val="4F81BD"/>
                </a:solidFill>
                <a:latin typeface="Sylfaen" panose="010A0502050306030303" pitchFamily="18" charset="0"/>
              </a:rPr>
              <a:t>       verb + noun / noun + verb:</a:t>
            </a:r>
            <a:r>
              <a:rPr lang="en-US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Sylfaen" panose="010A0502050306030303" pitchFamily="18" charset="0"/>
              </a:rPr>
              <a:t>  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Sylfaen" panose="010A0502050306030303" pitchFamily="18" charset="0"/>
              </a:rPr>
              <a:t>accumulate knowledge, break a rule, a bomb explodes</a:t>
            </a:r>
          </a:p>
          <a:p>
            <a:pPr lvl="0" defTabSz="457200">
              <a:lnSpc>
                <a:spcPct val="120000"/>
              </a:lnSpc>
              <a:spcBef>
                <a:spcPts val="1000"/>
              </a:spcBef>
              <a:buClr>
                <a:srgbClr val="4F81BD"/>
              </a:buClr>
              <a:buSzPct val="80000"/>
            </a:pPr>
            <a:r>
              <a:rPr lang="en-US" sz="2000" b="1" dirty="0">
                <a:solidFill>
                  <a:srgbClr val="4F81BD"/>
                </a:solidFill>
                <a:latin typeface="Sylfaen" panose="010A0502050306030303" pitchFamily="18" charset="0"/>
              </a:rPr>
              <a:t>       adverb + adjective:</a:t>
            </a:r>
            <a:r>
              <a:rPr lang="en-US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Sylfaen" panose="010A0502050306030303" pitchFamily="18" charset="0"/>
              </a:rPr>
              <a:t>  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Sylfaen" panose="010A0502050306030303" pitchFamily="18" charset="0"/>
              </a:rPr>
              <a:t>deeply moved, fully aware, perfectly healthy</a:t>
            </a:r>
          </a:p>
          <a:p>
            <a:pPr lvl="0" defTabSz="457200">
              <a:lnSpc>
                <a:spcPct val="120000"/>
              </a:lnSpc>
              <a:spcBef>
                <a:spcPts val="1000"/>
              </a:spcBef>
              <a:buClr>
                <a:srgbClr val="4F81BD"/>
              </a:buClr>
              <a:buSzPct val="80000"/>
            </a:pPr>
            <a:r>
              <a:rPr lang="en-US" sz="2000" b="1" dirty="0">
                <a:solidFill>
                  <a:srgbClr val="4F81BD"/>
                </a:solidFill>
                <a:latin typeface="Sylfaen" panose="010A0502050306030303" pitchFamily="18" charset="0"/>
              </a:rPr>
              <a:t>       verb + adverb / adverb + verb:  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Sylfaen" panose="010A0502050306030303" pitchFamily="18" charset="0"/>
              </a:rPr>
              <a:t>act accordingly, happen spontaneously, hardly expect</a:t>
            </a:r>
          </a:p>
          <a:p>
            <a:pPr lvl="0" defTabSz="457200">
              <a:lnSpc>
                <a:spcPct val="120000"/>
              </a:lnSpc>
              <a:spcBef>
                <a:spcPts val="1000"/>
              </a:spcBef>
              <a:buClr>
                <a:srgbClr val="4F81BD"/>
              </a:buClr>
              <a:buSzPct val="80000"/>
            </a:pPr>
            <a:r>
              <a:rPr lang="en-US" sz="2000" b="1" dirty="0">
                <a:solidFill>
                  <a:srgbClr val="4F81BD"/>
                </a:solidFill>
                <a:latin typeface="Sylfaen" panose="010A0502050306030303" pitchFamily="18" charset="0"/>
              </a:rPr>
              <a:t>       verb + adjective:  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Sylfaen" panose="010A0502050306030303" pitchFamily="18" charset="0"/>
              </a:rPr>
              <a:t>sound strange, feel tired, stay awake</a:t>
            </a:r>
          </a:p>
          <a:p>
            <a:pPr lvl="0" defTabSz="457200">
              <a:lnSpc>
                <a:spcPct val="120000"/>
              </a:lnSpc>
              <a:spcBef>
                <a:spcPts val="1000"/>
              </a:spcBef>
              <a:buClr>
                <a:srgbClr val="4F81BD"/>
              </a:buClr>
              <a:buSzPct val="80000"/>
            </a:pPr>
            <a:r>
              <a:rPr lang="en-US" sz="2000" b="1" dirty="0">
                <a:solidFill>
                  <a:srgbClr val="4F81BD"/>
                </a:solidFill>
                <a:latin typeface="Sylfaen" panose="010A0502050306030303" pitchFamily="18" charset="0"/>
              </a:rPr>
              <a:t>      noun + of + noun:  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Sylfaen" panose="010A0502050306030303" pitchFamily="18" charset="0"/>
              </a:rPr>
              <a:t>attack of hiccups, bar of chocolate, twist of fate</a:t>
            </a:r>
          </a:p>
          <a:p>
            <a:pPr lvl="0" defTabSz="457200">
              <a:lnSpc>
                <a:spcPct val="120000"/>
              </a:lnSpc>
              <a:spcBef>
                <a:spcPts val="1000"/>
              </a:spcBef>
              <a:buClr>
                <a:srgbClr val="4F81BD"/>
              </a:buClr>
              <a:buSzPct val="80000"/>
            </a:pPr>
            <a:r>
              <a:rPr lang="en-US" sz="2000" b="1" dirty="0">
                <a:solidFill>
                  <a:srgbClr val="4F81BD"/>
                </a:solidFill>
                <a:latin typeface="Sylfaen" panose="010A0502050306030303" pitchFamily="18" charset="0"/>
              </a:rPr>
              <a:t>      verb + prepositional phrase:  </a:t>
            </a: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Sylfaen" panose="010A0502050306030303" pitchFamily="18" charset="0"/>
              </a:rPr>
              <a:t>put into practice, bear in mind, be under investigation </a:t>
            </a:r>
          </a:p>
        </p:txBody>
      </p:sp>
    </p:spTree>
    <p:extLst>
      <p:ext uri="{BB962C8B-B14F-4D97-AF65-F5344CB8AC3E}">
        <p14:creationId xmlns:p14="http://schemas.microsoft.com/office/powerpoint/2010/main" val="1005933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797" y="163774"/>
            <a:ext cx="10515600" cy="600502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rgbClr val="873145"/>
                </a:solidFill>
                <a:latin typeface="Sylfaen" panose="010A0502050306030303" pitchFamily="18" charset="0"/>
              </a:rPr>
              <a:t>Importance of Collocations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797" y="1484431"/>
            <a:ext cx="10726003" cy="503919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Sylfaen" panose="010A0502050306030303" pitchFamily="18" charset="0"/>
              </a:rPr>
              <a:t>Collocations improve the knowledge of vocabulary and expand vocabulary size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Sylfaen" panose="010A0502050306030303" pitchFamily="18" charset="0"/>
              </a:rPr>
              <a:t>Collocations are a part of language communicative competence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Language fluency depends on having a quick availability of lexical chunks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400" dirty="0">
                <a:latin typeface="Sylfaen" panose="010A0502050306030303" pitchFamily="18" charset="0"/>
              </a:rPr>
              <a:t>Collocations make language sound natural and native like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400" dirty="0">
                <a:latin typeface="Sylfaen" panose="010A0502050306030303" pitchFamily="18" charset="0"/>
              </a:rPr>
              <a:t>Knowledge of collocations diminishes errors</a:t>
            </a:r>
          </a:p>
          <a:p>
            <a:pPr marL="0" indent="0">
              <a:buNone/>
            </a:pPr>
            <a:endParaRPr lang="en-US" sz="2400" dirty="0">
              <a:latin typeface="Sylfaen" panose="010A0502050306030303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687403" y="4203511"/>
            <a:ext cx="2756848" cy="1856097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“All fluent and appropriate language requires </a:t>
            </a:r>
            <a:r>
              <a:rPr lang="en-US" dirty="0" err="1"/>
              <a:t>collocational</a:t>
            </a:r>
            <a:r>
              <a:rPr lang="en-US" dirty="0"/>
              <a:t> knowledge” (Nation ,2001: 318).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107741" y="4217158"/>
            <a:ext cx="2604449" cy="1869743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“Collocations are found in up to 70% of everything we say, hear, read, or write” Hill (2000 : 53).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895867" y="4203511"/>
            <a:ext cx="2607859" cy="1869743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’Collocations are considered to be a central aspect of communicative competence’’(Nation, 2001: 315)</a:t>
            </a:r>
          </a:p>
        </p:txBody>
      </p:sp>
    </p:spTree>
    <p:extLst>
      <p:ext uri="{BB962C8B-B14F-4D97-AF65-F5344CB8AC3E}">
        <p14:creationId xmlns:p14="http://schemas.microsoft.com/office/powerpoint/2010/main" val="2500765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501" y="232013"/>
            <a:ext cx="9381696" cy="1009934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892B3F"/>
                </a:solidFill>
                <a:latin typeface="Sylfaen" panose="010A050205030603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Research Questions</a:t>
            </a:r>
            <a:endParaRPr lang="en-US" sz="4000" dirty="0">
              <a:solidFill>
                <a:srgbClr val="892B3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866" y="1241947"/>
            <a:ext cx="9443110" cy="388961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  <a:defRPr/>
            </a:pPr>
            <a:r>
              <a:rPr lang="en-US" sz="3800" dirty="0">
                <a:latin typeface="Sylfaen" panose="010A0502050306030303" pitchFamily="18" charset="0"/>
                <a:cs typeface="Times New Roman" panose="02020603050405020304" pitchFamily="18" charset="0"/>
              </a:rPr>
              <a:t>     The present research is mainly  based </a:t>
            </a:r>
            <a:r>
              <a:rPr lang="en-US" sz="3800">
                <a:latin typeface="Sylfaen" panose="010A0502050306030303" pitchFamily="18" charset="0"/>
                <a:cs typeface="Times New Roman" panose="02020603050405020304" pitchFamily="18" charset="0"/>
              </a:rPr>
              <a:t>on three questions :</a:t>
            </a:r>
          </a:p>
          <a:p>
            <a:pPr marL="0" indent="0">
              <a:buNone/>
              <a:defRPr/>
            </a:pPr>
            <a:endParaRPr lang="en-US" sz="3800" dirty="0">
              <a:latin typeface="Sylfaen" panose="010A0502050306030303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sz="3800" dirty="0">
                <a:latin typeface="Sylfaen" panose="010A0502050306030303" pitchFamily="18" charset="0"/>
                <a:cs typeface="Times New Roman" panose="02020603050405020304" pitchFamily="18" charset="0"/>
              </a:rPr>
              <a:t>Are collocations actively taught to military students while  mastering English language?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sz="3800" dirty="0">
              <a:latin typeface="Sylfaen" panose="010A0502050306030303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sz="3800" dirty="0">
                <a:latin typeface="Sylfaen" panose="010A0502050306030303" pitchFamily="18" charset="0"/>
                <a:cs typeface="Times New Roman" panose="02020603050405020304" pitchFamily="18" charset="0"/>
              </a:rPr>
              <a:t>How many collocations at a time can military students of EFL be taught to achieve their Communicative Competence?</a:t>
            </a:r>
          </a:p>
          <a:p>
            <a:pPr marL="0" indent="0">
              <a:buNone/>
              <a:defRPr/>
            </a:pPr>
            <a:endParaRPr lang="en-US" sz="3800" dirty="0">
              <a:latin typeface="Sylfaen" panose="010A0502050306030303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sz="3800" dirty="0">
                <a:latin typeface="Sylfaen" panose="010A0502050306030303" pitchFamily="18" charset="0"/>
                <a:cs typeface="Times New Roman" panose="02020603050405020304" pitchFamily="18" charset="0"/>
              </a:rPr>
              <a:t>Is the suggested model of hybrid collocation teaching more effective than the traditional teaching model?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677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00251"/>
            <a:ext cx="10515600" cy="70968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892B3F"/>
                </a:solidFill>
                <a:latin typeface="Sylfaen" panose="010A0502050306030303" pitchFamily="18" charset="0"/>
              </a:rPr>
              <a:t>Research Design</a:t>
            </a:r>
            <a:endParaRPr lang="en-US" sz="4000" dirty="0">
              <a:solidFill>
                <a:srgbClr val="892B3F"/>
              </a:solidFill>
              <a:latin typeface="Sylfaen" panose="010A0502050306030303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017" y="1665028"/>
            <a:ext cx="9797121" cy="4512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229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347" y="88711"/>
            <a:ext cx="10515600" cy="504967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chemeClr val="accent2">
                    <a:lumMod val="75000"/>
                  </a:schemeClr>
                </a:solidFill>
                <a:latin typeface="Sylfaen" panose="010A0502050306030303" pitchFamily="18" charset="0"/>
              </a:rPr>
              <a:t>Experiment Results </a:t>
            </a:r>
            <a:endParaRPr lang="en-US" sz="4000" dirty="0">
              <a:solidFill>
                <a:schemeClr val="accent2">
                  <a:lumMod val="75000"/>
                </a:schemeClr>
              </a:solidFill>
              <a:latin typeface="Sylfaen" panose="010A0502050306030303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76299" y="1122531"/>
            <a:ext cx="8783472" cy="1183941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Sylfaen" panose="010A0502050306030303" pitchFamily="18" charset="0"/>
              </a:rPr>
              <a:t>The test scores indicate a double  improvement in collocation knowledge in the experimental group from the pre-test to the post-test during one-term  intensive teaching of collocations.</a:t>
            </a:r>
          </a:p>
          <a:p>
            <a:endParaRPr lang="en-US" dirty="0">
              <a:latin typeface="Sylfaen" panose="010A0502050306030303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355" y="2306473"/>
            <a:ext cx="8338782" cy="4312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468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313" y="215001"/>
            <a:ext cx="10515600" cy="849524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accent2">
                    <a:lumMod val="75000"/>
                  </a:schemeClr>
                </a:solidFill>
                <a:latin typeface="Sylfaen" panose="010A0502050306030303" pitchFamily="18" charset="0"/>
              </a:rPr>
              <a:t>Conclusion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7648" y="1425876"/>
            <a:ext cx="8924499" cy="4777976"/>
          </a:xfrm>
        </p:spPr>
        <p:txBody>
          <a:bodyPr>
            <a:noAutofit/>
          </a:bodyPr>
          <a:lstStyle/>
          <a:p>
            <a:r>
              <a:rPr lang="en-US" sz="2200" dirty="0">
                <a:latin typeface="Sylfaen" panose="010A0502050306030303" pitchFamily="18" charset="0"/>
              </a:rPr>
              <a:t>Experimental group showed a positive attitude and motivation toward English collocation learning</a:t>
            </a:r>
          </a:p>
          <a:p>
            <a:pPr>
              <a:buNone/>
            </a:pPr>
            <a:endParaRPr lang="en-US" sz="2200" dirty="0">
              <a:latin typeface="Sylfaen" panose="010A0502050306030303" pitchFamily="18" charset="0"/>
            </a:endParaRPr>
          </a:p>
          <a:p>
            <a:r>
              <a:rPr lang="en-US" sz="2200" dirty="0">
                <a:latin typeface="Sylfaen" panose="010A0502050306030303" pitchFamily="18" charset="0"/>
              </a:rPr>
              <a:t>Experimental group increased their vocabulary size and definitely  improved</a:t>
            </a:r>
            <a:r>
              <a:rPr lang="en-US" sz="2200" dirty="0">
                <a:latin typeface="Sylfaen" panose="010A0502050306030303" pitchFamily="18" charset="0"/>
                <a:cs typeface="Times New Roman" panose="02020603050405020304" pitchFamily="18" charset="0"/>
              </a:rPr>
              <a:t> their fluency</a:t>
            </a:r>
          </a:p>
          <a:p>
            <a:pPr marL="0" indent="0">
              <a:buNone/>
            </a:pPr>
            <a:endParaRPr lang="en-US" sz="2200" dirty="0">
              <a:latin typeface="Sylfaen" panose="010A0502050306030303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Sylfaen" panose="010A0502050306030303" pitchFamily="18" charset="0"/>
              </a:rPr>
              <a:t>Experimental group actively began using accurate collocations in their spoken or written discourse</a:t>
            </a:r>
          </a:p>
          <a:p>
            <a:pPr marL="0" indent="0">
              <a:buNone/>
            </a:pPr>
            <a:endParaRPr lang="en-US" sz="2200" dirty="0">
              <a:latin typeface="Sylfaen" panose="010A0502050306030303" pitchFamily="18" charset="0"/>
            </a:endParaRPr>
          </a:p>
          <a:p>
            <a:r>
              <a:rPr lang="en-US" sz="2200" dirty="0">
                <a:latin typeface="Sylfaen" panose="010A0502050306030303" pitchFamily="18" charset="0"/>
              </a:rPr>
              <a:t>Experimental group developed English language productive skills and </a:t>
            </a:r>
            <a:r>
              <a:rPr lang="en-US" sz="2200" dirty="0">
                <a:latin typeface="Sylfaen" panose="010A0502050306030303" pitchFamily="18" charset="0"/>
                <a:cs typeface="Times New Roman" panose="02020603050405020304" pitchFamily="18" charset="0"/>
              </a:rPr>
              <a:t>communicative competence</a:t>
            </a:r>
            <a:endParaRPr lang="en-US" sz="2200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30315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2282</TotalTime>
  <Words>720</Words>
  <Application>Microsoft Macintosh PowerPoint</Application>
  <PresentationFormat>Widescreen</PresentationFormat>
  <Paragraphs>104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Sylfaen</vt:lpstr>
      <vt:lpstr>Times New Roman</vt:lpstr>
      <vt:lpstr>Trebuchet MS</vt:lpstr>
      <vt:lpstr>Wingdings</vt:lpstr>
      <vt:lpstr>Wingdings 3</vt:lpstr>
      <vt:lpstr>Facet</vt:lpstr>
      <vt:lpstr>Attaining teaching excellence through collocations to military students by integrating research into practice </vt:lpstr>
      <vt:lpstr>Content :</vt:lpstr>
      <vt:lpstr>Problem Statement </vt:lpstr>
      <vt:lpstr> Phenomenon of Collocation</vt:lpstr>
      <vt:lpstr>Importance of Collocations</vt:lpstr>
      <vt:lpstr>Research Questions</vt:lpstr>
      <vt:lpstr>Research Design</vt:lpstr>
      <vt:lpstr>Experiment Results </vt:lpstr>
      <vt:lpstr>Conclusion </vt:lpstr>
      <vt:lpstr>Importance of Military Collocations</vt:lpstr>
      <vt:lpstr>Recommendations:</vt:lpstr>
      <vt:lpstr>                       Resources   (designed by me)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Jakub Niewelt</cp:lastModifiedBy>
  <cp:revision>167</cp:revision>
  <dcterms:created xsi:type="dcterms:W3CDTF">2022-08-09T17:21:01Z</dcterms:created>
  <dcterms:modified xsi:type="dcterms:W3CDTF">2024-12-30T14:25:46Z</dcterms:modified>
</cp:coreProperties>
</file>