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1"/>
    <p:sldMasterId id="2147483662" r:id="rId2"/>
  </p:sldMasterIdLst>
  <p:notesMasterIdLst>
    <p:notesMasterId r:id="rId22"/>
  </p:notesMasterIdLst>
  <p:handoutMasterIdLst>
    <p:handoutMasterId r:id="rId23"/>
  </p:handoutMasterIdLst>
  <p:sldIdLst>
    <p:sldId id="288" r:id="rId3"/>
    <p:sldId id="290" r:id="rId4"/>
    <p:sldId id="308" r:id="rId5"/>
    <p:sldId id="291" r:id="rId6"/>
    <p:sldId id="292" r:id="rId7"/>
    <p:sldId id="293" r:id="rId8"/>
    <p:sldId id="294" r:id="rId9"/>
    <p:sldId id="295" r:id="rId10"/>
    <p:sldId id="306" r:id="rId11"/>
    <p:sldId id="298" r:id="rId12"/>
    <p:sldId id="297" r:id="rId13"/>
    <p:sldId id="299" r:id="rId14"/>
    <p:sldId id="300" r:id="rId15"/>
    <p:sldId id="301" r:id="rId16"/>
    <p:sldId id="302" r:id="rId17"/>
    <p:sldId id="303" r:id="rId18"/>
    <p:sldId id="304" r:id="rId19"/>
    <p:sldId id="309" r:id="rId20"/>
    <p:sldId id="305" r:id="rId21"/>
  </p:sldIdLst>
  <p:sldSz cx="9144000" cy="6858000" type="screen4x3"/>
  <p:notesSz cx="6797675" cy="9926638"/>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FF9900"/>
    <a:srgbClr val="079B23"/>
    <a:srgbClr val="99FF99"/>
    <a:srgbClr val="FF9933"/>
    <a:srgbClr val="FFFFCC"/>
    <a:srgbClr val="ED8473"/>
    <a:srgbClr val="EB735F"/>
    <a:srgbClr val="FF0066"/>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94" autoAdjust="0"/>
    <p:restoredTop sz="61575" autoAdjust="0"/>
  </p:normalViewPr>
  <p:slideViewPr>
    <p:cSldViewPr showGuides="1">
      <p:cViewPr varScale="1">
        <p:scale>
          <a:sx n="75" d="100"/>
          <a:sy n="75" d="100"/>
        </p:scale>
        <p:origin x="2344" y="176"/>
      </p:cViewPr>
      <p:guideLst>
        <p:guide orient="horz" pos="2160"/>
        <p:guide pos="2880"/>
      </p:guideLst>
    </p:cSldViewPr>
  </p:slideViewPr>
  <p:outlineViewPr>
    <p:cViewPr>
      <p:scale>
        <a:sx n="33" d="100"/>
        <a:sy n="33" d="100"/>
      </p:scale>
      <p:origin x="0" y="-2366"/>
    </p:cViewPr>
  </p:outlineViewPr>
  <p:notesTextViewPr>
    <p:cViewPr>
      <p:scale>
        <a:sx n="3" d="2"/>
        <a:sy n="3" d="2"/>
      </p:scale>
      <p:origin x="0" y="0"/>
    </p:cViewPr>
  </p:notesTextViewPr>
  <p:sorterViewPr>
    <p:cViewPr>
      <p:scale>
        <a:sx n="100" d="100"/>
        <a:sy n="100" d="100"/>
      </p:scale>
      <p:origin x="0" y="-311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E8972CF-FF1A-404A-AEBC-7A91A7B0727E}"/>
              </a:ext>
            </a:extLst>
          </p:cNvPr>
          <p:cNvSpPr>
            <a:spLocks noGrp="1" noChangeArrowheads="1"/>
          </p:cNvSpPr>
          <p:nvPr>
            <p:ph type="hdr" sz="quarter"/>
          </p:nvPr>
        </p:nvSpPr>
        <p:spPr bwMode="auto">
          <a:xfrm>
            <a:off x="1" y="0"/>
            <a:ext cx="2946576"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1" tIns="46141" rIns="92281" bIns="46141" numCol="1" anchor="t" anchorCtr="0" compatLnSpc="1">
            <a:prstTxWarp prst="textNoShape">
              <a:avLst/>
            </a:prstTxWarp>
          </a:bodyPr>
          <a:lstStyle>
            <a:lvl1pPr>
              <a:defRPr sz="1200">
                <a:latin typeface="Arial" charset="0"/>
              </a:defRPr>
            </a:lvl1pPr>
          </a:lstStyle>
          <a:p>
            <a:pPr>
              <a:defRPr/>
            </a:pPr>
            <a:endParaRPr lang="en-AU" altLang="en-US"/>
          </a:p>
        </p:txBody>
      </p:sp>
      <p:sp>
        <p:nvSpPr>
          <p:cNvPr id="52227" name="Rectangle 3">
            <a:extLst>
              <a:ext uri="{FF2B5EF4-FFF2-40B4-BE49-F238E27FC236}">
                <a16:creationId xmlns:a16="http://schemas.microsoft.com/office/drawing/2014/main" id="{76359338-242C-467F-97FB-0A4ACC0D3E9A}"/>
              </a:ext>
            </a:extLst>
          </p:cNvPr>
          <p:cNvSpPr>
            <a:spLocks noGrp="1" noChangeArrowheads="1"/>
          </p:cNvSpPr>
          <p:nvPr>
            <p:ph type="dt" sz="quarter" idx="1"/>
          </p:nvPr>
        </p:nvSpPr>
        <p:spPr bwMode="auto">
          <a:xfrm>
            <a:off x="3849484" y="0"/>
            <a:ext cx="2946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1" tIns="46141" rIns="92281" bIns="46141" numCol="1" anchor="t" anchorCtr="0" compatLnSpc="1">
            <a:prstTxWarp prst="textNoShape">
              <a:avLst/>
            </a:prstTxWarp>
          </a:bodyPr>
          <a:lstStyle>
            <a:lvl1pPr algn="r">
              <a:defRPr sz="1200">
                <a:latin typeface="Arial" charset="0"/>
              </a:defRPr>
            </a:lvl1pPr>
          </a:lstStyle>
          <a:p>
            <a:pPr>
              <a:defRPr/>
            </a:pPr>
            <a:endParaRPr lang="en-AU" altLang="en-US"/>
          </a:p>
        </p:txBody>
      </p:sp>
      <p:sp>
        <p:nvSpPr>
          <p:cNvPr id="52228" name="Rectangle 4">
            <a:extLst>
              <a:ext uri="{FF2B5EF4-FFF2-40B4-BE49-F238E27FC236}">
                <a16:creationId xmlns:a16="http://schemas.microsoft.com/office/drawing/2014/main" id="{A5AA69FF-06D5-4034-9056-6A9D7848E8D9}"/>
              </a:ext>
            </a:extLst>
          </p:cNvPr>
          <p:cNvSpPr>
            <a:spLocks noGrp="1" noChangeArrowheads="1"/>
          </p:cNvSpPr>
          <p:nvPr>
            <p:ph type="ftr" sz="quarter" idx="2"/>
          </p:nvPr>
        </p:nvSpPr>
        <p:spPr bwMode="auto">
          <a:xfrm>
            <a:off x="1" y="9428167"/>
            <a:ext cx="2946576" cy="49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1" tIns="46141" rIns="92281" bIns="46141" numCol="1" anchor="b" anchorCtr="0" compatLnSpc="1">
            <a:prstTxWarp prst="textNoShape">
              <a:avLst/>
            </a:prstTxWarp>
          </a:bodyPr>
          <a:lstStyle>
            <a:lvl1pPr>
              <a:defRPr sz="1200">
                <a:latin typeface="Arial" charset="0"/>
              </a:defRPr>
            </a:lvl1pPr>
          </a:lstStyle>
          <a:p>
            <a:pPr>
              <a:defRPr/>
            </a:pPr>
            <a:endParaRPr lang="en-AU" altLang="en-US"/>
          </a:p>
        </p:txBody>
      </p:sp>
      <p:sp>
        <p:nvSpPr>
          <p:cNvPr id="52229" name="Rectangle 5">
            <a:extLst>
              <a:ext uri="{FF2B5EF4-FFF2-40B4-BE49-F238E27FC236}">
                <a16:creationId xmlns:a16="http://schemas.microsoft.com/office/drawing/2014/main" id="{92AE0324-6C73-4B8B-9AB0-203EED86CE27}"/>
              </a:ext>
            </a:extLst>
          </p:cNvPr>
          <p:cNvSpPr>
            <a:spLocks noGrp="1" noChangeArrowheads="1"/>
          </p:cNvSpPr>
          <p:nvPr>
            <p:ph type="sldNum" sz="quarter" idx="3"/>
          </p:nvPr>
        </p:nvSpPr>
        <p:spPr bwMode="auto">
          <a:xfrm>
            <a:off x="3849484" y="9428167"/>
            <a:ext cx="2946575" cy="49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1" tIns="46141" rIns="92281" bIns="46141" numCol="1" anchor="b" anchorCtr="0" compatLnSpc="1">
            <a:prstTxWarp prst="textNoShape">
              <a:avLst/>
            </a:prstTxWarp>
          </a:bodyPr>
          <a:lstStyle>
            <a:lvl1pPr algn="r">
              <a:defRPr sz="1200"/>
            </a:lvl1pPr>
          </a:lstStyle>
          <a:p>
            <a:fld id="{A853780F-A146-4202-A534-E787F7FED36D}" type="slidenum">
              <a:rPr lang="en-AU" altLang="en-US"/>
              <a:pPr/>
              <a:t>‹#›</a:t>
            </a:fld>
            <a:endParaRPr lang="en-AU" altLang="en-US"/>
          </a:p>
        </p:txBody>
      </p:sp>
    </p:spTree>
    <p:extLst>
      <p:ext uri="{BB962C8B-B14F-4D97-AF65-F5344CB8AC3E}">
        <p14:creationId xmlns:p14="http://schemas.microsoft.com/office/powerpoint/2010/main" val="621804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718E56F-DD53-4A0B-BB68-D34F2932FA03}"/>
              </a:ext>
            </a:extLst>
          </p:cNvPr>
          <p:cNvSpPr>
            <a:spLocks noGrp="1" noChangeArrowheads="1"/>
          </p:cNvSpPr>
          <p:nvPr>
            <p:ph type="hdr" sz="quarter"/>
          </p:nvPr>
        </p:nvSpPr>
        <p:spPr bwMode="auto">
          <a:xfrm>
            <a:off x="1" y="0"/>
            <a:ext cx="2946576"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1" tIns="46141" rIns="92281" bIns="46141" numCol="1" anchor="t" anchorCtr="0" compatLnSpc="1">
            <a:prstTxWarp prst="textNoShape">
              <a:avLst/>
            </a:prstTxWarp>
          </a:bodyPr>
          <a:lstStyle>
            <a:lvl1pPr>
              <a:defRPr sz="1200">
                <a:latin typeface="Arial" charset="0"/>
              </a:defRPr>
            </a:lvl1pPr>
          </a:lstStyle>
          <a:p>
            <a:pPr>
              <a:defRPr/>
            </a:pPr>
            <a:endParaRPr lang="en-AU" altLang="en-US"/>
          </a:p>
        </p:txBody>
      </p:sp>
      <p:sp>
        <p:nvSpPr>
          <p:cNvPr id="22531" name="Rectangle 3">
            <a:extLst>
              <a:ext uri="{FF2B5EF4-FFF2-40B4-BE49-F238E27FC236}">
                <a16:creationId xmlns:a16="http://schemas.microsoft.com/office/drawing/2014/main" id="{58C59AB8-9822-4490-8B2F-E9A00BF38013}"/>
              </a:ext>
            </a:extLst>
          </p:cNvPr>
          <p:cNvSpPr>
            <a:spLocks noGrp="1" noChangeArrowheads="1"/>
          </p:cNvSpPr>
          <p:nvPr>
            <p:ph type="dt" idx="1"/>
          </p:nvPr>
        </p:nvSpPr>
        <p:spPr bwMode="auto">
          <a:xfrm>
            <a:off x="3849484" y="0"/>
            <a:ext cx="2946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1" tIns="46141" rIns="92281" bIns="46141" numCol="1" anchor="t" anchorCtr="0" compatLnSpc="1">
            <a:prstTxWarp prst="textNoShape">
              <a:avLst/>
            </a:prstTxWarp>
          </a:bodyPr>
          <a:lstStyle>
            <a:lvl1pPr algn="r">
              <a:defRPr sz="1200">
                <a:latin typeface="Arial" charset="0"/>
              </a:defRPr>
            </a:lvl1pPr>
          </a:lstStyle>
          <a:p>
            <a:pPr>
              <a:defRPr/>
            </a:pPr>
            <a:endParaRPr lang="en-AU" altLang="en-US"/>
          </a:p>
        </p:txBody>
      </p:sp>
      <p:sp>
        <p:nvSpPr>
          <p:cNvPr id="4100" name="Rectangle 4">
            <a:extLst>
              <a:ext uri="{FF2B5EF4-FFF2-40B4-BE49-F238E27FC236}">
                <a16:creationId xmlns:a16="http://schemas.microsoft.com/office/drawing/2014/main" id="{A983CFB0-1C13-40AA-99E8-6C89855FEB9B}"/>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a:extLst>
              <a:ext uri="{FF2B5EF4-FFF2-40B4-BE49-F238E27FC236}">
                <a16:creationId xmlns:a16="http://schemas.microsoft.com/office/drawing/2014/main" id="{5714F9AD-CC30-42B8-83FF-FED63AB1245F}"/>
              </a:ext>
            </a:extLst>
          </p:cNvPr>
          <p:cNvSpPr>
            <a:spLocks noGrp="1" noChangeArrowheads="1"/>
          </p:cNvSpPr>
          <p:nvPr>
            <p:ph type="body" sz="quarter" idx="3"/>
          </p:nvPr>
        </p:nvSpPr>
        <p:spPr bwMode="auto">
          <a:xfrm>
            <a:off x="679606" y="4714878"/>
            <a:ext cx="5438464"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1" tIns="46141" rIns="92281" bIns="46141" numCol="1" anchor="t" anchorCtr="0" compatLnSpc="1">
            <a:prstTxWarp prst="textNoShape">
              <a:avLst/>
            </a:prstTxWarp>
          </a:bodyPr>
          <a:lstStyle/>
          <a:p>
            <a:pPr lvl="0"/>
            <a:r>
              <a:rPr lang="en-AU" altLang="en-US" noProof="0"/>
              <a:t>Click to edit Master text styles</a:t>
            </a:r>
          </a:p>
          <a:p>
            <a:pPr lvl="1"/>
            <a:r>
              <a:rPr lang="en-AU" altLang="en-US" noProof="0"/>
              <a:t>Second level</a:t>
            </a:r>
          </a:p>
          <a:p>
            <a:pPr lvl="2"/>
            <a:r>
              <a:rPr lang="en-AU" altLang="en-US" noProof="0"/>
              <a:t>Third level</a:t>
            </a:r>
          </a:p>
          <a:p>
            <a:pPr lvl="3"/>
            <a:r>
              <a:rPr lang="en-AU" altLang="en-US" noProof="0"/>
              <a:t>Fourth level</a:t>
            </a:r>
          </a:p>
          <a:p>
            <a:pPr lvl="4"/>
            <a:r>
              <a:rPr lang="en-AU" altLang="en-US" noProof="0"/>
              <a:t>Fifth level</a:t>
            </a:r>
          </a:p>
        </p:txBody>
      </p:sp>
      <p:sp>
        <p:nvSpPr>
          <p:cNvPr id="22534" name="Rectangle 6">
            <a:extLst>
              <a:ext uri="{FF2B5EF4-FFF2-40B4-BE49-F238E27FC236}">
                <a16:creationId xmlns:a16="http://schemas.microsoft.com/office/drawing/2014/main" id="{0E9D84B7-2CFF-4D9A-A9EB-9341291343BB}"/>
              </a:ext>
            </a:extLst>
          </p:cNvPr>
          <p:cNvSpPr>
            <a:spLocks noGrp="1" noChangeArrowheads="1"/>
          </p:cNvSpPr>
          <p:nvPr>
            <p:ph type="ftr" sz="quarter" idx="4"/>
          </p:nvPr>
        </p:nvSpPr>
        <p:spPr bwMode="auto">
          <a:xfrm>
            <a:off x="1" y="9428167"/>
            <a:ext cx="2946576" cy="49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1" tIns="46141" rIns="92281" bIns="46141" numCol="1" anchor="b" anchorCtr="0" compatLnSpc="1">
            <a:prstTxWarp prst="textNoShape">
              <a:avLst/>
            </a:prstTxWarp>
          </a:bodyPr>
          <a:lstStyle>
            <a:lvl1pPr>
              <a:defRPr sz="1200">
                <a:latin typeface="Arial" charset="0"/>
              </a:defRPr>
            </a:lvl1pPr>
          </a:lstStyle>
          <a:p>
            <a:pPr>
              <a:defRPr/>
            </a:pPr>
            <a:endParaRPr lang="en-AU" altLang="en-US"/>
          </a:p>
        </p:txBody>
      </p:sp>
      <p:sp>
        <p:nvSpPr>
          <p:cNvPr id="22535" name="Rectangle 7">
            <a:extLst>
              <a:ext uri="{FF2B5EF4-FFF2-40B4-BE49-F238E27FC236}">
                <a16:creationId xmlns:a16="http://schemas.microsoft.com/office/drawing/2014/main" id="{C0A018E0-4118-42F6-8FF8-F7BE13AD36C0}"/>
              </a:ext>
            </a:extLst>
          </p:cNvPr>
          <p:cNvSpPr>
            <a:spLocks noGrp="1" noChangeArrowheads="1"/>
          </p:cNvSpPr>
          <p:nvPr>
            <p:ph type="sldNum" sz="quarter" idx="5"/>
          </p:nvPr>
        </p:nvSpPr>
        <p:spPr bwMode="auto">
          <a:xfrm>
            <a:off x="3849484" y="9428167"/>
            <a:ext cx="2946575" cy="49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1" tIns="46141" rIns="92281" bIns="46141" numCol="1" anchor="b" anchorCtr="0" compatLnSpc="1">
            <a:prstTxWarp prst="textNoShape">
              <a:avLst/>
            </a:prstTxWarp>
          </a:bodyPr>
          <a:lstStyle>
            <a:lvl1pPr algn="r">
              <a:defRPr sz="1200"/>
            </a:lvl1pPr>
          </a:lstStyle>
          <a:p>
            <a:fld id="{1DA67258-0142-4F2C-B3B7-0B3686B484D5}" type="slidenum">
              <a:rPr lang="en-AU" altLang="en-US"/>
              <a:pPr/>
              <a:t>‹#›</a:t>
            </a:fld>
            <a:endParaRPr lang="en-AU" altLang="en-US"/>
          </a:p>
        </p:txBody>
      </p:sp>
    </p:spTree>
    <p:extLst>
      <p:ext uri="{BB962C8B-B14F-4D97-AF65-F5344CB8AC3E}">
        <p14:creationId xmlns:p14="http://schemas.microsoft.com/office/powerpoint/2010/main" val="21471386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DA67258-0142-4F2C-B3B7-0B3686B484D5}" type="slidenum">
              <a:rPr lang="en-AU" altLang="en-US" smtClean="0"/>
              <a:pPr/>
              <a:t>1</a:t>
            </a:fld>
            <a:endParaRPr lang="en-AU" altLang="en-US" dirty="0"/>
          </a:p>
        </p:txBody>
      </p:sp>
    </p:spTree>
    <p:extLst>
      <p:ext uri="{BB962C8B-B14F-4D97-AF65-F5344CB8AC3E}">
        <p14:creationId xmlns:p14="http://schemas.microsoft.com/office/powerpoint/2010/main" val="1213714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95AD8F-36D1-4520-BBAB-DC94D79268DB}" type="slidenum">
              <a:rPr lang="en-AU" smtClean="0"/>
              <a:t>11</a:t>
            </a:fld>
            <a:endParaRPr lang="en-AU"/>
          </a:p>
        </p:txBody>
      </p:sp>
    </p:spTree>
    <p:extLst>
      <p:ext uri="{BB962C8B-B14F-4D97-AF65-F5344CB8AC3E}">
        <p14:creationId xmlns:p14="http://schemas.microsoft.com/office/powerpoint/2010/main" val="787073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95AD8F-36D1-4520-BBAB-DC94D79268DB}" type="slidenum">
              <a:rPr lang="en-AU" smtClean="0"/>
              <a:t>12</a:t>
            </a:fld>
            <a:endParaRPr lang="en-AU"/>
          </a:p>
        </p:txBody>
      </p:sp>
    </p:spTree>
    <p:extLst>
      <p:ext uri="{BB962C8B-B14F-4D97-AF65-F5344CB8AC3E}">
        <p14:creationId xmlns:p14="http://schemas.microsoft.com/office/powerpoint/2010/main" val="4290126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95AD8F-36D1-4520-BBAB-DC94D79268DB}" type="slidenum">
              <a:rPr lang="en-AU" smtClean="0"/>
              <a:t>13</a:t>
            </a:fld>
            <a:endParaRPr lang="en-AU"/>
          </a:p>
        </p:txBody>
      </p:sp>
    </p:spTree>
    <p:extLst>
      <p:ext uri="{BB962C8B-B14F-4D97-AF65-F5344CB8AC3E}">
        <p14:creationId xmlns:p14="http://schemas.microsoft.com/office/powerpoint/2010/main" val="4288838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95AD8F-36D1-4520-BBAB-DC94D79268DB}" type="slidenum">
              <a:rPr lang="en-AU" smtClean="0"/>
              <a:t>14</a:t>
            </a:fld>
            <a:endParaRPr lang="en-AU"/>
          </a:p>
        </p:txBody>
      </p:sp>
    </p:spTree>
    <p:extLst>
      <p:ext uri="{BB962C8B-B14F-4D97-AF65-F5344CB8AC3E}">
        <p14:creationId xmlns:p14="http://schemas.microsoft.com/office/powerpoint/2010/main" val="1873681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95AD8F-36D1-4520-BBAB-DC94D79268DB}" type="slidenum">
              <a:rPr lang="en-AU" smtClean="0"/>
              <a:t>15</a:t>
            </a:fld>
            <a:endParaRPr lang="en-AU"/>
          </a:p>
        </p:txBody>
      </p:sp>
    </p:spTree>
    <p:extLst>
      <p:ext uri="{BB962C8B-B14F-4D97-AF65-F5344CB8AC3E}">
        <p14:creationId xmlns:p14="http://schemas.microsoft.com/office/powerpoint/2010/main" val="2618224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695AD8F-36D1-4520-BBAB-DC94D79268DB}" type="slidenum">
              <a:rPr lang="en-AU" smtClean="0"/>
              <a:t>16</a:t>
            </a:fld>
            <a:endParaRPr lang="en-AU"/>
          </a:p>
        </p:txBody>
      </p:sp>
    </p:spTree>
    <p:extLst>
      <p:ext uri="{BB962C8B-B14F-4D97-AF65-F5344CB8AC3E}">
        <p14:creationId xmlns:p14="http://schemas.microsoft.com/office/powerpoint/2010/main" val="3265975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DFSL SE curriculum integrates a range of course development and delivery solutions which facilitate the ability of DFSL graduates to build relationships in their future jobs, e.g. intercultural awareness module, rapport building language and language required to conduct business relating to SE plans and activities, military terminology and workplace task specific modules. To consolidate their linguistic and intercultural skills, SE students participate in in-country training which provides an authentic and diverse training environment with experiences in numerous lingua-cultural interactions not possible in Australia. The ICT activities are designed to give SE students real insights into target country culture and opportunities to further develop their linguistic and cultural knowledge.  </a:t>
            </a:r>
          </a:p>
          <a:p>
            <a:r>
              <a:rPr lang="en-AU" sz="1200" kern="1200" dirty="0">
                <a:solidFill>
                  <a:schemeClr val="tx1"/>
                </a:solidFill>
                <a:effectLst/>
                <a:latin typeface="+mn-lt"/>
                <a:ea typeface="+mn-ea"/>
                <a:cs typeface="+mn-cs"/>
              </a:rPr>
              <a:t>There is definitely a place in DFSL SE curriculum for cultural facts which give key insights into target language culture, but our focus is on the real life workplace application of the cultural knowledge and the ability of DFSL graduates to engage effectively with their military counterparts. This is why intercultural awareness is taught and assessed concurrently with the rest of DFSL SE curriculum.</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Languages and cultures, as well as the understanding of the nature of language teaching are constantly evolving. ADF strategic priorities are also constantly changing. Professor David W. Lovell (2017:88) argues that in today’s world ADF “soldiers are increasingly asked to do much more than fight in armed conflicts”. They act as peacekeepers, as emergency responders, they are required to negotiate and develop trust.</a:t>
            </a:r>
          </a:p>
          <a:p>
            <a:r>
              <a:rPr lang="en-AU" sz="1200" kern="1200" dirty="0">
                <a:solidFill>
                  <a:schemeClr val="tx1"/>
                </a:solidFill>
                <a:effectLst/>
                <a:latin typeface="+mn-lt"/>
                <a:ea typeface="+mn-ea"/>
                <a:cs typeface="+mn-cs"/>
              </a:rPr>
              <a:t> This is why we at DFSL are conscious of the </a:t>
            </a:r>
            <a:r>
              <a:rPr lang="en-AU" sz="1200" b="1" kern="1200" dirty="0">
                <a:solidFill>
                  <a:schemeClr val="tx1"/>
                </a:solidFill>
                <a:effectLst/>
                <a:latin typeface="+mn-lt"/>
                <a:ea typeface="+mn-ea"/>
                <a:cs typeface="+mn-cs"/>
              </a:rPr>
              <a:t>need to be responsive and adaptable to constantly changing ADF requirements</a:t>
            </a:r>
            <a:r>
              <a:rPr lang="en-AU" sz="1200" kern="1200" dirty="0">
                <a:solidFill>
                  <a:schemeClr val="tx1"/>
                </a:solidFill>
                <a:effectLst/>
                <a:latin typeface="+mn-lt"/>
                <a:ea typeface="+mn-ea"/>
                <a:cs typeface="+mn-cs"/>
              </a:rPr>
              <a:t>, and are always in the process of ongoing revision of our teaching and learning priorities and practices. The ultimate goal we are pursuing is to enhance ADF LOTE capability which will enhance Australia’s international strategic partnerships.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695AD8F-36D1-4520-BBAB-DC94D79268DB}" type="slidenum">
              <a:rPr lang="en-AU" smtClean="0"/>
              <a:t>17</a:t>
            </a:fld>
            <a:endParaRPr lang="en-AU"/>
          </a:p>
        </p:txBody>
      </p:sp>
    </p:spTree>
    <p:extLst>
      <p:ext uri="{BB962C8B-B14F-4D97-AF65-F5344CB8AC3E}">
        <p14:creationId xmlns:p14="http://schemas.microsoft.com/office/powerpoint/2010/main" val="1987525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0" dirty="0"/>
              <a:t>Students on the Tetum OE course are given a virtual lesson on Timorese Drums and Rhythms during remote ICTs in September 2021</a:t>
            </a:r>
          </a:p>
          <a:p>
            <a:endParaRPr lang="en-AU" dirty="0"/>
          </a:p>
        </p:txBody>
      </p:sp>
      <p:sp>
        <p:nvSpPr>
          <p:cNvPr id="4" name="Slide Number Placeholder 3"/>
          <p:cNvSpPr>
            <a:spLocks noGrp="1"/>
          </p:cNvSpPr>
          <p:nvPr>
            <p:ph type="sldNum" sz="quarter" idx="10"/>
          </p:nvPr>
        </p:nvSpPr>
        <p:spPr/>
        <p:txBody>
          <a:bodyPr/>
          <a:lstStyle/>
          <a:p>
            <a:fld id="{1DA67258-0142-4F2C-B3B7-0B3686B484D5}" type="slidenum">
              <a:rPr lang="en-AU" altLang="en-US" smtClean="0"/>
              <a:pPr/>
              <a:t>18</a:t>
            </a:fld>
            <a:endParaRPr lang="en-AU" altLang="en-US"/>
          </a:p>
        </p:txBody>
      </p:sp>
    </p:spTree>
    <p:extLst>
      <p:ext uri="{BB962C8B-B14F-4D97-AF65-F5344CB8AC3E}">
        <p14:creationId xmlns:p14="http://schemas.microsoft.com/office/powerpoint/2010/main" val="551325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695AD8F-36D1-4520-BBAB-DC94D79268DB}" type="slidenum">
              <a:rPr lang="en-AU" smtClean="0"/>
              <a:t>19</a:t>
            </a:fld>
            <a:endParaRPr lang="en-AU"/>
          </a:p>
        </p:txBody>
      </p:sp>
    </p:spTree>
    <p:extLst>
      <p:ext uri="{BB962C8B-B14F-4D97-AF65-F5344CB8AC3E}">
        <p14:creationId xmlns:p14="http://schemas.microsoft.com/office/powerpoint/2010/main" val="100881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0695AD8F-36D1-4520-BBAB-DC94D79268DB}" type="slidenum">
              <a:rPr lang="en-AU" smtClean="0"/>
              <a:t>2</a:t>
            </a:fld>
            <a:endParaRPr lang="en-AU"/>
          </a:p>
        </p:txBody>
      </p:sp>
    </p:spTree>
    <p:extLst>
      <p:ext uri="{BB962C8B-B14F-4D97-AF65-F5344CB8AC3E}">
        <p14:creationId xmlns:p14="http://schemas.microsoft.com/office/powerpoint/2010/main" val="229322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95AD8F-36D1-4520-BBAB-DC94D79268DB}" type="slidenum">
              <a:rPr lang="en-AU" smtClean="0"/>
              <a:t>4</a:t>
            </a:fld>
            <a:endParaRPr lang="en-AU"/>
          </a:p>
        </p:txBody>
      </p:sp>
    </p:spTree>
    <p:extLst>
      <p:ext uri="{BB962C8B-B14F-4D97-AF65-F5344CB8AC3E}">
        <p14:creationId xmlns:p14="http://schemas.microsoft.com/office/powerpoint/2010/main" val="2155202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95AD8F-36D1-4520-BBAB-DC94D79268DB}" type="slidenum">
              <a:rPr lang="en-AU" smtClean="0"/>
              <a:t>5</a:t>
            </a:fld>
            <a:endParaRPr lang="en-AU"/>
          </a:p>
        </p:txBody>
      </p:sp>
    </p:spTree>
    <p:extLst>
      <p:ext uri="{BB962C8B-B14F-4D97-AF65-F5344CB8AC3E}">
        <p14:creationId xmlns:p14="http://schemas.microsoft.com/office/powerpoint/2010/main" val="2509089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[Anthony J. Liddicoat (2008:134) . [in</a:t>
            </a:r>
            <a:r>
              <a:rPr lang="en-AU" sz="1200" kern="1200" baseline="0" dirty="0">
                <a:solidFill>
                  <a:schemeClr val="tx1"/>
                </a:solidFill>
                <a:effectLst/>
                <a:latin typeface="+mn-lt"/>
                <a:ea typeface="+mn-ea"/>
                <a:cs typeface="+mn-cs"/>
              </a:rPr>
              <a:t> his work: ‘</a:t>
            </a:r>
            <a:r>
              <a:rPr lang="en-AU" sz="1200" kern="1200" dirty="0">
                <a:solidFill>
                  <a:schemeClr val="tx1"/>
                </a:solidFill>
                <a:effectLst/>
                <a:latin typeface="+mn-lt"/>
                <a:ea typeface="+mn-ea"/>
                <a:cs typeface="+mn-cs"/>
              </a:rPr>
              <a:t>Language Planning and Questions of National Security] argues that language issues arise in communication both within coalitions of allies and in communicating with local people in theatres of conflict]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r>
              <a:rPr lang="en-AU" dirty="0"/>
              <a:t>-Imprecise interpretation of a target language cultural norm or linguistic expression can potentially lead to miscommunication or communication breakdowns. </a:t>
            </a:r>
          </a:p>
          <a:p>
            <a:r>
              <a:rPr lang="en-AU" dirty="0"/>
              <a:t>- These potential communication breakdowns can have very serious implications in the civilian world and could be absolutely critical in the military context </a:t>
            </a:r>
            <a:endParaRPr lang="en-AU"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 </a:t>
            </a:r>
            <a:r>
              <a:rPr lang="en-AU" dirty="0"/>
              <a:t>On the other hand deeper understanding of the target country cultural nuances can help to reduce the risk of military confrontation, assist with the (ADF) ongoing task of increasing interoperability with key partners and improving the coordination of responses to shared international challenges including terrorism, humanitarian assistance and disaster relief.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0695AD8F-36D1-4520-BBAB-DC94D79268DB}" type="slidenum">
              <a:rPr lang="en-AU" smtClean="0"/>
              <a:t>6</a:t>
            </a:fld>
            <a:endParaRPr lang="en-AU"/>
          </a:p>
        </p:txBody>
      </p:sp>
    </p:spTree>
    <p:extLst>
      <p:ext uri="{BB962C8B-B14F-4D97-AF65-F5344CB8AC3E}">
        <p14:creationId xmlns:p14="http://schemas.microsoft.com/office/powerpoint/2010/main" val="2978629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designers of SE course training and assessment strategy considered the ways that most efficiently meet ADF requirements. A lot of thought went into creating multiple course development and delivery solutions to address this issue. They were developed based on our understanding of language teaching and learning as an </a:t>
            </a:r>
            <a:r>
              <a:rPr lang="en-AU" sz="1200" b="1" kern="1200" dirty="0">
                <a:solidFill>
                  <a:schemeClr val="tx1"/>
                </a:solidFill>
                <a:effectLst/>
                <a:latin typeface="+mn-lt"/>
                <a:ea typeface="+mn-ea"/>
                <a:cs typeface="+mn-cs"/>
              </a:rPr>
              <a:t>intercultural venture</a:t>
            </a:r>
            <a:r>
              <a:rPr lang="en-A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intercultural awareness LO has a significant attitudinal component, as well as underpinning knowledge and skills required to work collaboratively in an intercultural context. Our</a:t>
            </a:r>
            <a:r>
              <a:rPr lang="en-AU" sz="1200" kern="1200" baseline="0" dirty="0">
                <a:solidFill>
                  <a:schemeClr val="tx1"/>
                </a:solidFill>
                <a:effectLst/>
                <a:latin typeface="+mn-lt"/>
                <a:ea typeface="+mn-ea"/>
                <a:cs typeface="+mn-cs"/>
              </a:rPr>
              <a:t> s</a:t>
            </a:r>
            <a:r>
              <a:rPr lang="en-AU" sz="1200" kern="1200" dirty="0">
                <a:solidFill>
                  <a:schemeClr val="tx1"/>
                </a:solidFill>
                <a:effectLst/>
                <a:latin typeface="+mn-lt"/>
                <a:ea typeface="+mn-ea"/>
                <a:cs typeface="+mn-cs"/>
              </a:rPr>
              <a:t>tudents are required to participate in intercultural events, multiple rapport building and workplace based role-plays and visits involving target language culture. The content of this module is intended to be Interwoven with all the other LOs on this course, however, teachers can choose to address certain aspects of the module in stand-alone lessons.</a:t>
            </a:r>
          </a:p>
          <a:p>
            <a:r>
              <a:rPr lang="en-AU" sz="1200" kern="1200" dirty="0">
                <a:solidFill>
                  <a:schemeClr val="tx1"/>
                </a:solidFill>
                <a:effectLst/>
                <a:latin typeface="+mn-lt"/>
                <a:ea typeface="+mn-ea"/>
                <a:cs typeface="+mn-cs"/>
              </a:rPr>
              <a:t> As part of this module SE students get to learn about the importance of cultural awareness and significance of intercultural communication, various factors shaping national/regional identity of people in the target country (e.g. history, values, attitudes, norms, social structure and status, customs, social conventions), and strategies that can be used to facilitate intercultural communication. The requirement to apply these strategies is built into the SE course assessment rubrics. This way information is collected on students’ ability to show interest and respect, ask questions to seek clarification, [withhold judgement], adapt responses, and so on. </a:t>
            </a:r>
          </a:p>
          <a:p>
            <a:r>
              <a:rPr lang="en-AU" sz="1200" kern="1200" dirty="0">
                <a:solidFill>
                  <a:schemeClr val="tx1"/>
                </a:solidFill>
                <a:effectLst/>
                <a:latin typeface="+mn-lt"/>
                <a:ea typeface="+mn-ea"/>
                <a:cs typeface="+mn-cs"/>
              </a:rPr>
              <a:t>SE students are encouraged to reflect, discuss, engage in multiple tasks and draw on their own experiences when working on this module of the course. [As part of their studies they are also encouraged to critically examine their own culture as well as the Target Language culture. As Liddicoat and </a:t>
            </a:r>
            <a:r>
              <a:rPr lang="en-AU" sz="1200" kern="1200" dirty="0" err="1">
                <a:solidFill>
                  <a:schemeClr val="tx1"/>
                </a:solidFill>
                <a:effectLst/>
                <a:latin typeface="+mn-lt"/>
                <a:ea typeface="+mn-ea"/>
                <a:cs typeface="+mn-cs"/>
              </a:rPr>
              <a:t>Scarino</a:t>
            </a:r>
            <a:r>
              <a:rPr lang="en-AU" sz="1200" kern="1200" dirty="0">
                <a:solidFill>
                  <a:schemeClr val="tx1"/>
                </a:solidFill>
                <a:effectLst/>
                <a:latin typeface="+mn-lt"/>
                <a:ea typeface="+mn-ea"/>
                <a:cs typeface="+mn-cs"/>
              </a:rPr>
              <a:t> (2013:2) argue LOTE learning is “both an act of learning about the other and about the self and of the relationships which exist between self and other”.]</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To successfully pass this LO the students need to apply culturally appropriate target language and behaviour, as well as strategies to facilitate intercultural communication through a number of assessment events. They are also required to share target culture and intercultural knowledge and experiences with their classmates.   </a:t>
            </a:r>
          </a:p>
          <a:p>
            <a:r>
              <a:rPr lang="en-AU" sz="1200" kern="1200" dirty="0">
                <a:solidFill>
                  <a:schemeClr val="tx1"/>
                </a:solidFill>
                <a:effectLst/>
                <a:latin typeface="+mn-lt"/>
                <a:ea typeface="+mn-ea"/>
                <a:cs typeface="+mn-cs"/>
              </a:rPr>
              <a:t>The content of this module assists SE graduates with their task of moving between different linguistic and cultural systems. It also helps them to embrace the new cultural identity that LOTE learning is inevitably framing.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0695AD8F-36D1-4520-BBAB-DC94D79268DB}" type="slidenum">
              <a:rPr lang="en-AU" smtClean="0"/>
              <a:t>7</a:t>
            </a:fld>
            <a:endParaRPr lang="en-AU"/>
          </a:p>
        </p:txBody>
      </p:sp>
    </p:spTree>
    <p:extLst>
      <p:ext uri="{BB962C8B-B14F-4D97-AF65-F5344CB8AC3E}">
        <p14:creationId xmlns:p14="http://schemas.microsoft.com/office/powerpoint/2010/main" val="2068709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95AD8F-36D1-4520-BBAB-DC94D79268DB}" type="slidenum">
              <a:rPr lang="en-AU" smtClean="0"/>
              <a:t>8</a:t>
            </a:fld>
            <a:endParaRPr lang="en-AU"/>
          </a:p>
        </p:txBody>
      </p:sp>
    </p:spTree>
    <p:extLst>
      <p:ext uri="{BB962C8B-B14F-4D97-AF65-F5344CB8AC3E}">
        <p14:creationId xmlns:p14="http://schemas.microsoft.com/office/powerpoint/2010/main" val="1285022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solidFill>
                <a:srgbClr val="FF0000"/>
              </a:solidFill>
            </a:endParaRPr>
          </a:p>
        </p:txBody>
      </p:sp>
      <p:sp>
        <p:nvSpPr>
          <p:cNvPr id="4" name="Slide Number Placeholder 3"/>
          <p:cNvSpPr>
            <a:spLocks noGrp="1"/>
          </p:cNvSpPr>
          <p:nvPr>
            <p:ph type="sldNum" sz="quarter" idx="10"/>
          </p:nvPr>
        </p:nvSpPr>
        <p:spPr/>
        <p:txBody>
          <a:bodyPr/>
          <a:lstStyle/>
          <a:p>
            <a:fld id="{1DA67258-0142-4F2C-B3B7-0B3686B484D5}" type="slidenum">
              <a:rPr lang="en-AU" altLang="en-US" smtClean="0"/>
              <a:pPr/>
              <a:t>9</a:t>
            </a:fld>
            <a:endParaRPr lang="en-AU" altLang="en-US"/>
          </a:p>
        </p:txBody>
      </p:sp>
    </p:spTree>
    <p:extLst>
      <p:ext uri="{BB962C8B-B14F-4D97-AF65-F5344CB8AC3E}">
        <p14:creationId xmlns:p14="http://schemas.microsoft.com/office/powerpoint/2010/main" val="438182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95AD8F-36D1-4520-BBAB-DC94D79268DB}" type="slidenum">
              <a:rPr lang="en-AU" smtClean="0"/>
              <a:t>10</a:t>
            </a:fld>
            <a:endParaRPr lang="en-AU"/>
          </a:p>
        </p:txBody>
      </p:sp>
    </p:spTree>
    <p:extLst>
      <p:ext uri="{BB962C8B-B14F-4D97-AF65-F5344CB8AC3E}">
        <p14:creationId xmlns:p14="http://schemas.microsoft.com/office/powerpoint/2010/main" val="3015477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600" y="2130425"/>
            <a:ext cx="74866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4">
            <a:extLst>
              <a:ext uri="{FF2B5EF4-FFF2-40B4-BE49-F238E27FC236}">
                <a16:creationId xmlns:a16="http://schemas.microsoft.com/office/drawing/2014/main" id="{4F3D74F3-7603-4712-A9F4-C1A08533DF24}"/>
              </a:ext>
            </a:extLst>
          </p:cNvPr>
          <p:cNvSpPr>
            <a:spLocks noGrp="1" noChangeArrowheads="1"/>
          </p:cNvSpPr>
          <p:nvPr>
            <p:ph type="dt" sz="half" idx="10"/>
          </p:nvPr>
        </p:nvSpPr>
        <p:spPr>
          <a:xfrm>
            <a:off x="971600" y="6245225"/>
            <a:ext cx="1619200" cy="476250"/>
          </a:xfrm>
          <a:ln/>
        </p:spPr>
        <p:txBody>
          <a:bodyPr/>
          <a:lstStyle>
            <a:lvl1pPr>
              <a:defRPr/>
            </a:lvl1pPr>
          </a:lstStyle>
          <a:p>
            <a:pPr>
              <a:defRPr/>
            </a:pPr>
            <a:endParaRPr lang="en-AU" altLang="en-US" dirty="0"/>
          </a:p>
        </p:txBody>
      </p:sp>
      <p:sp>
        <p:nvSpPr>
          <p:cNvPr id="5" name="Rectangle 5">
            <a:extLst>
              <a:ext uri="{FF2B5EF4-FFF2-40B4-BE49-F238E27FC236}">
                <a16:creationId xmlns:a16="http://schemas.microsoft.com/office/drawing/2014/main" id="{A20A5234-DDBE-4B14-9BAC-0AF7B113E81F}"/>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a:extLst>
              <a:ext uri="{FF2B5EF4-FFF2-40B4-BE49-F238E27FC236}">
                <a16:creationId xmlns:a16="http://schemas.microsoft.com/office/drawing/2014/main" id="{00CCA025-8C87-48FE-991C-81AD45AC59B5}"/>
              </a:ext>
            </a:extLst>
          </p:cNvPr>
          <p:cNvSpPr>
            <a:spLocks noGrp="1" noChangeArrowheads="1"/>
          </p:cNvSpPr>
          <p:nvPr>
            <p:ph type="sldNum" sz="quarter" idx="12"/>
          </p:nvPr>
        </p:nvSpPr>
        <p:spPr>
          <a:ln/>
        </p:spPr>
        <p:txBody>
          <a:bodyPr/>
          <a:lstStyle>
            <a:lvl1pPr>
              <a:defRPr/>
            </a:lvl1pPr>
          </a:lstStyle>
          <a:p>
            <a:fld id="{2029001D-BED4-4055-9AFE-8FBB851CA2EA}" type="slidenum">
              <a:rPr lang="en-AU" altLang="en-US"/>
              <a:pPr/>
              <a:t>‹#›</a:t>
            </a:fld>
            <a:endParaRPr lang="en-AU" altLang="en-US"/>
          </a:p>
        </p:txBody>
      </p:sp>
    </p:spTree>
    <p:extLst>
      <p:ext uri="{BB962C8B-B14F-4D97-AF65-F5344CB8AC3E}">
        <p14:creationId xmlns:p14="http://schemas.microsoft.com/office/powerpoint/2010/main" val="4183976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532AD424-CC96-4CFA-A135-A3E76336D7D0}"/>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5" name="Rectangle 5">
            <a:extLst>
              <a:ext uri="{FF2B5EF4-FFF2-40B4-BE49-F238E27FC236}">
                <a16:creationId xmlns:a16="http://schemas.microsoft.com/office/drawing/2014/main" id="{6BFD6C10-915D-49D4-9FD6-F59DEC328AB5}"/>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a:extLst>
              <a:ext uri="{FF2B5EF4-FFF2-40B4-BE49-F238E27FC236}">
                <a16:creationId xmlns:a16="http://schemas.microsoft.com/office/drawing/2014/main" id="{11110B5F-3704-467E-9EA0-4E842D06A706}"/>
              </a:ext>
            </a:extLst>
          </p:cNvPr>
          <p:cNvSpPr>
            <a:spLocks noGrp="1" noChangeArrowheads="1"/>
          </p:cNvSpPr>
          <p:nvPr>
            <p:ph type="sldNum" sz="quarter" idx="12"/>
          </p:nvPr>
        </p:nvSpPr>
        <p:spPr>
          <a:ln/>
        </p:spPr>
        <p:txBody>
          <a:bodyPr/>
          <a:lstStyle>
            <a:lvl1pPr>
              <a:defRPr/>
            </a:lvl1pPr>
          </a:lstStyle>
          <a:p>
            <a:fld id="{51D598E5-4EF5-4643-AF0B-8354519AB4CF}" type="slidenum">
              <a:rPr lang="en-AU" altLang="en-US"/>
              <a:pPr/>
              <a:t>‹#›</a:t>
            </a:fld>
            <a:endParaRPr lang="en-AU" altLang="en-US"/>
          </a:p>
        </p:txBody>
      </p:sp>
    </p:spTree>
    <p:extLst>
      <p:ext uri="{BB962C8B-B14F-4D97-AF65-F5344CB8AC3E}">
        <p14:creationId xmlns:p14="http://schemas.microsoft.com/office/powerpoint/2010/main" val="421078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1210316" y="274638"/>
            <a:ext cx="526668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42412ED5-9503-4D60-8D5A-49EE6E108A86}"/>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5" name="Rectangle 5">
            <a:extLst>
              <a:ext uri="{FF2B5EF4-FFF2-40B4-BE49-F238E27FC236}">
                <a16:creationId xmlns:a16="http://schemas.microsoft.com/office/drawing/2014/main" id="{48BE2058-C747-4AA9-B0EE-05D04F78D9D8}"/>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a:extLst>
              <a:ext uri="{FF2B5EF4-FFF2-40B4-BE49-F238E27FC236}">
                <a16:creationId xmlns:a16="http://schemas.microsoft.com/office/drawing/2014/main" id="{CFD925B1-4466-495B-A34F-0F6313457418}"/>
              </a:ext>
            </a:extLst>
          </p:cNvPr>
          <p:cNvSpPr>
            <a:spLocks noGrp="1" noChangeArrowheads="1"/>
          </p:cNvSpPr>
          <p:nvPr>
            <p:ph type="sldNum" sz="quarter" idx="12"/>
          </p:nvPr>
        </p:nvSpPr>
        <p:spPr>
          <a:ln/>
        </p:spPr>
        <p:txBody>
          <a:bodyPr/>
          <a:lstStyle>
            <a:lvl1pPr>
              <a:defRPr/>
            </a:lvl1pPr>
          </a:lstStyle>
          <a:p>
            <a:fld id="{27238558-414B-4F20-ACD8-89E944C04446}" type="slidenum">
              <a:rPr lang="en-AU" altLang="en-US"/>
              <a:pPr/>
              <a:t>‹#›</a:t>
            </a:fld>
            <a:endParaRPr lang="en-AU" altLang="en-US"/>
          </a:p>
        </p:txBody>
      </p:sp>
    </p:spTree>
    <p:extLst>
      <p:ext uri="{BB962C8B-B14F-4D97-AF65-F5344CB8AC3E}">
        <p14:creationId xmlns:p14="http://schemas.microsoft.com/office/powerpoint/2010/main" val="1546273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601" y="2130427"/>
            <a:ext cx="74866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AU"/>
          </a:p>
        </p:txBody>
      </p:sp>
      <p:sp>
        <p:nvSpPr>
          <p:cNvPr id="4" name="Rectangle 4">
            <a:extLst>
              <a:ext uri="{FF2B5EF4-FFF2-40B4-BE49-F238E27FC236}">
                <a16:creationId xmlns:a16="http://schemas.microsoft.com/office/drawing/2014/main" id="{4F3D74F3-7603-4712-A9F4-C1A08533DF24}"/>
              </a:ext>
            </a:extLst>
          </p:cNvPr>
          <p:cNvSpPr>
            <a:spLocks noGrp="1" noChangeArrowheads="1"/>
          </p:cNvSpPr>
          <p:nvPr>
            <p:ph type="dt" sz="half" idx="10"/>
          </p:nvPr>
        </p:nvSpPr>
        <p:spPr>
          <a:xfrm>
            <a:off x="971601" y="6245225"/>
            <a:ext cx="1619200" cy="476250"/>
          </a:xfrm>
          <a:ln/>
        </p:spPr>
        <p:txBody>
          <a:bodyPr/>
          <a:lstStyle>
            <a:lvl1pPr>
              <a:defRPr/>
            </a:lvl1pPr>
          </a:lstStyle>
          <a:p>
            <a:pPr>
              <a:defRPr/>
            </a:pPr>
            <a:endParaRPr lang="en-AU" altLang="en-US" dirty="0"/>
          </a:p>
        </p:txBody>
      </p:sp>
      <p:sp>
        <p:nvSpPr>
          <p:cNvPr id="5" name="Rectangle 5">
            <a:extLst>
              <a:ext uri="{FF2B5EF4-FFF2-40B4-BE49-F238E27FC236}">
                <a16:creationId xmlns:a16="http://schemas.microsoft.com/office/drawing/2014/main" id="{A20A5234-DDBE-4B14-9BAC-0AF7B113E81F}"/>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a:extLst>
              <a:ext uri="{FF2B5EF4-FFF2-40B4-BE49-F238E27FC236}">
                <a16:creationId xmlns:a16="http://schemas.microsoft.com/office/drawing/2014/main" id="{00CCA025-8C87-48FE-991C-81AD45AC59B5}"/>
              </a:ext>
            </a:extLst>
          </p:cNvPr>
          <p:cNvSpPr>
            <a:spLocks noGrp="1" noChangeArrowheads="1"/>
          </p:cNvSpPr>
          <p:nvPr>
            <p:ph type="sldNum" sz="quarter" idx="12"/>
          </p:nvPr>
        </p:nvSpPr>
        <p:spPr>
          <a:ln/>
        </p:spPr>
        <p:txBody>
          <a:bodyPr/>
          <a:lstStyle>
            <a:lvl1pPr>
              <a:defRPr/>
            </a:lvl1pPr>
          </a:lstStyle>
          <a:p>
            <a:fld id="{2029001D-BED4-4055-9AFE-8FBB851CA2EA}" type="slidenum">
              <a:rPr lang="en-AU" altLang="en-US"/>
              <a:pPr/>
              <a:t>‹#›</a:t>
            </a:fld>
            <a:endParaRPr lang="en-AU" altLang="en-US"/>
          </a:p>
        </p:txBody>
      </p:sp>
    </p:spTree>
    <p:extLst>
      <p:ext uri="{BB962C8B-B14F-4D97-AF65-F5344CB8AC3E}">
        <p14:creationId xmlns:p14="http://schemas.microsoft.com/office/powerpoint/2010/main" val="3827120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0317" y="274638"/>
            <a:ext cx="7682858" cy="1143000"/>
          </a:xfrm>
        </p:spPr>
        <p:txBody>
          <a:bodyPr/>
          <a:lstStyle/>
          <a:p>
            <a:r>
              <a:rPr lang="en-US" dirty="0"/>
              <a:t>Click to edit Master title style</a:t>
            </a:r>
            <a:endParaRPr lang="en-AU" dirty="0"/>
          </a:p>
        </p:txBody>
      </p:sp>
      <p:sp>
        <p:nvSpPr>
          <p:cNvPr id="3" name="Content Placeholder 2"/>
          <p:cNvSpPr>
            <a:spLocks noGrp="1"/>
          </p:cNvSpPr>
          <p:nvPr>
            <p:ph idx="1"/>
          </p:nvPr>
        </p:nvSpPr>
        <p:spPr>
          <a:xfrm>
            <a:off x="1210317" y="1600202"/>
            <a:ext cx="7476484"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4">
            <a:extLst>
              <a:ext uri="{FF2B5EF4-FFF2-40B4-BE49-F238E27FC236}">
                <a16:creationId xmlns:a16="http://schemas.microsoft.com/office/drawing/2014/main" id="{7A1203C6-E7C3-4BA8-9352-F94CF1D18016}"/>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5" name="Rectangle 5">
            <a:extLst>
              <a:ext uri="{FF2B5EF4-FFF2-40B4-BE49-F238E27FC236}">
                <a16:creationId xmlns:a16="http://schemas.microsoft.com/office/drawing/2014/main" id="{4A0196FF-0384-4DE8-AFF6-7B799F6AB38C}"/>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a:extLst>
              <a:ext uri="{FF2B5EF4-FFF2-40B4-BE49-F238E27FC236}">
                <a16:creationId xmlns:a16="http://schemas.microsoft.com/office/drawing/2014/main" id="{5712060B-59AE-477A-BDD2-1457D18B1C39}"/>
              </a:ext>
            </a:extLst>
          </p:cNvPr>
          <p:cNvSpPr>
            <a:spLocks noGrp="1" noChangeArrowheads="1"/>
          </p:cNvSpPr>
          <p:nvPr>
            <p:ph type="sldNum" sz="quarter" idx="12"/>
          </p:nvPr>
        </p:nvSpPr>
        <p:spPr>
          <a:ln/>
        </p:spPr>
        <p:txBody>
          <a:bodyPr/>
          <a:lstStyle>
            <a:lvl1pPr>
              <a:defRPr/>
            </a:lvl1pPr>
          </a:lstStyle>
          <a:p>
            <a:fld id="{F20560E4-FB9A-453F-AE35-0517932019BD}" type="slidenum">
              <a:rPr lang="en-AU" altLang="en-US"/>
              <a:pPr/>
              <a:t>‹#›</a:t>
            </a:fld>
            <a:endParaRPr lang="en-AU" altLang="en-US"/>
          </a:p>
        </p:txBody>
      </p:sp>
    </p:spTree>
    <p:extLst>
      <p:ext uri="{BB962C8B-B14F-4D97-AF65-F5344CB8AC3E}">
        <p14:creationId xmlns:p14="http://schemas.microsoft.com/office/powerpoint/2010/main" val="406574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0315" y="4406902"/>
            <a:ext cx="7284398" cy="1362075"/>
          </a:xfrm>
        </p:spPr>
        <p:txBody>
          <a:bodyPr anchor="t"/>
          <a:lstStyle>
            <a:lvl1pPr algn="l">
              <a:defRPr sz="3000" b="1" cap="all"/>
            </a:lvl1pPr>
          </a:lstStyle>
          <a:p>
            <a:r>
              <a:rPr lang="en-US" dirty="0"/>
              <a:t>Click to edit Master title style</a:t>
            </a:r>
            <a:endParaRPr lang="en-AU" dirty="0"/>
          </a:p>
        </p:txBody>
      </p:sp>
      <p:sp>
        <p:nvSpPr>
          <p:cNvPr id="3" name="Text Placeholder 2"/>
          <p:cNvSpPr>
            <a:spLocks noGrp="1"/>
          </p:cNvSpPr>
          <p:nvPr>
            <p:ph type="body" idx="1"/>
          </p:nvPr>
        </p:nvSpPr>
        <p:spPr>
          <a:xfrm>
            <a:off x="1210316" y="2906713"/>
            <a:ext cx="7284397"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95890D2B-90E1-457F-A99B-7863A9EE0314}"/>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5" name="Rectangle 5">
            <a:extLst>
              <a:ext uri="{FF2B5EF4-FFF2-40B4-BE49-F238E27FC236}">
                <a16:creationId xmlns:a16="http://schemas.microsoft.com/office/drawing/2014/main" id="{6DBE5AA9-C7A7-43E2-99E6-516F48501A52}"/>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a:extLst>
              <a:ext uri="{FF2B5EF4-FFF2-40B4-BE49-F238E27FC236}">
                <a16:creationId xmlns:a16="http://schemas.microsoft.com/office/drawing/2014/main" id="{0F91DCDB-0CC0-49DD-B7CE-EC377E07155E}"/>
              </a:ext>
            </a:extLst>
          </p:cNvPr>
          <p:cNvSpPr>
            <a:spLocks noGrp="1" noChangeArrowheads="1"/>
          </p:cNvSpPr>
          <p:nvPr>
            <p:ph type="sldNum" sz="quarter" idx="12"/>
          </p:nvPr>
        </p:nvSpPr>
        <p:spPr>
          <a:ln/>
        </p:spPr>
        <p:txBody>
          <a:bodyPr/>
          <a:lstStyle>
            <a:lvl1pPr>
              <a:defRPr/>
            </a:lvl1pPr>
          </a:lstStyle>
          <a:p>
            <a:fld id="{C4BCA0C2-842D-4398-888D-564F06C45C5F}" type="slidenum">
              <a:rPr lang="en-AU" altLang="en-US"/>
              <a:pPr/>
              <a:t>‹#›</a:t>
            </a:fld>
            <a:endParaRPr lang="en-AU" altLang="en-US"/>
          </a:p>
        </p:txBody>
      </p:sp>
    </p:spTree>
    <p:extLst>
      <p:ext uri="{BB962C8B-B14F-4D97-AF65-F5344CB8AC3E}">
        <p14:creationId xmlns:p14="http://schemas.microsoft.com/office/powerpoint/2010/main" val="220505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1210317" y="1600202"/>
            <a:ext cx="3285484"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a:extLst>
              <a:ext uri="{FF2B5EF4-FFF2-40B4-BE49-F238E27FC236}">
                <a16:creationId xmlns:a16="http://schemas.microsoft.com/office/drawing/2014/main" id="{8CC00304-0668-4BEA-A55D-DCF372687DB5}"/>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6" name="Rectangle 5">
            <a:extLst>
              <a:ext uri="{FF2B5EF4-FFF2-40B4-BE49-F238E27FC236}">
                <a16:creationId xmlns:a16="http://schemas.microsoft.com/office/drawing/2014/main" id="{5F0D5460-6C35-4921-AB5F-A33B5AD9770A}"/>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7" name="Rectangle 6">
            <a:extLst>
              <a:ext uri="{FF2B5EF4-FFF2-40B4-BE49-F238E27FC236}">
                <a16:creationId xmlns:a16="http://schemas.microsoft.com/office/drawing/2014/main" id="{171DB5A2-AB20-4392-8A2D-9E908CCEC371}"/>
              </a:ext>
            </a:extLst>
          </p:cNvPr>
          <p:cNvSpPr>
            <a:spLocks noGrp="1" noChangeArrowheads="1"/>
          </p:cNvSpPr>
          <p:nvPr>
            <p:ph type="sldNum" sz="quarter" idx="12"/>
          </p:nvPr>
        </p:nvSpPr>
        <p:spPr>
          <a:ln/>
        </p:spPr>
        <p:txBody>
          <a:bodyPr/>
          <a:lstStyle>
            <a:lvl1pPr>
              <a:defRPr/>
            </a:lvl1pPr>
          </a:lstStyle>
          <a:p>
            <a:fld id="{7FD1C605-2472-4084-9C45-9C22050708BD}" type="slidenum">
              <a:rPr lang="en-AU" altLang="en-US"/>
              <a:pPr/>
              <a:t>‹#›</a:t>
            </a:fld>
            <a:endParaRPr lang="en-AU" altLang="en-US"/>
          </a:p>
        </p:txBody>
      </p:sp>
    </p:spTree>
    <p:extLst>
      <p:ext uri="{BB962C8B-B14F-4D97-AF65-F5344CB8AC3E}">
        <p14:creationId xmlns:p14="http://schemas.microsoft.com/office/powerpoint/2010/main" val="4096433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1210317" y="1535113"/>
            <a:ext cx="3287072"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210317" y="2174875"/>
            <a:ext cx="328707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a:extLst>
              <a:ext uri="{FF2B5EF4-FFF2-40B4-BE49-F238E27FC236}">
                <a16:creationId xmlns:a16="http://schemas.microsoft.com/office/drawing/2014/main" id="{CB3DFDA3-9A0E-4003-94B9-071075FC8DE9}"/>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8" name="Rectangle 5">
            <a:extLst>
              <a:ext uri="{FF2B5EF4-FFF2-40B4-BE49-F238E27FC236}">
                <a16:creationId xmlns:a16="http://schemas.microsoft.com/office/drawing/2014/main" id="{79A78357-05E3-44CE-ABD0-9F29FD3FB53B}"/>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9" name="Rectangle 6">
            <a:extLst>
              <a:ext uri="{FF2B5EF4-FFF2-40B4-BE49-F238E27FC236}">
                <a16:creationId xmlns:a16="http://schemas.microsoft.com/office/drawing/2014/main" id="{C2D9382C-8D02-4831-8FCE-157B93A02A77}"/>
              </a:ext>
            </a:extLst>
          </p:cNvPr>
          <p:cNvSpPr>
            <a:spLocks noGrp="1" noChangeArrowheads="1"/>
          </p:cNvSpPr>
          <p:nvPr>
            <p:ph type="sldNum" sz="quarter" idx="12"/>
          </p:nvPr>
        </p:nvSpPr>
        <p:spPr>
          <a:ln/>
        </p:spPr>
        <p:txBody>
          <a:bodyPr/>
          <a:lstStyle>
            <a:lvl1pPr>
              <a:defRPr/>
            </a:lvl1pPr>
          </a:lstStyle>
          <a:p>
            <a:fld id="{CF7CFF64-3B44-49F2-91A8-649F81B0E064}" type="slidenum">
              <a:rPr lang="en-AU" altLang="en-US"/>
              <a:pPr/>
              <a:t>‹#›</a:t>
            </a:fld>
            <a:endParaRPr lang="en-AU" altLang="en-US"/>
          </a:p>
        </p:txBody>
      </p:sp>
    </p:spTree>
    <p:extLst>
      <p:ext uri="{BB962C8B-B14F-4D97-AF65-F5344CB8AC3E}">
        <p14:creationId xmlns:p14="http://schemas.microsoft.com/office/powerpoint/2010/main" val="4279233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a:extLst>
              <a:ext uri="{FF2B5EF4-FFF2-40B4-BE49-F238E27FC236}">
                <a16:creationId xmlns:a16="http://schemas.microsoft.com/office/drawing/2014/main" id="{23BA177A-7673-44AD-A7A9-6BC5BDFBBAE1}"/>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4" name="Rectangle 5">
            <a:extLst>
              <a:ext uri="{FF2B5EF4-FFF2-40B4-BE49-F238E27FC236}">
                <a16:creationId xmlns:a16="http://schemas.microsoft.com/office/drawing/2014/main" id="{F0894387-540A-4BE3-8981-9C38816075AF}"/>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5" name="Rectangle 6">
            <a:extLst>
              <a:ext uri="{FF2B5EF4-FFF2-40B4-BE49-F238E27FC236}">
                <a16:creationId xmlns:a16="http://schemas.microsoft.com/office/drawing/2014/main" id="{D6C6DDDE-8BA2-4379-98BE-C3151E85FC40}"/>
              </a:ext>
            </a:extLst>
          </p:cNvPr>
          <p:cNvSpPr>
            <a:spLocks noGrp="1" noChangeArrowheads="1"/>
          </p:cNvSpPr>
          <p:nvPr>
            <p:ph type="sldNum" sz="quarter" idx="12"/>
          </p:nvPr>
        </p:nvSpPr>
        <p:spPr>
          <a:ln/>
        </p:spPr>
        <p:txBody>
          <a:bodyPr/>
          <a:lstStyle>
            <a:lvl1pPr>
              <a:defRPr/>
            </a:lvl1pPr>
          </a:lstStyle>
          <a:p>
            <a:fld id="{C000B357-05C9-46FD-894F-8AEEC85B42B8}" type="slidenum">
              <a:rPr lang="en-AU" altLang="en-US"/>
              <a:pPr/>
              <a:t>‹#›</a:t>
            </a:fld>
            <a:endParaRPr lang="en-AU" altLang="en-US"/>
          </a:p>
        </p:txBody>
      </p:sp>
    </p:spTree>
    <p:extLst>
      <p:ext uri="{BB962C8B-B14F-4D97-AF65-F5344CB8AC3E}">
        <p14:creationId xmlns:p14="http://schemas.microsoft.com/office/powerpoint/2010/main" val="2552395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12C805B-B6D5-4A1F-87DC-378BF5390E1A}"/>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3" name="Rectangle 5">
            <a:extLst>
              <a:ext uri="{FF2B5EF4-FFF2-40B4-BE49-F238E27FC236}">
                <a16:creationId xmlns:a16="http://schemas.microsoft.com/office/drawing/2014/main" id="{BA8D35B4-0918-4FA6-BA01-B34D44AC4660}"/>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4" name="Rectangle 6">
            <a:extLst>
              <a:ext uri="{FF2B5EF4-FFF2-40B4-BE49-F238E27FC236}">
                <a16:creationId xmlns:a16="http://schemas.microsoft.com/office/drawing/2014/main" id="{1943EC34-FE8D-47C5-8A4B-E51559465DD7}"/>
              </a:ext>
            </a:extLst>
          </p:cNvPr>
          <p:cNvSpPr>
            <a:spLocks noGrp="1" noChangeArrowheads="1"/>
          </p:cNvSpPr>
          <p:nvPr>
            <p:ph type="sldNum" sz="quarter" idx="12"/>
          </p:nvPr>
        </p:nvSpPr>
        <p:spPr>
          <a:ln/>
        </p:spPr>
        <p:txBody>
          <a:bodyPr/>
          <a:lstStyle>
            <a:lvl1pPr>
              <a:defRPr/>
            </a:lvl1pPr>
          </a:lstStyle>
          <a:p>
            <a:fld id="{BF30A75D-C511-45AB-8649-5A37EA0B1C93}" type="slidenum">
              <a:rPr lang="en-AU" altLang="en-US"/>
              <a:pPr/>
              <a:t>‹#›</a:t>
            </a:fld>
            <a:endParaRPr lang="en-AU" altLang="en-US"/>
          </a:p>
        </p:txBody>
      </p:sp>
    </p:spTree>
    <p:extLst>
      <p:ext uri="{BB962C8B-B14F-4D97-AF65-F5344CB8AC3E}">
        <p14:creationId xmlns:p14="http://schemas.microsoft.com/office/powerpoint/2010/main" val="1278033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0317" y="273050"/>
            <a:ext cx="2255197" cy="1162050"/>
          </a:xfrm>
        </p:spPr>
        <p:txBody>
          <a:bodyPr anchor="b"/>
          <a:lstStyle>
            <a:lvl1pPr algn="l">
              <a:defRPr sz="1500" b="1"/>
            </a:lvl1pPr>
          </a:lstStyle>
          <a:p>
            <a:r>
              <a:rPr lang="en-US"/>
              <a:t>Click to edit Master title style</a:t>
            </a:r>
            <a:endParaRPr lang="en-AU"/>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1210317" y="1435102"/>
            <a:ext cx="2255197"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2A7DA12A-E01B-4EEA-B462-786D59E0E891}"/>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6" name="Rectangle 5">
            <a:extLst>
              <a:ext uri="{FF2B5EF4-FFF2-40B4-BE49-F238E27FC236}">
                <a16:creationId xmlns:a16="http://schemas.microsoft.com/office/drawing/2014/main" id="{50E16566-AC92-449C-ABAF-566F0F234D06}"/>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7" name="Rectangle 6">
            <a:extLst>
              <a:ext uri="{FF2B5EF4-FFF2-40B4-BE49-F238E27FC236}">
                <a16:creationId xmlns:a16="http://schemas.microsoft.com/office/drawing/2014/main" id="{5C5C323D-C6A9-45D7-A580-5AD939212933}"/>
              </a:ext>
            </a:extLst>
          </p:cNvPr>
          <p:cNvSpPr>
            <a:spLocks noGrp="1" noChangeArrowheads="1"/>
          </p:cNvSpPr>
          <p:nvPr>
            <p:ph type="sldNum" sz="quarter" idx="12"/>
          </p:nvPr>
        </p:nvSpPr>
        <p:spPr>
          <a:ln/>
        </p:spPr>
        <p:txBody>
          <a:bodyPr/>
          <a:lstStyle>
            <a:lvl1pPr>
              <a:defRPr/>
            </a:lvl1pPr>
          </a:lstStyle>
          <a:p>
            <a:fld id="{22C5AFBA-3EA5-4EEA-8772-AB9360179D91}" type="slidenum">
              <a:rPr lang="en-AU" altLang="en-US"/>
              <a:pPr/>
              <a:t>‹#›</a:t>
            </a:fld>
            <a:endParaRPr lang="en-AU" altLang="en-US"/>
          </a:p>
        </p:txBody>
      </p:sp>
    </p:spTree>
    <p:extLst>
      <p:ext uri="{BB962C8B-B14F-4D97-AF65-F5344CB8AC3E}">
        <p14:creationId xmlns:p14="http://schemas.microsoft.com/office/powerpoint/2010/main" val="3695017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0316" y="274638"/>
            <a:ext cx="7682858" cy="1143000"/>
          </a:xfrm>
        </p:spPr>
        <p:txBody>
          <a:bodyPr/>
          <a:lstStyle/>
          <a:p>
            <a:r>
              <a:rPr lang="en-US" dirty="0"/>
              <a:t>Click to edit Master title style</a:t>
            </a:r>
            <a:endParaRPr lang="en-AU" dirty="0"/>
          </a:p>
        </p:txBody>
      </p:sp>
      <p:sp>
        <p:nvSpPr>
          <p:cNvPr id="3" name="Content Placeholder 2"/>
          <p:cNvSpPr>
            <a:spLocks noGrp="1"/>
          </p:cNvSpPr>
          <p:nvPr>
            <p:ph idx="1"/>
          </p:nvPr>
        </p:nvSpPr>
        <p:spPr>
          <a:xfrm>
            <a:off x="1210316" y="1600200"/>
            <a:ext cx="7476484"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4">
            <a:extLst>
              <a:ext uri="{FF2B5EF4-FFF2-40B4-BE49-F238E27FC236}">
                <a16:creationId xmlns:a16="http://schemas.microsoft.com/office/drawing/2014/main" id="{7A1203C6-E7C3-4BA8-9352-F94CF1D18016}"/>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5" name="Rectangle 5">
            <a:extLst>
              <a:ext uri="{FF2B5EF4-FFF2-40B4-BE49-F238E27FC236}">
                <a16:creationId xmlns:a16="http://schemas.microsoft.com/office/drawing/2014/main" id="{4A0196FF-0384-4DE8-AFF6-7B799F6AB38C}"/>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a:extLst>
              <a:ext uri="{FF2B5EF4-FFF2-40B4-BE49-F238E27FC236}">
                <a16:creationId xmlns:a16="http://schemas.microsoft.com/office/drawing/2014/main" id="{5712060B-59AE-477A-BDD2-1457D18B1C39}"/>
              </a:ext>
            </a:extLst>
          </p:cNvPr>
          <p:cNvSpPr>
            <a:spLocks noGrp="1" noChangeArrowheads="1"/>
          </p:cNvSpPr>
          <p:nvPr>
            <p:ph type="sldNum" sz="quarter" idx="12"/>
          </p:nvPr>
        </p:nvSpPr>
        <p:spPr>
          <a:ln/>
        </p:spPr>
        <p:txBody>
          <a:bodyPr/>
          <a:lstStyle>
            <a:lvl1pPr>
              <a:defRPr/>
            </a:lvl1pPr>
          </a:lstStyle>
          <a:p>
            <a:fld id="{F20560E4-FB9A-453F-AE35-0517932019BD}" type="slidenum">
              <a:rPr lang="en-AU" altLang="en-US"/>
              <a:pPr/>
              <a:t>‹#›</a:t>
            </a:fld>
            <a:endParaRPr lang="en-AU" altLang="en-US"/>
          </a:p>
        </p:txBody>
      </p:sp>
    </p:spTree>
    <p:extLst>
      <p:ext uri="{BB962C8B-B14F-4D97-AF65-F5344CB8AC3E}">
        <p14:creationId xmlns:p14="http://schemas.microsoft.com/office/powerpoint/2010/main" val="286670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295B33CF-FF58-462A-BBBF-B85D9CD7BFF9}"/>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6" name="Rectangle 5">
            <a:extLst>
              <a:ext uri="{FF2B5EF4-FFF2-40B4-BE49-F238E27FC236}">
                <a16:creationId xmlns:a16="http://schemas.microsoft.com/office/drawing/2014/main" id="{09F9DC1E-4583-4897-A367-28E183A12DF2}"/>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7" name="Rectangle 6">
            <a:extLst>
              <a:ext uri="{FF2B5EF4-FFF2-40B4-BE49-F238E27FC236}">
                <a16:creationId xmlns:a16="http://schemas.microsoft.com/office/drawing/2014/main" id="{B142A6C1-467F-4EB1-BDD4-81E94DD82E39}"/>
              </a:ext>
            </a:extLst>
          </p:cNvPr>
          <p:cNvSpPr>
            <a:spLocks noGrp="1" noChangeArrowheads="1"/>
          </p:cNvSpPr>
          <p:nvPr>
            <p:ph type="sldNum" sz="quarter" idx="12"/>
          </p:nvPr>
        </p:nvSpPr>
        <p:spPr>
          <a:ln/>
        </p:spPr>
        <p:txBody>
          <a:bodyPr/>
          <a:lstStyle>
            <a:lvl1pPr>
              <a:defRPr/>
            </a:lvl1pPr>
          </a:lstStyle>
          <a:p>
            <a:fld id="{6EEBAB9E-A4EA-4C33-B42A-53D11C0CDDF5}" type="slidenum">
              <a:rPr lang="en-AU" altLang="en-US"/>
              <a:pPr/>
              <a:t>‹#›</a:t>
            </a:fld>
            <a:endParaRPr lang="en-AU" altLang="en-US"/>
          </a:p>
        </p:txBody>
      </p:sp>
    </p:spTree>
    <p:extLst>
      <p:ext uri="{BB962C8B-B14F-4D97-AF65-F5344CB8AC3E}">
        <p14:creationId xmlns:p14="http://schemas.microsoft.com/office/powerpoint/2010/main" val="3543629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532AD424-CC96-4CFA-A135-A3E76336D7D0}"/>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5" name="Rectangle 5">
            <a:extLst>
              <a:ext uri="{FF2B5EF4-FFF2-40B4-BE49-F238E27FC236}">
                <a16:creationId xmlns:a16="http://schemas.microsoft.com/office/drawing/2014/main" id="{6BFD6C10-915D-49D4-9FD6-F59DEC328AB5}"/>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a:extLst>
              <a:ext uri="{FF2B5EF4-FFF2-40B4-BE49-F238E27FC236}">
                <a16:creationId xmlns:a16="http://schemas.microsoft.com/office/drawing/2014/main" id="{11110B5F-3704-467E-9EA0-4E842D06A706}"/>
              </a:ext>
            </a:extLst>
          </p:cNvPr>
          <p:cNvSpPr>
            <a:spLocks noGrp="1" noChangeArrowheads="1"/>
          </p:cNvSpPr>
          <p:nvPr>
            <p:ph type="sldNum" sz="quarter" idx="12"/>
          </p:nvPr>
        </p:nvSpPr>
        <p:spPr>
          <a:ln/>
        </p:spPr>
        <p:txBody>
          <a:bodyPr/>
          <a:lstStyle>
            <a:lvl1pPr>
              <a:defRPr/>
            </a:lvl1pPr>
          </a:lstStyle>
          <a:p>
            <a:fld id="{51D598E5-4EF5-4643-AF0B-8354519AB4CF}" type="slidenum">
              <a:rPr lang="en-AU" altLang="en-US"/>
              <a:pPr/>
              <a:t>‹#›</a:t>
            </a:fld>
            <a:endParaRPr lang="en-AU" altLang="en-US"/>
          </a:p>
        </p:txBody>
      </p:sp>
    </p:spTree>
    <p:extLst>
      <p:ext uri="{BB962C8B-B14F-4D97-AF65-F5344CB8AC3E}">
        <p14:creationId xmlns:p14="http://schemas.microsoft.com/office/powerpoint/2010/main" val="346798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1210317" y="274640"/>
            <a:ext cx="526668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42412ED5-9503-4D60-8D5A-49EE6E108A86}"/>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5" name="Rectangle 5">
            <a:extLst>
              <a:ext uri="{FF2B5EF4-FFF2-40B4-BE49-F238E27FC236}">
                <a16:creationId xmlns:a16="http://schemas.microsoft.com/office/drawing/2014/main" id="{48BE2058-C747-4AA9-B0EE-05D04F78D9D8}"/>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a:extLst>
              <a:ext uri="{FF2B5EF4-FFF2-40B4-BE49-F238E27FC236}">
                <a16:creationId xmlns:a16="http://schemas.microsoft.com/office/drawing/2014/main" id="{CFD925B1-4466-495B-A34F-0F6313457418}"/>
              </a:ext>
            </a:extLst>
          </p:cNvPr>
          <p:cNvSpPr>
            <a:spLocks noGrp="1" noChangeArrowheads="1"/>
          </p:cNvSpPr>
          <p:nvPr>
            <p:ph type="sldNum" sz="quarter" idx="12"/>
          </p:nvPr>
        </p:nvSpPr>
        <p:spPr>
          <a:ln/>
        </p:spPr>
        <p:txBody>
          <a:bodyPr/>
          <a:lstStyle>
            <a:lvl1pPr>
              <a:defRPr/>
            </a:lvl1pPr>
          </a:lstStyle>
          <a:p>
            <a:fld id="{27238558-414B-4F20-ACD8-89E944C04446}" type="slidenum">
              <a:rPr lang="en-AU" altLang="en-US"/>
              <a:pPr/>
              <a:t>‹#›</a:t>
            </a:fld>
            <a:endParaRPr lang="en-AU" altLang="en-US"/>
          </a:p>
        </p:txBody>
      </p:sp>
    </p:spTree>
    <p:extLst>
      <p:ext uri="{BB962C8B-B14F-4D97-AF65-F5344CB8AC3E}">
        <p14:creationId xmlns:p14="http://schemas.microsoft.com/office/powerpoint/2010/main" val="1490554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0315" y="4406900"/>
            <a:ext cx="7284398"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1210315" y="2906713"/>
            <a:ext cx="728439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5890D2B-90E1-457F-A99B-7863A9EE0314}"/>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5" name="Rectangle 5">
            <a:extLst>
              <a:ext uri="{FF2B5EF4-FFF2-40B4-BE49-F238E27FC236}">
                <a16:creationId xmlns:a16="http://schemas.microsoft.com/office/drawing/2014/main" id="{6DBE5AA9-C7A7-43E2-99E6-516F48501A52}"/>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6" name="Rectangle 6">
            <a:extLst>
              <a:ext uri="{FF2B5EF4-FFF2-40B4-BE49-F238E27FC236}">
                <a16:creationId xmlns:a16="http://schemas.microsoft.com/office/drawing/2014/main" id="{0F91DCDB-0CC0-49DD-B7CE-EC377E07155E}"/>
              </a:ext>
            </a:extLst>
          </p:cNvPr>
          <p:cNvSpPr>
            <a:spLocks noGrp="1" noChangeArrowheads="1"/>
          </p:cNvSpPr>
          <p:nvPr>
            <p:ph type="sldNum" sz="quarter" idx="12"/>
          </p:nvPr>
        </p:nvSpPr>
        <p:spPr>
          <a:ln/>
        </p:spPr>
        <p:txBody>
          <a:bodyPr/>
          <a:lstStyle>
            <a:lvl1pPr>
              <a:defRPr/>
            </a:lvl1pPr>
          </a:lstStyle>
          <a:p>
            <a:fld id="{C4BCA0C2-842D-4398-888D-564F06C45C5F}" type="slidenum">
              <a:rPr lang="en-AU" altLang="en-US"/>
              <a:pPr/>
              <a:t>‹#›</a:t>
            </a:fld>
            <a:endParaRPr lang="en-AU" altLang="en-US"/>
          </a:p>
        </p:txBody>
      </p:sp>
    </p:spTree>
    <p:extLst>
      <p:ext uri="{BB962C8B-B14F-4D97-AF65-F5344CB8AC3E}">
        <p14:creationId xmlns:p14="http://schemas.microsoft.com/office/powerpoint/2010/main" val="3368754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1210316" y="1600200"/>
            <a:ext cx="32854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a:extLst>
              <a:ext uri="{FF2B5EF4-FFF2-40B4-BE49-F238E27FC236}">
                <a16:creationId xmlns:a16="http://schemas.microsoft.com/office/drawing/2014/main" id="{8CC00304-0668-4BEA-A55D-DCF372687DB5}"/>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6" name="Rectangle 5">
            <a:extLst>
              <a:ext uri="{FF2B5EF4-FFF2-40B4-BE49-F238E27FC236}">
                <a16:creationId xmlns:a16="http://schemas.microsoft.com/office/drawing/2014/main" id="{5F0D5460-6C35-4921-AB5F-A33B5AD9770A}"/>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7" name="Rectangle 6">
            <a:extLst>
              <a:ext uri="{FF2B5EF4-FFF2-40B4-BE49-F238E27FC236}">
                <a16:creationId xmlns:a16="http://schemas.microsoft.com/office/drawing/2014/main" id="{171DB5A2-AB20-4392-8A2D-9E908CCEC371}"/>
              </a:ext>
            </a:extLst>
          </p:cNvPr>
          <p:cNvSpPr>
            <a:spLocks noGrp="1" noChangeArrowheads="1"/>
          </p:cNvSpPr>
          <p:nvPr>
            <p:ph type="sldNum" sz="quarter" idx="12"/>
          </p:nvPr>
        </p:nvSpPr>
        <p:spPr>
          <a:ln/>
        </p:spPr>
        <p:txBody>
          <a:bodyPr/>
          <a:lstStyle>
            <a:lvl1pPr>
              <a:defRPr/>
            </a:lvl1pPr>
          </a:lstStyle>
          <a:p>
            <a:fld id="{7FD1C605-2472-4084-9C45-9C22050708BD}" type="slidenum">
              <a:rPr lang="en-AU" altLang="en-US"/>
              <a:pPr/>
              <a:t>‹#›</a:t>
            </a:fld>
            <a:endParaRPr lang="en-AU" altLang="en-US"/>
          </a:p>
        </p:txBody>
      </p:sp>
    </p:spTree>
    <p:extLst>
      <p:ext uri="{BB962C8B-B14F-4D97-AF65-F5344CB8AC3E}">
        <p14:creationId xmlns:p14="http://schemas.microsoft.com/office/powerpoint/2010/main" val="177896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1210316" y="1535113"/>
            <a:ext cx="32870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10316" y="2174875"/>
            <a:ext cx="32870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a:extLst>
              <a:ext uri="{FF2B5EF4-FFF2-40B4-BE49-F238E27FC236}">
                <a16:creationId xmlns:a16="http://schemas.microsoft.com/office/drawing/2014/main" id="{CB3DFDA3-9A0E-4003-94B9-071075FC8DE9}"/>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8" name="Rectangle 5">
            <a:extLst>
              <a:ext uri="{FF2B5EF4-FFF2-40B4-BE49-F238E27FC236}">
                <a16:creationId xmlns:a16="http://schemas.microsoft.com/office/drawing/2014/main" id="{79A78357-05E3-44CE-ABD0-9F29FD3FB53B}"/>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9" name="Rectangle 6">
            <a:extLst>
              <a:ext uri="{FF2B5EF4-FFF2-40B4-BE49-F238E27FC236}">
                <a16:creationId xmlns:a16="http://schemas.microsoft.com/office/drawing/2014/main" id="{C2D9382C-8D02-4831-8FCE-157B93A02A77}"/>
              </a:ext>
            </a:extLst>
          </p:cNvPr>
          <p:cNvSpPr>
            <a:spLocks noGrp="1" noChangeArrowheads="1"/>
          </p:cNvSpPr>
          <p:nvPr>
            <p:ph type="sldNum" sz="quarter" idx="12"/>
          </p:nvPr>
        </p:nvSpPr>
        <p:spPr>
          <a:ln/>
        </p:spPr>
        <p:txBody>
          <a:bodyPr/>
          <a:lstStyle>
            <a:lvl1pPr>
              <a:defRPr/>
            </a:lvl1pPr>
          </a:lstStyle>
          <a:p>
            <a:fld id="{CF7CFF64-3B44-49F2-91A8-649F81B0E064}" type="slidenum">
              <a:rPr lang="en-AU" altLang="en-US"/>
              <a:pPr/>
              <a:t>‹#›</a:t>
            </a:fld>
            <a:endParaRPr lang="en-AU" altLang="en-US"/>
          </a:p>
        </p:txBody>
      </p:sp>
    </p:spTree>
    <p:extLst>
      <p:ext uri="{BB962C8B-B14F-4D97-AF65-F5344CB8AC3E}">
        <p14:creationId xmlns:p14="http://schemas.microsoft.com/office/powerpoint/2010/main" val="1048981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a:extLst>
              <a:ext uri="{FF2B5EF4-FFF2-40B4-BE49-F238E27FC236}">
                <a16:creationId xmlns:a16="http://schemas.microsoft.com/office/drawing/2014/main" id="{23BA177A-7673-44AD-A7A9-6BC5BDFBBAE1}"/>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4" name="Rectangle 5">
            <a:extLst>
              <a:ext uri="{FF2B5EF4-FFF2-40B4-BE49-F238E27FC236}">
                <a16:creationId xmlns:a16="http://schemas.microsoft.com/office/drawing/2014/main" id="{F0894387-540A-4BE3-8981-9C38816075AF}"/>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5" name="Rectangle 6">
            <a:extLst>
              <a:ext uri="{FF2B5EF4-FFF2-40B4-BE49-F238E27FC236}">
                <a16:creationId xmlns:a16="http://schemas.microsoft.com/office/drawing/2014/main" id="{D6C6DDDE-8BA2-4379-98BE-C3151E85FC40}"/>
              </a:ext>
            </a:extLst>
          </p:cNvPr>
          <p:cNvSpPr>
            <a:spLocks noGrp="1" noChangeArrowheads="1"/>
          </p:cNvSpPr>
          <p:nvPr>
            <p:ph type="sldNum" sz="quarter" idx="12"/>
          </p:nvPr>
        </p:nvSpPr>
        <p:spPr>
          <a:ln/>
        </p:spPr>
        <p:txBody>
          <a:bodyPr/>
          <a:lstStyle>
            <a:lvl1pPr>
              <a:defRPr/>
            </a:lvl1pPr>
          </a:lstStyle>
          <a:p>
            <a:fld id="{C000B357-05C9-46FD-894F-8AEEC85B42B8}" type="slidenum">
              <a:rPr lang="en-AU" altLang="en-US"/>
              <a:pPr/>
              <a:t>‹#›</a:t>
            </a:fld>
            <a:endParaRPr lang="en-AU" altLang="en-US"/>
          </a:p>
        </p:txBody>
      </p:sp>
    </p:spTree>
    <p:extLst>
      <p:ext uri="{BB962C8B-B14F-4D97-AF65-F5344CB8AC3E}">
        <p14:creationId xmlns:p14="http://schemas.microsoft.com/office/powerpoint/2010/main" val="3286278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12C805B-B6D5-4A1F-87DC-378BF5390E1A}"/>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3" name="Rectangle 5">
            <a:extLst>
              <a:ext uri="{FF2B5EF4-FFF2-40B4-BE49-F238E27FC236}">
                <a16:creationId xmlns:a16="http://schemas.microsoft.com/office/drawing/2014/main" id="{BA8D35B4-0918-4FA6-BA01-B34D44AC4660}"/>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4" name="Rectangle 6">
            <a:extLst>
              <a:ext uri="{FF2B5EF4-FFF2-40B4-BE49-F238E27FC236}">
                <a16:creationId xmlns:a16="http://schemas.microsoft.com/office/drawing/2014/main" id="{1943EC34-FE8D-47C5-8A4B-E51559465DD7}"/>
              </a:ext>
            </a:extLst>
          </p:cNvPr>
          <p:cNvSpPr>
            <a:spLocks noGrp="1" noChangeArrowheads="1"/>
          </p:cNvSpPr>
          <p:nvPr>
            <p:ph type="sldNum" sz="quarter" idx="12"/>
          </p:nvPr>
        </p:nvSpPr>
        <p:spPr>
          <a:ln/>
        </p:spPr>
        <p:txBody>
          <a:bodyPr/>
          <a:lstStyle>
            <a:lvl1pPr>
              <a:defRPr/>
            </a:lvl1pPr>
          </a:lstStyle>
          <a:p>
            <a:fld id="{BF30A75D-C511-45AB-8649-5A37EA0B1C93}" type="slidenum">
              <a:rPr lang="en-AU" altLang="en-US"/>
              <a:pPr/>
              <a:t>‹#›</a:t>
            </a:fld>
            <a:endParaRPr lang="en-AU" altLang="en-US"/>
          </a:p>
        </p:txBody>
      </p:sp>
    </p:spTree>
    <p:extLst>
      <p:ext uri="{BB962C8B-B14F-4D97-AF65-F5344CB8AC3E}">
        <p14:creationId xmlns:p14="http://schemas.microsoft.com/office/powerpoint/2010/main" val="201878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0316" y="273050"/>
            <a:ext cx="2255197"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1210316" y="1435100"/>
            <a:ext cx="225519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A7DA12A-E01B-4EEA-B462-786D59E0E891}"/>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6" name="Rectangle 5">
            <a:extLst>
              <a:ext uri="{FF2B5EF4-FFF2-40B4-BE49-F238E27FC236}">
                <a16:creationId xmlns:a16="http://schemas.microsoft.com/office/drawing/2014/main" id="{50E16566-AC92-449C-ABAF-566F0F234D06}"/>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7" name="Rectangle 6">
            <a:extLst>
              <a:ext uri="{FF2B5EF4-FFF2-40B4-BE49-F238E27FC236}">
                <a16:creationId xmlns:a16="http://schemas.microsoft.com/office/drawing/2014/main" id="{5C5C323D-C6A9-45D7-A580-5AD939212933}"/>
              </a:ext>
            </a:extLst>
          </p:cNvPr>
          <p:cNvSpPr>
            <a:spLocks noGrp="1" noChangeArrowheads="1"/>
          </p:cNvSpPr>
          <p:nvPr>
            <p:ph type="sldNum" sz="quarter" idx="12"/>
          </p:nvPr>
        </p:nvSpPr>
        <p:spPr>
          <a:ln/>
        </p:spPr>
        <p:txBody>
          <a:bodyPr/>
          <a:lstStyle>
            <a:lvl1pPr>
              <a:defRPr/>
            </a:lvl1pPr>
          </a:lstStyle>
          <a:p>
            <a:fld id="{22C5AFBA-3EA5-4EEA-8772-AB9360179D91}" type="slidenum">
              <a:rPr lang="en-AU" altLang="en-US"/>
              <a:pPr/>
              <a:t>‹#›</a:t>
            </a:fld>
            <a:endParaRPr lang="en-AU" altLang="en-US"/>
          </a:p>
        </p:txBody>
      </p:sp>
    </p:spTree>
    <p:extLst>
      <p:ext uri="{BB962C8B-B14F-4D97-AF65-F5344CB8AC3E}">
        <p14:creationId xmlns:p14="http://schemas.microsoft.com/office/powerpoint/2010/main" val="3000081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95B33CF-FF58-462A-BBBF-B85D9CD7BFF9}"/>
              </a:ext>
            </a:extLst>
          </p:cNvPr>
          <p:cNvSpPr>
            <a:spLocks noGrp="1" noChangeArrowheads="1"/>
          </p:cNvSpPr>
          <p:nvPr>
            <p:ph type="dt" sz="half" idx="10"/>
          </p:nvPr>
        </p:nvSpPr>
        <p:spPr>
          <a:ln/>
        </p:spPr>
        <p:txBody>
          <a:bodyPr/>
          <a:lstStyle>
            <a:lvl1pPr>
              <a:defRPr/>
            </a:lvl1pPr>
          </a:lstStyle>
          <a:p>
            <a:pPr>
              <a:defRPr/>
            </a:pPr>
            <a:endParaRPr lang="en-AU" altLang="en-US"/>
          </a:p>
        </p:txBody>
      </p:sp>
      <p:sp>
        <p:nvSpPr>
          <p:cNvPr id="6" name="Rectangle 5">
            <a:extLst>
              <a:ext uri="{FF2B5EF4-FFF2-40B4-BE49-F238E27FC236}">
                <a16:creationId xmlns:a16="http://schemas.microsoft.com/office/drawing/2014/main" id="{09F9DC1E-4583-4897-A367-28E183A12DF2}"/>
              </a:ext>
            </a:extLst>
          </p:cNvPr>
          <p:cNvSpPr>
            <a:spLocks noGrp="1" noChangeArrowheads="1"/>
          </p:cNvSpPr>
          <p:nvPr>
            <p:ph type="ftr" sz="quarter" idx="11"/>
          </p:nvPr>
        </p:nvSpPr>
        <p:spPr>
          <a:ln/>
        </p:spPr>
        <p:txBody>
          <a:bodyPr/>
          <a:lstStyle>
            <a:lvl1pPr>
              <a:defRPr/>
            </a:lvl1pPr>
          </a:lstStyle>
          <a:p>
            <a:pPr>
              <a:defRPr/>
            </a:pPr>
            <a:endParaRPr lang="en-AU" altLang="en-US"/>
          </a:p>
        </p:txBody>
      </p:sp>
      <p:sp>
        <p:nvSpPr>
          <p:cNvPr id="7" name="Rectangle 6">
            <a:extLst>
              <a:ext uri="{FF2B5EF4-FFF2-40B4-BE49-F238E27FC236}">
                <a16:creationId xmlns:a16="http://schemas.microsoft.com/office/drawing/2014/main" id="{B142A6C1-467F-4EB1-BDD4-81E94DD82E39}"/>
              </a:ext>
            </a:extLst>
          </p:cNvPr>
          <p:cNvSpPr>
            <a:spLocks noGrp="1" noChangeArrowheads="1"/>
          </p:cNvSpPr>
          <p:nvPr>
            <p:ph type="sldNum" sz="quarter" idx="12"/>
          </p:nvPr>
        </p:nvSpPr>
        <p:spPr>
          <a:ln/>
        </p:spPr>
        <p:txBody>
          <a:bodyPr/>
          <a:lstStyle>
            <a:lvl1pPr>
              <a:defRPr/>
            </a:lvl1pPr>
          </a:lstStyle>
          <a:p>
            <a:fld id="{6EEBAB9E-A4EA-4C33-B42A-53D11C0CDDF5}" type="slidenum">
              <a:rPr lang="en-AU" altLang="en-US"/>
              <a:pPr/>
              <a:t>‹#›</a:t>
            </a:fld>
            <a:endParaRPr lang="en-AU" altLang="en-US"/>
          </a:p>
        </p:txBody>
      </p:sp>
    </p:spTree>
    <p:extLst>
      <p:ext uri="{BB962C8B-B14F-4D97-AF65-F5344CB8AC3E}">
        <p14:creationId xmlns:p14="http://schemas.microsoft.com/office/powerpoint/2010/main" val="1532892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9734294-C491-4366-8E40-C42608ACD7EE}"/>
              </a:ext>
            </a:extLst>
          </p:cNvPr>
          <p:cNvSpPr>
            <a:spLocks noGrp="1" noChangeArrowheads="1"/>
          </p:cNvSpPr>
          <p:nvPr>
            <p:ph type="title"/>
          </p:nvPr>
        </p:nvSpPr>
        <p:spPr bwMode="auto">
          <a:xfrm>
            <a:off x="1210316" y="274638"/>
            <a:ext cx="768285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dirty="0"/>
              <a:t>Click to edit Master title style</a:t>
            </a:r>
          </a:p>
        </p:txBody>
      </p:sp>
      <p:sp>
        <p:nvSpPr>
          <p:cNvPr id="1027" name="Rectangle 3">
            <a:extLst>
              <a:ext uri="{FF2B5EF4-FFF2-40B4-BE49-F238E27FC236}">
                <a16:creationId xmlns:a16="http://schemas.microsoft.com/office/drawing/2014/main" id="{7DF1E2C3-8C96-4848-9AC2-442F471A2DF3}"/>
              </a:ext>
            </a:extLst>
          </p:cNvPr>
          <p:cNvSpPr>
            <a:spLocks noGrp="1" noChangeArrowheads="1"/>
          </p:cNvSpPr>
          <p:nvPr>
            <p:ph type="body" idx="1"/>
          </p:nvPr>
        </p:nvSpPr>
        <p:spPr bwMode="auto">
          <a:xfrm>
            <a:off x="1210316" y="1600200"/>
            <a:ext cx="747648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dirty="0"/>
              <a:t>Click to edit Master text styles</a:t>
            </a:r>
          </a:p>
          <a:p>
            <a:pPr lvl="1"/>
            <a:r>
              <a:rPr lang="en-AU" altLang="en-US" dirty="0"/>
              <a:t>Second level</a:t>
            </a:r>
          </a:p>
          <a:p>
            <a:pPr lvl="2"/>
            <a:r>
              <a:rPr lang="en-AU" altLang="en-US" dirty="0"/>
              <a:t>Third level</a:t>
            </a:r>
          </a:p>
          <a:p>
            <a:pPr lvl="3"/>
            <a:r>
              <a:rPr lang="en-AU" altLang="en-US" dirty="0"/>
              <a:t>Fourth level</a:t>
            </a:r>
          </a:p>
          <a:p>
            <a:pPr lvl="4"/>
            <a:r>
              <a:rPr lang="en-AU" altLang="en-US" dirty="0"/>
              <a:t>Fifth level</a:t>
            </a:r>
          </a:p>
        </p:txBody>
      </p:sp>
      <p:sp>
        <p:nvSpPr>
          <p:cNvPr id="5124" name="Rectangle 4">
            <a:extLst>
              <a:ext uri="{FF2B5EF4-FFF2-40B4-BE49-F238E27FC236}">
                <a16:creationId xmlns:a16="http://schemas.microsoft.com/office/drawing/2014/main" id="{D4FF5907-204A-478F-8CE1-81E9C5D058DC}"/>
              </a:ext>
            </a:extLst>
          </p:cNvPr>
          <p:cNvSpPr>
            <a:spLocks noGrp="1" noChangeArrowheads="1"/>
          </p:cNvSpPr>
          <p:nvPr>
            <p:ph type="dt" sz="half" idx="2"/>
          </p:nvPr>
        </p:nvSpPr>
        <p:spPr bwMode="auto">
          <a:xfrm>
            <a:off x="1210316" y="6245225"/>
            <a:ext cx="138048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AU" altLang="en-US" dirty="0"/>
          </a:p>
        </p:txBody>
      </p:sp>
      <p:sp>
        <p:nvSpPr>
          <p:cNvPr id="5125" name="Rectangle 5">
            <a:extLst>
              <a:ext uri="{FF2B5EF4-FFF2-40B4-BE49-F238E27FC236}">
                <a16:creationId xmlns:a16="http://schemas.microsoft.com/office/drawing/2014/main" id="{9967C238-3291-4001-9058-1AB068119DA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AU" altLang="en-US"/>
          </a:p>
        </p:txBody>
      </p:sp>
      <p:sp>
        <p:nvSpPr>
          <p:cNvPr id="5126" name="Rectangle 6">
            <a:extLst>
              <a:ext uri="{FF2B5EF4-FFF2-40B4-BE49-F238E27FC236}">
                <a16:creationId xmlns:a16="http://schemas.microsoft.com/office/drawing/2014/main" id="{8B450E5B-F1E8-4152-9B8D-153B1954D75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BE9DC73-34DD-42C1-BDAD-003178F27B03}" type="slidenum">
              <a:rPr lang="en-AU" altLang="en-US"/>
              <a:pPr/>
              <a:t>‹#›</a:t>
            </a:fld>
            <a:endParaRPr lang="en-AU" altLang="en-US"/>
          </a:p>
        </p:txBody>
      </p:sp>
      <p:sp>
        <p:nvSpPr>
          <p:cNvPr id="2053" name="Rectangle 5">
            <a:extLst>
              <a:ext uri="{FF2B5EF4-FFF2-40B4-BE49-F238E27FC236}">
                <a16:creationId xmlns:a16="http://schemas.microsoft.com/office/drawing/2014/main" id="{E379249A-AA51-4C42-A8C8-086F7074C93A}"/>
              </a:ext>
            </a:extLst>
          </p:cNvPr>
          <p:cNvSpPr>
            <a:spLocks noChangeArrowheads="1"/>
          </p:cNvSpPr>
          <p:nvPr userDrawn="1"/>
        </p:nvSpPr>
        <p:spPr bwMode="auto">
          <a:xfrm>
            <a:off x="250825" y="0"/>
            <a:ext cx="576263" cy="6858000"/>
          </a:xfrm>
          <a:prstGeom prst="rect">
            <a:avLst/>
          </a:prstGeom>
          <a:gradFill rotWithShape="1">
            <a:gsLst>
              <a:gs pos="0">
                <a:srgbClr val="3366FF"/>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b="1">
              <a:effectLst>
                <a:outerShdw blurRad="38100" dist="38100" dir="2700000" algn="tl">
                  <a:srgbClr val="FFFFFF"/>
                </a:outerShdw>
              </a:effectLst>
              <a:latin typeface="Arial" charset="0"/>
              <a:ea typeface="ＭＳ Ｐゴシック" charset="0"/>
            </a:endParaRPr>
          </a:p>
        </p:txBody>
      </p:sp>
      <p:sp>
        <p:nvSpPr>
          <p:cNvPr id="1033" name="Line 9">
            <a:extLst>
              <a:ext uri="{FF2B5EF4-FFF2-40B4-BE49-F238E27FC236}">
                <a16:creationId xmlns:a16="http://schemas.microsoft.com/office/drawing/2014/main" id="{891D2690-0EFF-42C3-A450-D81F1E9971DB}"/>
              </a:ext>
            </a:extLst>
          </p:cNvPr>
          <p:cNvSpPr>
            <a:spLocks noChangeShapeType="1"/>
          </p:cNvSpPr>
          <p:nvPr userDrawn="1"/>
        </p:nvSpPr>
        <p:spPr bwMode="auto">
          <a:xfrm>
            <a:off x="900113" y="1412875"/>
            <a:ext cx="799306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35" name="Rectangle 11">
            <a:extLst>
              <a:ext uri="{FF2B5EF4-FFF2-40B4-BE49-F238E27FC236}">
                <a16:creationId xmlns:a16="http://schemas.microsoft.com/office/drawing/2014/main" id="{2BC831DB-6F1C-4DEE-88AD-7A0DCB18BA14}"/>
              </a:ext>
            </a:extLst>
          </p:cNvPr>
          <p:cNvSpPr>
            <a:spLocks noChangeArrowheads="1"/>
          </p:cNvSpPr>
          <p:nvPr userDrawn="1"/>
        </p:nvSpPr>
        <p:spPr bwMode="auto">
          <a:xfrm rot="-5400000">
            <a:off x="-2251074" y="3916362"/>
            <a:ext cx="5516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a:solidFill>
                  <a:schemeClr val="bg1"/>
                </a:solidFill>
              </a:rPr>
              <a:t>Defence Force School of Languages</a:t>
            </a:r>
            <a:endParaRPr lang="en-AU" altLang="en-US">
              <a:solidFill>
                <a:schemeClr val="bg1"/>
              </a:solidFill>
            </a:endParaRPr>
          </a:p>
        </p:txBody>
      </p:sp>
      <p:pic>
        <p:nvPicPr>
          <p:cNvPr id="2050" name="Picture 2" descr="C:\Users\jason.telford\Desktop\Joint Service Badge Surround - DFLS.PNG"/>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22882" y="187232"/>
            <a:ext cx="1032148" cy="115420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9734294-C491-4366-8E40-C42608ACD7EE}"/>
              </a:ext>
            </a:extLst>
          </p:cNvPr>
          <p:cNvSpPr>
            <a:spLocks noGrp="1" noChangeArrowheads="1"/>
          </p:cNvSpPr>
          <p:nvPr>
            <p:ph type="title"/>
          </p:nvPr>
        </p:nvSpPr>
        <p:spPr bwMode="auto">
          <a:xfrm>
            <a:off x="1210317" y="274638"/>
            <a:ext cx="768285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dirty="0"/>
              <a:t>Click to edit Master title style</a:t>
            </a:r>
          </a:p>
        </p:txBody>
      </p:sp>
      <p:sp>
        <p:nvSpPr>
          <p:cNvPr id="1027" name="Rectangle 3">
            <a:extLst>
              <a:ext uri="{FF2B5EF4-FFF2-40B4-BE49-F238E27FC236}">
                <a16:creationId xmlns:a16="http://schemas.microsoft.com/office/drawing/2014/main" id="{7DF1E2C3-8C96-4848-9AC2-442F471A2DF3}"/>
              </a:ext>
            </a:extLst>
          </p:cNvPr>
          <p:cNvSpPr>
            <a:spLocks noGrp="1" noChangeArrowheads="1"/>
          </p:cNvSpPr>
          <p:nvPr>
            <p:ph type="body" idx="1"/>
          </p:nvPr>
        </p:nvSpPr>
        <p:spPr bwMode="auto">
          <a:xfrm>
            <a:off x="1210317" y="1600202"/>
            <a:ext cx="747648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dirty="0"/>
              <a:t>Click to edit Master text styles</a:t>
            </a:r>
          </a:p>
          <a:p>
            <a:pPr lvl="1"/>
            <a:r>
              <a:rPr lang="en-AU" altLang="en-US" dirty="0"/>
              <a:t>Second level</a:t>
            </a:r>
          </a:p>
          <a:p>
            <a:pPr lvl="2"/>
            <a:r>
              <a:rPr lang="en-AU" altLang="en-US" dirty="0"/>
              <a:t>Third level</a:t>
            </a:r>
          </a:p>
          <a:p>
            <a:pPr lvl="3"/>
            <a:r>
              <a:rPr lang="en-AU" altLang="en-US" dirty="0"/>
              <a:t>Fourth level</a:t>
            </a:r>
          </a:p>
          <a:p>
            <a:pPr lvl="4"/>
            <a:r>
              <a:rPr lang="en-AU" altLang="en-US" dirty="0"/>
              <a:t>Fifth level</a:t>
            </a:r>
          </a:p>
        </p:txBody>
      </p:sp>
      <p:sp>
        <p:nvSpPr>
          <p:cNvPr id="5124" name="Rectangle 4">
            <a:extLst>
              <a:ext uri="{FF2B5EF4-FFF2-40B4-BE49-F238E27FC236}">
                <a16:creationId xmlns:a16="http://schemas.microsoft.com/office/drawing/2014/main" id="{D4FF5907-204A-478F-8CE1-81E9C5D058DC}"/>
              </a:ext>
            </a:extLst>
          </p:cNvPr>
          <p:cNvSpPr>
            <a:spLocks noGrp="1" noChangeArrowheads="1"/>
          </p:cNvSpPr>
          <p:nvPr>
            <p:ph type="dt" sz="half" idx="2"/>
          </p:nvPr>
        </p:nvSpPr>
        <p:spPr bwMode="auto">
          <a:xfrm>
            <a:off x="1210316" y="6245225"/>
            <a:ext cx="138048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atin typeface="Arial" charset="0"/>
              </a:defRPr>
            </a:lvl1pPr>
          </a:lstStyle>
          <a:p>
            <a:pPr>
              <a:defRPr/>
            </a:pPr>
            <a:endParaRPr lang="en-AU" altLang="en-US" dirty="0"/>
          </a:p>
        </p:txBody>
      </p:sp>
      <p:sp>
        <p:nvSpPr>
          <p:cNvPr id="5125" name="Rectangle 5">
            <a:extLst>
              <a:ext uri="{FF2B5EF4-FFF2-40B4-BE49-F238E27FC236}">
                <a16:creationId xmlns:a16="http://schemas.microsoft.com/office/drawing/2014/main" id="{9967C238-3291-4001-9058-1AB068119DA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atin typeface="Arial" charset="0"/>
              </a:defRPr>
            </a:lvl1pPr>
          </a:lstStyle>
          <a:p>
            <a:pPr>
              <a:defRPr/>
            </a:pPr>
            <a:endParaRPr lang="en-AU" altLang="en-US"/>
          </a:p>
        </p:txBody>
      </p:sp>
      <p:sp>
        <p:nvSpPr>
          <p:cNvPr id="5126" name="Rectangle 6">
            <a:extLst>
              <a:ext uri="{FF2B5EF4-FFF2-40B4-BE49-F238E27FC236}">
                <a16:creationId xmlns:a16="http://schemas.microsoft.com/office/drawing/2014/main" id="{8B450E5B-F1E8-4152-9B8D-153B1954D75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fld id="{2BE9DC73-34DD-42C1-BDAD-003178F27B03}" type="slidenum">
              <a:rPr lang="en-AU" altLang="en-US"/>
              <a:pPr/>
              <a:t>‹#›</a:t>
            </a:fld>
            <a:endParaRPr lang="en-AU" altLang="en-US"/>
          </a:p>
        </p:txBody>
      </p:sp>
      <p:sp>
        <p:nvSpPr>
          <p:cNvPr id="2053" name="Rectangle 5">
            <a:extLst>
              <a:ext uri="{FF2B5EF4-FFF2-40B4-BE49-F238E27FC236}">
                <a16:creationId xmlns:a16="http://schemas.microsoft.com/office/drawing/2014/main" id="{E379249A-AA51-4C42-A8C8-086F7074C93A}"/>
              </a:ext>
            </a:extLst>
          </p:cNvPr>
          <p:cNvSpPr>
            <a:spLocks noChangeArrowheads="1"/>
          </p:cNvSpPr>
          <p:nvPr userDrawn="1"/>
        </p:nvSpPr>
        <p:spPr bwMode="auto">
          <a:xfrm>
            <a:off x="250826" y="0"/>
            <a:ext cx="576263" cy="6858000"/>
          </a:xfrm>
          <a:prstGeom prst="rect">
            <a:avLst/>
          </a:prstGeom>
          <a:gradFill rotWithShape="1">
            <a:gsLst>
              <a:gs pos="0">
                <a:srgbClr val="3366FF"/>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350" b="1">
              <a:effectLst>
                <a:outerShdw blurRad="38100" dist="38100" dir="2700000" algn="tl">
                  <a:srgbClr val="FFFFFF"/>
                </a:outerShdw>
              </a:effectLst>
              <a:latin typeface="Arial" charset="0"/>
              <a:ea typeface="ＭＳ Ｐゴシック" charset="0"/>
            </a:endParaRPr>
          </a:p>
        </p:txBody>
      </p:sp>
      <p:sp>
        <p:nvSpPr>
          <p:cNvPr id="1033" name="Line 9">
            <a:extLst>
              <a:ext uri="{FF2B5EF4-FFF2-40B4-BE49-F238E27FC236}">
                <a16:creationId xmlns:a16="http://schemas.microsoft.com/office/drawing/2014/main" id="{891D2690-0EFF-42C3-A450-D81F1E9971DB}"/>
              </a:ext>
            </a:extLst>
          </p:cNvPr>
          <p:cNvSpPr>
            <a:spLocks noChangeShapeType="1"/>
          </p:cNvSpPr>
          <p:nvPr userDrawn="1"/>
        </p:nvSpPr>
        <p:spPr bwMode="auto">
          <a:xfrm>
            <a:off x="900113" y="1412875"/>
            <a:ext cx="799306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1350"/>
          </a:p>
        </p:txBody>
      </p:sp>
      <p:sp>
        <p:nvSpPr>
          <p:cNvPr id="1035" name="Rectangle 11">
            <a:extLst>
              <a:ext uri="{FF2B5EF4-FFF2-40B4-BE49-F238E27FC236}">
                <a16:creationId xmlns:a16="http://schemas.microsoft.com/office/drawing/2014/main" id="{2BC831DB-6F1C-4DEE-88AD-7A0DCB18BA14}"/>
              </a:ext>
            </a:extLst>
          </p:cNvPr>
          <p:cNvSpPr>
            <a:spLocks noChangeArrowheads="1"/>
          </p:cNvSpPr>
          <p:nvPr userDrawn="1"/>
        </p:nvSpPr>
        <p:spPr bwMode="auto">
          <a:xfrm rot="-5400000">
            <a:off x="-2251074" y="3949677"/>
            <a:ext cx="551656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350">
                <a:solidFill>
                  <a:schemeClr val="bg1"/>
                </a:solidFill>
              </a:rPr>
              <a:t>Defence Force School of Languages</a:t>
            </a:r>
            <a:endParaRPr lang="en-AU" altLang="en-US" sz="1350">
              <a:solidFill>
                <a:schemeClr val="bg1"/>
              </a:solidFill>
            </a:endParaRPr>
          </a:p>
        </p:txBody>
      </p:sp>
      <p:pic>
        <p:nvPicPr>
          <p:cNvPr id="2050" name="Picture 2" descr="C:\Users\jason.telford\Desktop\Joint Service Badge Surround - DFLS.PNG"/>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22883" y="187234"/>
            <a:ext cx="1032148" cy="115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26026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5DFCFF5D-143A-4630-BCF2-A33899B33B7A}"/>
              </a:ext>
            </a:extLst>
          </p:cNvPr>
          <p:cNvSpPr>
            <a:spLocks noGrp="1" noChangeArrowheads="1"/>
          </p:cNvSpPr>
          <p:nvPr>
            <p:ph type="title"/>
          </p:nvPr>
        </p:nvSpPr>
        <p:spPr>
          <a:xfrm>
            <a:off x="1115617" y="260350"/>
            <a:ext cx="7704534" cy="1143000"/>
          </a:xfrm>
        </p:spPr>
        <p:txBody>
          <a:bodyPr/>
          <a:lstStyle/>
          <a:p>
            <a:pPr eaLnBrk="1" hangingPunct="1"/>
            <a:endParaRPr lang="en-AU" altLang="en-US" sz="3400" b="1" i="1" dirty="0"/>
          </a:p>
        </p:txBody>
      </p:sp>
      <p:sp>
        <p:nvSpPr>
          <p:cNvPr id="3076" name="Line 4">
            <a:extLst>
              <a:ext uri="{FF2B5EF4-FFF2-40B4-BE49-F238E27FC236}">
                <a16:creationId xmlns:a16="http://schemas.microsoft.com/office/drawing/2014/main" id="{056239B6-0F9D-42AC-9D18-830458E996CB}"/>
              </a:ext>
            </a:extLst>
          </p:cNvPr>
          <p:cNvSpPr>
            <a:spLocks noChangeShapeType="1"/>
          </p:cNvSpPr>
          <p:nvPr/>
        </p:nvSpPr>
        <p:spPr bwMode="auto">
          <a:xfrm>
            <a:off x="900113" y="1412875"/>
            <a:ext cx="799306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3078" name="Rectangle 6">
            <a:extLst>
              <a:ext uri="{FF2B5EF4-FFF2-40B4-BE49-F238E27FC236}">
                <a16:creationId xmlns:a16="http://schemas.microsoft.com/office/drawing/2014/main" id="{E38D0D79-967B-4E6B-AC1C-6744B05DC23B}"/>
              </a:ext>
            </a:extLst>
          </p:cNvPr>
          <p:cNvSpPr>
            <a:spLocks noChangeArrowheads="1"/>
          </p:cNvSpPr>
          <p:nvPr/>
        </p:nvSpPr>
        <p:spPr bwMode="auto">
          <a:xfrm rot="-5400000">
            <a:off x="-2251074" y="3916362"/>
            <a:ext cx="5516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solidFill>
                  <a:schemeClr val="bg1"/>
                </a:solidFill>
              </a:rPr>
              <a:t>Defence Force School of Languages</a:t>
            </a:r>
            <a:endParaRPr lang="en-AU" altLang="en-US" sz="1800" dirty="0">
              <a:solidFill>
                <a:schemeClr val="bg1"/>
              </a:solidFill>
            </a:endParaRPr>
          </a:p>
        </p:txBody>
      </p:sp>
      <p:sp>
        <p:nvSpPr>
          <p:cNvPr id="3080" name="Rectangle 9">
            <a:extLst>
              <a:ext uri="{FF2B5EF4-FFF2-40B4-BE49-F238E27FC236}">
                <a16:creationId xmlns:a16="http://schemas.microsoft.com/office/drawing/2014/main" id="{F1B66008-A777-4163-8899-5A2266DEB493}"/>
              </a:ext>
            </a:extLst>
          </p:cNvPr>
          <p:cNvSpPr>
            <a:spLocks noChangeArrowheads="1"/>
          </p:cNvSpPr>
          <p:nvPr/>
        </p:nvSpPr>
        <p:spPr bwMode="auto">
          <a:xfrm>
            <a:off x="1061708" y="5715000"/>
            <a:ext cx="770453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2400" dirty="0">
              <a:solidFill>
                <a:schemeClr val="tx2"/>
              </a:solidFill>
            </a:endParaRPr>
          </a:p>
        </p:txBody>
      </p:sp>
      <p:sp>
        <p:nvSpPr>
          <p:cNvPr id="3" name="TextBox 2"/>
          <p:cNvSpPr txBox="1"/>
          <p:nvPr/>
        </p:nvSpPr>
        <p:spPr>
          <a:xfrm>
            <a:off x="1619672" y="2441758"/>
            <a:ext cx="6120680" cy="1815882"/>
          </a:xfrm>
          <a:prstGeom prst="rect">
            <a:avLst/>
          </a:prstGeom>
          <a:noFill/>
        </p:spPr>
        <p:txBody>
          <a:bodyPr wrap="square" rtlCol="0">
            <a:spAutoFit/>
          </a:bodyPr>
          <a:lstStyle/>
          <a:p>
            <a:pPr algn="ctr"/>
            <a:r>
              <a:rPr lang="en-AU" sz="2800" b="1" i="1" dirty="0"/>
              <a:t>Equipping ADF members with the ability to influence the outcome of interactions conducted in an intercultural environment </a:t>
            </a:r>
            <a:endParaRPr lang="en-AU" sz="2800" dirty="0">
              <a:latin typeface="Algerian" panose="04020705040A02060702" pitchFamily="82" charset="0"/>
            </a:endParaRPr>
          </a:p>
        </p:txBody>
      </p:sp>
      <p:pic>
        <p:nvPicPr>
          <p:cNvPr id="9" name="Picture 8" descr="C:\Users\olivia.hannan\AppData\Local\Microsoft\Windows\INetCache\Content.Word\Joint Service Badge Surround - DFSL-RGB.png"/>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183108"/>
            <a:ext cx="1059621" cy="1186069"/>
          </a:xfrm>
          <a:prstGeom prst="rect">
            <a:avLst/>
          </a:prstGeom>
          <a:noFill/>
          <a:ln>
            <a:noFill/>
          </a:ln>
        </p:spPr>
      </p:pic>
      <p:sp>
        <p:nvSpPr>
          <p:cNvPr id="2" name="Rectangle 1"/>
          <p:cNvSpPr/>
          <p:nvPr/>
        </p:nvSpPr>
        <p:spPr>
          <a:xfrm>
            <a:off x="3347864" y="4803060"/>
            <a:ext cx="4804672" cy="1477328"/>
          </a:xfrm>
          <a:prstGeom prst="rect">
            <a:avLst/>
          </a:prstGeom>
        </p:spPr>
        <p:txBody>
          <a:bodyPr wrap="square">
            <a:spAutoFit/>
          </a:bodyPr>
          <a:lstStyle/>
          <a:p>
            <a:pPr algn="r"/>
            <a:r>
              <a:rPr lang="en-AU" dirty="0"/>
              <a:t>Anya Ivanova, Head of Development</a:t>
            </a:r>
          </a:p>
          <a:p>
            <a:pPr algn="r"/>
            <a:r>
              <a:rPr lang="en-AU" dirty="0"/>
              <a:t>Australian Defence Force School of Languages</a:t>
            </a:r>
          </a:p>
          <a:p>
            <a:pPr algn="r"/>
            <a:r>
              <a:rPr lang="en-AU" dirty="0"/>
              <a:t> </a:t>
            </a:r>
          </a:p>
          <a:p>
            <a:pPr algn="r"/>
            <a:r>
              <a:rPr lang="en-AU" dirty="0"/>
              <a:t>Oct 2022</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i="1" dirty="0"/>
              <a:t>4. Language Learning Strategies (LLS) Module</a:t>
            </a:r>
          </a:p>
        </p:txBody>
      </p:sp>
      <p:sp>
        <p:nvSpPr>
          <p:cNvPr id="3" name="Content Placeholder 2"/>
          <p:cNvSpPr>
            <a:spLocks noGrp="1"/>
          </p:cNvSpPr>
          <p:nvPr>
            <p:ph idx="1"/>
          </p:nvPr>
        </p:nvSpPr>
        <p:spPr/>
        <p:txBody>
          <a:bodyPr/>
          <a:lstStyle/>
          <a:p>
            <a:r>
              <a:rPr lang="en-AU" sz="2800" dirty="0">
                <a:latin typeface="+mj-lt"/>
              </a:rPr>
              <a:t>Taught concurrently with the rest of the SE curriculum </a:t>
            </a:r>
          </a:p>
          <a:p>
            <a:r>
              <a:rPr lang="en-AU" sz="2800" dirty="0">
                <a:latin typeface="+mj-lt"/>
              </a:rPr>
              <a:t>Main focus on the specific strategies that support SE students’ acquisition of vocabulary, grammar, speaking, listening, reading, writing, translating and interpreting skills, language enabling strategies that can facilitate communication are also covered.</a:t>
            </a:r>
          </a:p>
          <a:p>
            <a:endParaRPr lang="en-AU" dirty="0">
              <a:latin typeface="+mj-lt"/>
            </a:endParaRPr>
          </a:p>
        </p:txBody>
      </p:sp>
    </p:spTree>
    <p:extLst>
      <p:ext uri="{BB962C8B-B14F-4D97-AF65-F5344CB8AC3E}">
        <p14:creationId xmlns:p14="http://schemas.microsoft.com/office/powerpoint/2010/main" val="1141820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i="1" dirty="0">
                <a:solidFill>
                  <a:schemeClr val="tx1"/>
                </a:solidFill>
              </a:rPr>
              <a:t>Ability to express both agreement and disagreement with others</a:t>
            </a:r>
            <a:endParaRPr lang="en-AU" sz="2800" i="1" dirty="0"/>
          </a:p>
        </p:txBody>
      </p:sp>
      <p:sp>
        <p:nvSpPr>
          <p:cNvPr id="3" name="Content Placeholder 2"/>
          <p:cNvSpPr>
            <a:spLocks noGrp="1"/>
          </p:cNvSpPr>
          <p:nvPr>
            <p:ph idx="1"/>
          </p:nvPr>
        </p:nvSpPr>
        <p:spPr/>
        <p:txBody>
          <a:bodyPr>
            <a:normAutofit/>
          </a:bodyPr>
          <a:lstStyle/>
          <a:p>
            <a:r>
              <a:rPr lang="en-AU" sz="2800" dirty="0">
                <a:solidFill>
                  <a:schemeClr val="tx1"/>
                </a:solidFill>
                <a:latin typeface="+mj-lt"/>
              </a:rPr>
              <a:t>One of the skills identified in the SE Training Needs Analysis (TNA) </a:t>
            </a:r>
          </a:p>
          <a:p>
            <a:r>
              <a:rPr lang="en-AU" sz="2800" dirty="0">
                <a:solidFill>
                  <a:schemeClr val="tx1"/>
                </a:solidFill>
                <a:latin typeface="+mj-lt"/>
              </a:rPr>
              <a:t>Ability to ‘soften’ how the disagreement is expressed to maximise the chances that their disagreement is received well and to avoid causing offence or tension</a:t>
            </a:r>
          </a:p>
          <a:p>
            <a:r>
              <a:rPr lang="en-AU" sz="2800" dirty="0">
                <a:solidFill>
                  <a:schemeClr val="tx1"/>
                </a:solidFill>
                <a:latin typeface="+mj-lt"/>
              </a:rPr>
              <a:t>Debate language task format and role plays of military meeting</a:t>
            </a:r>
            <a:r>
              <a:rPr lang="en-AU" dirty="0">
                <a:solidFill>
                  <a:schemeClr val="tx1"/>
                </a:solidFill>
                <a:latin typeface="+mj-lt"/>
              </a:rPr>
              <a:t>s</a:t>
            </a:r>
          </a:p>
          <a:p>
            <a:endParaRPr lang="en-AU" dirty="0"/>
          </a:p>
        </p:txBody>
      </p:sp>
    </p:spTree>
    <p:extLst>
      <p:ext uri="{BB962C8B-B14F-4D97-AF65-F5344CB8AC3E}">
        <p14:creationId xmlns:p14="http://schemas.microsoft.com/office/powerpoint/2010/main" val="2372976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349" y="285750"/>
            <a:ext cx="7682858" cy="1143000"/>
          </a:xfrm>
        </p:spPr>
        <p:txBody>
          <a:bodyPr>
            <a:normAutofit fontScale="90000"/>
          </a:bodyPr>
          <a:lstStyle/>
          <a:p>
            <a:br>
              <a:rPr lang="en-AU" b="1" dirty="0"/>
            </a:br>
            <a:r>
              <a:rPr lang="en-AU" sz="3600" i="1" dirty="0"/>
              <a:t>5. In-Country Training Module</a:t>
            </a:r>
            <a:br>
              <a:rPr lang="en-AU" dirty="0"/>
            </a:br>
            <a:endParaRPr lang="en-AU" dirty="0"/>
          </a:p>
        </p:txBody>
      </p:sp>
      <p:sp>
        <p:nvSpPr>
          <p:cNvPr id="3" name="Content Placeholder 2"/>
          <p:cNvSpPr>
            <a:spLocks noGrp="1"/>
          </p:cNvSpPr>
          <p:nvPr>
            <p:ph idx="1"/>
          </p:nvPr>
        </p:nvSpPr>
        <p:spPr/>
        <p:txBody>
          <a:bodyPr/>
          <a:lstStyle/>
          <a:p>
            <a:r>
              <a:rPr lang="en-AU" sz="2400" dirty="0"/>
              <a:t>One of the final SE LOs which is </a:t>
            </a:r>
          </a:p>
          <a:p>
            <a:pPr marL="0" indent="0">
              <a:buNone/>
            </a:pPr>
            <a:r>
              <a:rPr lang="en-AU" sz="2400" dirty="0"/>
              <a:t>conducted over 2 weeks in a target </a:t>
            </a:r>
          </a:p>
          <a:p>
            <a:pPr marL="0" indent="0">
              <a:buNone/>
            </a:pPr>
            <a:r>
              <a:rPr lang="en-AU" sz="2400" dirty="0"/>
              <a:t>language country. </a:t>
            </a:r>
          </a:p>
          <a:p>
            <a:pPr marL="0" indent="0">
              <a:buNone/>
            </a:pPr>
            <a:endParaRPr lang="en-AU" sz="2400" dirty="0"/>
          </a:p>
          <a:p>
            <a:r>
              <a:rPr lang="en-AU" sz="2400" dirty="0"/>
              <a:t>Purpose: to provide SE students with language and cultural learning opportunities which can only be gained in-country, such as interacting with members of diverse TL speech communities. On ICT students do two very important things: “they communicate with native speakers trying to be equal to them and at the same time absorb all cultural nuances they need”.</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59" y="4221088"/>
            <a:ext cx="1354016" cy="240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7236296" y="192207"/>
            <a:ext cx="1639583" cy="2815986"/>
          </a:xfrm>
          <a:prstGeom prst="rect">
            <a:avLst/>
          </a:prstGeom>
        </p:spPr>
      </p:pic>
    </p:spTree>
    <p:extLst>
      <p:ext uri="{BB962C8B-B14F-4D97-AF65-F5344CB8AC3E}">
        <p14:creationId xmlns:p14="http://schemas.microsoft.com/office/powerpoint/2010/main" val="923264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i="1" dirty="0"/>
              <a:t>Development and delivery approaches</a:t>
            </a:r>
          </a:p>
        </p:txBody>
      </p:sp>
      <p:sp>
        <p:nvSpPr>
          <p:cNvPr id="3" name="Content Placeholder 2"/>
          <p:cNvSpPr>
            <a:spLocks noGrp="1"/>
          </p:cNvSpPr>
          <p:nvPr>
            <p:ph idx="1"/>
          </p:nvPr>
        </p:nvSpPr>
        <p:spPr/>
        <p:txBody>
          <a:bodyPr>
            <a:noAutofit/>
          </a:bodyPr>
          <a:lstStyle/>
          <a:p>
            <a:r>
              <a:rPr lang="en-AU" sz="2400" dirty="0"/>
              <a:t>Range of development and delivery approaches used to introduce the above course design solutions</a:t>
            </a:r>
          </a:p>
          <a:p>
            <a:r>
              <a:rPr lang="en-AU" sz="2400" dirty="0"/>
              <a:t> Course design documents ensure consistency across multiple LOTE courses but offer enough flexibility to course developers and deliverers to accommodate different learning and teaching styles and needs</a:t>
            </a:r>
          </a:p>
          <a:p>
            <a:r>
              <a:rPr lang="en-AU" sz="2400" dirty="0"/>
              <a:t>Technology as an integral tool to intercultural language teaching</a:t>
            </a:r>
          </a:p>
        </p:txBody>
      </p:sp>
    </p:spTree>
    <p:extLst>
      <p:ext uri="{BB962C8B-B14F-4D97-AF65-F5344CB8AC3E}">
        <p14:creationId xmlns:p14="http://schemas.microsoft.com/office/powerpoint/2010/main" val="2086462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5656" y="1556792"/>
            <a:ext cx="6507527" cy="488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487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AARP</a:t>
            </a:r>
          </a:p>
        </p:txBody>
      </p:sp>
      <p:sp>
        <p:nvSpPr>
          <p:cNvPr id="3" name="Content Placeholder 2"/>
          <p:cNvSpPr>
            <a:spLocks noGrp="1"/>
          </p:cNvSpPr>
          <p:nvPr>
            <p:ph idx="1"/>
          </p:nvPr>
        </p:nvSpPr>
        <p:spPr>
          <a:xfrm>
            <a:off x="899592" y="1506780"/>
            <a:ext cx="7787208" cy="4619383"/>
          </a:xfrm>
        </p:spPr>
        <p:txBody>
          <a:bodyPr>
            <a:normAutofit fontScale="85000" lnSpcReduction="20000"/>
          </a:bodyPr>
          <a:lstStyle/>
          <a:p>
            <a:r>
              <a:rPr lang="en-US" dirty="0"/>
              <a:t>‘</a:t>
            </a:r>
            <a:r>
              <a:rPr lang="en-US" i="1" dirty="0"/>
              <a:t>The avatar role-play made </a:t>
            </a:r>
          </a:p>
          <a:p>
            <a:pPr marL="0" indent="0">
              <a:buNone/>
            </a:pPr>
            <a:r>
              <a:rPr lang="en-US" i="1" dirty="0"/>
              <a:t>me feel engaged and involved’. </a:t>
            </a:r>
          </a:p>
          <a:p>
            <a:r>
              <a:rPr lang="en-US" i="1" dirty="0"/>
              <a:t>‘Leading edge. Better than current computer games’.</a:t>
            </a:r>
          </a:p>
          <a:p>
            <a:r>
              <a:rPr lang="en-US" i="1" dirty="0"/>
              <a:t>‘It felt like I was talking and interacting with a ‘new’ person in TL’. ‘Feels like talking with a stranger’.</a:t>
            </a:r>
          </a:p>
          <a:p>
            <a:r>
              <a:rPr lang="en-US" i="1" dirty="0"/>
              <a:t>‘This tool would definitely be of greatest advantage to language classes without    </a:t>
            </a:r>
          </a:p>
          <a:p>
            <a:pPr marL="0" indent="0">
              <a:buNone/>
            </a:pPr>
            <a:r>
              <a:rPr lang="en-US" i="1" dirty="0"/>
              <a:t>                    mixed gender instructors’.</a:t>
            </a:r>
          </a:p>
          <a:p>
            <a:r>
              <a:rPr lang="en-US" i="1" dirty="0"/>
              <a:t>                 ‘It was so much FUN!’</a:t>
            </a:r>
            <a:endParaRPr lang="en-AU" i="1" dirty="0"/>
          </a:p>
          <a:p>
            <a:endParaRPr lang="en-AU" dirty="0"/>
          </a:p>
        </p:txBody>
      </p:sp>
      <p:pic>
        <p:nvPicPr>
          <p:cNvPr id="5" name="Picture 2" descr="C:\Users\anna.ivanova\AppData\Local\Microsoft\Windows\Temporary Internet Files\Content.Outlook\465LAV8I\IMG_38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840165"/>
            <a:ext cx="2690447" cy="20178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anna.ivanova\AppData\Local\Microsoft\Windows\Temporary Internet Files\Content.Outlook\465LAV8I\IMG_38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049181"/>
            <a:ext cx="2411760" cy="1808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anna.ivanova\AppData\Local\Microsoft\Windows\Temporary Internet Files\Content.Outlook\465LAV8I\IMG_38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3618" y="185496"/>
            <a:ext cx="2928156" cy="2196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679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3"/>
          <a:stretch>
            <a:fillRect/>
          </a:stretch>
        </p:blipFill>
        <p:spPr>
          <a:xfrm>
            <a:off x="1210316" y="1844824"/>
            <a:ext cx="7331645" cy="3553064"/>
          </a:xfrm>
          <a:prstGeom prst="rect">
            <a:avLst/>
          </a:prstGeom>
        </p:spPr>
      </p:pic>
    </p:spTree>
    <p:extLst>
      <p:ext uri="{BB962C8B-B14F-4D97-AF65-F5344CB8AC3E}">
        <p14:creationId xmlns:p14="http://schemas.microsoft.com/office/powerpoint/2010/main" val="215885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Conclusion</a:t>
            </a:r>
          </a:p>
        </p:txBody>
      </p:sp>
      <p:sp>
        <p:nvSpPr>
          <p:cNvPr id="3" name="Content Placeholder 2"/>
          <p:cNvSpPr>
            <a:spLocks noGrp="1"/>
          </p:cNvSpPr>
          <p:nvPr>
            <p:ph idx="1"/>
          </p:nvPr>
        </p:nvSpPr>
        <p:spPr>
          <a:xfrm>
            <a:off x="1166494" y="1772816"/>
            <a:ext cx="7726680" cy="2621280"/>
          </a:xfrm>
        </p:spPr>
        <p:txBody>
          <a:bodyPr>
            <a:noAutofit/>
          </a:bodyPr>
          <a:lstStyle/>
          <a:p>
            <a:r>
              <a:rPr lang="en-AU" sz="2400" dirty="0"/>
              <a:t>DFSL as an institution not only recognises the need for an intercultural focus in language learning, we have developed a solid practice of intercultural teaching.</a:t>
            </a:r>
          </a:p>
          <a:p>
            <a:r>
              <a:rPr lang="en-AU" sz="2400" dirty="0">
                <a:solidFill>
                  <a:schemeClr val="tx1"/>
                </a:solidFill>
              </a:rPr>
              <a:t>Professor David W. Lovell (2017:88) argues that in today’s world ADF “soldiers are increasingly asked to do much more than fight in armed conflicts”. They act as peacekeepers, as emergency responders, they are required to negotiate and develop trust.</a:t>
            </a:r>
            <a:endParaRPr lang="en-AU" sz="2400" dirty="0"/>
          </a:p>
          <a:p>
            <a:r>
              <a:rPr lang="en-AU" sz="2400" dirty="0"/>
              <a:t>O</a:t>
            </a:r>
            <a:r>
              <a:rPr lang="en-AU" sz="2400" dirty="0">
                <a:solidFill>
                  <a:schemeClr val="tx1"/>
                </a:solidFill>
              </a:rPr>
              <a:t>ur focus is on the real life workplace application of the cultural knowledge and the ability of DFSL graduates to engage effectively with their military counterparts</a:t>
            </a:r>
            <a:endParaRPr lang="en-AU" sz="2400" dirty="0"/>
          </a:p>
        </p:txBody>
      </p:sp>
    </p:spTree>
    <p:extLst>
      <p:ext uri="{BB962C8B-B14F-4D97-AF65-F5344CB8AC3E}">
        <p14:creationId xmlns:p14="http://schemas.microsoft.com/office/powerpoint/2010/main" val="1184778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Thank you</a:t>
            </a:r>
          </a:p>
        </p:txBody>
      </p:sp>
      <p:pic>
        <p:nvPicPr>
          <p:cNvPr id="5" name="Content Placeholder 4"/>
          <p:cNvPicPr>
            <a:picLocks noGrp="1" noChangeAspect="1"/>
          </p:cNvPicPr>
          <p:nvPr>
            <p:ph idx="1"/>
          </p:nvPr>
        </p:nvPicPr>
        <p:blipFill>
          <a:blip r:embed="rId3"/>
          <a:stretch>
            <a:fillRect/>
          </a:stretch>
        </p:blipFill>
        <p:spPr>
          <a:xfrm>
            <a:off x="2987824" y="4812758"/>
            <a:ext cx="5688061" cy="1871634"/>
          </a:xfrm>
          <a:prstGeom prst="rect">
            <a:avLst/>
          </a:prstGeom>
        </p:spPr>
      </p:pic>
      <p:pic>
        <p:nvPicPr>
          <p:cNvPr id="4" name="Picture 2" descr="\\userdata.wil.sor.drn.defence.mil.au\userdata\paul.deighton\My Documents\DFSL\Photos\U9564194.JP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201642" y="1723043"/>
            <a:ext cx="4176464" cy="278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811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References:</a:t>
            </a:r>
          </a:p>
        </p:txBody>
      </p:sp>
      <p:sp>
        <p:nvSpPr>
          <p:cNvPr id="3" name="Content Placeholder 2"/>
          <p:cNvSpPr>
            <a:spLocks noGrp="1"/>
          </p:cNvSpPr>
          <p:nvPr>
            <p:ph idx="1"/>
          </p:nvPr>
        </p:nvSpPr>
        <p:spPr>
          <a:xfrm>
            <a:off x="786666" y="1772816"/>
            <a:ext cx="8106508" cy="2620108"/>
          </a:xfrm>
        </p:spPr>
        <p:txBody>
          <a:bodyPr>
            <a:noAutofit/>
          </a:bodyPr>
          <a:lstStyle/>
          <a:p>
            <a:r>
              <a:rPr lang="en-AU" sz="900" dirty="0"/>
              <a:t>Australian Government, Department of Defence, </a:t>
            </a:r>
            <a:r>
              <a:rPr lang="en-AU" sz="900" i="1" dirty="0"/>
              <a:t>2016 Defence White Paper</a:t>
            </a:r>
            <a:endParaRPr lang="en-AU" sz="900" dirty="0"/>
          </a:p>
          <a:p>
            <a:r>
              <a:rPr lang="en-AU" sz="900" dirty="0"/>
              <a:t>Bennett, J.M. (1986) </a:t>
            </a:r>
            <a:r>
              <a:rPr lang="en-AU" sz="900" i="1" dirty="0"/>
              <a:t>Modes of Cross-Cultural Training: Conceptualizing Cross-Cultural Training as Education</a:t>
            </a:r>
            <a:r>
              <a:rPr lang="en-AU" sz="900" dirty="0"/>
              <a:t>. International Journal of Intercultural Relations 10, 2:117-34</a:t>
            </a:r>
          </a:p>
          <a:p>
            <a:r>
              <a:rPr lang="en-AU" sz="900" dirty="0"/>
              <a:t>Coalition of Distinguished Language </a:t>
            </a:r>
            <a:r>
              <a:rPr lang="en-AU" sz="900" dirty="0" err="1"/>
              <a:t>Centers</a:t>
            </a:r>
            <a:r>
              <a:rPr lang="en-AU" sz="900" dirty="0"/>
              <a:t>, (2015) </a:t>
            </a:r>
            <a:r>
              <a:rPr lang="en-AU" sz="900" i="1" dirty="0"/>
              <a:t>What works: Helping Students Reach Native-Like Second-Language Competence</a:t>
            </a:r>
            <a:r>
              <a:rPr lang="en-AU" sz="900" dirty="0"/>
              <a:t>, Virginia Institute Press</a:t>
            </a:r>
          </a:p>
          <a:p>
            <a:r>
              <a:rPr lang="en-AU" sz="900" dirty="0"/>
              <a:t>Deck, D. (1999) </a:t>
            </a:r>
            <a:r>
              <a:rPr lang="en-AU" sz="900" i="1" dirty="0"/>
              <a:t>Development of </a:t>
            </a:r>
            <a:r>
              <a:rPr lang="en-AU" sz="900" dirty="0"/>
              <a:t>an</a:t>
            </a:r>
            <a:r>
              <a:rPr lang="en-AU" sz="900" i="1" dirty="0"/>
              <a:t> intensive integrated curriculum of teaching Indonesian to foreign speakers: an Australian perspective</a:t>
            </a:r>
            <a:r>
              <a:rPr lang="en-AU" sz="900" dirty="0"/>
              <a:t>, Bandung conference paper</a:t>
            </a:r>
          </a:p>
          <a:p>
            <a:r>
              <a:rPr lang="en-AU" sz="900" dirty="0" err="1"/>
              <a:t>Hinchcliffe</a:t>
            </a:r>
            <a:r>
              <a:rPr lang="en-AU" sz="900" dirty="0"/>
              <a:t>, M. (2009) </a:t>
            </a:r>
            <a:r>
              <a:rPr lang="en-AU" sz="900" i="1" dirty="0"/>
              <a:t>Soft Power and the Role of the ADF in Shaping the Australian Security Environment. </a:t>
            </a:r>
            <a:r>
              <a:rPr lang="en-AU" sz="900" dirty="0"/>
              <a:t>Australian Defence Force Journal,  Issue 179</a:t>
            </a:r>
          </a:p>
          <a:p>
            <a:r>
              <a:rPr lang="en-AU" sz="900" dirty="0" err="1"/>
              <a:t>Kramsch</a:t>
            </a:r>
            <a:r>
              <a:rPr lang="en-AU" sz="900" dirty="0"/>
              <a:t>, C. (2008). </a:t>
            </a:r>
            <a:r>
              <a:rPr lang="en-AU" sz="900" i="1" dirty="0"/>
              <a:t>Ecological perspectives on foreign language education</a:t>
            </a:r>
            <a:r>
              <a:rPr lang="en-AU" sz="900" dirty="0"/>
              <a:t>. Language Teaching, 41(3)</a:t>
            </a:r>
          </a:p>
          <a:p>
            <a:r>
              <a:rPr lang="en-AU" sz="900" dirty="0"/>
              <a:t>Liddicoat, A.J. (2008) Language Planning and Questions of National Security: An Overview of Planning Approaches, Current Issues in Language Planning, 9:2, 129-153</a:t>
            </a:r>
          </a:p>
          <a:p>
            <a:r>
              <a:rPr lang="en-AU" sz="900" dirty="0"/>
              <a:t>Liddicoat, A.J. and </a:t>
            </a:r>
            <a:r>
              <a:rPr lang="en-AU" sz="900" dirty="0" err="1"/>
              <a:t>Scarino</a:t>
            </a:r>
            <a:r>
              <a:rPr lang="en-AU" sz="900" dirty="0"/>
              <a:t>, A.(2013). </a:t>
            </a:r>
            <a:r>
              <a:rPr lang="en-AU" sz="900" i="1" dirty="0"/>
              <a:t>Intercultural Language Teaching and Learning</a:t>
            </a:r>
            <a:r>
              <a:rPr lang="en-AU" sz="900" dirty="0"/>
              <a:t>. Oxford, Wiley Blackwell </a:t>
            </a:r>
          </a:p>
          <a:p>
            <a:r>
              <a:rPr lang="en-AU" sz="900" dirty="0"/>
              <a:t>Lovell, D. W. (2017) </a:t>
            </a:r>
            <a:r>
              <a:rPr lang="en-AU" sz="900" i="1" dirty="0"/>
              <a:t>Creating strategic corporals? Preparing soldiers for future conflict</a:t>
            </a:r>
            <a:r>
              <a:rPr lang="en-AU" sz="900" dirty="0"/>
              <a:t>. Australian Defence Force Journal</a:t>
            </a:r>
          </a:p>
          <a:p>
            <a:r>
              <a:rPr lang="en-AU" sz="900" dirty="0"/>
              <a:t>Nye, J (2002). </a:t>
            </a:r>
            <a:r>
              <a:rPr lang="en-AU" sz="900" i="1" dirty="0"/>
              <a:t>The Paradox of American Power: Why the World’s Only Superpower Can’t Go It Alone</a:t>
            </a:r>
            <a:r>
              <a:rPr lang="en-AU" sz="900" dirty="0"/>
              <a:t>. Oxford: Oxford University Press, p.8</a:t>
            </a:r>
          </a:p>
          <a:p>
            <a:r>
              <a:rPr lang="en-AU" sz="900" dirty="0"/>
              <a:t>Shi-</a:t>
            </a:r>
            <a:r>
              <a:rPr lang="en-AU" sz="900" dirty="0" err="1"/>
              <a:t>xu</a:t>
            </a:r>
            <a:r>
              <a:rPr lang="en-AU" sz="900" dirty="0"/>
              <a:t> and Wilson, J. (2001). </a:t>
            </a:r>
            <a:r>
              <a:rPr lang="en-AU" sz="900" i="1" dirty="0"/>
              <a:t>Will and Power: Towards Radical </a:t>
            </a:r>
            <a:r>
              <a:rPr lang="en-AU" sz="900" i="1" dirty="0" err="1"/>
              <a:t>lntercultural</a:t>
            </a:r>
            <a:r>
              <a:rPr lang="en-AU" sz="900" i="1" dirty="0"/>
              <a:t> Communication Research and Pedagogy.</a:t>
            </a:r>
            <a:r>
              <a:rPr lang="en-AU" sz="900" dirty="0"/>
              <a:t> Language and Intercultural Communication, v1 n1 p76-93 </a:t>
            </a:r>
          </a:p>
          <a:p>
            <a:r>
              <a:rPr lang="en-AU" sz="900" dirty="0" err="1"/>
              <a:t>Surachestpong</a:t>
            </a:r>
            <a:r>
              <a:rPr lang="en-AU" sz="900" dirty="0"/>
              <a:t>, I. (2016) </a:t>
            </a:r>
            <a:r>
              <a:rPr lang="en-AU" sz="900" i="1" dirty="0"/>
              <a:t>A Needs Assessment of Intensive Language Teaching at the ADF School of Languages</a:t>
            </a:r>
            <a:r>
              <a:rPr lang="en-AU" sz="900" dirty="0"/>
              <a:t>, dissertation</a:t>
            </a:r>
          </a:p>
          <a:p>
            <a:r>
              <a:rPr lang="en-AU" sz="900" dirty="0" err="1"/>
              <a:t>Xue</a:t>
            </a:r>
            <a:r>
              <a:rPr lang="en-AU" sz="900" dirty="0"/>
              <a:t>, J. (2014). </a:t>
            </a:r>
            <a:r>
              <a:rPr lang="en-AU" sz="900" i="1" dirty="0"/>
              <a:t>Cultivating Intercultural Communication Competence through Culture Teaching</a:t>
            </a:r>
            <a:r>
              <a:rPr lang="en-AU" sz="900" dirty="0"/>
              <a:t>. Theory and Practice in Language Studies; London Vol. 4, </a:t>
            </a:r>
            <a:r>
              <a:rPr lang="en-AU" sz="900" dirty="0" err="1"/>
              <a:t>Iss</a:t>
            </a:r>
            <a:r>
              <a:rPr lang="en-AU" sz="900" dirty="0"/>
              <a:t>. 7 </a:t>
            </a:r>
          </a:p>
        </p:txBody>
      </p:sp>
    </p:spTree>
    <p:extLst>
      <p:ext uri="{BB962C8B-B14F-4D97-AF65-F5344CB8AC3E}">
        <p14:creationId xmlns:p14="http://schemas.microsoft.com/office/powerpoint/2010/main" val="122688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600" i="1" dirty="0"/>
              <a:t>Australian</a:t>
            </a:r>
            <a:r>
              <a:rPr lang="en-AU" i="1" dirty="0"/>
              <a:t> </a:t>
            </a:r>
            <a:r>
              <a:rPr lang="en-AU" sz="3600" i="1" dirty="0"/>
              <a:t>Defence Force School of Languages (DFSL) </a:t>
            </a:r>
          </a:p>
        </p:txBody>
      </p:sp>
      <p:sp>
        <p:nvSpPr>
          <p:cNvPr id="3" name="Content Placeholder 2"/>
          <p:cNvSpPr>
            <a:spLocks noGrp="1"/>
          </p:cNvSpPr>
          <p:nvPr>
            <p:ph idx="1"/>
          </p:nvPr>
        </p:nvSpPr>
        <p:spPr/>
        <p:txBody>
          <a:bodyPr/>
          <a:lstStyle/>
          <a:p>
            <a:r>
              <a:rPr lang="en-AU" sz="2400" dirty="0"/>
              <a:t>DFSL Mission</a:t>
            </a:r>
            <a:r>
              <a:rPr lang="en-AU" dirty="0"/>
              <a:t>: </a:t>
            </a:r>
            <a:r>
              <a:rPr lang="en-US" altLang="en-US" sz="2400" b="1" dirty="0"/>
              <a:t>To train and assess </a:t>
            </a:r>
            <a:r>
              <a:rPr lang="en-US" altLang="en-US" sz="2400" b="1" dirty="0" err="1"/>
              <a:t>Defence</a:t>
            </a:r>
            <a:r>
              <a:rPr lang="en-US" altLang="en-US" sz="2400" b="1" dirty="0"/>
              <a:t> personnel in languages other than English to enhance </a:t>
            </a:r>
            <a:r>
              <a:rPr lang="en-US" altLang="en-US" sz="2400" b="1" dirty="0" err="1"/>
              <a:t>Defence</a:t>
            </a:r>
            <a:r>
              <a:rPr lang="en-US" altLang="en-US" sz="2400" b="1" dirty="0"/>
              <a:t> capability.</a:t>
            </a:r>
            <a:endParaRPr lang="en-AU" altLang="en-US" sz="2400" b="1" dirty="0"/>
          </a:p>
          <a:p>
            <a:endParaRPr lang="en-AU" dirty="0"/>
          </a:p>
          <a:p>
            <a:endParaRPr lang="en-AU" dirty="0"/>
          </a:p>
        </p:txBody>
      </p:sp>
      <p:pic>
        <p:nvPicPr>
          <p:cNvPr id="5" name="Picture 4"/>
          <p:cNvPicPr>
            <a:picLocks noChangeAspect="1"/>
          </p:cNvPicPr>
          <p:nvPr/>
        </p:nvPicPr>
        <p:blipFill>
          <a:blip r:embed="rId3"/>
          <a:stretch>
            <a:fillRect/>
          </a:stretch>
        </p:blipFill>
        <p:spPr>
          <a:xfrm>
            <a:off x="899592" y="3573016"/>
            <a:ext cx="2475191" cy="1652159"/>
          </a:xfrm>
          <a:prstGeom prst="rect">
            <a:avLst/>
          </a:prstGeom>
        </p:spPr>
      </p:pic>
      <p:pic>
        <p:nvPicPr>
          <p:cNvPr id="6" name="Picture 5"/>
          <p:cNvPicPr>
            <a:picLocks noChangeAspect="1"/>
          </p:cNvPicPr>
          <p:nvPr/>
        </p:nvPicPr>
        <p:blipFill>
          <a:blip r:embed="rId4"/>
          <a:stretch>
            <a:fillRect/>
          </a:stretch>
        </p:blipFill>
        <p:spPr>
          <a:xfrm>
            <a:off x="3697885" y="3573015"/>
            <a:ext cx="2191406" cy="1652159"/>
          </a:xfrm>
          <a:prstGeom prst="rect">
            <a:avLst/>
          </a:prstGeom>
        </p:spPr>
      </p:pic>
      <p:pic>
        <p:nvPicPr>
          <p:cNvPr id="7" name="Picture 6"/>
          <p:cNvPicPr>
            <a:picLocks noChangeAspect="1"/>
          </p:cNvPicPr>
          <p:nvPr/>
        </p:nvPicPr>
        <p:blipFill>
          <a:blip r:embed="rId5"/>
          <a:stretch>
            <a:fillRect/>
          </a:stretch>
        </p:blipFill>
        <p:spPr>
          <a:xfrm>
            <a:off x="6173088" y="3543854"/>
            <a:ext cx="2203772" cy="1657593"/>
          </a:xfrm>
          <a:prstGeom prst="rect">
            <a:avLst/>
          </a:prstGeom>
        </p:spPr>
      </p:pic>
    </p:spTree>
    <p:extLst>
      <p:ext uri="{BB962C8B-B14F-4D97-AF65-F5344CB8AC3E}">
        <p14:creationId xmlns:p14="http://schemas.microsoft.com/office/powerpoint/2010/main" val="3164108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84213" y="1889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3600" b="1" i="1" dirty="0">
                <a:solidFill>
                  <a:schemeClr val="tx2"/>
                </a:solidFill>
              </a:rPr>
              <a:t>Languages Taught</a:t>
            </a:r>
            <a:endParaRPr lang="en-AU" altLang="en-US" sz="3600" b="1" i="1" dirty="0">
              <a:solidFill>
                <a:schemeClr val="tx2"/>
              </a:solidFill>
            </a:endParaRPr>
          </a:p>
        </p:txBody>
      </p:sp>
      <p:sp>
        <p:nvSpPr>
          <p:cNvPr id="5" name="Line 4"/>
          <p:cNvSpPr>
            <a:spLocks noChangeShapeType="1"/>
          </p:cNvSpPr>
          <p:nvPr/>
        </p:nvSpPr>
        <p:spPr bwMode="auto">
          <a:xfrm>
            <a:off x="900113" y="1412875"/>
            <a:ext cx="799306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 name="Rectangle 6"/>
          <p:cNvSpPr>
            <a:spLocks noChangeArrowheads="1"/>
          </p:cNvSpPr>
          <p:nvPr/>
        </p:nvSpPr>
        <p:spPr bwMode="auto">
          <a:xfrm rot="16200000">
            <a:off x="-2251074" y="3916362"/>
            <a:ext cx="5516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a:solidFill>
                  <a:schemeClr val="bg1"/>
                </a:solidFill>
              </a:rPr>
              <a:t>Defence Force School of Languages</a:t>
            </a:r>
            <a:endParaRPr lang="en-AU" altLang="en-US" sz="1800">
              <a:solidFill>
                <a:schemeClr val="bg1"/>
              </a:solidFill>
            </a:endParaRPr>
          </a:p>
        </p:txBody>
      </p:sp>
      <p:sp>
        <p:nvSpPr>
          <p:cNvPr id="8" name="Rectangle 7"/>
          <p:cNvSpPr>
            <a:spLocks noChangeArrowheads="1"/>
          </p:cNvSpPr>
          <p:nvPr/>
        </p:nvSpPr>
        <p:spPr bwMode="auto">
          <a:xfrm>
            <a:off x="1042988" y="1844675"/>
            <a:ext cx="3225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80000"/>
              </a:lnSpc>
            </a:pPr>
            <a:endParaRPr lang="en-US" altLang="en-US" sz="1600"/>
          </a:p>
        </p:txBody>
      </p:sp>
      <p:sp>
        <p:nvSpPr>
          <p:cNvPr id="9" name="Rectangle 8"/>
          <p:cNvSpPr>
            <a:spLocks noChangeArrowheads="1"/>
          </p:cNvSpPr>
          <p:nvPr/>
        </p:nvSpPr>
        <p:spPr bwMode="auto">
          <a:xfrm>
            <a:off x="1187449" y="1628775"/>
            <a:ext cx="1795464" cy="43205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80000"/>
              </a:lnSpc>
              <a:buFontTx/>
              <a:buNone/>
            </a:pPr>
            <a:r>
              <a:rPr lang="en-AU" altLang="en-US" sz="1600" b="1" dirty="0"/>
              <a:t>Long Courses</a:t>
            </a:r>
          </a:p>
          <a:p>
            <a:pPr algn="ctr">
              <a:lnSpc>
                <a:spcPct val="80000"/>
              </a:lnSpc>
              <a:buFontTx/>
              <a:buNone/>
            </a:pPr>
            <a:endParaRPr lang="en-AU" altLang="en-US" sz="1600" b="1" dirty="0"/>
          </a:p>
          <a:p>
            <a:pPr>
              <a:lnSpc>
                <a:spcPct val="80000"/>
              </a:lnSpc>
              <a:buFontTx/>
              <a:buNone/>
            </a:pPr>
            <a:r>
              <a:rPr lang="en-AU" altLang="en-US" sz="1600" b="1" dirty="0">
                <a:solidFill>
                  <a:srgbClr val="0070C0"/>
                </a:solidFill>
              </a:rPr>
              <a:t>Arabic</a:t>
            </a:r>
          </a:p>
          <a:p>
            <a:pPr>
              <a:lnSpc>
                <a:spcPct val="80000"/>
              </a:lnSpc>
              <a:buNone/>
            </a:pPr>
            <a:r>
              <a:rPr lang="en-AU" altLang="en-US" sz="1600" b="1" dirty="0">
                <a:solidFill>
                  <a:srgbClr val="0070C0"/>
                </a:solidFill>
              </a:rPr>
              <a:t>Chinese</a:t>
            </a:r>
          </a:p>
          <a:p>
            <a:pPr>
              <a:lnSpc>
                <a:spcPct val="80000"/>
              </a:lnSpc>
              <a:buNone/>
            </a:pPr>
            <a:r>
              <a:rPr lang="en-AU" altLang="en-US" sz="1600" b="1" dirty="0">
                <a:solidFill>
                  <a:srgbClr val="0070C0"/>
                </a:solidFill>
              </a:rPr>
              <a:t>French</a:t>
            </a:r>
          </a:p>
          <a:p>
            <a:pPr>
              <a:lnSpc>
                <a:spcPct val="80000"/>
              </a:lnSpc>
              <a:buNone/>
            </a:pPr>
            <a:r>
              <a:rPr lang="en-AU" altLang="en-US" sz="1600" b="1" dirty="0">
                <a:solidFill>
                  <a:srgbClr val="0070C0"/>
                </a:solidFill>
              </a:rPr>
              <a:t>German</a:t>
            </a:r>
          </a:p>
          <a:p>
            <a:pPr>
              <a:lnSpc>
                <a:spcPct val="80000"/>
              </a:lnSpc>
              <a:buNone/>
            </a:pPr>
            <a:r>
              <a:rPr lang="en-AU" altLang="en-US" sz="1600" b="1" dirty="0">
                <a:solidFill>
                  <a:srgbClr val="0070C0"/>
                </a:solidFill>
              </a:rPr>
              <a:t>Indonesian</a:t>
            </a:r>
          </a:p>
          <a:p>
            <a:pPr>
              <a:lnSpc>
                <a:spcPct val="80000"/>
              </a:lnSpc>
              <a:buNone/>
            </a:pPr>
            <a:r>
              <a:rPr lang="en-AU" altLang="en-US" sz="1600" b="1" dirty="0">
                <a:solidFill>
                  <a:srgbClr val="0070C0"/>
                </a:solidFill>
              </a:rPr>
              <a:t>Japanese</a:t>
            </a:r>
          </a:p>
          <a:p>
            <a:pPr>
              <a:lnSpc>
                <a:spcPct val="80000"/>
              </a:lnSpc>
              <a:buNone/>
            </a:pPr>
            <a:r>
              <a:rPr lang="en-AU" altLang="en-US" sz="1600" b="1" dirty="0">
                <a:solidFill>
                  <a:srgbClr val="0070C0"/>
                </a:solidFill>
              </a:rPr>
              <a:t>Khmer</a:t>
            </a:r>
          </a:p>
          <a:p>
            <a:pPr>
              <a:lnSpc>
                <a:spcPct val="80000"/>
              </a:lnSpc>
              <a:buNone/>
            </a:pPr>
            <a:r>
              <a:rPr lang="en-AU" altLang="en-US" sz="1600" b="1" dirty="0">
                <a:solidFill>
                  <a:srgbClr val="0070C0"/>
                </a:solidFill>
              </a:rPr>
              <a:t>Korean</a:t>
            </a:r>
          </a:p>
          <a:p>
            <a:pPr>
              <a:lnSpc>
                <a:spcPct val="80000"/>
              </a:lnSpc>
              <a:buNone/>
            </a:pPr>
            <a:r>
              <a:rPr lang="en-AU" altLang="en-US" sz="1600" b="1" dirty="0">
                <a:solidFill>
                  <a:srgbClr val="0070C0"/>
                </a:solidFill>
              </a:rPr>
              <a:t>Malay</a:t>
            </a:r>
          </a:p>
          <a:p>
            <a:pPr>
              <a:lnSpc>
                <a:spcPct val="80000"/>
              </a:lnSpc>
              <a:buNone/>
            </a:pPr>
            <a:r>
              <a:rPr lang="en-AU" altLang="en-US" sz="1600" b="1" dirty="0">
                <a:solidFill>
                  <a:srgbClr val="0070C0"/>
                </a:solidFill>
              </a:rPr>
              <a:t>Portuguese</a:t>
            </a:r>
          </a:p>
          <a:p>
            <a:pPr>
              <a:lnSpc>
                <a:spcPct val="80000"/>
              </a:lnSpc>
              <a:buNone/>
            </a:pPr>
            <a:r>
              <a:rPr lang="en-AU" altLang="en-US" sz="1600" b="1" dirty="0">
                <a:solidFill>
                  <a:srgbClr val="0070C0"/>
                </a:solidFill>
              </a:rPr>
              <a:t>Spanish</a:t>
            </a:r>
          </a:p>
          <a:p>
            <a:pPr>
              <a:lnSpc>
                <a:spcPct val="80000"/>
              </a:lnSpc>
              <a:buNone/>
            </a:pPr>
            <a:r>
              <a:rPr lang="en-AU" altLang="en-US" sz="1600" b="1" dirty="0">
                <a:solidFill>
                  <a:srgbClr val="0070C0"/>
                </a:solidFill>
              </a:rPr>
              <a:t>Tetum</a:t>
            </a:r>
          </a:p>
          <a:p>
            <a:pPr>
              <a:lnSpc>
                <a:spcPct val="80000"/>
              </a:lnSpc>
              <a:buNone/>
            </a:pPr>
            <a:r>
              <a:rPr lang="en-AU" altLang="en-US" sz="1600" b="1" dirty="0">
                <a:solidFill>
                  <a:srgbClr val="0070C0"/>
                </a:solidFill>
              </a:rPr>
              <a:t>Thai</a:t>
            </a:r>
          </a:p>
          <a:p>
            <a:pPr>
              <a:lnSpc>
                <a:spcPct val="80000"/>
              </a:lnSpc>
              <a:buNone/>
            </a:pPr>
            <a:r>
              <a:rPr lang="en-AU" altLang="en-US" sz="1600" b="1" dirty="0" err="1">
                <a:solidFill>
                  <a:srgbClr val="0070C0"/>
                </a:solidFill>
              </a:rPr>
              <a:t>Tok</a:t>
            </a:r>
            <a:r>
              <a:rPr lang="en-AU" altLang="en-US" sz="1600" b="1" dirty="0">
                <a:solidFill>
                  <a:srgbClr val="0070C0"/>
                </a:solidFill>
              </a:rPr>
              <a:t> </a:t>
            </a:r>
            <a:r>
              <a:rPr lang="en-AU" altLang="en-US" sz="1600" b="1" dirty="0" err="1">
                <a:solidFill>
                  <a:srgbClr val="0070C0"/>
                </a:solidFill>
              </a:rPr>
              <a:t>Pisin</a:t>
            </a:r>
            <a:endParaRPr lang="en-AU" altLang="en-US" sz="1600" b="1" dirty="0">
              <a:solidFill>
                <a:srgbClr val="0070C0"/>
              </a:solidFill>
            </a:endParaRPr>
          </a:p>
          <a:p>
            <a:pPr>
              <a:lnSpc>
                <a:spcPct val="80000"/>
              </a:lnSpc>
              <a:buNone/>
            </a:pPr>
            <a:r>
              <a:rPr lang="en-AU" altLang="en-US" sz="1600" b="1" dirty="0">
                <a:solidFill>
                  <a:srgbClr val="0070C0"/>
                </a:solidFill>
              </a:rPr>
              <a:t>Vietnamese</a:t>
            </a:r>
          </a:p>
          <a:p>
            <a:pPr>
              <a:lnSpc>
                <a:spcPct val="80000"/>
              </a:lnSpc>
              <a:buFontTx/>
              <a:buNone/>
            </a:pPr>
            <a:endParaRPr lang="en-AU" altLang="en-US" sz="1600" b="1" dirty="0">
              <a:solidFill>
                <a:srgbClr val="0066FF"/>
              </a:solidFill>
            </a:endParaRPr>
          </a:p>
          <a:p>
            <a:pPr>
              <a:lnSpc>
                <a:spcPct val="80000"/>
              </a:lnSpc>
              <a:buFontTx/>
              <a:buNone/>
            </a:pPr>
            <a:endParaRPr lang="en-AU" altLang="en-US" sz="1600" b="1" dirty="0">
              <a:solidFill>
                <a:srgbClr val="0066FF"/>
              </a:solidFill>
            </a:endParaRPr>
          </a:p>
          <a:p>
            <a:pPr lvl="1">
              <a:lnSpc>
                <a:spcPct val="80000"/>
              </a:lnSpc>
              <a:buFontTx/>
              <a:buNone/>
            </a:pPr>
            <a:endParaRPr lang="en-AU" altLang="en-US" sz="1400" i="1" dirty="0">
              <a:solidFill>
                <a:srgbClr val="0066FF"/>
              </a:solidFill>
            </a:endParaRPr>
          </a:p>
        </p:txBody>
      </p:sp>
      <p:sp>
        <p:nvSpPr>
          <p:cNvPr id="11" name="Rectangle 10"/>
          <p:cNvSpPr>
            <a:spLocks noChangeArrowheads="1"/>
          </p:cNvSpPr>
          <p:nvPr/>
        </p:nvSpPr>
        <p:spPr bwMode="auto">
          <a:xfrm>
            <a:off x="5354637" y="1636713"/>
            <a:ext cx="1727200" cy="4608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80000"/>
              </a:lnSpc>
              <a:buFontTx/>
              <a:buNone/>
            </a:pPr>
            <a:r>
              <a:rPr lang="en-AU" altLang="en-US" sz="1600" b="1" dirty="0"/>
              <a:t>Refresher Courses</a:t>
            </a:r>
          </a:p>
          <a:p>
            <a:pPr>
              <a:lnSpc>
                <a:spcPct val="80000"/>
              </a:lnSpc>
              <a:buFontTx/>
              <a:buNone/>
            </a:pPr>
            <a:endParaRPr lang="en-AU" altLang="en-US" sz="1600" b="1" dirty="0">
              <a:solidFill>
                <a:srgbClr val="0070C0"/>
              </a:solidFill>
            </a:endParaRPr>
          </a:p>
          <a:p>
            <a:pPr>
              <a:lnSpc>
                <a:spcPct val="80000"/>
              </a:lnSpc>
              <a:buFontTx/>
              <a:buNone/>
            </a:pPr>
            <a:r>
              <a:rPr lang="en-AU" altLang="en-US" sz="1600" b="1" dirty="0">
                <a:solidFill>
                  <a:srgbClr val="0070C0"/>
                </a:solidFill>
              </a:rPr>
              <a:t>Arabic </a:t>
            </a:r>
          </a:p>
          <a:p>
            <a:pPr>
              <a:lnSpc>
                <a:spcPct val="80000"/>
              </a:lnSpc>
              <a:buFontTx/>
              <a:buNone/>
            </a:pPr>
            <a:r>
              <a:rPr lang="en-AU" altLang="en-US" sz="1600" b="1" dirty="0">
                <a:solidFill>
                  <a:srgbClr val="0070C0"/>
                </a:solidFill>
              </a:rPr>
              <a:t>Chinese </a:t>
            </a:r>
          </a:p>
          <a:p>
            <a:pPr>
              <a:lnSpc>
                <a:spcPct val="80000"/>
              </a:lnSpc>
              <a:buFontTx/>
              <a:buNone/>
            </a:pPr>
            <a:r>
              <a:rPr lang="en-AU" altLang="en-US" sz="1600" b="1" dirty="0">
                <a:solidFill>
                  <a:srgbClr val="0070C0"/>
                </a:solidFill>
              </a:rPr>
              <a:t>Dari </a:t>
            </a:r>
          </a:p>
          <a:p>
            <a:pPr>
              <a:lnSpc>
                <a:spcPct val="80000"/>
              </a:lnSpc>
              <a:buFontTx/>
              <a:buNone/>
            </a:pPr>
            <a:r>
              <a:rPr lang="en-AU" altLang="en-US" sz="1600" b="1" dirty="0">
                <a:solidFill>
                  <a:srgbClr val="0070C0"/>
                </a:solidFill>
              </a:rPr>
              <a:t>Filipino </a:t>
            </a:r>
          </a:p>
          <a:p>
            <a:pPr>
              <a:lnSpc>
                <a:spcPct val="80000"/>
              </a:lnSpc>
              <a:buFontTx/>
              <a:buNone/>
            </a:pPr>
            <a:r>
              <a:rPr lang="en-AU" altLang="en-US" sz="1600" b="1" dirty="0">
                <a:solidFill>
                  <a:srgbClr val="0070C0"/>
                </a:solidFill>
              </a:rPr>
              <a:t>French </a:t>
            </a:r>
          </a:p>
          <a:p>
            <a:pPr>
              <a:lnSpc>
                <a:spcPct val="80000"/>
              </a:lnSpc>
              <a:buFontTx/>
              <a:buNone/>
            </a:pPr>
            <a:r>
              <a:rPr lang="en-AU" altLang="en-US" sz="1600" b="1" dirty="0">
                <a:solidFill>
                  <a:srgbClr val="0070C0"/>
                </a:solidFill>
              </a:rPr>
              <a:t>Indonesian</a:t>
            </a:r>
          </a:p>
          <a:p>
            <a:pPr>
              <a:lnSpc>
                <a:spcPct val="80000"/>
              </a:lnSpc>
              <a:buFontTx/>
              <a:buNone/>
            </a:pPr>
            <a:r>
              <a:rPr lang="en-AU" altLang="en-US" sz="1600" b="1" dirty="0">
                <a:solidFill>
                  <a:srgbClr val="0070C0"/>
                </a:solidFill>
              </a:rPr>
              <a:t>Japanese</a:t>
            </a:r>
          </a:p>
          <a:p>
            <a:pPr>
              <a:lnSpc>
                <a:spcPct val="80000"/>
              </a:lnSpc>
              <a:buFontTx/>
              <a:buNone/>
            </a:pPr>
            <a:r>
              <a:rPr lang="en-AU" altLang="en-US" sz="1600" b="1" dirty="0">
                <a:solidFill>
                  <a:srgbClr val="0070C0"/>
                </a:solidFill>
              </a:rPr>
              <a:t>Khmer</a:t>
            </a:r>
          </a:p>
          <a:p>
            <a:pPr>
              <a:lnSpc>
                <a:spcPct val="80000"/>
              </a:lnSpc>
              <a:buFontTx/>
              <a:buNone/>
            </a:pPr>
            <a:r>
              <a:rPr lang="en-AU" altLang="en-US" sz="1600" b="1" dirty="0">
                <a:solidFill>
                  <a:srgbClr val="0070C0"/>
                </a:solidFill>
              </a:rPr>
              <a:t>Korean</a:t>
            </a:r>
          </a:p>
          <a:p>
            <a:pPr>
              <a:lnSpc>
                <a:spcPct val="80000"/>
              </a:lnSpc>
              <a:buFontTx/>
              <a:buNone/>
            </a:pPr>
            <a:r>
              <a:rPr lang="en-AU" altLang="en-US" sz="1600" b="1" dirty="0">
                <a:solidFill>
                  <a:srgbClr val="0070C0"/>
                </a:solidFill>
              </a:rPr>
              <a:t>Malay</a:t>
            </a:r>
          </a:p>
          <a:p>
            <a:pPr>
              <a:lnSpc>
                <a:spcPct val="80000"/>
              </a:lnSpc>
              <a:buFontTx/>
              <a:buNone/>
            </a:pPr>
            <a:r>
              <a:rPr lang="en-AU" altLang="en-US" sz="1600" b="1" dirty="0">
                <a:solidFill>
                  <a:srgbClr val="0070C0"/>
                </a:solidFill>
              </a:rPr>
              <a:t>Pashtu </a:t>
            </a:r>
          </a:p>
          <a:p>
            <a:pPr>
              <a:lnSpc>
                <a:spcPct val="80000"/>
              </a:lnSpc>
              <a:buFontTx/>
              <a:buNone/>
            </a:pPr>
            <a:r>
              <a:rPr lang="en-AU" altLang="en-US" sz="1600" b="1" dirty="0">
                <a:solidFill>
                  <a:srgbClr val="0070C0"/>
                </a:solidFill>
              </a:rPr>
              <a:t>Portuguese</a:t>
            </a:r>
          </a:p>
          <a:p>
            <a:pPr>
              <a:lnSpc>
                <a:spcPct val="80000"/>
              </a:lnSpc>
              <a:buFontTx/>
              <a:buNone/>
            </a:pPr>
            <a:r>
              <a:rPr lang="en-AU" altLang="en-US" sz="1600" b="1" dirty="0">
                <a:solidFill>
                  <a:srgbClr val="0070C0"/>
                </a:solidFill>
              </a:rPr>
              <a:t>Russian</a:t>
            </a:r>
          </a:p>
          <a:p>
            <a:pPr>
              <a:lnSpc>
                <a:spcPct val="80000"/>
              </a:lnSpc>
              <a:buFontTx/>
              <a:buNone/>
            </a:pPr>
            <a:r>
              <a:rPr lang="en-AU" altLang="en-US" sz="1600" b="1" dirty="0">
                <a:solidFill>
                  <a:srgbClr val="0070C0"/>
                </a:solidFill>
              </a:rPr>
              <a:t>Tetum </a:t>
            </a:r>
          </a:p>
          <a:p>
            <a:pPr>
              <a:lnSpc>
                <a:spcPct val="80000"/>
              </a:lnSpc>
              <a:buFontTx/>
              <a:buNone/>
            </a:pPr>
            <a:r>
              <a:rPr lang="en-AU" altLang="en-US" sz="1600" b="1" dirty="0">
                <a:solidFill>
                  <a:srgbClr val="0070C0"/>
                </a:solidFill>
              </a:rPr>
              <a:t>Thai</a:t>
            </a:r>
          </a:p>
          <a:p>
            <a:pPr>
              <a:lnSpc>
                <a:spcPct val="80000"/>
              </a:lnSpc>
              <a:buFontTx/>
              <a:buNone/>
            </a:pPr>
            <a:r>
              <a:rPr lang="en-AU" altLang="en-US" sz="1600" b="1" dirty="0">
                <a:solidFill>
                  <a:srgbClr val="0070C0"/>
                </a:solidFill>
              </a:rPr>
              <a:t>Vietnamese</a:t>
            </a:r>
            <a:endParaRPr lang="en-AU" altLang="en-US" sz="1600" i="1" dirty="0">
              <a:solidFill>
                <a:srgbClr val="0070C0"/>
              </a:solidFill>
            </a:endParaRPr>
          </a:p>
        </p:txBody>
      </p:sp>
      <p:sp>
        <p:nvSpPr>
          <p:cNvPr id="12" name="Rectangle 11"/>
          <p:cNvSpPr>
            <a:spLocks noChangeArrowheads="1"/>
          </p:cNvSpPr>
          <p:nvPr/>
        </p:nvSpPr>
        <p:spPr bwMode="auto">
          <a:xfrm>
            <a:off x="3309144" y="1636713"/>
            <a:ext cx="1728787" cy="3095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80000"/>
              </a:lnSpc>
              <a:buFontTx/>
              <a:buNone/>
            </a:pPr>
            <a:r>
              <a:rPr lang="en-AU" altLang="en-US" sz="1600" b="1" dirty="0"/>
              <a:t>Short Courses</a:t>
            </a:r>
          </a:p>
          <a:p>
            <a:pPr algn="ctr">
              <a:lnSpc>
                <a:spcPct val="80000"/>
              </a:lnSpc>
              <a:buFontTx/>
              <a:buNone/>
            </a:pPr>
            <a:endParaRPr lang="en-AU" altLang="en-US" sz="1600" b="1" dirty="0"/>
          </a:p>
          <a:p>
            <a:pPr>
              <a:lnSpc>
                <a:spcPct val="80000"/>
              </a:lnSpc>
              <a:buNone/>
            </a:pPr>
            <a:r>
              <a:rPr lang="en-AU" altLang="en-US" sz="1600" b="1" dirty="0">
                <a:solidFill>
                  <a:srgbClr val="0070C0"/>
                </a:solidFill>
              </a:rPr>
              <a:t>Arabic</a:t>
            </a:r>
          </a:p>
          <a:p>
            <a:pPr>
              <a:lnSpc>
                <a:spcPct val="80000"/>
              </a:lnSpc>
              <a:buNone/>
            </a:pPr>
            <a:r>
              <a:rPr lang="en-AU" altLang="en-US" sz="1600" b="1" dirty="0">
                <a:solidFill>
                  <a:srgbClr val="0070C0"/>
                </a:solidFill>
              </a:rPr>
              <a:t>Fijian</a:t>
            </a:r>
          </a:p>
          <a:p>
            <a:pPr>
              <a:lnSpc>
                <a:spcPct val="80000"/>
              </a:lnSpc>
              <a:buNone/>
            </a:pPr>
            <a:r>
              <a:rPr lang="en-AU" altLang="en-US" sz="1600" b="1" dirty="0">
                <a:solidFill>
                  <a:srgbClr val="0070C0"/>
                </a:solidFill>
              </a:rPr>
              <a:t>Filipino </a:t>
            </a:r>
          </a:p>
          <a:p>
            <a:pPr>
              <a:lnSpc>
                <a:spcPct val="80000"/>
              </a:lnSpc>
              <a:buNone/>
            </a:pPr>
            <a:r>
              <a:rPr lang="en-AU" altLang="en-US" sz="1600" b="1" dirty="0">
                <a:solidFill>
                  <a:srgbClr val="0070C0"/>
                </a:solidFill>
              </a:rPr>
              <a:t>French</a:t>
            </a:r>
          </a:p>
          <a:p>
            <a:pPr>
              <a:lnSpc>
                <a:spcPct val="80000"/>
              </a:lnSpc>
              <a:buNone/>
            </a:pPr>
            <a:r>
              <a:rPr lang="en-AU" altLang="en-US" sz="1600" b="1" dirty="0">
                <a:solidFill>
                  <a:srgbClr val="0070C0"/>
                </a:solidFill>
              </a:rPr>
              <a:t>Indonesian</a:t>
            </a:r>
          </a:p>
          <a:p>
            <a:pPr>
              <a:lnSpc>
                <a:spcPct val="80000"/>
              </a:lnSpc>
              <a:buNone/>
            </a:pPr>
            <a:r>
              <a:rPr lang="en-AU" altLang="en-US" sz="1600" b="1" dirty="0">
                <a:solidFill>
                  <a:srgbClr val="0070C0"/>
                </a:solidFill>
              </a:rPr>
              <a:t>Malay</a:t>
            </a:r>
          </a:p>
          <a:p>
            <a:pPr>
              <a:lnSpc>
                <a:spcPct val="80000"/>
              </a:lnSpc>
              <a:buNone/>
            </a:pPr>
            <a:r>
              <a:rPr lang="en-AU" altLang="en-US" sz="1600" b="1" dirty="0">
                <a:solidFill>
                  <a:srgbClr val="0070C0"/>
                </a:solidFill>
              </a:rPr>
              <a:t>Tetum</a:t>
            </a:r>
          </a:p>
          <a:p>
            <a:pPr>
              <a:lnSpc>
                <a:spcPct val="80000"/>
              </a:lnSpc>
              <a:buNone/>
            </a:pPr>
            <a:r>
              <a:rPr lang="en-AU" altLang="en-US" sz="1600" b="1" dirty="0" err="1">
                <a:solidFill>
                  <a:srgbClr val="0070C0"/>
                </a:solidFill>
              </a:rPr>
              <a:t>Tok</a:t>
            </a:r>
            <a:r>
              <a:rPr lang="en-AU" altLang="en-US" sz="1600" b="1" dirty="0">
                <a:solidFill>
                  <a:srgbClr val="0070C0"/>
                </a:solidFill>
              </a:rPr>
              <a:t> </a:t>
            </a:r>
            <a:r>
              <a:rPr lang="en-AU" altLang="en-US" sz="1600" b="1" dirty="0" err="1">
                <a:solidFill>
                  <a:srgbClr val="0070C0"/>
                </a:solidFill>
              </a:rPr>
              <a:t>Pisin</a:t>
            </a:r>
            <a:endParaRPr lang="en-AU" altLang="en-US" sz="1600" b="1" dirty="0">
              <a:solidFill>
                <a:srgbClr val="0070C0"/>
              </a:solidFill>
            </a:endParaRPr>
          </a:p>
          <a:p>
            <a:pPr>
              <a:lnSpc>
                <a:spcPct val="80000"/>
              </a:lnSpc>
              <a:buNone/>
            </a:pPr>
            <a:r>
              <a:rPr lang="en-AU" altLang="en-US" sz="1600" b="1" dirty="0">
                <a:solidFill>
                  <a:srgbClr val="0070C0"/>
                </a:solidFill>
              </a:rPr>
              <a:t>Urdu</a:t>
            </a:r>
          </a:p>
          <a:p>
            <a:pPr>
              <a:lnSpc>
                <a:spcPct val="80000"/>
              </a:lnSpc>
              <a:buNone/>
            </a:pPr>
            <a:endParaRPr lang="en-AU" altLang="en-US" sz="1600" b="1" dirty="0">
              <a:solidFill>
                <a:srgbClr val="0070C0"/>
              </a:solidFill>
            </a:endParaRPr>
          </a:p>
          <a:p>
            <a:pPr>
              <a:lnSpc>
                <a:spcPct val="80000"/>
              </a:lnSpc>
              <a:buFontTx/>
              <a:buNone/>
            </a:pPr>
            <a:endParaRPr lang="en-AU" altLang="en-US" sz="1400" i="1" dirty="0">
              <a:solidFill>
                <a:srgbClr val="0066FF"/>
              </a:solidFill>
            </a:endParaRPr>
          </a:p>
        </p:txBody>
      </p:sp>
      <p:sp>
        <p:nvSpPr>
          <p:cNvPr id="13" name="Rectangle 12"/>
          <p:cNvSpPr>
            <a:spLocks noChangeArrowheads="1"/>
          </p:cNvSpPr>
          <p:nvPr/>
        </p:nvSpPr>
        <p:spPr bwMode="auto">
          <a:xfrm>
            <a:off x="7308999" y="1636713"/>
            <a:ext cx="1584176" cy="2037581"/>
          </a:xfrm>
          <a:prstGeom prst="rect">
            <a:avLst/>
          </a:prstGeom>
          <a:noFill/>
          <a:ln w="2857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80000"/>
              </a:lnSpc>
              <a:buFontTx/>
              <a:buNone/>
            </a:pPr>
            <a:r>
              <a:rPr lang="en-AU" altLang="en-US" sz="1600" b="1" dirty="0"/>
              <a:t>Assess Only</a:t>
            </a:r>
          </a:p>
          <a:p>
            <a:pPr>
              <a:lnSpc>
                <a:spcPct val="80000"/>
              </a:lnSpc>
              <a:buNone/>
            </a:pPr>
            <a:endParaRPr lang="en-AU" altLang="en-US" sz="1600" b="1" dirty="0">
              <a:solidFill>
                <a:srgbClr val="0070C0"/>
              </a:solidFill>
            </a:endParaRPr>
          </a:p>
          <a:p>
            <a:pPr>
              <a:lnSpc>
                <a:spcPct val="80000"/>
              </a:lnSpc>
              <a:buNone/>
            </a:pPr>
            <a:r>
              <a:rPr lang="en-AU" altLang="en-US" sz="1600" b="1" dirty="0">
                <a:solidFill>
                  <a:srgbClr val="0070C0"/>
                </a:solidFill>
              </a:rPr>
              <a:t>Persian </a:t>
            </a:r>
          </a:p>
          <a:p>
            <a:pPr>
              <a:lnSpc>
                <a:spcPct val="80000"/>
              </a:lnSpc>
              <a:buNone/>
            </a:pPr>
            <a:r>
              <a:rPr lang="en-AU" altLang="en-US" sz="1600" b="1" dirty="0">
                <a:solidFill>
                  <a:srgbClr val="0070C0"/>
                </a:solidFill>
              </a:rPr>
              <a:t>Hindi</a:t>
            </a:r>
          </a:p>
          <a:p>
            <a:pPr>
              <a:lnSpc>
                <a:spcPct val="80000"/>
              </a:lnSpc>
              <a:buNone/>
            </a:pPr>
            <a:r>
              <a:rPr lang="en-AU" altLang="en-US" sz="1600" b="1" dirty="0">
                <a:solidFill>
                  <a:srgbClr val="0070C0"/>
                </a:solidFill>
              </a:rPr>
              <a:t>Russian</a:t>
            </a:r>
          </a:p>
          <a:p>
            <a:pPr>
              <a:lnSpc>
                <a:spcPct val="80000"/>
              </a:lnSpc>
              <a:buNone/>
            </a:pPr>
            <a:r>
              <a:rPr lang="en-AU" altLang="en-US" sz="1600" b="1" dirty="0">
                <a:solidFill>
                  <a:srgbClr val="0070C0"/>
                </a:solidFill>
              </a:rPr>
              <a:t>Pashto</a:t>
            </a:r>
          </a:p>
          <a:p>
            <a:pPr>
              <a:lnSpc>
                <a:spcPct val="80000"/>
              </a:lnSpc>
              <a:buNone/>
            </a:pPr>
            <a:endParaRPr lang="en-AU" altLang="en-US" sz="1600" b="1" dirty="0">
              <a:solidFill>
                <a:srgbClr val="0070C0"/>
              </a:solidFill>
            </a:endParaRPr>
          </a:p>
          <a:p>
            <a:pPr lvl="1">
              <a:lnSpc>
                <a:spcPct val="80000"/>
              </a:lnSpc>
              <a:buFontTx/>
              <a:buNone/>
            </a:pPr>
            <a:endParaRPr lang="en-AU" altLang="en-US" sz="1400" i="1" dirty="0">
              <a:solidFill>
                <a:srgbClr val="0066FF"/>
              </a:solidFill>
            </a:endParaRPr>
          </a:p>
        </p:txBody>
      </p:sp>
    </p:spTree>
    <p:extLst>
      <p:ext uri="{BB962C8B-B14F-4D97-AF65-F5344CB8AC3E}">
        <p14:creationId xmlns:p14="http://schemas.microsoft.com/office/powerpoint/2010/main" val="1107336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AU" dirty="0"/>
            </a:br>
            <a:r>
              <a:rPr lang="en-AU" sz="3600" i="1" dirty="0"/>
              <a:t>DFSL courses</a:t>
            </a:r>
            <a:br>
              <a:rPr lang="en-AU" sz="3600" i="1" dirty="0"/>
            </a:br>
            <a:endParaRPr lang="en-AU" sz="3600" i="1" dirty="0"/>
          </a:p>
        </p:txBody>
      </p:sp>
      <p:sp>
        <p:nvSpPr>
          <p:cNvPr id="3" name="Content Placeholder 2"/>
          <p:cNvSpPr>
            <a:spLocks noGrp="1"/>
          </p:cNvSpPr>
          <p:nvPr>
            <p:ph idx="1"/>
          </p:nvPr>
        </p:nvSpPr>
        <p:spPr/>
        <p:txBody>
          <a:bodyPr>
            <a:normAutofit/>
          </a:bodyPr>
          <a:lstStyle/>
          <a:p>
            <a:r>
              <a:rPr lang="en-AU" sz="2100" dirty="0"/>
              <a:t>Method of selecting students</a:t>
            </a:r>
          </a:p>
          <a:p>
            <a:r>
              <a:rPr lang="en-AU" altLang="en-US" sz="2100" dirty="0"/>
              <a:t>Full time intensive nature of our training</a:t>
            </a:r>
          </a:p>
          <a:p>
            <a:r>
              <a:rPr lang="en-AU" sz="2100" dirty="0"/>
              <a:t>Small classes</a:t>
            </a:r>
          </a:p>
          <a:p>
            <a:r>
              <a:rPr lang="en-AU" altLang="en-US" sz="2100" b="1" dirty="0"/>
              <a:t>In-house course design and </a:t>
            </a:r>
          </a:p>
          <a:p>
            <a:pPr marL="0" indent="0">
              <a:buNone/>
            </a:pPr>
            <a:r>
              <a:rPr lang="en-AU" altLang="en-US" sz="2100" b="1" dirty="0"/>
              <a:t>development</a:t>
            </a:r>
          </a:p>
        </p:txBody>
      </p:sp>
      <p:pic>
        <p:nvPicPr>
          <p:cNvPr id="4" name="Picture 3"/>
          <p:cNvPicPr>
            <a:picLocks noChangeAspect="1"/>
          </p:cNvPicPr>
          <p:nvPr/>
        </p:nvPicPr>
        <p:blipFill>
          <a:blip r:embed="rId3"/>
          <a:stretch>
            <a:fillRect/>
          </a:stretch>
        </p:blipFill>
        <p:spPr>
          <a:xfrm>
            <a:off x="5866484" y="3358173"/>
            <a:ext cx="2736418" cy="2109178"/>
          </a:xfrm>
          <a:prstGeom prst="rect">
            <a:avLst/>
          </a:prstGeom>
        </p:spPr>
      </p:pic>
    </p:spTree>
    <p:extLst>
      <p:ext uri="{BB962C8B-B14F-4D97-AF65-F5344CB8AC3E}">
        <p14:creationId xmlns:p14="http://schemas.microsoft.com/office/powerpoint/2010/main" val="4176189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i="1" dirty="0"/>
              <a:t>LOTE Strategic Engagement (SE) course</a:t>
            </a:r>
          </a:p>
        </p:txBody>
      </p:sp>
      <p:sp>
        <p:nvSpPr>
          <p:cNvPr id="3" name="Content Placeholder 2"/>
          <p:cNvSpPr>
            <a:spLocks noGrp="1"/>
          </p:cNvSpPr>
          <p:nvPr>
            <p:ph idx="1"/>
          </p:nvPr>
        </p:nvSpPr>
        <p:spPr>
          <a:xfrm>
            <a:off x="1115616" y="1916832"/>
            <a:ext cx="7200897" cy="2489202"/>
          </a:xfrm>
        </p:spPr>
        <p:txBody>
          <a:bodyPr/>
          <a:lstStyle/>
          <a:p>
            <a:r>
              <a:rPr lang="en-AU" sz="2800" b="1" dirty="0"/>
              <a:t>ADF focus on International Engagement</a:t>
            </a:r>
          </a:p>
          <a:p>
            <a:r>
              <a:rPr lang="en-AU" sz="2800" dirty="0"/>
              <a:t>Purpose - to prepare selected ADF members for overseas representational postings and to produce graduates with sufficient command of the target language and sufficient level of cultural knowledge to act as communication facilitators within routine and non-routine military settings at the strategic level</a:t>
            </a:r>
          </a:p>
          <a:p>
            <a:pPr marL="0" indent="0">
              <a:buNone/>
            </a:pPr>
            <a:endParaRPr lang="en-AU" sz="2400" dirty="0">
              <a:solidFill>
                <a:schemeClr val="tx1"/>
              </a:solidFill>
            </a:endParaRPr>
          </a:p>
        </p:txBody>
      </p:sp>
    </p:spTree>
    <p:extLst>
      <p:ext uri="{BB962C8B-B14F-4D97-AF65-F5344CB8AC3E}">
        <p14:creationId xmlns:p14="http://schemas.microsoft.com/office/powerpoint/2010/main" val="1264872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59" y="276206"/>
            <a:ext cx="8137598" cy="1325562"/>
          </a:xfrm>
        </p:spPr>
        <p:txBody>
          <a:bodyPr>
            <a:normAutofit/>
          </a:bodyPr>
          <a:lstStyle/>
          <a:p>
            <a:r>
              <a:rPr lang="en-AU" sz="3200" i="1" dirty="0"/>
              <a:t>Communication breakdowns in ADF context</a:t>
            </a:r>
          </a:p>
        </p:txBody>
      </p:sp>
      <p:sp>
        <p:nvSpPr>
          <p:cNvPr id="3" name="Content Placeholder 2"/>
          <p:cNvSpPr>
            <a:spLocks noGrp="1"/>
          </p:cNvSpPr>
          <p:nvPr>
            <p:ph idx="1"/>
          </p:nvPr>
        </p:nvSpPr>
        <p:spPr/>
        <p:txBody>
          <a:bodyPr>
            <a:normAutofit/>
          </a:bodyPr>
          <a:lstStyle/>
          <a:p>
            <a:r>
              <a:rPr lang="en-AU" sz="2400" dirty="0"/>
              <a:t>Imprecise interpretation of a target language cultural norm or linguistic expression implications</a:t>
            </a:r>
          </a:p>
          <a:p>
            <a:r>
              <a:rPr lang="en-AU" sz="2400" dirty="0"/>
              <a:t>Goal: Reducing the risk of military confrontation &amp; increasing interoperability with key partners</a:t>
            </a:r>
          </a:p>
        </p:txBody>
      </p:sp>
    </p:spTree>
    <p:extLst>
      <p:ext uri="{BB962C8B-B14F-4D97-AF65-F5344CB8AC3E}">
        <p14:creationId xmlns:p14="http://schemas.microsoft.com/office/powerpoint/2010/main" val="3708444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i="1" dirty="0"/>
              <a:t>1. Intercultural Awareness LO</a:t>
            </a:r>
          </a:p>
        </p:txBody>
      </p:sp>
      <p:sp>
        <p:nvSpPr>
          <p:cNvPr id="3" name="Content Placeholder 2"/>
          <p:cNvSpPr>
            <a:spLocks noGrp="1"/>
          </p:cNvSpPr>
          <p:nvPr>
            <p:ph idx="1"/>
          </p:nvPr>
        </p:nvSpPr>
        <p:spPr/>
        <p:txBody>
          <a:bodyPr>
            <a:normAutofit/>
          </a:bodyPr>
          <a:lstStyle/>
          <a:p>
            <a:r>
              <a:rPr lang="en-AU" sz="2100" dirty="0"/>
              <a:t>LOTE skills are taught in conjunction with the </a:t>
            </a:r>
          </a:p>
          <a:p>
            <a:pPr marL="0" indent="0">
              <a:buNone/>
            </a:pPr>
            <a:r>
              <a:rPr lang="en-AU" sz="2100" dirty="0"/>
              <a:t>intercultural awareness LO entitled ‘Work </a:t>
            </a:r>
          </a:p>
          <a:p>
            <a:pPr marL="0" indent="0">
              <a:buNone/>
            </a:pPr>
            <a:r>
              <a:rPr lang="en-AU" sz="2100" dirty="0"/>
              <a:t>collaboratively in an intercultural context to</a:t>
            </a:r>
          </a:p>
          <a:p>
            <a:pPr marL="0" indent="0">
              <a:buNone/>
            </a:pPr>
            <a:r>
              <a:rPr lang="en-AU" sz="2100" dirty="0"/>
              <a:t> support SE tasks’.</a:t>
            </a:r>
          </a:p>
          <a:p>
            <a:r>
              <a:rPr lang="en-AU" sz="2100" dirty="0"/>
              <a:t>Language teaching and learning</a:t>
            </a:r>
          </a:p>
          <a:p>
            <a:pPr marL="0" indent="0">
              <a:buNone/>
            </a:pPr>
            <a:r>
              <a:rPr lang="en-AU" sz="2100" dirty="0"/>
              <a:t> as an intercultural venture </a:t>
            </a:r>
            <a:br>
              <a:rPr lang="en-AU" sz="2100" dirty="0"/>
            </a:br>
            <a:r>
              <a:rPr lang="en-AU" sz="2100" dirty="0"/>
              <a:t> </a:t>
            </a:r>
          </a:p>
          <a:p>
            <a:endParaRPr lang="en-AU" dirty="0"/>
          </a:p>
          <a:p>
            <a:endParaRPr lang="en-AU" dirty="0"/>
          </a:p>
          <a:p>
            <a:endParaRPr lang="en-AU"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1895" y="3079516"/>
            <a:ext cx="3221613" cy="259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1043608" y="4005064"/>
            <a:ext cx="3458285" cy="2596644"/>
          </a:xfrm>
          <a:prstGeom prst="rect">
            <a:avLst/>
          </a:prstGeom>
        </p:spPr>
      </p:pic>
    </p:spTree>
    <p:extLst>
      <p:ext uri="{BB962C8B-B14F-4D97-AF65-F5344CB8AC3E}">
        <p14:creationId xmlns:p14="http://schemas.microsoft.com/office/powerpoint/2010/main" val="1585230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i="1" dirty="0"/>
              <a:t>2. Rapport building language</a:t>
            </a:r>
          </a:p>
        </p:txBody>
      </p:sp>
      <p:sp>
        <p:nvSpPr>
          <p:cNvPr id="3" name="Content Placeholder 2"/>
          <p:cNvSpPr>
            <a:spLocks noGrp="1"/>
          </p:cNvSpPr>
          <p:nvPr>
            <p:ph idx="1"/>
          </p:nvPr>
        </p:nvSpPr>
        <p:spPr/>
        <p:txBody>
          <a:bodyPr/>
          <a:lstStyle/>
          <a:p>
            <a:r>
              <a:rPr lang="en-AU" sz="2800" dirty="0"/>
              <a:t>Built into the SE course design to support SE graduates’ future contribution to the relationship building </a:t>
            </a:r>
          </a:p>
          <a:p>
            <a:r>
              <a:rPr lang="en-AU" sz="2800" dirty="0"/>
              <a:t>Application of appropriate use of social and cultural conventions, </a:t>
            </a:r>
            <a:r>
              <a:rPr lang="en-AU" sz="2800" dirty="0" err="1"/>
              <a:t>eg</a:t>
            </a:r>
            <a:r>
              <a:rPr lang="en-AU" sz="2800" dirty="0"/>
              <a:t>: use of honorifics, social norms re physical contact, </a:t>
            </a:r>
            <a:r>
              <a:rPr lang="en-AU" sz="2800" dirty="0" err="1"/>
              <a:t>etc</a:t>
            </a:r>
            <a:endParaRPr lang="en-AU" sz="2800" dirty="0"/>
          </a:p>
          <a:p>
            <a:endParaRPr lang="en-AU" sz="2800" dirty="0"/>
          </a:p>
          <a:p>
            <a:endParaRPr lang="en-AU" sz="2800" dirty="0"/>
          </a:p>
        </p:txBody>
      </p:sp>
    </p:spTree>
    <p:extLst>
      <p:ext uri="{BB962C8B-B14F-4D97-AF65-F5344CB8AC3E}">
        <p14:creationId xmlns:p14="http://schemas.microsoft.com/office/powerpoint/2010/main" val="2897938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i="1" dirty="0"/>
              <a:t>3. Military Terminology Module and Workplace Task Specific Modules</a:t>
            </a:r>
          </a:p>
        </p:txBody>
      </p:sp>
      <p:sp>
        <p:nvSpPr>
          <p:cNvPr id="3" name="Content Placeholder 2"/>
          <p:cNvSpPr>
            <a:spLocks noGrp="1"/>
          </p:cNvSpPr>
          <p:nvPr>
            <p:ph idx="1"/>
          </p:nvPr>
        </p:nvSpPr>
        <p:spPr/>
        <p:txBody>
          <a:bodyPr/>
          <a:lstStyle/>
          <a:p>
            <a:r>
              <a:rPr lang="en-AU" sz="2400" dirty="0"/>
              <a:t>‘Apply basic military terminology in rapport building conversations’ module</a:t>
            </a:r>
          </a:p>
          <a:p>
            <a:r>
              <a:rPr lang="en-AU" sz="2400" dirty="0"/>
              <a:t>8 main military related themes: </a:t>
            </a:r>
          </a:p>
          <a:p>
            <a:pPr marL="0" indent="0">
              <a:buNone/>
            </a:pPr>
            <a:r>
              <a:rPr lang="en-AU" sz="2400" dirty="0"/>
              <a:t>1. Military equipment;</a:t>
            </a:r>
          </a:p>
          <a:p>
            <a:pPr marL="0" indent="0">
              <a:buNone/>
            </a:pPr>
            <a:r>
              <a:rPr lang="en-AU" sz="2400" dirty="0"/>
              <a:t>2. Military personnel;</a:t>
            </a:r>
          </a:p>
          <a:p>
            <a:pPr marL="0" indent="0">
              <a:buNone/>
            </a:pPr>
            <a:r>
              <a:rPr lang="en-AU" sz="2400" dirty="0"/>
              <a:t>3. Politics and society; </a:t>
            </a:r>
          </a:p>
          <a:p>
            <a:pPr marL="0" indent="0">
              <a:buNone/>
            </a:pPr>
            <a:r>
              <a:rPr lang="en-AU" sz="2400" dirty="0"/>
              <a:t>4. International Defence relations;</a:t>
            </a:r>
          </a:p>
          <a:p>
            <a:pPr marL="0" indent="0">
              <a:buNone/>
            </a:pPr>
            <a:r>
              <a:rPr lang="en-AU" sz="2400" dirty="0"/>
              <a:t>5. Security;</a:t>
            </a:r>
          </a:p>
          <a:p>
            <a:pPr marL="0" indent="0">
              <a:buNone/>
            </a:pPr>
            <a:r>
              <a:rPr lang="en-AU" sz="2400" dirty="0"/>
              <a:t>6. Military role, issues and operations; </a:t>
            </a:r>
          </a:p>
          <a:p>
            <a:pPr marL="0" indent="0">
              <a:buNone/>
            </a:pPr>
            <a:r>
              <a:rPr lang="en-AU" sz="2400" dirty="0"/>
              <a:t>7. Religion and economy; 8. Ceremonies.</a:t>
            </a:r>
          </a:p>
          <a:p>
            <a:r>
              <a:rPr lang="en-AU" sz="2400" dirty="0"/>
              <a:t>‘Communicate in Target Language in support of SE tasks’ module</a:t>
            </a:r>
            <a:endParaRPr lang="en-AU" sz="2400" dirty="0">
              <a:solidFill>
                <a:srgbClr val="FF0000"/>
              </a:solidFill>
            </a:endParaRPr>
          </a:p>
          <a:p>
            <a:endParaRPr lang="en-AU" dirty="0"/>
          </a:p>
        </p:txBody>
      </p:sp>
      <p:pic>
        <p:nvPicPr>
          <p:cNvPr id="5" name="Picture 4"/>
          <p:cNvPicPr>
            <a:picLocks noChangeAspect="1"/>
          </p:cNvPicPr>
          <p:nvPr/>
        </p:nvPicPr>
        <p:blipFill>
          <a:blip r:embed="rId3"/>
          <a:stretch>
            <a:fillRect/>
          </a:stretch>
        </p:blipFill>
        <p:spPr>
          <a:xfrm>
            <a:off x="6833841" y="2406110"/>
            <a:ext cx="1835055" cy="2914141"/>
          </a:xfrm>
          <a:prstGeom prst="rect">
            <a:avLst/>
          </a:prstGeom>
        </p:spPr>
      </p:pic>
    </p:spTree>
    <p:extLst>
      <p:ext uri="{BB962C8B-B14F-4D97-AF65-F5344CB8AC3E}">
        <p14:creationId xmlns:p14="http://schemas.microsoft.com/office/powerpoint/2010/main" val="807185422"/>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27312</TotalTime>
  <Words>2110</Words>
  <Application>Microsoft Macintosh PowerPoint</Application>
  <PresentationFormat>On-screen Show (4:3)</PresentationFormat>
  <Paragraphs>182</Paragraphs>
  <Slides>19</Slides>
  <Notes>18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19</vt:i4>
      </vt:variant>
    </vt:vector>
  </HeadingPairs>
  <TitlesOfParts>
    <vt:vector size="23" baseType="lpstr">
      <vt:lpstr>Algerian</vt:lpstr>
      <vt:lpstr>Arial</vt:lpstr>
      <vt:lpstr>1_Default Design</vt:lpstr>
      <vt:lpstr>2_Default Design</vt:lpstr>
      <vt:lpstr>PowerPoint Presentation</vt:lpstr>
      <vt:lpstr>Australian Defence Force School of Languages (DFSL) </vt:lpstr>
      <vt:lpstr>PowerPoint Presentation</vt:lpstr>
      <vt:lpstr> DFSL courses </vt:lpstr>
      <vt:lpstr>LOTE Strategic Engagement (SE) course</vt:lpstr>
      <vt:lpstr>Communication breakdowns in ADF context</vt:lpstr>
      <vt:lpstr>1. Intercultural Awareness LO</vt:lpstr>
      <vt:lpstr>2. Rapport building language</vt:lpstr>
      <vt:lpstr>3. Military Terminology Module and Workplace Task Specific Modules</vt:lpstr>
      <vt:lpstr>4. Language Learning Strategies (LLS) Module</vt:lpstr>
      <vt:lpstr>Ability to express both agreement and disagreement with others</vt:lpstr>
      <vt:lpstr> 5. In-Country Training Module </vt:lpstr>
      <vt:lpstr>Development and delivery approaches</vt:lpstr>
      <vt:lpstr>PowerPoint Presentation</vt:lpstr>
      <vt:lpstr>AARP</vt:lpstr>
      <vt:lpstr>PowerPoint Presentation</vt:lpstr>
      <vt:lpstr>Conclusion</vt:lpstr>
      <vt:lpstr>Thank you</vt:lpstr>
      <vt:lpstr>References:</vt:lpstr>
    </vt:vector>
  </TitlesOfParts>
  <Company>Department of Defence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DFSL PowerPoint Template</dc:title>
  <dc:creator>nicholas.munday</dc:creator>
  <cp:keywords>DFSL</cp:keywords>
  <cp:lastModifiedBy>Jakub Niewelt</cp:lastModifiedBy>
  <cp:revision>3507</cp:revision>
  <cp:lastPrinted>2021-03-04T03:18:24Z</cp:lastPrinted>
  <dcterms:created xsi:type="dcterms:W3CDTF">2016-01-21T00:41:24Z</dcterms:created>
  <dcterms:modified xsi:type="dcterms:W3CDTF">2024-12-30T14:25:36Z</dcterms:modified>
  <cp:category>DFSL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Id">
    <vt:lpwstr>BN41541340</vt:lpwstr>
  </property>
  <property fmtid="{D5CDD505-2E9C-101B-9397-08002B2CF9AE}" pid="3" name="Objective-Title">
    <vt:lpwstr>220125  - DFSL Executive Weekly Slides</vt:lpwstr>
  </property>
  <property fmtid="{D5CDD505-2E9C-101B-9397-08002B2CF9AE}" pid="4" name="Objective-Comment">
    <vt:lpwstr/>
  </property>
  <property fmtid="{D5CDD505-2E9C-101B-9397-08002B2CF9AE}" pid="5" name="Objective-CreationStamp">
    <vt:filetime>2022-01-17T03:30:34Z</vt:filetime>
  </property>
  <property fmtid="{D5CDD505-2E9C-101B-9397-08002B2CF9AE}" pid="6" name="Objective-IsApproved">
    <vt:bool>false</vt:bool>
  </property>
  <property fmtid="{D5CDD505-2E9C-101B-9397-08002B2CF9AE}" pid="7" name="Objective-IsPublished">
    <vt:bool>true</vt:bool>
  </property>
  <property fmtid="{D5CDD505-2E9C-101B-9397-08002B2CF9AE}" pid="8" name="Objective-DatePublished">
    <vt:filetime>2022-01-24T01:20:20Z</vt:filetime>
  </property>
  <property fmtid="{D5CDD505-2E9C-101B-9397-08002B2CF9AE}" pid="9" name="Objective-ModificationStamp">
    <vt:filetime>2022-01-24T01:22:47Z</vt:filetime>
  </property>
  <property fmtid="{D5CDD505-2E9C-101B-9397-08002B2CF9AE}" pid="10" name="Objective-Owner">
    <vt:lpwstr>Defence</vt:lpwstr>
  </property>
  <property fmtid="{D5CDD505-2E9C-101B-9397-08002B2CF9AE}" pid="11" name="Objective-Path">
    <vt:lpwstr>Objective Global Folder - PROD:Defence Business Units:Joint Capabilities Group:Australian Defence College:ADFTC : Australian Defence Force Training Centre:ADFTC - Internal Administration:16 - Committees (Boards,Working Groups and Conferences):Committees -</vt:lpwstr>
  </property>
  <property fmtid="{D5CDD505-2E9C-101B-9397-08002B2CF9AE}" pid="12" name="Objective-Parent">
    <vt:lpwstr>01. Jan</vt:lpwstr>
  </property>
  <property fmtid="{D5CDD505-2E9C-101B-9397-08002B2CF9AE}" pid="13" name="Objective-State">
    <vt:lpwstr>Published</vt:lpwstr>
  </property>
  <property fmtid="{D5CDD505-2E9C-101B-9397-08002B2CF9AE}" pid="14" name="Objective-Version">
    <vt:lpwstr>7.0</vt:lpwstr>
  </property>
  <property fmtid="{D5CDD505-2E9C-101B-9397-08002B2CF9AE}" pid="15" name="Objective-VersionNumber">
    <vt:i4>7</vt:i4>
  </property>
  <property fmtid="{D5CDD505-2E9C-101B-9397-08002B2CF9AE}" pid="16" name="Objective-VersionComment">
    <vt:lpwstr/>
  </property>
  <property fmtid="{D5CDD505-2E9C-101B-9397-08002B2CF9AE}" pid="17" name="Objective-FileNumber">
    <vt:lpwstr>2021/1079191</vt:lpwstr>
  </property>
  <property fmtid="{D5CDD505-2E9C-101B-9397-08002B2CF9AE}" pid="18" name="Objective-Classification">
    <vt:lpwstr>Official</vt:lpwstr>
  </property>
  <property fmtid="{D5CDD505-2E9C-101B-9397-08002B2CF9AE}" pid="19" name="Objective-Caveats">
    <vt:lpwstr/>
  </property>
  <property fmtid="{D5CDD505-2E9C-101B-9397-08002B2CF9AE}" pid="20" name="Objective-Document Type [system]">
    <vt:lpwstr/>
  </property>
</Properties>
</file>